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75" r:id="rId4"/>
    <p:sldId id="276" r:id="rId5"/>
    <p:sldId id="277" r:id="rId6"/>
    <p:sldId id="279" r:id="rId7"/>
    <p:sldId id="280" r:id="rId8"/>
    <p:sldId id="281" r:id="rId9"/>
    <p:sldId id="282" r:id="rId10"/>
    <p:sldId id="278" r:id="rId11"/>
    <p:sldId id="283" r:id="rId12"/>
    <p:sldId id="284" r:id="rId13"/>
    <p:sldId id="286" r:id="rId14"/>
    <p:sldId id="290" r:id="rId15"/>
    <p:sldId id="287" r:id="rId16"/>
    <p:sldId id="288" r:id="rId17"/>
    <p:sldId id="289"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 id="306" r:id="rId34"/>
    <p:sldId id="307" r:id="rId35"/>
    <p:sldId id="308" r:id="rId36"/>
    <p:sldId id="309" r:id="rId37"/>
    <p:sldId id="310" r:id="rId38"/>
    <p:sldId id="311" r:id="rId39"/>
    <p:sldId id="312" r:id="rId40"/>
    <p:sldId id="313" r:id="rId41"/>
    <p:sldId id="314" r:id="rId42"/>
    <p:sldId id="315" r:id="rId43"/>
    <p:sldId id="316" r:id="rId44"/>
    <p:sldId id="317" r:id="rId45"/>
    <p:sldId id="318" r:id="rId46"/>
    <p:sldId id="319" r:id="rId47"/>
    <p:sldId id="320" r:id="rId48"/>
    <p:sldId id="321" r:id="rId49"/>
    <p:sldId id="322" r:id="rId50"/>
    <p:sldId id="323" r:id="rId51"/>
    <p:sldId id="324" r:id="rId52"/>
    <p:sldId id="325" r:id="rId53"/>
    <p:sldId id="326" r:id="rId54"/>
    <p:sldId id="274"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11/25/2015</a:t>
            </a:fld>
            <a:endParaRPr lang="en-US" dirty="0"/>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pPr/>
              <a:t>11/25/2015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pPr/>
              <a:t>11/25/2015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11/25/2015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11/25/2015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11/25/2015</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2209799"/>
          </a:xfrm>
        </p:spPr>
        <p:txBody>
          <a:bodyPr/>
          <a:lstStyle/>
          <a:p>
            <a:r>
              <a:rPr lang="en-US" sz="3200" b="1" dirty="0" smtClean="0">
                <a:effectLst/>
              </a:rPr>
              <a:t/>
            </a:r>
            <a:br>
              <a:rPr lang="en-US" sz="3200" b="1" dirty="0" smtClean="0">
                <a:effectLst/>
              </a:rPr>
            </a:br>
            <a:r>
              <a:rPr lang="en-US" sz="3200" b="1" dirty="0">
                <a:effectLst/>
              </a:rPr>
              <a:t/>
            </a:r>
            <a:br>
              <a:rPr lang="en-US" sz="3200" b="1" dirty="0">
                <a:effectLst/>
              </a:rPr>
            </a:br>
            <a:r>
              <a:rPr lang="en-US" sz="3200" b="1" dirty="0" smtClean="0">
                <a:effectLst/>
              </a:rPr>
              <a:t/>
            </a:r>
            <a:br>
              <a:rPr lang="en-US" sz="3200" b="1" dirty="0" smtClean="0">
                <a:effectLst/>
              </a:rPr>
            </a:br>
            <a:r>
              <a:rPr lang="en-US" sz="3200" b="1" dirty="0">
                <a:effectLst/>
              </a:rPr>
              <a:t>Lesson 2:</a:t>
            </a:r>
            <a:br>
              <a:rPr lang="en-US" sz="3200" b="1" dirty="0">
                <a:effectLst/>
              </a:rPr>
            </a:br>
            <a:r>
              <a:rPr lang="en-US" sz="3200" b="1" dirty="0">
                <a:effectLst/>
              </a:rPr>
              <a:t>Fundamental Programming Structures</a:t>
            </a:r>
            <a:br>
              <a:rPr lang="en-US" sz="3200" b="1" dirty="0">
                <a:effectLst/>
              </a:rPr>
            </a:br>
            <a:r>
              <a:rPr lang="en-US" sz="3200" dirty="0">
                <a:effectLst/>
              </a:rPr>
              <a:t>In Java </a:t>
            </a:r>
            <a:r>
              <a:rPr lang="en-US" dirty="0">
                <a:effectLst/>
              </a:rPr>
              <a:t/>
            </a:r>
            <a:br>
              <a:rPr lang="en-US" dirty="0">
                <a:effectLst/>
              </a:rPr>
            </a:br>
            <a:endParaRPr lang="en-US" dirty="0"/>
          </a:p>
        </p:txBody>
      </p:sp>
      <p:sp>
        <p:nvSpPr>
          <p:cNvPr id="3" name="Subtitle 2"/>
          <p:cNvSpPr>
            <a:spLocks noGrp="1"/>
          </p:cNvSpPr>
          <p:nvPr>
            <p:ph type="subTitle" idx="1"/>
          </p:nvPr>
        </p:nvSpPr>
        <p:spPr>
          <a:xfrm>
            <a:off x="1447800" y="4419600"/>
            <a:ext cx="6400800" cy="1219200"/>
          </a:xfrm>
        </p:spPr>
        <p:txBody>
          <a:bodyPr/>
          <a:lstStyle/>
          <a:p>
            <a:r>
              <a:rPr lang="en-US" dirty="0"/>
              <a:t>b</a:t>
            </a:r>
            <a:r>
              <a:rPr lang="en-US" dirty="0" smtClean="0"/>
              <a:t>y Dr. </a:t>
            </a:r>
            <a:r>
              <a:rPr lang="en-US" dirty="0" err="1" smtClean="0"/>
              <a:t>Shafqat</a:t>
            </a:r>
            <a:r>
              <a:rPr lang="en-US" dirty="0" smtClean="0"/>
              <a:t> Ali Shad</a:t>
            </a:r>
            <a:endParaRPr lang="en-US" dirty="0"/>
          </a:p>
        </p:txBody>
      </p:sp>
    </p:spTree>
    <p:extLst>
      <p:ext uri="{BB962C8B-B14F-4D97-AF65-F5344CB8AC3E}">
        <p14:creationId xmlns:p14="http://schemas.microsoft.com/office/powerpoint/2010/main" val="1442199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Escape Character</a:t>
            </a:r>
            <a:endParaRPr lang="en-US" sz="3200" dirty="0"/>
          </a:p>
        </p:txBody>
      </p:sp>
      <p:sp>
        <p:nvSpPr>
          <p:cNvPr id="3" name="Content Placeholder 2"/>
          <p:cNvSpPr>
            <a:spLocks noGrp="1"/>
          </p:cNvSpPr>
          <p:nvPr>
            <p:ph idx="1"/>
          </p:nvPr>
        </p:nvSpPr>
        <p:spPr/>
        <p:txBody>
          <a:bodyPr>
            <a:normAutofit fontScale="92500" lnSpcReduction="20000"/>
          </a:bodyPr>
          <a:lstStyle/>
          <a:p>
            <a:pPr lvl="0"/>
            <a:r>
              <a:rPr lang="en-US" dirty="0"/>
              <a:t>\u is an example of an </a:t>
            </a:r>
            <a:r>
              <a:rPr lang="en-US" i="1" dirty="0"/>
              <a:t>escape character. </a:t>
            </a:r>
            <a:r>
              <a:rPr lang="en-US" dirty="0"/>
              <a:t>Other common escape characters are used to represent special characters: </a:t>
            </a:r>
          </a:p>
          <a:p>
            <a:r>
              <a:rPr lang="en-US" dirty="0"/>
              <a:t>\b - backspace</a:t>
            </a:r>
          </a:p>
          <a:p>
            <a:r>
              <a:rPr lang="en-US" dirty="0"/>
              <a:t>\t - tab</a:t>
            </a:r>
          </a:p>
          <a:p>
            <a:r>
              <a:rPr lang="en-US" dirty="0"/>
              <a:t>\n - newline</a:t>
            </a:r>
          </a:p>
          <a:p>
            <a:r>
              <a:rPr lang="en-US" dirty="0"/>
              <a:t>\r – carriage return</a:t>
            </a:r>
          </a:p>
          <a:p>
            <a:r>
              <a:rPr lang="en-US" dirty="0"/>
              <a:t>\" – double quote</a:t>
            </a:r>
          </a:p>
          <a:p>
            <a:r>
              <a:rPr lang="en-US" dirty="0"/>
              <a:t>\' – single quote</a:t>
            </a:r>
          </a:p>
          <a:p>
            <a:r>
              <a:rPr lang="en-US" dirty="0"/>
              <a:t>\\ - backslash</a:t>
            </a:r>
            <a:br>
              <a:rPr lang="en-US" dirty="0"/>
            </a:br>
            <a:endParaRPr lang="en-US" dirty="0"/>
          </a:p>
          <a:p>
            <a:r>
              <a:rPr lang="en-US" dirty="0" err="1"/>
              <a:t>System.out.println</a:t>
            </a:r>
            <a:r>
              <a:rPr lang="en-US" dirty="0"/>
              <a:t>("After waving, he said \"hello\"");</a:t>
            </a:r>
          </a:p>
          <a:p>
            <a:r>
              <a:rPr lang="en-US" dirty="0"/>
              <a:t>//output:  After waving, he said "hello"</a:t>
            </a:r>
          </a:p>
          <a:p>
            <a:endParaRPr lang="en-US" dirty="0"/>
          </a:p>
        </p:txBody>
      </p:sp>
    </p:spTree>
    <p:extLst>
      <p:ext uri="{BB962C8B-B14F-4D97-AF65-F5344CB8AC3E}">
        <p14:creationId xmlns:p14="http://schemas.microsoft.com/office/powerpoint/2010/main" val="41225364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Main Point</a:t>
            </a:r>
            <a:endParaRPr lang="en-US" sz="3200" dirty="0"/>
          </a:p>
        </p:txBody>
      </p:sp>
      <p:sp>
        <p:nvSpPr>
          <p:cNvPr id="3" name="Content Placeholder 2"/>
          <p:cNvSpPr>
            <a:spLocks noGrp="1"/>
          </p:cNvSpPr>
          <p:nvPr>
            <p:ph idx="1"/>
          </p:nvPr>
        </p:nvSpPr>
        <p:spPr/>
        <p:txBody>
          <a:bodyPr/>
          <a:lstStyle/>
          <a:p>
            <a:r>
              <a:rPr lang="en-US" dirty="0"/>
              <a:t>Variables in Java are </a:t>
            </a:r>
            <a:r>
              <a:rPr lang="en-US" i="1" dirty="0"/>
              <a:t>declared </a:t>
            </a:r>
            <a:r>
              <a:rPr lang="en-US" dirty="0"/>
              <a:t>and </a:t>
            </a:r>
            <a:r>
              <a:rPr lang="en-US" i="1" dirty="0"/>
              <a:t>initialized</a:t>
            </a:r>
            <a:r>
              <a:rPr lang="en-US" dirty="0"/>
              <a:t> to provide room in RAM for the data that is to be stored. Pure consciousness manifests as individuals in space.</a:t>
            </a:r>
          </a:p>
          <a:p>
            <a:endParaRPr lang="en-US" dirty="0"/>
          </a:p>
        </p:txBody>
      </p:sp>
    </p:spTree>
    <p:extLst>
      <p:ext uri="{BB962C8B-B14F-4D97-AF65-F5344CB8AC3E}">
        <p14:creationId xmlns:p14="http://schemas.microsoft.com/office/powerpoint/2010/main" val="15752108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Operators In Java: Arithmetic </a:t>
            </a:r>
            <a:r>
              <a:rPr lang="en-US" sz="3200" b="1" dirty="0" smtClean="0">
                <a:effectLst/>
              </a:rPr>
              <a:t>Operators …</a:t>
            </a:r>
            <a:r>
              <a:rPr lang="en-US" sz="3200" b="1" dirty="0" err="1" smtClean="0">
                <a:effectLst/>
              </a:rPr>
              <a:t>Cont</a:t>
            </a:r>
            <a:endParaRPr lang="en-US" sz="3200" dirty="0"/>
          </a:p>
        </p:txBody>
      </p:sp>
      <p:sp>
        <p:nvSpPr>
          <p:cNvPr id="3" name="Content Placeholder 2"/>
          <p:cNvSpPr>
            <a:spLocks noGrp="1"/>
          </p:cNvSpPr>
          <p:nvPr>
            <p:ph idx="1"/>
          </p:nvPr>
        </p:nvSpPr>
        <p:spPr/>
        <p:txBody>
          <a:bodyPr>
            <a:normAutofit fontScale="92500" lnSpcReduction="10000"/>
          </a:bodyPr>
          <a:lstStyle/>
          <a:p>
            <a:r>
              <a:rPr lang="en-US" dirty="0"/>
              <a:t>Standard binary operations represented in Java by  +, -, *, /.  Also the modulus operator %. </a:t>
            </a:r>
          </a:p>
          <a:p>
            <a:r>
              <a:rPr lang="en-US" dirty="0" smtClean="0"/>
              <a:t>Note</a:t>
            </a:r>
            <a:r>
              <a:rPr lang="en-US" dirty="0"/>
              <a:t>:  In Java, to compute –5/2 (integer division) and -5 % 2, remove the minus sign, compute, and then insert the minus sign again:</a:t>
            </a:r>
            <a:br>
              <a:rPr lang="en-US" dirty="0"/>
            </a:br>
            <a:endParaRPr lang="en-US" dirty="0"/>
          </a:p>
          <a:p>
            <a:pPr marL="0" indent="0">
              <a:buNone/>
            </a:pPr>
            <a:r>
              <a:rPr lang="en-US" dirty="0" smtClean="0"/>
              <a:t>	-</a:t>
            </a:r>
            <a:r>
              <a:rPr lang="en-US" dirty="0"/>
              <a:t>5/2 = - ( 5/2 ) = -2</a:t>
            </a:r>
          </a:p>
          <a:p>
            <a:pPr marL="0" indent="0">
              <a:buNone/>
            </a:pPr>
            <a:r>
              <a:rPr lang="en-US" dirty="0" smtClean="0"/>
              <a:t>	-</a:t>
            </a:r>
            <a:r>
              <a:rPr lang="en-US" dirty="0"/>
              <a:t>5 % 2 = - ( 5 % 2 ) = -</a:t>
            </a:r>
            <a:r>
              <a:rPr lang="en-US" dirty="0" smtClean="0"/>
              <a:t>1</a:t>
            </a:r>
          </a:p>
          <a:p>
            <a:pPr marL="0" indent="0">
              <a:buNone/>
            </a:pPr>
            <a:endParaRPr lang="en-US" dirty="0" smtClean="0"/>
          </a:p>
          <a:p>
            <a:pPr lvl="0"/>
            <a:r>
              <a:rPr lang="en-US" dirty="0"/>
              <a:t>Division by 0 (for </a:t>
            </a:r>
            <a:r>
              <a:rPr lang="en-US" dirty="0" err="1"/>
              <a:t>ints</a:t>
            </a:r>
            <a:r>
              <a:rPr lang="en-US" dirty="0"/>
              <a:t>, an exception is thrown; for floating point numbers, the value is </a:t>
            </a:r>
            <a:r>
              <a:rPr lang="en-US" dirty="0" err="1"/>
              <a:t>NaN</a:t>
            </a:r>
            <a:r>
              <a:rPr lang="en-US" dirty="0"/>
              <a:t>)</a:t>
            </a:r>
            <a:br>
              <a:rPr lang="en-US" dirty="0"/>
            </a:br>
            <a:endParaRPr lang="en-US" dirty="0"/>
          </a:p>
          <a:p>
            <a:pPr lvl="0"/>
            <a:r>
              <a:rPr lang="en-US" dirty="0"/>
              <a:t>+=, *=, /=, -=, %=</a:t>
            </a:r>
          </a:p>
          <a:p>
            <a:pPr marL="0" indent="0">
              <a:buNone/>
            </a:pPr>
            <a:endParaRPr lang="en-US" dirty="0"/>
          </a:p>
          <a:p>
            <a:endParaRPr lang="en-US" dirty="0"/>
          </a:p>
        </p:txBody>
      </p:sp>
    </p:spTree>
    <p:extLst>
      <p:ext uri="{BB962C8B-B14F-4D97-AF65-F5344CB8AC3E}">
        <p14:creationId xmlns:p14="http://schemas.microsoft.com/office/powerpoint/2010/main" val="9303976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Operators In Java: Arithmetic </a:t>
            </a:r>
            <a:r>
              <a:rPr lang="en-US" sz="3200" b="1" dirty="0" smtClean="0">
                <a:effectLst/>
              </a:rPr>
              <a:t>Operators</a:t>
            </a:r>
            <a:endParaRPr lang="en-US" sz="3200" dirty="0"/>
          </a:p>
        </p:txBody>
      </p:sp>
      <p:sp>
        <p:nvSpPr>
          <p:cNvPr id="3" name="Content Placeholder 2"/>
          <p:cNvSpPr>
            <a:spLocks noGrp="1"/>
          </p:cNvSpPr>
          <p:nvPr>
            <p:ph idx="1"/>
          </p:nvPr>
        </p:nvSpPr>
        <p:spPr/>
        <p:txBody>
          <a:bodyPr>
            <a:normAutofit/>
          </a:bodyPr>
          <a:lstStyle/>
          <a:p>
            <a:pPr lvl="0"/>
            <a:r>
              <a:rPr lang="en-US" dirty="0"/>
              <a:t>Example:</a:t>
            </a:r>
          </a:p>
          <a:p>
            <a:pPr marL="400050" lvl="1" indent="0">
              <a:buNone/>
            </a:pPr>
            <a:r>
              <a:rPr lang="en-US" dirty="0" err="1"/>
              <a:t>int</a:t>
            </a:r>
            <a:r>
              <a:rPr lang="en-US" dirty="0"/>
              <a:t> k = 0;</a:t>
            </a:r>
          </a:p>
          <a:p>
            <a:pPr marL="400050" lvl="1" indent="0">
              <a:buNone/>
            </a:pPr>
            <a:r>
              <a:rPr lang="en-US" dirty="0" err="1"/>
              <a:t>int</a:t>
            </a:r>
            <a:r>
              <a:rPr lang="en-US" dirty="0"/>
              <a:t> m = 3 * k++;  //m equals 0, k equals 1</a:t>
            </a:r>
          </a:p>
          <a:p>
            <a:pPr marL="400050" lvl="1" indent="0">
              <a:buNone/>
            </a:pPr>
            <a:r>
              <a:rPr lang="en-US" dirty="0"/>
              <a:t> </a:t>
            </a:r>
          </a:p>
          <a:p>
            <a:pPr marL="400050" lvl="1" indent="0">
              <a:buNone/>
            </a:pPr>
            <a:r>
              <a:rPr lang="en-US" dirty="0" err="1"/>
              <a:t>int</a:t>
            </a:r>
            <a:r>
              <a:rPr lang="en-US" dirty="0"/>
              <a:t> q = 0;</a:t>
            </a:r>
          </a:p>
          <a:p>
            <a:pPr marL="400050" lvl="1" indent="0">
              <a:buNone/>
            </a:pPr>
            <a:r>
              <a:rPr lang="en-US" dirty="0" err="1"/>
              <a:t>int</a:t>
            </a:r>
            <a:r>
              <a:rPr lang="en-US" dirty="0"/>
              <a:t> n = 3 * ++q;  //n equals 3, q equals 1</a:t>
            </a:r>
            <a:br>
              <a:rPr lang="en-US" dirty="0"/>
            </a:br>
            <a:r>
              <a:rPr lang="en-US" dirty="0"/>
              <a:t/>
            </a:r>
            <a:br>
              <a:rPr lang="en-US" dirty="0"/>
            </a:br>
            <a:endParaRPr lang="en-US" dirty="0"/>
          </a:p>
          <a:p>
            <a:pPr lvl="0"/>
            <a:r>
              <a:rPr lang="en-US" dirty="0"/>
              <a:t>Commonly used in for loops (coming up soon) but also in traversing arrays (also coming up soon). These are standard uses; mostly this style should be avoided for the sake of readability.</a:t>
            </a:r>
          </a:p>
          <a:p>
            <a:endParaRPr lang="en-US" dirty="0"/>
          </a:p>
        </p:txBody>
      </p:sp>
    </p:spTree>
    <p:extLst>
      <p:ext uri="{BB962C8B-B14F-4D97-AF65-F5344CB8AC3E}">
        <p14:creationId xmlns:p14="http://schemas.microsoft.com/office/powerpoint/2010/main" val="19703280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Operators In Java: Increment and Decrement Operators</a:t>
            </a:r>
            <a:endParaRPr lang="en-US" sz="3200" dirty="0"/>
          </a:p>
        </p:txBody>
      </p:sp>
      <p:sp>
        <p:nvSpPr>
          <p:cNvPr id="3" name="Content Placeholder 2"/>
          <p:cNvSpPr>
            <a:spLocks noGrp="1"/>
          </p:cNvSpPr>
          <p:nvPr>
            <p:ph idx="1"/>
          </p:nvPr>
        </p:nvSpPr>
        <p:spPr/>
        <p:txBody>
          <a:bodyPr>
            <a:normAutofit fontScale="92500" lnSpcReduction="10000"/>
          </a:bodyPr>
          <a:lstStyle/>
          <a:p>
            <a:pPr lvl="0"/>
            <a:r>
              <a:rPr lang="en-US" dirty="0"/>
              <a:t>Variables having primitive numeric type can be incremented and decremented using “++” and “--" respectively (char types can be incremented like this too, but it is not a good practice to do this)</a:t>
            </a:r>
            <a:br>
              <a:rPr lang="en-US" dirty="0"/>
            </a:br>
            <a:endParaRPr lang="en-US" dirty="0"/>
          </a:p>
          <a:p>
            <a:pPr lvl="0"/>
            <a:r>
              <a:rPr lang="en-US" dirty="0"/>
              <a:t>Example:</a:t>
            </a:r>
          </a:p>
          <a:p>
            <a:pPr marL="0" indent="0">
              <a:buNone/>
            </a:pPr>
            <a:r>
              <a:rPr lang="en-US" dirty="0" smtClean="0"/>
              <a:t>	</a:t>
            </a:r>
            <a:r>
              <a:rPr lang="en-US" dirty="0" err="1" smtClean="0"/>
              <a:t>int</a:t>
            </a:r>
            <a:r>
              <a:rPr lang="en-US" dirty="0" smtClean="0"/>
              <a:t> </a:t>
            </a:r>
            <a:r>
              <a:rPr lang="en-US" dirty="0"/>
              <a:t>k = 1;</a:t>
            </a:r>
          </a:p>
          <a:p>
            <a:pPr marL="0" indent="0">
              <a:buNone/>
            </a:pPr>
            <a:r>
              <a:rPr lang="en-US" dirty="0" smtClean="0"/>
              <a:t>	k</a:t>
            </a:r>
            <a:r>
              <a:rPr lang="en-US" dirty="0"/>
              <a:t>++;  //new value of k is 2 (postfix form)</a:t>
            </a:r>
          </a:p>
          <a:p>
            <a:pPr marL="0" indent="0">
              <a:buNone/>
            </a:pPr>
            <a:r>
              <a:rPr lang="en-US" dirty="0" smtClean="0"/>
              <a:t>	++</a:t>
            </a:r>
            <a:r>
              <a:rPr lang="en-US" dirty="0"/>
              <a:t>k;  //new value of k is 3 (prefix form)</a:t>
            </a:r>
          </a:p>
          <a:p>
            <a:pPr marL="0" indent="0">
              <a:buNone/>
            </a:pPr>
            <a:endParaRPr lang="en-US" dirty="0"/>
          </a:p>
          <a:p>
            <a:r>
              <a:rPr lang="en-US" dirty="0"/>
              <a:t>Difference between postfix and prefix forms arises when used in expressions – prefix form is evaluated </a:t>
            </a:r>
            <a:r>
              <a:rPr lang="en-US" i="1" dirty="0"/>
              <a:t>before</a:t>
            </a:r>
            <a:r>
              <a:rPr lang="en-US" dirty="0"/>
              <a:t> evaluation, postfix form </a:t>
            </a:r>
            <a:r>
              <a:rPr lang="en-US" i="1" dirty="0"/>
              <a:t>after</a:t>
            </a:r>
            <a:r>
              <a:rPr lang="en-US" dirty="0"/>
              <a:t> evaluation</a:t>
            </a:r>
          </a:p>
        </p:txBody>
      </p:sp>
    </p:spTree>
    <p:extLst>
      <p:ext uri="{BB962C8B-B14F-4D97-AF65-F5344CB8AC3E}">
        <p14:creationId xmlns:p14="http://schemas.microsoft.com/office/powerpoint/2010/main" val="38400684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Operators In Java: Relational And Boolean Operators</a:t>
            </a:r>
            <a:endParaRPr lang="en-US" sz="3200" dirty="0"/>
          </a:p>
        </p:txBody>
      </p:sp>
      <p:sp>
        <p:nvSpPr>
          <p:cNvPr id="3" name="Content Placeholder 2"/>
          <p:cNvSpPr>
            <a:spLocks noGrp="1"/>
          </p:cNvSpPr>
          <p:nvPr>
            <p:ph idx="1"/>
          </p:nvPr>
        </p:nvSpPr>
        <p:spPr/>
        <p:txBody>
          <a:bodyPr/>
          <a:lstStyle/>
          <a:p>
            <a:pPr lvl="0"/>
            <a:r>
              <a:rPr lang="en-US" b="1" dirty="0"/>
              <a:t>Relational:</a:t>
            </a:r>
            <a:r>
              <a:rPr lang="en-US" dirty="0"/>
              <a:t> == (equals),  != (not equals),  &lt;  (less than),  &lt;= (less than or equal to), &gt;, &gt;= (greater than, greater than or equal to)</a:t>
            </a:r>
            <a:br>
              <a:rPr lang="en-US" dirty="0"/>
            </a:br>
            <a:endParaRPr lang="en-US" dirty="0"/>
          </a:p>
          <a:p>
            <a:r>
              <a:rPr lang="en-US" b="1" dirty="0"/>
              <a:t>Logical: </a:t>
            </a:r>
            <a:r>
              <a:rPr lang="en-US" dirty="0" smtClean="0"/>
              <a:t> </a:t>
            </a:r>
            <a:r>
              <a:rPr lang="en-US" dirty="0"/>
              <a:t>&amp;&amp;, </a:t>
            </a:r>
            <a:r>
              <a:rPr lang="en-US" dirty="0" smtClean="0"/>
              <a:t>|| Short-circuit </a:t>
            </a:r>
            <a:r>
              <a:rPr lang="en-US" dirty="0"/>
              <a:t>evaluation. </a:t>
            </a:r>
            <a:endParaRPr lang="en-US"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64881344"/>
              </p:ext>
            </p:extLst>
          </p:nvPr>
        </p:nvGraphicFramePr>
        <p:xfrm>
          <a:off x="1600200" y="4038600"/>
          <a:ext cx="1981199" cy="1066800"/>
        </p:xfrm>
        <a:graphic>
          <a:graphicData uri="http://schemas.openxmlformats.org/drawingml/2006/table">
            <a:tbl>
              <a:tblPr>
                <a:tableStyleId>{5C22544A-7EE6-4342-B048-85BDC9FD1C3A}</a:tableStyleId>
              </a:tblPr>
              <a:tblGrid>
                <a:gridCol w="690155"/>
                <a:gridCol w="645522"/>
                <a:gridCol w="645522"/>
              </a:tblGrid>
              <a:tr h="355600">
                <a:tc>
                  <a:txBody>
                    <a:bodyPr/>
                    <a:lstStyle/>
                    <a:p>
                      <a:pPr marL="0" marR="0" algn="ctr">
                        <a:spcBef>
                          <a:spcPts val="0"/>
                        </a:spcBef>
                        <a:spcAft>
                          <a:spcPts val="0"/>
                        </a:spcAft>
                      </a:pPr>
                      <a:r>
                        <a:rPr lang="en-US" sz="1100" dirty="0">
                          <a:effectLst/>
                        </a:rPr>
                        <a:t>&amp;&amp;</a:t>
                      </a:r>
                      <a:endParaRPr lang="en-US" sz="1200" dirty="0">
                        <a:effectLst/>
                        <a:latin typeface="Times New Roman"/>
                        <a:ea typeface="Times New Roman"/>
                      </a:endParaRPr>
                    </a:p>
                  </a:txBody>
                  <a:tcPr marL="68580" marR="68580" marT="0" marB="0">
                    <a:solidFill>
                      <a:schemeClr val="bg1">
                        <a:lumMod val="75000"/>
                      </a:schemeClr>
                    </a:solidFill>
                  </a:tcPr>
                </a:tc>
                <a:tc>
                  <a:txBody>
                    <a:bodyPr/>
                    <a:lstStyle/>
                    <a:p>
                      <a:pPr marL="0" marR="0" algn="ctr">
                        <a:spcBef>
                          <a:spcPts val="0"/>
                        </a:spcBef>
                        <a:spcAft>
                          <a:spcPts val="0"/>
                        </a:spcAft>
                      </a:pPr>
                      <a:r>
                        <a:rPr lang="en-US" sz="1100">
                          <a:effectLst/>
                        </a:rPr>
                        <a:t>T</a:t>
                      </a:r>
                      <a:endParaRPr lang="en-US" sz="1200">
                        <a:effectLst/>
                        <a:latin typeface="Times New Roman"/>
                        <a:ea typeface="Times New Roman"/>
                      </a:endParaRPr>
                    </a:p>
                  </a:txBody>
                  <a:tcPr marL="68580" marR="68580" marT="0" marB="0">
                    <a:solidFill>
                      <a:schemeClr val="bg1">
                        <a:lumMod val="75000"/>
                      </a:schemeClr>
                    </a:solidFill>
                  </a:tcPr>
                </a:tc>
                <a:tc>
                  <a:txBody>
                    <a:bodyPr/>
                    <a:lstStyle/>
                    <a:p>
                      <a:pPr marL="0" marR="0" algn="ctr">
                        <a:spcBef>
                          <a:spcPts val="0"/>
                        </a:spcBef>
                        <a:spcAft>
                          <a:spcPts val="0"/>
                        </a:spcAft>
                      </a:pPr>
                      <a:r>
                        <a:rPr lang="en-US" sz="1100" dirty="0">
                          <a:effectLst/>
                        </a:rPr>
                        <a:t>F</a:t>
                      </a:r>
                      <a:endParaRPr lang="en-US" sz="1200" dirty="0">
                        <a:effectLst/>
                        <a:latin typeface="Times New Roman"/>
                        <a:ea typeface="Times New Roman"/>
                      </a:endParaRPr>
                    </a:p>
                  </a:txBody>
                  <a:tcPr marL="68580" marR="68580" marT="0" marB="0">
                    <a:solidFill>
                      <a:schemeClr val="bg1">
                        <a:lumMod val="75000"/>
                      </a:schemeClr>
                    </a:solidFill>
                  </a:tcPr>
                </a:tc>
              </a:tr>
              <a:tr h="355600">
                <a:tc>
                  <a:txBody>
                    <a:bodyPr/>
                    <a:lstStyle/>
                    <a:p>
                      <a:pPr marL="0" marR="0" algn="ctr">
                        <a:spcBef>
                          <a:spcPts val="0"/>
                        </a:spcBef>
                        <a:spcAft>
                          <a:spcPts val="0"/>
                        </a:spcAft>
                      </a:pPr>
                      <a:r>
                        <a:rPr lang="en-US" sz="1100">
                          <a:effectLst/>
                        </a:rPr>
                        <a:t>T</a:t>
                      </a:r>
                      <a:endParaRPr lang="en-US" sz="1200">
                        <a:effectLst/>
                        <a:latin typeface="Times New Roman"/>
                        <a:ea typeface="Times New Roman"/>
                      </a:endParaRPr>
                    </a:p>
                  </a:txBody>
                  <a:tcPr marL="68580" marR="68580" marT="0" marB="0">
                    <a:solidFill>
                      <a:schemeClr val="bg1">
                        <a:lumMod val="75000"/>
                      </a:schemeClr>
                    </a:solidFill>
                  </a:tcPr>
                </a:tc>
                <a:tc>
                  <a:txBody>
                    <a:bodyPr/>
                    <a:lstStyle/>
                    <a:p>
                      <a:pPr marL="0" marR="0" algn="ctr">
                        <a:spcBef>
                          <a:spcPts val="0"/>
                        </a:spcBef>
                        <a:spcAft>
                          <a:spcPts val="0"/>
                        </a:spcAft>
                      </a:pPr>
                      <a:r>
                        <a:rPr lang="en-US" sz="1100">
                          <a:effectLst/>
                        </a:rPr>
                        <a:t>T</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100" dirty="0">
                          <a:effectLst/>
                        </a:rPr>
                        <a:t>F</a:t>
                      </a:r>
                      <a:endParaRPr lang="en-US" sz="1200" dirty="0">
                        <a:effectLst/>
                        <a:latin typeface="Times New Roman"/>
                        <a:ea typeface="Times New Roman"/>
                      </a:endParaRPr>
                    </a:p>
                  </a:txBody>
                  <a:tcPr marL="68580" marR="68580" marT="0" marB="0"/>
                </a:tc>
              </a:tr>
              <a:tr h="355600">
                <a:tc>
                  <a:txBody>
                    <a:bodyPr/>
                    <a:lstStyle/>
                    <a:p>
                      <a:pPr marL="0" marR="0" algn="ctr">
                        <a:spcBef>
                          <a:spcPts val="0"/>
                        </a:spcBef>
                        <a:spcAft>
                          <a:spcPts val="0"/>
                        </a:spcAft>
                      </a:pPr>
                      <a:r>
                        <a:rPr lang="en-US" sz="1100" dirty="0">
                          <a:effectLst/>
                        </a:rPr>
                        <a:t>F</a:t>
                      </a:r>
                      <a:endParaRPr lang="en-US" sz="1200" dirty="0">
                        <a:effectLst/>
                        <a:latin typeface="Times New Roman"/>
                        <a:ea typeface="Times New Roman"/>
                      </a:endParaRPr>
                    </a:p>
                  </a:txBody>
                  <a:tcPr marL="68580" marR="68580" marT="0" marB="0">
                    <a:solidFill>
                      <a:schemeClr val="bg1">
                        <a:lumMod val="75000"/>
                      </a:schemeClr>
                    </a:solidFill>
                  </a:tcPr>
                </a:tc>
                <a:tc>
                  <a:txBody>
                    <a:bodyPr/>
                    <a:lstStyle/>
                    <a:p>
                      <a:pPr marL="0" marR="0" algn="ctr">
                        <a:spcBef>
                          <a:spcPts val="0"/>
                        </a:spcBef>
                        <a:spcAft>
                          <a:spcPts val="0"/>
                        </a:spcAft>
                      </a:pPr>
                      <a:r>
                        <a:rPr lang="en-US" sz="1100">
                          <a:effectLst/>
                        </a:rPr>
                        <a:t>F</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100" dirty="0">
                          <a:effectLst/>
                        </a:rPr>
                        <a:t>F</a:t>
                      </a:r>
                      <a:endParaRPr lang="en-US" sz="1200" dirty="0">
                        <a:effectLst/>
                        <a:latin typeface="Times New Roman"/>
                        <a:ea typeface="Times New Roman"/>
                      </a:endParaRPr>
                    </a:p>
                  </a:txBody>
                  <a:tcPr marL="68580" marR="68580" marT="0" marB="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54175471"/>
              </p:ext>
            </p:extLst>
          </p:nvPr>
        </p:nvGraphicFramePr>
        <p:xfrm>
          <a:off x="4495800" y="4038600"/>
          <a:ext cx="2438399" cy="1066800"/>
        </p:xfrm>
        <a:graphic>
          <a:graphicData uri="http://schemas.openxmlformats.org/drawingml/2006/table">
            <a:tbl>
              <a:tblPr>
                <a:tableStyleId>{5C22544A-7EE6-4342-B048-85BDC9FD1C3A}</a:tableStyleId>
              </a:tblPr>
              <a:tblGrid>
                <a:gridCol w="828499"/>
                <a:gridCol w="804950"/>
                <a:gridCol w="804950"/>
              </a:tblGrid>
              <a:tr h="355600">
                <a:tc>
                  <a:txBody>
                    <a:bodyPr/>
                    <a:lstStyle/>
                    <a:p>
                      <a:pPr marL="0" marR="0" algn="ctr">
                        <a:spcBef>
                          <a:spcPts val="0"/>
                        </a:spcBef>
                        <a:spcAft>
                          <a:spcPts val="0"/>
                        </a:spcAft>
                      </a:pPr>
                      <a:r>
                        <a:rPr lang="en-US" sz="1100" dirty="0">
                          <a:effectLst/>
                        </a:rPr>
                        <a:t>||</a:t>
                      </a:r>
                      <a:endParaRPr lang="en-US" sz="1200" dirty="0">
                        <a:effectLst/>
                        <a:latin typeface="Times New Roman"/>
                        <a:ea typeface="Times New Roman"/>
                      </a:endParaRPr>
                    </a:p>
                  </a:txBody>
                  <a:tcPr marL="68580" marR="68580" marT="0" marB="0">
                    <a:solidFill>
                      <a:schemeClr val="bg1">
                        <a:lumMod val="75000"/>
                      </a:schemeClr>
                    </a:solidFill>
                  </a:tcPr>
                </a:tc>
                <a:tc>
                  <a:txBody>
                    <a:bodyPr/>
                    <a:lstStyle/>
                    <a:p>
                      <a:pPr marL="0" marR="0" algn="ctr">
                        <a:spcBef>
                          <a:spcPts val="0"/>
                        </a:spcBef>
                        <a:spcAft>
                          <a:spcPts val="0"/>
                        </a:spcAft>
                      </a:pPr>
                      <a:r>
                        <a:rPr lang="en-US" sz="1100">
                          <a:effectLst/>
                        </a:rPr>
                        <a:t>T</a:t>
                      </a:r>
                      <a:endParaRPr lang="en-US" sz="1200">
                        <a:effectLst/>
                        <a:latin typeface="Times New Roman"/>
                        <a:ea typeface="Times New Roman"/>
                      </a:endParaRPr>
                    </a:p>
                  </a:txBody>
                  <a:tcPr marL="68580" marR="68580" marT="0" marB="0">
                    <a:solidFill>
                      <a:schemeClr val="bg1">
                        <a:lumMod val="75000"/>
                      </a:schemeClr>
                    </a:solidFill>
                  </a:tcPr>
                </a:tc>
                <a:tc>
                  <a:txBody>
                    <a:bodyPr/>
                    <a:lstStyle/>
                    <a:p>
                      <a:pPr marL="0" marR="0" algn="ctr">
                        <a:spcBef>
                          <a:spcPts val="0"/>
                        </a:spcBef>
                        <a:spcAft>
                          <a:spcPts val="0"/>
                        </a:spcAft>
                      </a:pPr>
                      <a:r>
                        <a:rPr lang="en-US" sz="1100" dirty="0">
                          <a:effectLst/>
                        </a:rPr>
                        <a:t>F</a:t>
                      </a:r>
                      <a:endParaRPr lang="en-US" sz="1200" dirty="0">
                        <a:effectLst/>
                        <a:latin typeface="Times New Roman"/>
                        <a:ea typeface="Times New Roman"/>
                      </a:endParaRPr>
                    </a:p>
                  </a:txBody>
                  <a:tcPr marL="68580" marR="68580" marT="0" marB="0">
                    <a:solidFill>
                      <a:schemeClr val="bg1">
                        <a:lumMod val="75000"/>
                      </a:schemeClr>
                    </a:solidFill>
                  </a:tcPr>
                </a:tc>
              </a:tr>
              <a:tr h="355600">
                <a:tc>
                  <a:txBody>
                    <a:bodyPr/>
                    <a:lstStyle/>
                    <a:p>
                      <a:pPr marL="0" marR="0" algn="ctr">
                        <a:spcBef>
                          <a:spcPts val="0"/>
                        </a:spcBef>
                        <a:spcAft>
                          <a:spcPts val="0"/>
                        </a:spcAft>
                      </a:pPr>
                      <a:r>
                        <a:rPr lang="en-US" sz="1000">
                          <a:effectLst/>
                        </a:rPr>
                        <a:t>T</a:t>
                      </a:r>
                      <a:endParaRPr lang="en-US" sz="1000" b="1">
                        <a:effectLst/>
                        <a:latin typeface="Times New Roman"/>
                      </a:endParaRPr>
                    </a:p>
                  </a:txBody>
                  <a:tcPr marL="68580" marR="68580" marT="0" marB="0">
                    <a:solidFill>
                      <a:schemeClr val="bg1">
                        <a:lumMod val="75000"/>
                      </a:schemeClr>
                    </a:solidFill>
                  </a:tcPr>
                </a:tc>
                <a:tc>
                  <a:txBody>
                    <a:bodyPr/>
                    <a:lstStyle/>
                    <a:p>
                      <a:pPr marL="0" marR="0" algn="ctr">
                        <a:spcBef>
                          <a:spcPts val="0"/>
                        </a:spcBef>
                        <a:spcAft>
                          <a:spcPts val="0"/>
                        </a:spcAft>
                      </a:pPr>
                      <a:r>
                        <a:rPr lang="en-US" sz="1100">
                          <a:effectLst/>
                        </a:rPr>
                        <a:t>T</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100">
                          <a:effectLst/>
                        </a:rPr>
                        <a:t>T</a:t>
                      </a:r>
                      <a:endParaRPr lang="en-US" sz="1200">
                        <a:effectLst/>
                        <a:latin typeface="Times New Roman"/>
                        <a:ea typeface="Times New Roman"/>
                      </a:endParaRPr>
                    </a:p>
                  </a:txBody>
                  <a:tcPr marL="68580" marR="68580" marT="0" marB="0"/>
                </a:tc>
              </a:tr>
              <a:tr h="355600">
                <a:tc>
                  <a:txBody>
                    <a:bodyPr/>
                    <a:lstStyle/>
                    <a:p>
                      <a:pPr marL="0" marR="0" algn="ctr">
                        <a:spcBef>
                          <a:spcPts val="0"/>
                        </a:spcBef>
                        <a:spcAft>
                          <a:spcPts val="0"/>
                        </a:spcAft>
                      </a:pPr>
                      <a:r>
                        <a:rPr lang="en-US" sz="1100" dirty="0">
                          <a:effectLst/>
                        </a:rPr>
                        <a:t>F</a:t>
                      </a:r>
                      <a:endParaRPr lang="en-US" sz="1200" dirty="0">
                        <a:effectLst/>
                        <a:latin typeface="Times New Roman"/>
                        <a:ea typeface="Times New Roman"/>
                      </a:endParaRPr>
                    </a:p>
                  </a:txBody>
                  <a:tcPr marL="68580" marR="68580" marT="0" marB="0">
                    <a:solidFill>
                      <a:schemeClr val="bg1">
                        <a:lumMod val="75000"/>
                      </a:schemeClr>
                    </a:solidFill>
                  </a:tcPr>
                </a:tc>
                <a:tc>
                  <a:txBody>
                    <a:bodyPr/>
                    <a:lstStyle/>
                    <a:p>
                      <a:pPr marL="0" marR="0" algn="ctr">
                        <a:spcBef>
                          <a:spcPts val="0"/>
                        </a:spcBef>
                        <a:spcAft>
                          <a:spcPts val="0"/>
                        </a:spcAft>
                      </a:pPr>
                      <a:r>
                        <a:rPr lang="en-US" sz="1100">
                          <a:effectLst/>
                        </a:rPr>
                        <a:t>T</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100" dirty="0">
                          <a:effectLst/>
                        </a:rPr>
                        <a:t>F</a:t>
                      </a:r>
                      <a:endParaRPr lang="en-US" sz="12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6071770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600200"/>
          </a:xfrm>
        </p:spPr>
        <p:txBody>
          <a:bodyPr/>
          <a:lstStyle/>
          <a:p>
            <a:r>
              <a:rPr lang="en-US" sz="3200" b="1" dirty="0">
                <a:effectLst/>
              </a:rPr>
              <a:t>Ternary: </a:t>
            </a:r>
            <a:r>
              <a:rPr lang="en-US" sz="3200" dirty="0">
                <a:effectLst/>
              </a:rPr>
              <a:t> </a:t>
            </a:r>
            <a:r>
              <a:rPr lang="en-US" sz="3200" i="1" dirty="0">
                <a:effectLst/>
              </a:rPr>
              <a:t>condition </a:t>
            </a:r>
            <a:r>
              <a:rPr lang="en-US" sz="3200" dirty="0">
                <a:effectLst/>
              </a:rPr>
              <a:t>?</a:t>
            </a:r>
            <a:r>
              <a:rPr lang="en-US" sz="3200" i="1" dirty="0">
                <a:effectLst/>
              </a:rPr>
              <a:t>  expression1 </a:t>
            </a:r>
            <a:r>
              <a:rPr lang="en-US" sz="3200" dirty="0">
                <a:effectLst/>
              </a:rPr>
              <a:t>:</a:t>
            </a:r>
            <a:r>
              <a:rPr lang="en-US" sz="3200" i="1" dirty="0">
                <a:effectLst/>
              </a:rPr>
              <a:t>  expression2</a:t>
            </a:r>
            <a:r>
              <a:rPr lang="en-US" sz="3200" dirty="0">
                <a:effectLst/>
              </a:rPr>
              <a:t> – evaluates to expression1 if condition is true, expression2 otherwise</a:t>
            </a:r>
            <a:endParaRPr lang="en-US" sz="3200" dirty="0"/>
          </a:p>
        </p:txBody>
      </p:sp>
      <p:sp>
        <p:nvSpPr>
          <p:cNvPr id="3" name="Content Placeholder 2"/>
          <p:cNvSpPr>
            <a:spLocks noGrp="1"/>
          </p:cNvSpPr>
          <p:nvPr>
            <p:ph idx="1"/>
          </p:nvPr>
        </p:nvSpPr>
        <p:spPr>
          <a:xfrm>
            <a:off x="457200" y="2667000"/>
            <a:ext cx="8229600" cy="3459163"/>
          </a:xfrm>
        </p:spPr>
        <p:txBody>
          <a:bodyPr/>
          <a:lstStyle/>
          <a:p>
            <a:pPr lvl="0"/>
            <a:r>
              <a:rPr lang="en-US" dirty="0"/>
              <a:t>Example</a:t>
            </a:r>
            <a:r>
              <a:rPr lang="en-US" dirty="0" smtClean="0"/>
              <a:t>:</a:t>
            </a:r>
          </a:p>
          <a:p>
            <a:pPr lvl="0"/>
            <a:endParaRPr lang="en-US" dirty="0"/>
          </a:p>
          <a:p>
            <a:pPr lvl="0"/>
            <a:endParaRPr lang="en-US" dirty="0" smtClean="0"/>
          </a:p>
          <a:p>
            <a:pPr lvl="0"/>
            <a:r>
              <a:rPr lang="en-US" dirty="0"/>
              <a:t>is equivalent to this logic</a:t>
            </a:r>
            <a:r>
              <a:rPr lang="en-US" dirty="0" smtClean="0"/>
              <a:t>:</a:t>
            </a:r>
          </a:p>
          <a:p>
            <a:pPr marL="0" lvl="0" indent="0">
              <a:buNone/>
            </a:pPr>
            <a:r>
              <a:rPr lang="en-US" dirty="0" smtClean="0"/>
              <a:t> </a:t>
            </a:r>
            <a:endParaRPr lang="en-US" dirty="0"/>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964098052"/>
              </p:ext>
            </p:extLst>
          </p:nvPr>
        </p:nvGraphicFramePr>
        <p:xfrm>
          <a:off x="2057400" y="3352800"/>
          <a:ext cx="4572000" cy="678021"/>
        </p:xfrm>
        <a:graphic>
          <a:graphicData uri="http://schemas.openxmlformats.org/drawingml/2006/table">
            <a:tbl>
              <a:tblPr>
                <a:tableStyleId>{5C22544A-7EE6-4342-B048-85BDC9FD1C3A}</a:tableStyleId>
              </a:tblPr>
              <a:tblGrid>
                <a:gridCol w="4572000"/>
              </a:tblGrid>
              <a:tr h="678021">
                <a:tc>
                  <a:txBody>
                    <a:bodyPr/>
                    <a:lstStyle/>
                    <a:p>
                      <a:pPr marL="0" marR="0">
                        <a:spcBef>
                          <a:spcPts val="0"/>
                        </a:spcBef>
                        <a:spcAft>
                          <a:spcPts val="0"/>
                        </a:spcAft>
                      </a:pPr>
                      <a:r>
                        <a:rPr lang="en-US" sz="1100" dirty="0">
                          <a:effectLst/>
                        </a:rPr>
                        <a:t> </a:t>
                      </a:r>
                      <a:r>
                        <a:rPr lang="en-US" sz="1100" dirty="0" err="1">
                          <a:effectLst/>
                        </a:rPr>
                        <a:t>CustomerStatus</a:t>
                      </a:r>
                      <a:r>
                        <a:rPr lang="en-US" sz="1100" dirty="0">
                          <a:effectLst/>
                        </a:rPr>
                        <a:t> = 	</a:t>
                      </a:r>
                      <a:endParaRPr lang="en-US" sz="1200" dirty="0">
                        <a:effectLst/>
                      </a:endParaRPr>
                    </a:p>
                    <a:p>
                      <a:pPr marL="0" marR="0">
                        <a:spcBef>
                          <a:spcPts val="0"/>
                        </a:spcBef>
                        <a:spcAft>
                          <a:spcPts val="0"/>
                        </a:spcAft>
                      </a:pPr>
                      <a:r>
                        <a:rPr lang="en-US" sz="1100" dirty="0">
                          <a:effectLst/>
                        </a:rPr>
                        <a:t>     (income &gt; 100000) ? PLATINUM : SILVER;</a:t>
                      </a:r>
                      <a:endParaRPr lang="en-US" sz="1200" dirty="0">
                        <a:effectLst/>
                        <a:latin typeface="Times New Roman"/>
                        <a:ea typeface="Times New Roman"/>
                      </a:endParaRPr>
                    </a:p>
                  </a:txBody>
                  <a:tcPr marL="68580" marR="68580"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459929473"/>
              </p:ext>
            </p:extLst>
          </p:nvPr>
        </p:nvGraphicFramePr>
        <p:xfrm>
          <a:off x="2209800" y="4724400"/>
          <a:ext cx="3543300" cy="670560"/>
        </p:xfrm>
        <a:graphic>
          <a:graphicData uri="http://schemas.openxmlformats.org/drawingml/2006/table">
            <a:tbl>
              <a:tblPr>
                <a:tableStyleId>{5C22544A-7EE6-4342-B048-85BDC9FD1C3A}</a:tableStyleId>
              </a:tblPr>
              <a:tblGrid>
                <a:gridCol w="3543300"/>
              </a:tblGrid>
              <a:tr h="0">
                <a:tc>
                  <a:txBody>
                    <a:bodyPr/>
                    <a:lstStyle/>
                    <a:p>
                      <a:pPr marL="0" marR="0">
                        <a:spcBef>
                          <a:spcPts val="0"/>
                        </a:spcBef>
                        <a:spcAft>
                          <a:spcPts val="0"/>
                        </a:spcAft>
                      </a:pPr>
                      <a:r>
                        <a:rPr lang="en-US" sz="1100" dirty="0" smtClean="0">
                          <a:effectLst/>
                        </a:rPr>
                        <a:t>IF</a:t>
                      </a:r>
                      <a:r>
                        <a:rPr lang="en-US" sz="1100" dirty="0">
                          <a:effectLst/>
                        </a:rPr>
                        <a:t>( income &gt; 100000 ) </a:t>
                      </a:r>
                      <a:endParaRPr lang="en-US" sz="1200" dirty="0">
                        <a:effectLst/>
                      </a:endParaRPr>
                    </a:p>
                    <a:p>
                      <a:pPr marL="0" marR="0">
                        <a:spcBef>
                          <a:spcPts val="0"/>
                        </a:spcBef>
                        <a:spcAft>
                          <a:spcPts val="0"/>
                        </a:spcAft>
                      </a:pPr>
                      <a:r>
                        <a:rPr lang="en-US" sz="1100" dirty="0" smtClean="0">
                          <a:effectLst/>
                        </a:rPr>
                        <a:t>  </a:t>
                      </a:r>
                      <a:r>
                        <a:rPr lang="en-US" sz="1100" dirty="0" err="1" smtClean="0">
                          <a:effectLst/>
                        </a:rPr>
                        <a:t>customerStatus</a:t>
                      </a:r>
                      <a:r>
                        <a:rPr lang="en-US" sz="1100" dirty="0" smtClean="0">
                          <a:effectLst/>
                        </a:rPr>
                        <a:t> </a:t>
                      </a:r>
                      <a:r>
                        <a:rPr lang="en-US" sz="1100" dirty="0">
                          <a:effectLst/>
                        </a:rPr>
                        <a:t>= PLATINUM </a:t>
                      </a:r>
                      <a:endParaRPr lang="en-US" sz="1200" dirty="0">
                        <a:effectLst/>
                      </a:endParaRPr>
                    </a:p>
                    <a:p>
                      <a:pPr marL="0" marR="0">
                        <a:spcBef>
                          <a:spcPts val="0"/>
                        </a:spcBef>
                        <a:spcAft>
                          <a:spcPts val="0"/>
                        </a:spcAft>
                      </a:pPr>
                      <a:r>
                        <a:rPr lang="en-US" sz="1100" dirty="0" smtClean="0">
                          <a:effectLst/>
                        </a:rPr>
                        <a:t>ELSE</a:t>
                      </a:r>
                      <a:endParaRPr lang="en-US" sz="1200" dirty="0">
                        <a:effectLst/>
                      </a:endParaRPr>
                    </a:p>
                    <a:p>
                      <a:pPr marL="0" marR="0">
                        <a:spcBef>
                          <a:spcPts val="0"/>
                        </a:spcBef>
                        <a:spcAft>
                          <a:spcPts val="0"/>
                        </a:spcAft>
                      </a:pPr>
                      <a:r>
                        <a:rPr lang="en-US" sz="1100" dirty="0" smtClean="0">
                          <a:effectLst/>
                        </a:rPr>
                        <a:t>  </a:t>
                      </a:r>
                      <a:r>
                        <a:rPr lang="en-US" sz="1100" dirty="0" err="1" smtClean="0">
                          <a:effectLst/>
                        </a:rPr>
                        <a:t>customerStatus</a:t>
                      </a:r>
                      <a:r>
                        <a:rPr lang="en-US" sz="1100" dirty="0" smtClean="0">
                          <a:effectLst/>
                        </a:rPr>
                        <a:t> </a:t>
                      </a:r>
                      <a:r>
                        <a:rPr lang="en-US" sz="1100" dirty="0">
                          <a:effectLst/>
                        </a:rPr>
                        <a:t>= SILVER</a:t>
                      </a:r>
                      <a:endParaRPr lang="en-US" sz="12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38271752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Mathematical Constants And Functions</a:t>
            </a:r>
            <a:endParaRPr lang="en-US" sz="3200" dirty="0"/>
          </a:p>
        </p:txBody>
      </p:sp>
      <p:sp>
        <p:nvSpPr>
          <p:cNvPr id="3" name="Content Placeholder 2"/>
          <p:cNvSpPr>
            <a:spLocks noGrp="1"/>
          </p:cNvSpPr>
          <p:nvPr>
            <p:ph idx="1"/>
          </p:nvPr>
        </p:nvSpPr>
        <p:spPr/>
        <p:txBody>
          <a:bodyPr>
            <a:normAutofit lnSpcReduction="10000"/>
          </a:bodyPr>
          <a:lstStyle/>
          <a:p>
            <a:pPr lvl="0"/>
            <a:r>
              <a:rPr lang="en-US" dirty="0"/>
              <a:t>Special math functions and constants are available in Java by using the syntax</a:t>
            </a:r>
          </a:p>
          <a:p>
            <a:r>
              <a:rPr lang="en-US" dirty="0"/>
              <a:t>Math.&lt;</a:t>
            </a:r>
            <a:r>
              <a:rPr lang="en-US" i="1" dirty="0"/>
              <a:t>constant</a:t>
            </a:r>
            <a:r>
              <a:rPr lang="en-US" dirty="0"/>
              <a:t>&gt;  and  Math.&lt;</a:t>
            </a:r>
            <a:r>
              <a:rPr lang="en-US" i="1" dirty="0"/>
              <a:t>function</a:t>
            </a:r>
            <a:r>
              <a:rPr lang="en-US" dirty="0"/>
              <a:t>&gt;</a:t>
            </a:r>
          </a:p>
          <a:p>
            <a:r>
              <a:rPr lang="en-US" dirty="0"/>
              <a:t> </a:t>
            </a:r>
          </a:p>
          <a:p>
            <a:pPr lvl="0"/>
            <a:r>
              <a:rPr lang="en-US" dirty="0"/>
              <a:t>Examples:</a:t>
            </a:r>
          </a:p>
          <a:p>
            <a:pPr marL="400050" lvl="1" indent="0">
              <a:buNone/>
            </a:pPr>
            <a:r>
              <a:rPr lang="en-US" dirty="0" err="1" smtClean="0"/>
              <a:t>Math.PI</a:t>
            </a:r>
            <a:r>
              <a:rPr lang="en-US" dirty="0" smtClean="0"/>
              <a:t>   </a:t>
            </a:r>
            <a:r>
              <a:rPr lang="en-US" dirty="0"/>
              <a:t>(the number pi – approximately 3.14159)</a:t>
            </a:r>
          </a:p>
          <a:p>
            <a:pPr marL="400050" lvl="1" indent="0">
              <a:buNone/>
            </a:pPr>
            <a:r>
              <a:rPr lang="en-US" dirty="0"/>
              <a:t> </a:t>
            </a:r>
          </a:p>
          <a:p>
            <a:pPr marL="400050" lvl="1" indent="0">
              <a:buNone/>
            </a:pPr>
            <a:r>
              <a:rPr lang="en-US" dirty="0" err="1"/>
              <a:t>Math.pow</a:t>
            </a:r>
            <a:r>
              <a:rPr lang="en-US" dirty="0"/>
              <a:t>(</a:t>
            </a:r>
            <a:r>
              <a:rPr lang="en-US" dirty="0" err="1"/>
              <a:t>a,x</a:t>
            </a:r>
            <a:r>
              <a:rPr lang="en-US" dirty="0"/>
              <a:t>)  (the number a raised to the power x)</a:t>
            </a:r>
          </a:p>
          <a:p>
            <a:pPr marL="400050" lvl="1" indent="0">
              <a:buNone/>
            </a:pPr>
            <a:r>
              <a:rPr lang="en-US" dirty="0"/>
              <a:t> </a:t>
            </a:r>
          </a:p>
          <a:p>
            <a:pPr marL="400050" lvl="1" indent="0">
              <a:buNone/>
            </a:pPr>
            <a:r>
              <a:rPr lang="en-US" dirty="0" err="1"/>
              <a:t>Math.sqrt</a:t>
            </a:r>
            <a:r>
              <a:rPr lang="en-US" dirty="0"/>
              <a:t>(x)  (the square root of x</a:t>
            </a:r>
            <a:r>
              <a:rPr lang="en-US" dirty="0" smtClean="0"/>
              <a:t>)</a:t>
            </a:r>
            <a:r>
              <a:rPr lang="en-US" dirty="0"/>
              <a:t/>
            </a:r>
            <a:br>
              <a:rPr lang="en-US" dirty="0"/>
            </a:br>
            <a:endParaRPr lang="en-US" dirty="0"/>
          </a:p>
          <a:p>
            <a:pPr lvl="0"/>
            <a:r>
              <a:rPr lang="en-US" dirty="0"/>
              <a:t/>
            </a:r>
            <a:br>
              <a:rPr lang="en-US" dirty="0"/>
            </a:br>
            <a:endParaRPr lang="en-US" dirty="0"/>
          </a:p>
          <a:p>
            <a:endParaRPr lang="en-US" dirty="0"/>
          </a:p>
        </p:txBody>
      </p:sp>
    </p:spTree>
    <p:extLst>
      <p:ext uri="{BB962C8B-B14F-4D97-AF65-F5344CB8AC3E}">
        <p14:creationId xmlns:p14="http://schemas.microsoft.com/office/powerpoint/2010/main" val="22248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t>RandomNumbers</a:t>
            </a:r>
            <a:r>
              <a:rPr lang="en-US" sz="3200" dirty="0"/>
              <a:t> class</a:t>
            </a:r>
          </a:p>
        </p:txBody>
      </p:sp>
      <p:sp>
        <p:nvSpPr>
          <p:cNvPr id="3" name="Content Placeholder 2"/>
          <p:cNvSpPr>
            <a:spLocks noGrp="1"/>
          </p:cNvSpPr>
          <p:nvPr>
            <p:ph idx="1"/>
          </p:nvPr>
        </p:nvSpPr>
        <p:spPr/>
        <p:txBody>
          <a:bodyPr>
            <a:normAutofit/>
          </a:bodyPr>
          <a:lstStyle/>
          <a:p>
            <a:r>
              <a:rPr lang="en-US" dirty="0"/>
              <a:t>For this course, we have a </a:t>
            </a:r>
            <a:r>
              <a:rPr lang="en-US" dirty="0" err="1"/>
              <a:t>RandomNumbers</a:t>
            </a:r>
            <a:r>
              <a:rPr lang="en-US" dirty="0"/>
              <a:t> class (which uses the Java Random class). Its methods can be accessed in the same way the methods of Math class can</a:t>
            </a:r>
            <a:r>
              <a:rPr lang="en-US" dirty="0" smtClean="0"/>
              <a:t>.</a:t>
            </a:r>
          </a:p>
          <a:p>
            <a:pPr lvl="0"/>
            <a:r>
              <a:rPr lang="en-US" dirty="0"/>
              <a:t>Examples:</a:t>
            </a:r>
            <a:br>
              <a:rPr lang="en-US" dirty="0"/>
            </a:br>
            <a:endParaRPr lang="en-US" dirty="0"/>
          </a:p>
          <a:p>
            <a:pPr marL="400050" lvl="1" indent="0">
              <a:buNone/>
            </a:pPr>
            <a:r>
              <a:rPr lang="en-US" dirty="0"/>
              <a:t>//produces a randomly generated </a:t>
            </a:r>
            <a:r>
              <a:rPr lang="en-US" dirty="0" err="1"/>
              <a:t>int</a:t>
            </a:r>
            <a:endParaRPr lang="en-US" dirty="0"/>
          </a:p>
          <a:p>
            <a:pPr marL="400050" lvl="1" indent="0">
              <a:buNone/>
            </a:pPr>
            <a:r>
              <a:rPr lang="en-US" dirty="0" err="1"/>
              <a:t>int</a:t>
            </a:r>
            <a:r>
              <a:rPr lang="en-US" dirty="0"/>
              <a:t> n = </a:t>
            </a:r>
            <a:r>
              <a:rPr lang="en-US" dirty="0" err="1"/>
              <a:t>RandomNumbers.getRandomInt</a:t>
            </a:r>
            <a:r>
              <a:rPr lang="en-US" dirty="0"/>
              <a:t>(); </a:t>
            </a:r>
            <a:br>
              <a:rPr lang="en-US" dirty="0"/>
            </a:br>
            <a:endParaRPr lang="en-US" dirty="0"/>
          </a:p>
          <a:p>
            <a:pPr marL="400050" lvl="1" indent="0">
              <a:buNone/>
            </a:pPr>
            <a:r>
              <a:rPr lang="en-US" dirty="0"/>
              <a:t>//produces a randomly generated </a:t>
            </a:r>
            <a:r>
              <a:rPr lang="en-US" dirty="0" err="1"/>
              <a:t>int</a:t>
            </a:r>
            <a:r>
              <a:rPr lang="en-US" dirty="0"/>
              <a:t> in the range //3..11, inclusive.</a:t>
            </a:r>
          </a:p>
          <a:p>
            <a:pPr marL="400050" lvl="1" indent="0">
              <a:buNone/>
            </a:pPr>
            <a:r>
              <a:rPr lang="en-US" dirty="0" err="1"/>
              <a:t>int</a:t>
            </a:r>
            <a:r>
              <a:rPr lang="en-US" dirty="0"/>
              <a:t> m = </a:t>
            </a:r>
            <a:r>
              <a:rPr lang="en-US" dirty="0" err="1"/>
              <a:t>RandomNumbers.getRandomInt</a:t>
            </a:r>
            <a:r>
              <a:rPr lang="en-US" dirty="0"/>
              <a:t>(3,11); </a:t>
            </a:r>
          </a:p>
          <a:p>
            <a:endParaRPr lang="en-US" dirty="0"/>
          </a:p>
        </p:txBody>
      </p:sp>
    </p:spTree>
    <p:extLst>
      <p:ext uri="{BB962C8B-B14F-4D97-AF65-F5344CB8AC3E}">
        <p14:creationId xmlns:p14="http://schemas.microsoft.com/office/powerpoint/2010/main" val="34223153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600200"/>
          </a:xfrm>
        </p:spPr>
        <p:txBody>
          <a:bodyPr/>
          <a:lstStyle/>
          <a:p>
            <a:r>
              <a:rPr lang="en-US" sz="3200" b="1" dirty="0">
                <a:effectLst/>
              </a:rPr>
              <a:t>Conversions Between Numeric Types</a:t>
            </a:r>
            <a:endParaRPr lang="en-US" sz="3200" dirty="0"/>
          </a:p>
        </p:txBody>
      </p:sp>
      <p:sp>
        <p:nvSpPr>
          <p:cNvPr id="6" name="Content Placeholder 5"/>
          <p:cNvSpPr>
            <a:spLocks noGrp="1"/>
          </p:cNvSpPr>
          <p:nvPr>
            <p:ph idx="1"/>
          </p:nvPr>
        </p:nvSpPr>
        <p:spPr>
          <a:xfrm>
            <a:off x="457200" y="1600200"/>
            <a:ext cx="8229600" cy="5105400"/>
          </a:xfrm>
        </p:spPr>
        <p:txBody>
          <a:bodyPr>
            <a:normAutofit/>
          </a:bodyPr>
          <a:lstStyle/>
          <a:p>
            <a:pPr lvl="0"/>
            <a:endParaRPr lang="en-US" dirty="0" smtClean="0"/>
          </a:p>
          <a:p>
            <a:pPr lvl="0"/>
            <a:endParaRPr lang="en-US" dirty="0"/>
          </a:p>
          <a:p>
            <a:pPr lvl="0"/>
            <a:endParaRPr lang="en-US" dirty="0" smtClean="0"/>
          </a:p>
          <a:p>
            <a:pPr lvl="0"/>
            <a:endParaRPr lang="en-US" dirty="0" smtClean="0"/>
          </a:p>
          <a:p>
            <a:pPr lvl="0"/>
            <a:r>
              <a:rPr lang="en-US" dirty="0" smtClean="0"/>
              <a:t>Solid </a:t>
            </a:r>
            <a:r>
              <a:rPr lang="en-US" dirty="0"/>
              <a:t>arrows indicate automatic type conversions that do not entail information </a:t>
            </a:r>
            <a:r>
              <a:rPr lang="en-US" dirty="0" smtClean="0"/>
              <a:t>loss</a:t>
            </a:r>
            <a:endParaRPr lang="en-US" dirty="0"/>
          </a:p>
          <a:p>
            <a:pPr lvl="0"/>
            <a:r>
              <a:rPr lang="en-US" dirty="0" err="1" smtClean="0"/>
              <a:t>int</a:t>
            </a:r>
            <a:r>
              <a:rPr lang="en-US" dirty="0" smtClean="0"/>
              <a:t>  </a:t>
            </a:r>
            <a:r>
              <a:rPr lang="en-US" dirty="0"/>
              <a:t>to float, long to float, and long to double are automatic, preserve number of digits to left of decimal, but may lose precision:</a:t>
            </a:r>
          </a:p>
          <a:p>
            <a:r>
              <a:rPr lang="en-US" dirty="0" smtClean="0"/>
              <a:t>Example</a:t>
            </a:r>
            <a:r>
              <a:rPr lang="en-US" dirty="0"/>
              <a:t>: </a:t>
            </a:r>
          </a:p>
          <a:p>
            <a:pPr marL="0" indent="0">
              <a:buNone/>
            </a:pPr>
            <a:r>
              <a:rPr lang="en-US" dirty="0"/>
              <a:t>	</a:t>
            </a:r>
            <a:r>
              <a:rPr lang="en-US" dirty="0" err="1"/>
              <a:t>int</a:t>
            </a:r>
            <a:r>
              <a:rPr lang="en-US" dirty="0"/>
              <a:t> n = 123456789;</a:t>
            </a:r>
          </a:p>
          <a:p>
            <a:pPr marL="0" indent="0">
              <a:buNone/>
            </a:pPr>
            <a:r>
              <a:rPr lang="en-US" dirty="0"/>
              <a:t>	float f = n;  //f is 123456792.000000,</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199" y="1524000"/>
            <a:ext cx="5634569" cy="1770059"/>
          </a:xfrm>
          <a:prstGeom prst="rect">
            <a:avLst/>
          </a:prstGeom>
        </p:spPr>
      </p:pic>
    </p:spTree>
    <p:extLst>
      <p:ext uri="{BB962C8B-B14F-4D97-AF65-F5344CB8AC3E}">
        <p14:creationId xmlns:p14="http://schemas.microsoft.com/office/powerpoint/2010/main" val="32038754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Wholeness of the Lesson</a:t>
            </a:r>
            <a:endParaRPr lang="en-US" sz="3200" dirty="0"/>
          </a:p>
        </p:txBody>
      </p:sp>
      <p:sp>
        <p:nvSpPr>
          <p:cNvPr id="3" name="Content Placeholder 2"/>
          <p:cNvSpPr>
            <a:spLocks noGrp="1"/>
          </p:cNvSpPr>
          <p:nvPr>
            <p:ph idx="1"/>
          </p:nvPr>
        </p:nvSpPr>
        <p:spPr/>
        <p:txBody>
          <a:bodyPr>
            <a:normAutofit fontScale="77500" lnSpcReduction="20000"/>
          </a:bodyPr>
          <a:lstStyle/>
          <a:p>
            <a:r>
              <a:rPr lang="en-US" dirty="0"/>
              <a:t>Java is an object-oriented programming language that supports both primitive and object data types. These data types make it possible to store data in memory and modify it or perform computations on it to produce useful output. Execution of a program is an example of the “flow of knowledge”—the intelligence that has been coded into the program has a chance to be expressed when the program executes. </a:t>
            </a:r>
            <a:endParaRPr lang="en-US" dirty="0" smtClean="0"/>
          </a:p>
          <a:p>
            <a:r>
              <a:rPr lang="en-US" dirty="0"/>
              <a:t> </a:t>
            </a:r>
          </a:p>
          <a:p>
            <a:r>
              <a:rPr lang="en-US" dirty="0"/>
              <a:t>Maharishi’s Science of Consciousness locates three components to any kind of knowledge: the knower, the object of knowledge, and the process of knowing. These can be found in the structure of a Java program: the “knower” aspect of the program is the intelligence underlying the creation of Java objects—a Java </a:t>
            </a:r>
            <a:r>
              <a:rPr lang="en-US" i="1" dirty="0"/>
              <a:t>class.</a:t>
            </a:r>
            <a:r>
              <a:rPr lang="en-US" dirty="0"/>
              <a:t> The </a:t>
            </a:r>
            <a:r>
              <a:rPr lang="en-US" i="1" dirty="0"/>
              <a:t>data</a:t>
            </a:r>
            <a:r>
              <a:rPr lang="en-US" dirty="0"/>
              <a:t> that a program works on, which is stored in program variables of either primitive or object type, is the “object of </a:t>
            </a:r>
            <a:r>
              <a:rPr lang="en-US" dirty="0" err="1"/>
              <a:t>knoweldge</a:t>
            </a:r>
            <a:r>
              <a:rPr lang="en-US" dirty="0"/>
              <a:t>.” And the Java methods, which act on the data, are the “process of knowing.”</a:t>
            </a:r>
          </a:p>
        </p:txBody>
      </p:sp>
    </p:spTree>
    <p:extLst>
      <p:ext uri="{BB962C8B-B14F-4D97-AF65-F5344CB8AC3E}">
        <p14:creationId xmlns:p14="http://schemas.microsoft.com/office/powerpoint/2010/main" val="27202439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Conversions Between Numeric Types</a:t>
            </a:r>
            <a:endParaRPr lang="en-US" sz="3200" dirty="0"/>
          </a:p>
        </p:txBody>
      </p:sp>
      <p:sp>
        <p:nvSpPr>
          <p:cNvPr id="3" name="Content Placeholder 2"/>
          <p:cNvSpPr>
            <a:spLocks noGrp="1"/>
          </p:cNvSpPr>
          <p:nvPr>
            <p:ph idx="1"/>
          </p:nvPr>
        </p:nvSpPr>
        <p:spPr/>
        <p:txBody>
          <a:bodyPr>
            <a:normAutofit fontScale="92500" lnSpcReduction="20000"/>
          </a:bodyPr>
          <a:lstStyle/>
          <a:p>
            <a:pPr lvl="0"/>
            <a:r>
              <a:rPr lang="en-US" dirty="0"/>
              <a:t>When values of different type are combined (via addition, multiplication or other operations), a type conversion occurs to arrive at just one common type. </a:t>
            </a:r>
          </a:p>
          <a:p>
            <a:pPr lvl="0"/>
            <a:r>
              <a:rPr lang="en-US" i="1" dirty="0" smtClean="0"/>
              <a:t>Most </a:t>
            </a:r>
            <a:r>
              <a:rPr lang="en-US" i="1" dirty="0"/>
              <a:t>important cases</a:t>
            </a:r>
            <a:r>
              <a:rPr lang="en-US" dirty="0"/>
              <a:t>: </a:t>
            </a:r>
          </a:p>
          <a:p>
            <a:pPr lvl="1"/>
            <a:r>
              <a:rPr lang="en-US" dirty="0"/>
              <a:t>a </a:t>
            </a:r>
            <a:r>
              <a:rPr lang="en-US" sz="1400" dirty="0"/>
              <a:t>double</a:t>
            </a:r>
            <a:r>
              <a:rPr lang="en-US" dirty="0"/>
              <a:t> combined with another type results in a </a:t>
            </a:r>
            <a:r>
              <a:rPr lang="en-US" sz="1400" dirty="0"/>
              <a:t>double</a:t>
            </a:r>
            <a:r>
              <a:rPr lang="en-US" dirty="0"/>
              <a:t> </a:t>
            </a:r>
          </a:p>
          <a:p>
            <a:pPr lvl="1"/>
            <a:r>
              <a:rPr lang="en-US" dirty="0"/>
              <a:t>an </a:t>
            </a:r>
            <a:r>
              <a:rPr lang="en-US" sz="1400" dirty="0" err="1"/>
              <a:t>int</a:t>
            </a:r>
            <a:r>
              <a:rPr lang="en-US" dirty="0"/>
              <a:t> combined with a smaller type (</a:t>
            </a:r>
            <a:r>
              <a:rPr lang="en-US" sz="1400" dirty="0"/>
              <a:t>byte</a:t>
            </a:r>
            <a:r>
              <a:rPr lang="en-US" dirty="0"/>
              <a:t>, </a:t>
            </a:r>
            <a:r>
              <a:rPr lang="en-US" sz="1400" dirty="0"/>
              <a:t>short</a:t>
            </a:r>
            <a:r>
              <a:rPr lang="en-US" dirty="0"/>
              <a:t>) results in an </a:t>
            </a:r>
            <a:r>
              <a:rPr lang="en-US" sz="1400" dirty="0"/>
              <a:t>int</a:t>
            </a:r>
            <a:r>
              <a:rPr lang="en-US" dirty="0"/>
              <a:t>.  </a:t>
            </a:r>
            <a:br>
              <a:rPr lang="en-US" dirty="0"/>
            </a:br>
            <a:endParaRPr lang="en-US" dirty="0"/>
          </a:p>
          <a:p>
            <a:r>
              <a:rPr lang="en-US" dirty="0"/>
              <a:t>(A complete list of rules is given on p. 61 of Core Java, Vol 1, 9</a:t>
            </a:r>
            <a:r>
              <a:rPr lang="en-US" baseline="30000" dirty="0"/>
              <a:t>th</a:t>
            </a:r>
            <a:r>
              <a:rPr lang="en-US" dirty="0"/>
              <a:t> ed</a:t>
            </a:r>
            <a:r>
              <a:rPr lang="en-US" dirty="0" smtClean="0"/>
              <a:t>.)</a:t>
            </a:r>
            <a:endParaRPr lang="en-US" dirty="0"/>
          </a:p>
          <a:p>
            <a:r>
              <a:rPr lang="en-US" dirty="0" smtClean="0"/>
              <a:t>Other </a:t>
            </a:r>
            <a:r>
              <a:rPr lang="en-US" dirty="0"/>
              <a:t>conversions can be “forced” by casting.</a:t>
            </a:r>
            <a:br>
              <a:rPr lang="en-US" dirty="0"/>
            </a:br>
            <a:r>
              <a:rPr lang="en-US" dirty="0"/>
              <a:t/>
            </a:r>
            <a:br>
              <a:rPr lang="en-US" dirty="0"/>
            </a:br>
            <a:r>
              <a:rPr lang="en-US" dirty="0"/>
              <a:t>Example: </a:t>
            </a:r>
          </a:p>
          <a:p>
            <a:pPr marL="400050" lvl="1" indent="0">
              <a:buNone/>
            </a:pPr>
            <a:r>
              <a:rPr lang="en-US" dirty="0"/>
              <a:t>double x = 9.997;</a:t>
            </a:r>
            <a:endParaRPr lang="en-US" sz="2000" dirty="0"/>
          </a:p>
          <a:p>
            <a:pPr marL="400050" lvl="1" indent="0">
              <a:buNone/>
            </a:pPr>
            <a:r>
              <a:rPr lang="en-US" dirty="0" err="1"/>
              <a:t>int</a:t>
            </a:r>
            <a:r>
              <a:rPr lang="en-US" dirty="0"/>
              <a:t> y = (</a:t>
            </a:r>
            <a:r>
              <a:rPr lang="en-US" dirty="0" err="1"/>
              <a:t>int</a:t>
            </a:r>
            <a:r>
              <a:rPr lang="en-US" dirty="0"/>
              <a:t>) x;  //y has value 9</a:t>
            </a:r>
            <a:endParaRPr lang="en-US" sz="2000" dirty="0"/>
          </a:p>
          <a:p>
            <a:pPr marL="0" indent="0">
              <a:buNone/>
            </a:pPr>
            <a:r>
              <a:rPr lang="en-US" dirty="0"/>
              <a:t/>
            </a:r>
            <a:br>
              <a:rPr lang="en-US" dirty="0"/>
            </a:br>
            <a:r>
              <a:rPr lang="en-US" dirty="0"/>
              <a:t> </a:t>
            </a:r>
            <a:endParaRPr lang="en-US" sz="2800" dirty="0"/>
          </a:p>
          <a:p>
            <a:endParaRPr lang="en-US" dirty="0"/>
          </a:p>
        </p:txBody>
      </p:sp>
    </p:spTree>
    <p:extLst>
      <p:ext uri="{BB962C8B-B14F-4D97-AF65-F5344CB8AC3E}">
        <p14:creationId xmlns:p14="http://schemas.microsoft.com/office/powerpoint/2010/main" val="23158568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Java Strings</a:t>
            </a:r>
            <a:endParaRPr lang="en-US" sz="3200" dirty="0"/>
          </a:p>
        </p:txBody>
      </p:sp>
      <p:sp>
        <p:nvSpPr>
          <p:cNvPr id="3" name="Content Placeholder 2"/>
          <p:cNvSpPr>
            <a:spLocks noGrp="1"/>
          </p:cNvSpPr>
          <p:nvPr>
            <p:ph idx="1"/>
          </p:nvPr>
        </p:nvSpPr>
        <p:spPr/>
        <p:txBody>
          <a:bodyPr>
            <a:normAutofit/>
          </a:bodyPr>
          <a:lstStyle/>
          <a:p>
            <a:pPr lvl="0"/>
            <a:r>
              <a:rPr lang="en-US" dirty="0"/>
              <a:t>A String is a sequence (technically, an array) of characters – therefore, formally, “String” is not a built-in data type (unlike </a:t>
            </a:r>
            <a:r>
              <a:rPr lang="en-US" dirty="0" err="1"/>
              <a:t>int</a:t>
            </a:r>
            <a:r>
              <a:rPr lang="en-US" dirty="0"/>
              <a:t> and float)</a:t>
            </a:r>
            <a:br>
              <a:rPr lang="en-US" dirty="0"/>
            </a:br>
            <a:endParaRPr lang="en-US" dirty="0"/>
          </a:p>
          <a:p>
            <a:r>
              <a:rPr lang="en-US" dirty="0"/>
              <a:t>A String can be initialized using a string </a:t>
            </a:r>
            <a:r>
              <a:rPr lang="en-US" dirty="0" smtClean="0"/>
              <a:t>literal.</a:t>
            </a:r>
            <a:endParaRPr lang="en-US" dirty="0"/>
          </a:p>
          <a:p>
            <a:r>
              <a:rPr lang="en-US" dirty="0" smtClean="0"/>
              <a:t>Example</a:t>
            </a:r>
            <a:r>
              <a:rPr lang="en-US" dirty="0"/>
              <a:t>:</a:t>
            </a:r>
          </a:p>
          <a:p>
            <a:pPr marL="400050" lvl="1" indent="0">
              <a:buNone/>
            </a:pPr>
            <a:r>
              <a:rPr lang="en-US" dirty="0"/>
              <a:t>String name = "Jennifer";</a:t>
            </a:r>
            <a:br>
              <a:rPr lang="en-US" dirty="0"/>
            </a:br>
            <a:r>
              <a:rPr lang="en-US" dirty="0"/>
              <a:t>String </a:t>
            </a:r>
            <a:r>
              <a:rPr lang="en-US" dirty="0" err="1"/>
              <a:t>emtpy</a:t>
            </a:r>
            <a:r>
              <a:rPr lang="en-US" dirty="0"/>
              <a:t> = "";</a:t>
            </a:r>
            <a:br>
              <a:rPr lang="en-US" dirty="0"/>
            </a:br>
            <a:endParaRPr lang="en-US" dirty="0"/>
          </a:p>
          <a:p>
            <a:pPr lvl="0"/>
            <a:r>
              <a:rPr lang="en-US" dirty="0"/>
              <a:t>Java Strings are </a:t>
            </a:r>
            <a:r>
              <a:rPr lang="en-US" i="1" dirty="0"/>
              <a:t>immutable. </a:t>
            </a:r>
            <a:r>
              <a:rPr lang="en-US" dirty="0"/>
              <a:t>This means that it is not possible to change the values of the characters within a String. </a:t>
            </a:r>
          </a:p>
          <a:p>
            <a:endParaRPr lang="en-US" dirty="0"/>
          </a:p>
        </p:txBody>
      </p:sp>
    </p:spTree>
    <p:extLst>
      <p:ext uri="{BB962C8B-B14F-4D97-AF65-F5344CB8AC3E}">
        <p14:creationId xmlns:p14="http://schemas.microsoft.com/office/powerpoint/2010/main" val="39923394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Java Strings: The </a:t>
            </a:r>
            <a:r>
              <a:rPr lang="en-US" sz="3200" b="1" dirty="0" err="1">
                <a:effectLst/>
              </a:rPr>
              <a:t>charAt</a:t>
            </a:r>
            <a:r>
              <a:rPr lang="en-US" sz="3200" b="1" dirty="0">
                <a:effectLst/>
              </a:rPr>
              <a:t> and length Methods</a:t>
            </a:r>
            <a:endParaRPr lang="en-US" sz="3200" dirty="0"/>
          </a:p>
        </p:txBody>
      </p:sp>
      <p:sp>
        <p:nvSpPr>
          <p:cNvPr id="3" name="Content Placeholder 2"/>
          <p:cNvSpPr>
            <a:spLocks noGrp="1"/>
          </p:cNvSpPr>
          <p:nvPr>
            <p:ph idx="1"/>
          </p:nvPr>
        </p:nvSpPr>
        <p:spPr/>
        <p:txBody>
          <a:bodyPr>
            <a:normAutofit/>
          </a:bodyPr>
          <a:lstStyle/>
          <a:p>
            <a:pPr lvl="0"/>
            <a:r>
              <a:rPr lang="en-US" dirty="0"/>
              <a:t>Thinking of a Java </a:t>
            </a:r>
            <a:r>
              <a:rPr lang="en-US" sz="2000" dirty="0"/>
              <a:t>String</a:t>
            </a:r>
            <a:r>
              <a:rPr lang="en-US" dirty="0"/>
              <a:t> as a sequence of characters, the </a:t>
            </a:r>
            <a:r>
              <a:rPr lang="en-US" sz="2000" dirty="0" err="1"/>
              <a:t>charAt</a:t>
            </a:r>
            <a:r>
              <a:rPr lang="en-US" dirty="0"/>
              <a:t> method extracts the character at a specified position in this sequence:</a:t>
            </a:r>
            <a:br>
              <a:rPr lang="en-US" dirty="0"/>
            </a:br>
            <a:endParaRPr lang="en-US" dirty="0" smtClean="0"/>
          </a:p>
          <a:p>
            <a:pPr lvl="0"/>
            <a:r>
              <a:rPr lang="en-US" sz="400" dirty="0"/>
              <a:t> </a:t>
            </a:r>
            <a:r>
              <a:rPr lang="en-US" sz="400" dirty="0" smtClean="0"/>
              <a:t> "</a:t>
            </a:r>
            <a:r>
              <a:rPr lang="en-US" sz="1800" dirty="0"/>
              <a:t>Hello".</a:t>
            </a:r>
            <a:r>
              <a:rPr lang="en-US" sz="1800" dirty="0" err="1"/>
              <a:t>charAt</a:t>
            </a:r>
            <a:r>
              <a:rPr lang="en-US" sz="1800" dirty="0"/>
              <a:t>(1)  //value is 'e</a:t>
            </a:r>
            <a:r>
              <a:rPr lang="en-US" sz="1800" dirty="0" smtClean="0"/>
              <a:t>‘</a:t>
            </a:r>
          </a:p>
          <a:p>
            <a:pPr marL="0" lvl="0" indent="0">
              <a:buNone/>
            </a:pPr>
            <a:endParaRPr lang="en-US" sz="1800" dirty="0"/>
          </a:p>
          <a:p>
            <a:pPr lvl="0"/>
            <a:r>
              <a:rPr lang="en-US" dirty="0"/>
              <a:t>The </a:t>
            </a:r>
            <a:r>
              <a:rPr lang="en-US" sz="2000" dirty="0"/>
              <a:t>length()</a:t>
            </a:r>
            <a:r>
              <a:rPr lang="en-US" dirty="0"/>
              <a:t> method returns the number of "code units" in a </a:t>
            </a:r>
            <a:r>
              <a:rPr lang="en-US" sz="2000" dirty="0"/>
              <a:t>String</a:t>
            </a:r>
            <a:r>
              <a:rPr lang="en-US" dirty="0"/>
              <a:t>. </a:t>
            </a:r>
            <a:endParaRPr lang="en-US" dirty="0" smtClean="0"/>
          </a:p>
          <a:p>
            <a:pPr lvl="0"/>
            <a:r>
              <a:rPr lang="en-US" dirty="0" smtClean="0"/>
              <a:t>The </a:t>
            </a:r>
            <a:r>
              <a:rPr lang="en-US" dirty="0"/>
              <a:t>value of</a:t>
            </a:r>
          </a:p>
          <a:p>
            <a:pPr marL="400050" lvl="1" indent="0">
              <a:buNone/>
            </a:pPr>
            <a:r>
              <a:rPr lang="en-US" sz="1000" dirty="0"/>
              <a:t>"</a:t>
            </a:r>
            <a:r>
              <a:rPr lang="en-US" dirty="0" err="1"/>
              <a:t>Hello</a:t>
            </a:r>
            <a:r>
              <a:rPr lang="en-US" sz="1000" dirty="0" err="1"/>
              <a:t>"</a:t>
            </a:r>
            <a:r>
              <a:rPr lang="en-US" dirty="0" err="1"/>
              <a:t>.length</a:t>
            </a:r>
            <a:r>
              <a:rPr lang="en-US" dirty="0" smtClean="0"/>
              <a:t>()</a:t>
            </a:r>
            <a:r>
              <a:rPr lang="en-US" sz="1200" dirty="0"/>
              <a:t>	</a:t>
            </a:r>
            <a:r>
              <a:rPr lang="en-US" dirty="0"/>
              <a:t>is 5</a:t>
            </a:r>
          </a:p>
          <a:p>
            <a:endParaRPr lang="en-US" dirty="0"/>
          </a:p>
        </p:txBody>
      </p:sp>
    </p:spTree>
    <p:extLst>
      <p:ext uri="{BB962C8B-B14F-4D97-AF65-F5344CB8AC3E}">
        <p14:creationId xmlns:p14="http://schemas.microsoft.com/office/powerpoint/2010/main" val="8533712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String Functions: substring, </a:t>
            </a:r>
            <a:r>
              <a:rPr lang="en-US" sz="3200" b="1" dirty="0" err="1">
                <a:effectLst/>
              </a:rPr>
              <a:t>indexOf</a:t>
            </a:r>
            <a:r>
              <a:rPr lang="en-US" sz="3200" b="1" dirty="0">
                <a:effectLst/>
              </a:rPr>
              <a:t>, </a:t>
            </a:r>
            <a:r>
              <a:rPr lang="en-US" sz="3200" b="1" dirty="0" err="1">
                <a:effectLst/>
              </a:rPr>
              <a:t>startsWith</a:t>
            </a:r>
            <a:r>
              <a:rPr lang="en-US" sz="3200" b="1" dirty="0">
                <a:effectLst/>
              </a:rPr>
              <a:t>, +, </a:t>
            </a:r>
            <a:r>
              <a:rPr lang="en-US" sz="3200" b="1" dirty="0" smtClean="0">
                <a:effectLst/>
              </a:rPr>
              <a:t>equals… </a:t>
            </a:r>
            <a:r>
              <a:rPr lang="en-US" sz="3200" b="1" dirty="0" err="1" smtClean="0">
                <a:effectLst/>
              </a:rPr>
              <a:t>Cont</a:t>
            </a:r>
            <a:endParaRPr lang="en-US" sz="3200" dirty="0"/>
          </a:p>
        </p:txBody>
      </p:sp>
      <p:sp>
        <p:nvSpPr>
          <p:cNvPr id="3" name="Content Placeholder 2"/>
          <p:cNvSpPr>
            <a:spLocks noGrp="1"/>
          </p:cNvSpPr>
          <p:nvPr>
            <p:ph idx="1"/>
          </p:nvPr>
        </p:nvSpPr>
        <p:spPr/>
        <p:txBody>
          <a:bodyPr>
            <a:normAutofit lnSpcReduction="10000"/>
          </a:bodyPr>
          <a:lstStyle/>
          <a:p>
            <a:pPr lvl="0"/>
            <a:r>
              <a:rPr lang="en-US" dirty="0"/>
              <a:t>Examples of how the functions are </a:t>
            </a:r>
            <a:r>
              <a:rPr lang="en-US" dirty="0" smtClean="0"/>
              <a:t>used:</a:t>
            </a:r>
          </a:p>
          <a:p>
            <a:pPr marL="0" lvl="0" indent="0">
              <a:buNone/>
            </a:pPr>
            <a:r>
              <a:rPr lang="en-US" dirty="0"/>
              <a:t> </a:t>
            </a:r>
            <a:r>
              <a:rPr lang="en-US" dirty="0" smtClean="0"/>
              <a:t>   substring</a:t>
            </a:r>
            <a:endParaRPr lang="en-US" sz="1800" dirty="0"/>
          </a:p>
          <a:p>
            <a:pPr marL="400050" lvl="1" indent="0">
              <a:buNone/>
            </a:pPr>
            <a:r>
              <a:rPr lang="en-US" dirty="0"/>
              <a:t/>
            </a:r>
            <a:br>
              <a:rPr lang="en-US" dirty="0"/>
            </a:br>
            <a:r>
              <a:rPr lang="en-US" dirty="0"/>
              <a:t>String name = </a:t>
            </a:r>
            <a:r>
              <a:rPr lang="en-US" sz="1000" dirty="0"/>
              <a:t>"</a:t>
            </a:r>
            <a:r>
              <a:rPr lang="en-US" dirty="0"/>
              <a:t>Robert</a:t>
            </a:r>
            <a:r>
              <a:rPr lang="en-US" sz="1000" dirty="0"/>
              <a:t>"</a:t>
            </a:r>
            <a:r>
              <a:rPr lang="en-US" dirty="0"/>
              <a:t>;</a:t>
            </a:r>
            <a:endParaRPr lang="en-US" sz="2000" dirty="0"/>
          </a:p>
          <a:p>
            <a:pPr marL="400050" lvl="1" indent="0">
              <a:buNone/>
            </a:pPr>
            <a:r>
              <a:rPr lang="en-US" dirty="0"/>
              <a:t>String nickname = </a:t>
            </a:r>
            <a:r>
              <a:rPr lang="en-US" dirty="0" err="1"/>
              <a:t>name.substring</a:t>
            </a:r>
            <a:r>
              <a:rPr lang="en-US" dirty="0"/>
              <a:t>(0,3);//</a:t>
            </a:r>
            <a:r>
              <a:rPr lang="en-US" sz="1000" dirty="0"/>
              <a:t> "</a:t>
            </a:r>
            <a:r>
              <a:rPr lang="en-US" dirty="0"/>
              <a:t>Rob</a:t>
            </a:r>
            <a:r>
              <a:rPr lang="en-US" sz="1000" dirty="0"/>
              <a:t>"</a:t>
            </a:r>
            <a:endParaRPr lang="en-US" sz="2000" dirty="0"/>
          </a:p>
          <a:p>
            <a:pPr marL="400050" lvl="1" indent="0">
              <a:buNone/>
            </a:pPr>
            <a:r>
              <a:rPr lang="en-US" dirty="0"/>
              <a:t>String whole = </a:t>
            </a:r>
            <a:r>
              <a:rPr lang="en-US" dirty="0" err="1"/>
              <a:t>name.substring</a:t>
            </a:r>
            <a:r>
              <a:rPr lang="en-US" dirty="0"/>
              <a:t>(0,name.length()); //"Robert"</a:t>
            </a:r>
            <a:endParaRPr lang="en-US" sz="2800" dirty="0"/>
          </a:p>
          <a:p>
            <a:pPr marL="400050" lvl="1" indent="0">
              <a:buNone/>
            </a:pPr>
            <a:r>
              <a:rPr lang="en-US" dirty="0"/>
              <a:t>String first = </a:t>
            </a:r>
            <a:r>
              <a:rPr lang="en-US" dirty="0" err="1"/>
              <a:t>name.substring</a:t>
            </a:r>
            <a:r>
              <a:rPr lang="en-US" dirty="0"/>
              <a:t>(0,1); //"R"</a:t>
            </a:r>
            <a:endParaRPr lang="en-US" sz="2800" dirty="0"/>
          </a:p>
          <a:p>
            <a:pPr marL="457200" lvl="1" indent="0">
              <a:buNone/>
            </a:pPr>
            <a:r>
              <a:rPr lang="en-US" dirty="0"/>
              <a:t>String empty = </a:t>
            </a:r>
            <a:r>
              <a:rPr lang="en-US" dirty="0" err="1"/>
              <a:t>name.substring</a:t>
            </a:r>
            <a:r>
              <a:rPr lang="en-US" dirty="0"/>
              <a:t>(0,0);  // </a:t>
            </a:r>
            <a:r>
              <a:rPr lang="en-US" dirty="0" smtClean="0"/>
              <a:t>"“</a:t>
            </a:r>
          </a:p>
          <a:p>
            <a:pPr marL="457200" lvl="1" indent="0">
              <a:buNone/>
            </a:pPr>
            <a:endParaRPr lang="en-US" sz="2400" dirty="0"/>
          </a:p>
          <a:p>
            <a:pPr marL="457200" lvl="1" indent="0">
              <a:buNone/>
            </a:pPr>
            <a:r>
              <a:rPr lang="en-US" sz="2400" dirty="0" err="1" smtClean="0"/>
              <a:t>indexOf</a:t>
            </a:r>
            <a:r>
              <a:rPr lang="en-US" dirty="0"/>
              <a:t/>
            </a:r>
            <a:br>
              <a:rPr lang="en-US" dirty="0"/>
            </a:br>
            <a:endParaRPr lang="en-US" sz="1800" dirty="0"/>
          </a:p>
          <a:p>
            <a:pPr marL="400050" lvl="1" indent="0">
              <a:buNone/>
            </a:pPr>
            <a:r>
              <a:rPr lang="en-US" dirty="0"/>
              <a:t>String name = ″Robert″;</a:t>
            </a:r>
            <a:endParaRPr lang="en-US" sz="2000" dirty="0"/>
          </a:p>
          <a:p>
            <a:pPr marL="400050" lvl="1" indent="0">
              <a:buNone/>
            </a:pPr>
            <a:r>
              <a:rPr lang="en-US" dirty="0" err="1"/>
              <a:t>int</a:t>
            </a:r>
            <a:r>
              <a:rPr lang="en-US" dirty="0"/>
              <a:t> </a:t>
            </a:r>
            <a:r>
              <a:rPr lang="en-US" dirty="0" err="1"/>
              <a:t>posOfT</a:t>
            </a:r>
            <a:r>
              <a:rPr lang="en-US" dirty="0"/>
              <a:t> = </a:t>
            </a:r>
            <a:r>
              <a:rPr lang="en-US" dirty="0" err="1"/>
              <a:t>name.indexOf</a:t>
            </a:r>
            <a:r>
              <a:rPr lang="en-US" dirty="0"/>
              <a:t>(′t′); //5</a:t>
            </a:r>
          </a:p>
          <a:p>
            <a:pPr marL="400050" lvl="1" indent="0">
              <a:buNone/>
            </a:pPr>
            <a:r>
              <a:rPr lang="en-US" dirty="0" err="1"/>
              <a:t>int</a:t>
            </a:r>
            <a:r>
              <a:rPr lang="en-US" dirty="0"/>
              <a:t> </a:t>
            </a:r>
            <a:r>
              <a:rPr lang="en-US" dirty="0" err="1"/>
              <a:t>posOfSubstr</a:t>
            </a:r>
            <a:r>
              <a:rPr lang="en-US" dirty="0"/>
              <a:t> = </a:t>
            </a:r>
            <a:r>
              <a:rPr lang="en-US" dirty="0" err="1"/>
              <a:t>name.indexOf</a:t>
            </a:r>
            <a:r>
              <a:rPr lang="en-US" dirty="0"/>
              <a:t>(″</a:t>
            </a:r>
            <a:r>
              <a:rPr lang="en-US" dirty="0" err="1"/>
              <a:t>bert</a:t>
            </a:r>
            <a:r>
              <a:rPr lang="en-US" dirty="0"/>
              <a:t>″); //2</a:t>
            </a:r>
          </a:p>
        </p:txBody>
      </p:sp>
    </p:spTree>
    <p:extLst>
      <p:ext uri="{BB962C8B-B14F-4D97-AF65-F5344CB8AC3E}">
        <p14:creationId xmlns:p14="http://schemas.microsoft.com/office/powerpoint/2010/main" val="32880015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String Functions: substring, </a:t>
            </a:r>
            <a:r>
              <a:rPr lang="en-US" sz="3200" b="1" dirty="0" err="1">
                <a:effectLst/>
              </a:rPr>
              <a:t>indexOf</a:t>
            </a:r>
            <a:r>
              <a:rPr lang="en-US" sz="3200" b="1" dirty="0">
                <a:effectLst/>
              </a:rPr>
              <a:t>, </a:t>
            </a:r>
            <a:r>
              <a:rPr lang="en-US" sz="3200" b="1" dirty="0" err="1">
                <a:effectLst/>
              </a:rPr>
              <a:t>startsWith</a:t>
            </a:r>
            <a:r>
              <a:rPr lang="en-US" sz="3200" b="1" dirty="0">
                <a:effectLst/>
              </a:rPr>
              <a:t>, +, equals… </a:t>
            </a:r>
            <a:r>
              <a:rPr lang="en-US" sz="3200" b="1" dirty="0" err="1">
                <a:effectLst/>
              </a:rPr>
              <a:t>Cont</a:t>
            </a:r>
            <a:endParaRPr lang="en-US" sz="3200" dirty="0"/>
          </a:p>
        </p:txBody>
      </p:sp>
      <p:sp>
        <p:nvSpPr>
          <p:cNvPr id="3" name="Content Placeholder 2"/>
          <p:cNvSpPr>
            <a:spLocks noGrp="1"/>
          </p:cNvSpPr>
          <p:nvPr>
            <p:ph idx="1"/>
          </p:nvPr>
        </p:nvSpPr>
        <p:spPr/>
        <p:txBody>
          <a:bodyPr>
            <a:normAutofit fontScale="92500" lnSpcReduction="20000"/>
          </a:bodyPr>
          <a:lstStyle/>
          <a:p>
            <a:r>
              <a:rPr lang="en-US" dirty="0" err="1"/>
              <a:t>startsWith</a:t>
            </a:r>
            <a:endParaRPr lang="en-US" dirty="0"/>
          </a:p>
          <a:p>
            <a:pPr marL="457200" lvl="1" indent="0">
              <a:buNone/>
            </a:pPr>
            <a:r>
              <a:rPr lang="en-US" dirty="0" smtClean="0"/>
              <a:t>String </a:t>
            </a:r>
            <a:r>
              <a:rPr lang="en-US" dirty="0"/>
              <a:t>name = </a:t>
            </a:r>
            <a:r>
              <a:rPr lang="en-US" sz="1000" dirty="0"/>
              <a:t>"</a:t>
            </a:r>
            <a:r>
              <a:rPr lang="en-US" dirty="0"/>
              <a:t>Robert</a:t>
            </a:r>
            <a:r>
              <a:rPr lang="en-US" sz="1000" dirty="0"/>
              <a:t>"</a:t>
            </a:r>
            <a:r>
              <a:rPr lang="en-US" dirty="0"/>
              <a:t>;</a:t>
            </a:r>
            <a:endParaRPr lang="en-US" sz="2000" dirty="0"/>
          </a:p>
          <a:p>
            <a:pPr marL="400050" lvl="1" indent="0">
              <a:buNone/>
            </a:pPr>
            <a:r>
              <a:rPr lang="en-US" dirty="0" err="1"/>
              <a:t>boolean</a:t>
            </a:r>
            <a:r>
              <a:rPr lang="en-US" dirty="0"/>
              <a:t> result = </a:t>
            </a:r>
            <a:r>
              <a:rPr lang="en-US" dirty="0" err="1"/>
              <a:t>name.startsWith</a:t>
            </a:r>
            <a:r>
              <a:rPr lang="en-US" dirty="0"/>
              <a:t>(</a:t>
            </a:r>
            <a:r>
              <a:rPr lang="en-US" sz="1000" dirty="0"/>
              <a:t>"</a:t>
            </a:r>
            <a:r>
              <a:rPr lang="en-US" dirty="0"/>
              <a:t>Rob</a:t>
            </a:r>
            <a:r>
              <a:rPr lang="en-US" sz="1000" dirty="0"/>
              <a:t>"</a:t>
            </a:r>
            <a:r>
              <a:rPr lang="en-US" dirty="0"/>
              <a:t>);//true</a:t>
            </a:r>
            <a:endParaRPr lang="en-US" sz="2000" dirty="0"/>
          </a:p>
          <a:p>
            <a:pPr marL="400050" lvl="1" indent="0">
              <a:buNone/>
            </a:pPr>
            <a:r>
              <a:rPr lang="en-US" dirty="0" err="1"/>
              <a:t>boolean</a:t>
            </a:r>
            <a:r>
              <a:rPr lang="en-US" dirty="0"/>
              <a:t> result2 = </a:t>
            </a:r>
            <a:r>
              <a:rPr lang="en-US" dirty="0" err="1"/>
              <a:t>name.startsWith</a:t>
            </a:r>
            <a:r>
              <a:rPr lang="en-US" dirty="0"/>
              <a:t>(</a:t>
            </a:r>
            <a:r>
              <a:rPr lang="en-US" sz="1000" dirty="0"/>
              <a:t>"</a:t>
            </a:r>
            <a:r>
              <a:rPr lang="en-US" dirty="0"/>
              <a:t>R</a:t>
            </a:r>
            <a:r>
              <a:rPr lang="en-US" sz="1000" dirty="0"/>
              <a:t>"</a:t>
            </a:r>
            <a:r>
              <a:rPr lang="en-US" dirty="0"/>
              <a:t>); //true</a:t>
            </a:r>
            <a:endParaRPr lang="en-US" sz="2000" dirty="0"/>
          </a:p>
          <a:p>
            <a:pPr marL="400050" lvl="1" indent="0">
              <a:buNone/>
            </a:pPr>
            <a:r>
              <a:rPr lang="en-US" dirty="0" err="1"/>
              <a:t>boolean</a:t>
            </a:r>
            <a:r>
              <a:rPr lang="en-US" dirty="0"/>
              <a:t> result3 = </a:t>
            </a:r>
            <a:r>
              <a:rPr lang="en-US" dirty="0" err="1"/>
              <a:t>name.startsWith</a:t>
            </a:r>
            <a:r>
              <a:rPr lang="en-US" dirty="0"/>
              <a:t>(</a:t>
            </a:r>
            <a:r>
              <a:rPr lang="en-US" sz="1000" dirty="0"/>
              <a:t>"</a:t>
            </a:r>
            <a:r>
              <a:rPr lang="en-US" dirty="0" err="1"/>
              <a:t>bert</a:t>
            </a:r>
            <a:r>
              <a:rPr lang="en-US" sz="1000" dirty="0"/>
              <a:t>"</a:t>
            </a:r>
            <a:r>
              <a:rPr lang="en-US" dirty="0"/>
              <a:t>); //false</a:t>
            </a:r>
            <a:endParaRPr lang="en-US" sz="2000" dirty="0"/>
          </a:p>
          <a:p>
            <a:pPr marL="0" indent="0">
              <a:buNone/>
            </a:pPr>
            <a:endParaRPr lang="en-US" sz="2800" dirty="0"/>
          </a:p>
          <a:p>
            <a:pPr lvl="0"/>
            <a:r>
              <a:rPr lang="en-US" dirty="0"/>
              <a:t>+ (concatenation) – creates a new String</a:t>
            </a:r>
            <a:endParaRPr lang="en-US" sz="2800" dirty="0"/>
          </a:p>
          <a:p>
            <a:pPr marL="400050" lvl="1" indent="0">
              <a:buNone/>
            </a:pPr>
            <a:r>
              <a:rPr lang="en-US" dirty="0" smtClean="0"/>
              <a:t>String </a:t>
            </a:r>
            <a:r>
              <a:rPr lang="en-US" dirty="0"/>
              <a:t>name = </a:t>
            </a:r>
            <a:r>
              <a:rPr lang="en-US" sz="1000" dirty="0"/>
              <a:t>"</a:t>
            </a:r>
            <a:r>
              <a:rPr lang="en-US" dirty="0"/>
              <a:t>Robert</a:t>
            </a:r>
            <a:r>
              <a:rPr lang="en-US" sz="1000" dirty="0"/>
              <a:t>"</a:t>
            </a:r>
            <a:r>
              <a:rPr lang="en-US" dirty="0"/>
              <a:t>;</a:t>
            </a:r>
            <a:endParaRPr lang="en-US" sz="2000" dirty="0"/>
          </a:p>
          <a:p>
            <a:pPr marL="400050" lvl="1" indent="0">
              <a:buNone/>
            </a:pPr>
            <a:r>
              <a:rPr lang="en-US" dirty="0"/>
              <a:t>String space = </a:t>
            </a:r>
            <a:r>
              <a:rPr lang="en-US" sz="1000" dirty="0"/>
              <a:t>"</a:t>
            </a:r>
            <a:r>
              <a:rPr lang="en-US" dirty="0"/>
              <a:t> </a:t>
            </a:r>
            <a:r>
              <a:rPr lang="en-US" sz="1000" dirty="0"/>
              <a:t>"</a:t>
            </a:r>
            <a:r>
              <a:rPr lang="en-US" dirty="0"/>
              <a:t>;</a:t>
            </a:r>
            <a:endParaRPr lang="en-US" sz="2000" dirty="0"/>
          </a:p>
          <a:p>
            <a:pPr marL="400050" lvl="1" indent="0">
              <a:buNone/>
            </a:pPr>
            <a:r>
              <a:rPr lang="en-US" dirty="0"/>
              <a:t>String </a:t>
            </a:r>
            <a:r>
              <a:rPr lang="en-US" dirty="0" err="1"/>
              <a:t>lastName</a:t>
            </a:r>
            <a:r>
              <a:rPr lang="en-US" dirty="0"/>
              <a:t> = </a:t>
            </a:r>
            <a:r>
              <a:rPr lang="en-US" sz="1000" dirty="0"/>
              <a:t>"</a:t>
            </a:r>
            <a:r>
              <a:rPr lang="en-US" dirty="0"/>
              <a:t>Stevens</a:t>
            </a:r>
            <a:r>
              <a:rPr lang="en-US" sz="1000" dirty="0"/>
              <a:t>"</a:t>
            </a:r>
            <a:r>
              <a:rPr lang="en-US" dirty="0"/>
              <a:t>;</a:t>
            </a:r>
            <a:endParaRPr lang="en-US" sz="2000" dirty="0"/>
          </a:p>
          <a:p>
            <a:pPr marL="400050" lvl="1" indent="0">
              <a:buNone/>
            </a:pPr>
            <a:r>
              <a:rPr lang="en-US" dirty="0"/>
              <a:t>String </a:t>
            </a:r>
            <a:r>
              <a:rPr lang="en-US" dirty="0" err="1"/>
              <a:t>fullname</a:t>
            </a:r>
            <a:r>
              <a:rPr lang="en-US" dirty="0"/>
              <a:t> = name + space + </a:t>
            </a:r>
            <a:r>
              <a:rPr lang="en-US" dirty="0" err="1"/>
              <a:t>lastName</a:t>
            </a:r>
            <a:r>
              <a:rPr lang="en-US" dirty="0"/>
              <a:t>;// "Robert Stevens"</a:t>
            </a:r>
            <a:br>
              <a:rPr lang="en-US" dirty="0"/>
            </a:br>
            <a:r>
              <a:rPr lang="en-US" dirty="0"/>
              <a:t/>
            </a:r>
            <a:br>
              <a:rPr lang="en-US" dirty="0"/>
            </a:br>
            <a:endParaRPr lang="en-US" sz="2800" dirty="0"/>
          </a:p>
          <a:p>
            <a:pPr lvl="0"/>
            <a:r>
              <a:rPr lang="en-US" dirty="0" smtClean="0"/>
              <a:t>equals</a:t>
            </a:r>
            <a:r>
              <a:rPr lang="en-US" dirty="0"/>
              <a:t> </a:t>
            </a:r>
            <a:endParaRPr lang="en-US" sz="2800" dirty="0"/>
          </a:p>
          <a:p>
            <a:pPr marL="400050" lvl="1" indent="0">
              <a:buNone/>
            </a:pPr>
            <a:r>
              <a:rPr lang="en-US" dirty="0"/>
              <a:t>String name = </a:t>
            </a:r>
            <a:r>
              <a:rPr lang="en-US" sz="1000" dirty="0"/>
              <a:t>"</a:t>
            </a:r>
            <a:r>
              <a:rPr lang="en-US" dirty="0"/>
              <a:t>Robert</a:t>
            </a:r>
            <a:r>
              <a:rPr lang="en-US" sz="1000" dirty="0"/>
              <a:t>"</a:t>
            </a:r>
            <a:r>
              <a:rPr lang="en-US" dirty="0"/>
              <a:t>;</a:t>
            </a:r>
            <a:endParaRPr lang="en-US" sz="2000" dirty="0"/>
          </a:p>
          <a:p>
            <a:pPr marL="400050" lvl="1" indent="0">
              <a:buNone/>
            </a:pPr>
            <a:r>
              <a:rPr lang="en-US" dirty="0" err="1"/>
              <a:t>boolean</a:t>
            </a:r>
            <a:r>
              <a:rPr lang="en-US" dirty="0"/>
              <a:t> equal = </a:t>
            </a:r>
            <a:r>
              <a:rPr lang="en-US" dirty="0" err="1"/>
              <a:t>name.equals</a:t>
            </a:r>
            <a:r>
              <a:rPr lang="en-US" dirty="0"/>
              <a:t>(</a:t>
            </a:r>
            <a:r>
              <a:rPr lang="en-US" sz="1000" dirty="0"/>
              <a:t>"</a:t>
            </a:r>
            <a:r>
              <a:rPr lang="en-US" dirty="0"/>
              <a:t>Robert</a:t>
            </a:r>
            <a:r>
              <a:rPr lang="en-US" sz="1000" dirty="0"/>
              <a:t>"</a:t>
            </a:r>
            <a:r>
              <a:rPr lang="en-US" dirty="0"/>
              <a:t>); //true</a:t>
            </a:r>
            <a:endParaRPr lang="en-US" sz="2000" dirty="0"/>
          </a:p>
          <a:p>
            <a:pPr marL="400050" lvl="1" indent="0">
              <a:buNone/>
            </a:pPr>
            <a:r>
              <a:rPr lang="en-US" dirty="0" err="1"/>
              <a:t>boolean</a:t>
            </a:r>
            <a:r>
              <a:rPr lang="en-US" dirty="0"/>
              <a:t> </a:t>
            </a:r>
            <a:r>
              <a:rPr lang="en-US" dirty="0" err="1"/>
              <a:t>refEqual</a:t>
            </a:r>
            <a:r>
              <a:rPr lang="en-US" dirty="0"/>
              <a:t> = (name == "Robert");  //</a:t>
            </a:r>
            <a:r>
              <a:rPr lang="en-US" sz="1200" dirty="0"/>
              <a:t>true, but be careful</a:t>
            </a:r>
            <a:endParaRPr lang="en-US" sz="2800" dirty="0"/>
          </a:p>
          <a:p>
            <a:endParaRPr lang="en-US" dirty="0"/>
          </a:p>
        </p:txBody>
      </p:sp>
    </p:spTree>
    <p:extLst>
      <p:ext uri="{BB962C8B-B14F-4D97-AF65-F5344CB8AC3E}">
        <p14:creationId xmlns:p14="http://schemas.microsoft.com/office/powerpoint/2010/main" val="30312874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Formatted Console </a:t>
            </a:r>
            <a:r>
              <a:rPr lang="en-US" sz="3200" b="1" dirty="0" smtClean="0">
                <a:effectLst/>
              </a:rPr>
              <a:t>Output…</a:t>
            </a:r>
            <a:r>
              <a:rPr lang="en-US" sz="3200" b="1" dirty="0" err="1" smtClean="0">
                <a:effectLst/>
              </a:rPr>
              <a:t>Cont</a:t>
            </a:r>
            <a:endParaRPr lang="en-US" sz="3200" dirty="0"/>
          </a:p>
        </p:txBody>
      </p:sp>
      <p:sp>
        <p:nvSpPr>
          <p:cNvPr id="3" name="Content Placeholder 2"/>
          <p:cNvSpPr>
            <a:spLocks noGrp="1"/>
          </p:cNvSpPr>
          <p:nvPr>
            <p:ph idx="1"/>
          </p:nvPr>
        </p:nvSpPr>
        <p:spPr/>
        <p:txBody>
          <a:bodyPr>
            <a:normAutofit fontScale="92500"/>
          </a:bodyPr>
          <a:lstStyle/>
          <a:p>
            <a:r>
              <a:rPr lang="en-US" dirty="0"/>
              <a:t>j2se5.0 introduced C-like formatting features with </a:t>
            </a:r>
            <a:r>
              <a:rPr lang="en-US" dirty="0" err="1"/>
              <a:t>System.out.printf</a:t>
            </a:r>
            <a:r>
              <a:rPr lang="en-US" dirty="0"/>
              <a:t> and </a:t>
            </a:r>
            <a:r>
              <a:rPr lang="en-US" dirty="0" err="1" smtClean="0"/>
              <a:t>String.format</a:t>
            </a:r>
            <a:r>
              <a:rPr lang="en-US" dirty="0"/>
              <a:t/>
            </a:r>
            <a:br>
              <a:rPr lang="en-US" dirty="0"/>
            </a:br>
            <a:endParaRPr lang="en-US" dirty="0"/>
          </a:p>
          <a:p>
            <a:r>
              <a:rPr lang="en-US" dirty="0" smtClean="0"/>
              <a:t>Use </a:t>
            </a:r>
            <a:r>
              <a:rPr lang="en-US" dirty="0" err="1"/>
              <a:t>System.out.printf</a:t>
            </a:r>
            <a:r>
              <a:rPr lang="en-US" dirty="0"/>
              <a:t> to print formatted output directly to the console</a:t>
            </a:r>
            <a:br>
              <a:rPr lang="en-US" dirty="0"/>
            </a:br>
            <a:endParaRPr lang="en-US" dirty="0"/>
          </a:p>
          <a:p>
            <a:r>
              <a:rPr lang="en-US" dirty="0" smtClean="0"/>
              <a:t>Use </a:t>
            </a:r>
            <a:r>
              <a:rPr lang="en-US" dirty="0" err="1"/>
              <a:t>String.format</a:t>
            </a:r>
            <a:r>
              <a:rPr lang="en-US" dirty="0"/>
              <a:t>, with the same formatting options, to store formatted String in memory, perhaps to be sent to the console or a file (for example) at a later time</a:t>
            </a:r>
            <a:br>
              <a:rPr lang="en-US" dirty="0"/>
            </a:br>
            <a:endParaRPr lang="en-US" dirty="0"/>
          </a:p>
          <a:p>
            <a:r>
              <a:rPr lang="en-US" dirty="0" smtClean="0"/>
              <a:t>Can </a:t>
            </a:r>
            <a:r>
              <a:rPr lang="en-US" dirty="0"/>
              <a:t>be combined with Date formatting</a:t>
            </a:r>
            <a:br>
              <a:rPr lang="en-US" dirty="0"/>
            </a:br>
            <a:endParaRPr lang="en-US" dirty="0"/>
          </a:p>
        </p:txBody>
      </p:sp>
    </p:spTree>
    <p:extLst>
      <p:ext uri="{BB962C8B-B14F-4D97-AF65-F5344CB8AC3E}">
        <p14:creationId xmlns:p14="http://schemas.microsoft.com/office/powerpoint/2010/main" val="34252963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effectLst/>
              </a:rPr>
              <a:t>Formatted </a:t>
            </a:r>
            <a:r>
              <a:rPr lang="en-US" sz="3200" b="1" dirty="0">
                <a:effectLst/>
              </a:rPr>
              <a:t>Console Output…</a:t>
            </a:r>
            <a:r>
              <a:rPr lang="en-US" sz="3200" b="1" dirty="0" err="1">
                <a:effectLst/>
              </a:rPr>
              <a:t>Cont</a:t>
            </a:r>
            <a:endParaRPr lang="en-US" sz="3200" dirty="0"/>
          </a:p>
        </p:txBody>
      </p:sp>
      <p:sp>
        <p:nvSpPr>
          <p:cNvPr id="3" name="Content Placeholder 2"/>
          <p:cNvSpPr>
            <a:spLocks noGrp="1"/>
          </p:cNvSpPr>
          <p:nvPr>
            <p:ph idx="1"/>
          </p:nvPr>
        </p:nvSpPr>
        <p:spPr/>
        <p:txBody>
          <a:bodyPr>
            <a:normAutofit fontScale="92500" lnSpcReduction="20000"/>
          </a:bodyPr>
          <a:lstStyle/>
          <a:p>
            <a:r>
              <a:rPr lang="en-US" dirty="0"/>
              <a:t>Samples:</a:t>
            </a:r>
          </a:p>
          <a:p>
            <a:pPr marL="400050" lvl="1" indent="0">
              <a:buNone/>
            </a:pPr>
            <a:r>
              <a:rPr lang="en-US" dirty="0" err="1" smtClean="0"/>
              <a:t>System.out.printf</a:t>
            </a:r>
            <a:r>
              <a:rPr lang="en-US" dirty="0"/>
              <a:t>("You owe me $%f \n", 195.50f);		</a:t>
            </a:r>
          </a:p>
          <a:p>
            <a:pPr marL="400050" lvl="1" indent="0">
              <a:buNone/>
            </a:pPr>
            <a:r>
              <a:rPr lang="en-US" dirty="0" err="1"/>
              <a:t>System.out.printf</a:t>
            </a:r>
            <a:r>
              <a:rPr lang="en-US" dirty="0"/>
              <a:t>("You owe me $%.2f \n", 195.50f);</a:t>
            </a:r>
          </a:p>
          <a:p>
            <a:pPr marL="400050" lvl="1" indent="0">
              <a:buNone/>
            </a:pPr>
            <a:r>
              <a:rPr lang="en-US" dirty="0" err="1"/>
              <a:t>System.out.printf</a:t>
            </a:r>
            <a:r>
              <a:rPr lang="en-US" dirty="0"/>
              <a:t>("You owe me $%7.2f \n", 195.50f);</a:t>
            </a:r>
          </a:p>
          <a:p>
            <a:pPr marL="400050" lvl="1" indent="0">
              <a:buNone/>
            </a:pPr>
            <a:r>
              <a:rPr lang="en-US" b="1" dirty="0"/>
              <a:t>You owe me $195.500000 </a:t>
            </a:r>
            <a:endParaRPr lang="en-US" dirty="0"/>
          </a:p>
          <a:p>
            <a:pPr marL="400050" lvl="1" indent="0">
              <a:buNone/>
            </a:pPr>
            <a:r>
              <a:rPr lang="en-US" b="1" dirty="0"/>
              <a:t>You owe me $195.50 </a:t>
            </a:r>
            <a:endParaRPr lang="en-US" dirty="0"/>
          </a:p>
          <a:p>
            <a:pPr marL="400050" lvl="1" indent="0">
              <a:buNone/>
            </a:pPr>
            <a:r>
              <a:rPr lang="en-US" b="1" dirty="0"/>
              <a:t>You owe me $ 195.50</a:t>
            </a:r>
            <a:endParaRPr lang="en-US" dirty="0"/>
          </a:p>
          <a:p>
            <a:pPr marL="400050" lvl="1" indent="0">
              <a:buNone/>
            </a:pPr>
            <a:r>
              <a:rPr lang="en-US" dirty="0"/>
              <a:t> </a:t>
            </a:r>
          </a:p>
          <a:p>
            <a:pPr marL="400050" lvl="1" indent="0">
              <a:buNone/>
            </a:pPr>
            <a:r>
              <a:rPr lang="en-US" dirty="0"/>
              <a:t>String name = "Bob";</a:t>
            </a:r>
          </a:p>
          <a:p>
            <a:pPr marL="400050" lvl="1" indent="0">
              <a:buNone/>
            </a:pPr>
            <a:r>
              <a:rPr lang="en-US" dirty="0" err="1"/>
              <a:t>int</a:t>
            </a:r>
            <a:r>
              <a:rPr lang="en-US" dirty="0"/>
              <a:t> age = 30;</a:t>
            </a:r>
          </a:p>
          <a:p>
            <a:pPr marL="400050" lvl="1" indent="0">
              <a:buNone/>
            </a:pPr>
            <a:r>
              <a:rPr lang="en-US" dirty="0" err="1"/>
              <a:t>System.out.printf</a:t>
            </a:r>
            <a:r>
              <a:rPr lang="en-US" dirty="0"/>
              <a:t>("Happy birthday %s. I can't believe you're %d.",</a:t>
            </a:r>
            <a:r>
              <a:rPr lang="en-US" dirty="0" err="1"/>
              <a:t>name,age</a:t>
            </a:r>
            <a:r>
              <a:rPr lang="en-US" dirty="0"/>
              <a:t>);</a:t>
            </a:r>
            <a:br>
              <a:rPr lang="en-US" dirty="0"/>
            </a:br>
            <a:r>
              <a:rPr lang="en-US" b="1" dirty="0"/>
              <a:t>Happy birthday Bob. I can't believe you're 30.</a:t>
            </a:r>
            <a:r>
              <a:rPr lang="en-US" dirty="0"/>
              <a:t/>
            </a:r>
            <a:br>
              <a:rPr lang="en-US" dirty="0"/>
            </a:br>
            <a:endParaRPr lang="en-US" dirty="0"/>
          </a:p>
          <a:p>
            <a:pPr marL="400050" lvl="1" indent="0">
              <a:buNone/>
            </a:pPr>
            <a:r>
              <a:rPr lang="en-US" dirty="0"/>
              <a:t>String </a:t>
            </a:r>
            <a:r>
              <a:rPr lang="en-US" dirty="0" err="1"/>
              <a:t>oweMe</a:t>
            </a:r>
            <a:r>
              <a:rPr lang="en-US" dirty="0"/>
              <a:t> = </a:t>
            </a:r>
            <a:r>
              <a:rPr lang="en-US" dirty="0" err="1"/>
              <a:t>String.format</a:t>
            </a:r>
            <a:r>
              <a:rPr lang="en-US" dirty="0"/>
              <a:t>("You owe me %.2f dollars", 196f);</a:t>
            </a:r>
          </a:p>
          <a:p>
            <a:pPr marL="400050" lvl="1" indent="0">
              <a:buNone/>
            </a:pPr>
            <a:r>
              <a:rPr lang="en-US" dirty="0"/>
              <a:t>String oweMe2 = </a:t>
            </a:r>
            <a:r>
              <a:rPr lang="en-US" dirty="0" err="1"/>
              <a:t>String.format</a:t>
            </a:r>
            <a:r>
              <a:rPr lang="en-US" dirty="0"/>
              <a:t>("You owe me %d dollars", 196);</a:t>
            </a:r>
          </a:p>
          <a:p>
            <a:pPr marL="400050" lvl="1" indent="0">
              <a:buNone/>
            </a:pPr>
            <a:r>
              <a:rPr lang="en-US" dirty="0" err="1"/>
              <a:t>System.out.println</a:t>
            </a:r>
            <a:r>
              <a:rPr lang="en-US" dirty="0"/>
              <a:t>(</a:t>
            </a:r>
            <a:r>
              <a:rPr lang="en-US" dirty="0" err="1"/>
              <a:t>oweMe</a:t>
            </a:r>
            <a:r>
              <a:rPr lang="en-US" dirty="0"/>
              <a:t>);</a:t>
            </a:r>
          </a:p>
          <a:p>
            <a:pPr marL="400050" lvl="1" indent="0">
              <a:buNone/>
            </a:pPr>
            <a:r>
              <a:rPr lang="en-US" dirty="0" err="1"/>
              <a:t>System.out.println</a:t>
            </a:r>
            <a:r>
              <a:rPr lang="en-US" dirty="0"/>
              <a:t>(oweMe2);</a:t>
            </a:r>
          </a:p>
          <a:p>
            <a:pPr marL="400050" lvl="1" indent="0">
              <a:buNone/>
            </a:pPr>
            <a:r>
              <a:rPr lang="en-US" b="1" dirty="0"/>
              <a:t>You owe me 196.00 dollars</a:t>
            </a:r>
            <a:endParaRPr lang="en-US" dirty="0"/>
          </a:p>
          <a:p>
            <a:pPr marL="400050" lvl="1" indent="0">
              <a:buNone/>
            </a:pPr>
            <a:r>
              <a:rPr lang="en-US" b="1" dirty="0"/>
              <a:t>You owe me 196 dollars</a:t>
            </a:r>
            <a:endParaRPr lang="en-US" dirty="0"/>
          </a:p>
        </p:txBody>
      </p:sp>
    </p:spTree>
    <p:extLst>
      <p:ext uri="{BB962C8B-B14F-4D97-AF65-F5344CB8AC3E}">
        <p14:creationId xmlns:p14="http://schemas.microsoft.com/office/powerpoint/2010/main" val="1011194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Formatted Console Output</a:t>
            </a:r>
            <a:endParaRPr lang="en-US" sz="3200" dirty="0"/>
          </a:p>
        </p:txBody>
      </p:sp>
      <p:sp>
        <p:nvSpPr>
          <p:cNvPr id="3" name="Content Placeholder 2"/>
          <p:cNvSpPr>
            <a:spLocks noGrp="1"/>
          </p:cNvSpPr>
          <p:nvPr>
            <p:ph idx="1"/>
          </p:nvPr>
        </p:nvSpPr>
        <p:spPr/>
        <p:txBody>
          <a:bodyPr>
            <a:normAutofit/>
          </a:bodyPr>
          <a:lstStyle/>
          <a:p>
            <a:pPr marL="400050" lvl="1" indent="0">
              <a:buNone/>
            </a:pPr>
            <a:r>
              <a:rPr lang="en-US" dirty="0"/>
              <a:t>String date = </a:t>
            </a:r>
            <a:r>
              <a:rPr lang="en-US" dirty="0" err="1"/>
              <a:t>String.format</a:t>
            </a:r>
            <a:r>
              <a:rPr lang="en-US" dirty="0"/>
              <a:t>("Today's date: %</a:t>
            </a:r>
            <a:r>
              <a:rPr lang="en-US" dirty="0" err="1"/>
              <a:t>tD</a:t>
            </a:r>
            <a:r>
              <a:rPr lang="en-US" dirty="0"/>
              <a:t>", new Date());</a:t>
            </a:r>
          </a:p>
          <a:p>
            <a:pPr marL="400050" lvl="1" indent="0">
              <a:buNone/>
            </a:pPr>
            <a:r>
              <a:rPr lang="en-US" dirty="0" err="1"/>
              <a:t>System.out.println</a:t>
            </a:r>
            <a:r>
              <a:rPr lang="en-US" dirty="0"/>
              <a:t>(date);</a:t>
            </a:r>
          </a:p>
          <a:p>
            <a:pPr marL="400050" lvl="1" indent="0">
              <a:buNone/>
            </a:pPr>
            <a:r>
              <a:rPr lang="en-US" dirty="0"/>
              <a:t>Today's date: 09/09/05</a:t>
            </a:r>
          </a:p>
          <a:p>
            <a:pPr marL="0" indent="0">
              <a:buNone/>
            </a:pPr>
            <a:endParaRPr lang="en-US" dirty="0"/>
          </a:p>
          <a:p>
            <a:r>
              <a:rPr lang="en-US" dirty="0"/>
              <a:t>//formatting in jdk1.4 – uses arrays, explained soon</a:t>
            </a:r>
          </a:p>
          <a:p>
            <a:pPr marL="400050" lvl="1" indent="0">
              <a:buNone/>
            </a:pPr>
            <a:r>
              <a:rPr lang="en-US" dirty="0"/>
              <a:t>Object [] </a:t>
            </a:r>
            <a:r>
              <a:rPr lang="en-US" dirty="0" err="1"/>
              <a:t>params</a:t>
            </a:r>
            <a:r>
              <a:rPr lang="en-US" dirty="0"/>
              <a:t> = {"animal", "dog"};</a:t>
            </a:r>
          </a:p>
          <a:p>
            <a:pPr marL="400050" lvl="1" indent="0">
              <a:buNone/>
            </a:pPr>
            <a:r>
              <a:rPr lang="en-US" dirty="0"/>
              <a:t>String </a:t>
            </a:r>
            <a:r>
              <a:rPr lang="en-US" dirty="0" err="1"/>
              <a:t>stringWithParameter</a:t>
            </a:r>
            <a:r>
              <a:rPr lang="en-US" dirty="0"/>
              <a:t> = </a:t>
            </a:r>
          </a:p>
          <a:p>
            <a:pPr marL="400050" lvl="1" indent="0">
              <a:buNone/>
            </a:pPr>
            <a:r>
              <a:rPr lang="en-US" dirty="0"/>
              <a:t>"Look at that {0} -- it looks like a {1}.";</a:t>
            </a:r>
          </a:p>
          <a:p>
            <a:pPr marL="400050" lvl="1" indent="0">
              <a:buNone/>
            </a:pPr>
            <a:r>
              <a:rPr lang="en-US" dirty="0" err="1"/>
              <a:t>System.out.println</a:t>
            </a:r>
            <a:r>
              <a:rPr lang="en-US" dirty="0"/>
              <a:t>("original string: " + </a:t>
            </a:r>
            <a:r>
              <a:rPr lang="en-US" dirty="0" err="1"/>
              <a:t>stringWithParameter</a:t>
            </a:r>
            <a:r>
              <a:rPr lang="en-US" dirty="0"/>
              <a:t>);</a:t>
            </a:r>
          </a:p>
          <a:p>
            <a:pPr marL="400050" lvl="1" indent="0">
              <a:buNone/>
            </a:pPr>
            <a:r>
              <a:rPr lang="en-US" dirty="0" err="1"/>
              <a:t>System.out.println</a:t>
            </a:r>
            <a:r>
              <a:rPr lang="en-US" dirty="0"/>
              <a:t>("formatted string: " + </a:t>
            </a:r>
          </a:p>
          <a:p>
            <a:pPr marL="400050" lvl="1" indent="0">
              <a:buNone/>
            </a:pPr>
            <a:r>
              <a:rPr lang="en-US" dirty="0" err="1"/>
              <a:t>MessageFormat.format</a:t>
            </a:r>
            <a:r>
              <a:rPr lang="en-US" dirty="0"/>
              <a:t>(</a:t>
            </a:r>
            <a:r>
              <a:rPr lang="en-US" dirty="0" err="1"/>
              <a:t>stringWithParameter,params</a:t>
            </a:r>
            <a:r>
              <a:rPr lang="en-US" dirty="0"/>
              <a:t>));</a:t>
            </a:r>
          </a:p>
          <a:p>
            <a:pPr marL="400050" lvl="1" indent="0">
              <a:buNone/>
            </a:pPr>
            <a:r>
              <a:rPr lang="en-US" dirty="0"/>
              <a:t>original string: "Look at that {0} -- it looks like a {1}."</a:t>
            </a:r>
          </a:p>
          <a:p>
            <a:pPr marL="400050" lvl="1" indent="0">
              <a:buNone/>
            </a:pPr>
            <a:r>
              <a:rPr lang="en-US" dirty="0"/>
              <a:t>formatted string: Look at that animal -- it looks like a dog.</a:t>
            </a:r>
          </a:p>
          <a:p>
            <a:endParaRPr lang="en-US" dirty="0"/>
          </a:p>
        </p:txBody>
      </p:sp>
    </p:spTree>
    <p:extLst>
      <p:ext uri="{BB962C8B-B14F-4D97-AF65-F5344CB8AC3E}">
        <p14:creationId xmlns:p14="http://schemas.microsoft.com/office/powerpoint/2010/main" val="30610503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Control Flow: Conditional Logic</a:t>
            </a:r>
            <a:endParaRPr lang="en-US" sz="3200" dirty="0"/>
          </a:p>
        </p:txBody>
      </p:sp>
      <p:sp>
        <p:nvSpPr>
          <p:cNvPr id="3" name="Content Placeholder 2"/>
          <p:cNvSpPr>
            <a:spLocks noGrp="1"/>
          </p:cNvSpPr>
          <p:nvPr>
            <p:ph idx="1"/>
          </p:nvPr>
        </p:nvSpPr>
        <p:spPr>
          <a:xfrm>
            <a:off x="457200" y="1600200"/>
            <a:ext cx="8229600" cy="4953000"/>
          </a:xfrm>
        </p:spPr>
        <p:txBody>
          <a:bodyPr>
            <a:normAutofit fontScale="40000" lnSpcReduction="20000"/>
          </a:bodyPr>
          <a:lstStyle/>
          <a:p>
            <a:pPr lvl="0"/>
            <a:r>
              <a:rPr lang="en-US" sz="5000" dirty="0"/>
              <a:t>The conditional statement in Java has the following form:</a:t>
            </a:r>
          </a:p>
          <a:p>
            <a:pPr marL="0" indent="0">
              <a:buNone/>
            </a:pPr>
            <a:r>
              <a:rPr lang="en-US" sz="5000" dirty="0" smtClean="0"/>
              <a:t>	if(</a:t>
            </a:r>
            <a:r>
              <a:rPr lang="en-US" sz="5000" i="1" dirty="0" smtClean="0"/>
              <a:t>condition</a:t>
            </a:r>
            <a:r>
              <a:rPr lang="en-US" sz="5000" dirty="0"/>
              <a:t>) </a:t>
            </a:r>
            <a:r>
              <a:rPr lang="en-US" sz="5000" i="1" dirty="0" smtClean="0"/>
              <a:t>statement</a:t>
            </a:r>
            <a:endParaRPr lang="en-US" sz="5000" dirty="0"/>
          </a:p>
          <a:p>
            <a:r>
              <a:rPr lang="en-US" sz="5000" dirty="0" smtClean="0"/>
              <a:t>Here</a:t>
            </a:r>
            <a:r>
              <a:rPr lang="en-US" sz="5000" dirty="0"/>
              <a:t>, </a:t>
            </a:r>
            <a:r>
              <a:rPr lang="en-US" sz="5000" i="1" dirty="0"/>
              <a:t>condition</a:t>
            </a:r>
            <a:r>
              <a:rPr lang="en-US" sz="5000" dirty="0"/>
              <a:t> is any </a:t>
            </a:r>
            <a:r>
              <a:rPr lang="en-US" sz="5000" dirty="0" err="1"/>
              <a:t>boolean</a:t>
            </a:r>
            <a:r>
              <a:rPr lang="en-US" sz="5000" dirty="0"/>
              <a:t> statement (statement that evaluates to true of false)</a:t>
            </a:r>
          </a:p>
          <a:p>
            <a:pPr marL="0" indent="0">
              <a:buNone/>
            </a:pPr>
            <a:r>
              <a:rPr lang="en-US" sz="5000" dirty="0"/>
              <a:t> </a:t>
            </a:r>
          </a:p>
          <a:p>
            <a:pPr lvl="0"/>
            <a:r>
              <a:rPr lang="en-US" sz="5000" dirty="0"/>
              <a:t>The </a:t>
            </a:r>
            <a:r>
              <a:rPr lang="en-US" sz="5000" i="1" dirty="0"/>
              <a:t>statement</a:t>
            </a:r>
            <a:r>
              <a:rPr lang="en-US" sz="5000" dirty="0"/>
              <a:t> may in fact be an entire block of code, in this form</a:t>
            </a:r>
            <a:r>
              <a:rPr lang="en-US" sz="5000" dirty="0" smtClean="0"/>
              <a:t>:</a:t>
            </a:r>
          </a:p>
          <a:p>
            <a:pPr marL="0" lvl="0" indent="0">
              <a:buNone/>
            </a:pPr>
            <a:endParaRPr lang="en-US" sz="2500" dirty="0"/>
          </a:p>
          <a:p>
            <a:pPr marL="400050" lvl="1" indent="0">
              <a:buNone/>
            </a:pPr>
            <a:r>
              <a:rPr lang="en-US" sz="2500" b="1" dirty="0"/>
              <a:t>if(</a:t>
            </a:r>
            <a:r>
              <a:rPr lang="en-US" sz="2500" b="1" i="1" dirty="0"/>
              <a:t>condition</a:t>
            </a:r>
            <a:r>
              <a:rPr lang="en-US" sz="2500" b="1" dirty="0"/>
              <a:t>) </a:t>
            </a:r>
            <a:endParaRPr lang="en-US" sz="2500" b="1" dirty="0" smtClean="0"/>
          </a:p>
          <a:p>
            <a:pPr marL="400050" lvl="1" indent="0">
              <a:buNone/>
            </a:pPr>
            <a:r>
              <a:rPr lang="en-US" sz="2500" b="1" dirty="0" smtClean="0"/>
              <a:t>{</a:t>
            </a:r>
            <a:endParaRPr lang="en-US" sz="2500" b="1" dirty="0"/>
          </a:p>
          <a:p>
            <a:pPr marL="400050" lvl="1" indent="0">
              <a:buNone/>
            </a:pPr>
            <a:r>
              <a:rPr lang="en-US" sz="2500" b="1" dirty="0"/>
              <a:t>	</a:t>
            </a:r>
            <a:r>
              <a:rPr lang="en-US" sz="2500" b="1" i="1" dirty="0"/>
              <a:t>statement1</a:t>
            </a:r>
            <a:r>
              <a:rPr lang="en-US" sz="2500" b="1" dirty="0"/>
              <a:t>;</a:t>
            </a:r>
          </a:p>
          <a:p>
            <a:pPr marL="400050" lvl="1" indent="0">
              <a:buNone/>
            </a:pPr>
            <a:r>
              <a:rPr lang="en-US" sz="2500" b="1" i="1" dirty="0"/>
              <a:t>	statement2</a:t>
            </a:r>
            <a:r>
              <a:rPr lang="en-US" sz="2500" b="1" dirty="0"/>
              <a:t>;</a:t>
            </a:r>
          </a:p>
          <a:p>
            <a:pPr marL="400050" lvl="1" indent="0">
              <a:buNone/>
            </a:pPr>
            <a:r>
              <a:rPr lang="en-US" sz="2500" b="1" i="1" dirty="0"/>
              <a:t>	</a:t>
            </a:r>
            <a:r>
              <a:rPr lang="en-US" sz="2500" b="1" dirty="0"/>
              <a:t>…</a:t>
            </a:r>
          </a:p>
          <a:p>
            <a:pPr marL="400050" lvl="1" indent="0">
              <a:buNone/>
            </a:pPr>
            <a:r>
              <a:rPr lang="en-US" sz="2500" b="1" dirty="0"/>
              <a:t>}</a:t>
            </a:r>
          </a:p>
          <a:p>
            <a:pPr marL="400050" lvl="1" indent="0">
              <a:buNone/>
            </a:pPr>
            <a:endParaRPr lang="en-US" sz="2500" b="1" dirty="0"/>
          </a:p>
          <a:p>
            <a:pPr marL="400050" lvl="1" indent="0">
              <a:buNone/>
            </a:pPr>
            <a:r>
              <a:rPr lang="en-US" sz="2500" b="1" dirty="0" smtClean="0"/>
              <a:t>Example</a:t>
            </a:r>
            <a:r>
              <a:rPr lang="en-US" sz="2500" b="1" dirty="0"/>
              <a:t>:</a:t>
            </a:r>
          </a:p>
          <a:p>
            <a:pPr marL="400050" lvl="1" indent="0">
              <a:buNone/>
            </a:pPr>
            <a:r>
              <a:rPr lang="en-US" sz="2500" b="1" dirty="0"/>
              <a:t> </a:t>
            </a:r>
          </a:p>
          <a:p>
            <a:pPr marL="400050" lvl="1" indent="0">
              <a:buNone/>
            </a:pPr>
            <a:r>
              <a:rPr lang="en-US" sz="2500" b="1" dirty="0" smtClean="0"/>
              <a:t>if(sales </a:t>
            </a:r>
            <a:r>
              <a:rPr lang="en-US" sz="2500" b="1" dirty="0"/>
              <a:t>&gt;= target) </a:t>
            </a:r>
            <a:endParaRPr lang="en-US" sz="2500" b="1" dirty="0" smtClean="0"/>
          </a:p>
          <a:p>
            <a:pPr marL="400050" lvl="1" indent="0">
              <a:buNone/>
            </a:pPr>
            <a:r>
              <a:rPr lang="en-US" sz="2500" b="1" dirty="0" smtClean="0"/>
              <a:t>{</a:t>
            </a:r>
            <a:endParaRPr lang="en-US" sz="2500" b="1" dirty="0"/>
          </a:p>
          <a:p>
            <a:pPr marL="400050" lvl="1" indent="0">
              <a:buNone/>
            </a:pPr>
            <a:r>
              <a:rPr lang="en-US" sz="2500" b="1" dirty="0" smtClean="0"/>
              <a:t> </a:t>
            </a:r>
            <a:r>
              <a:rPr lang="en-US" sz="2500" b="1" dirty="0"/>
              <a:t>	performance = "Satisfactory";</a:t>
            </a:r>
          </a:p>
          <a:p>
            <a:pPr marL="400050" lvl="1" indent="0">
              <a:buNone/>
            </a:pPr>
            <a:r>
              <a:rPr lang="en-US" sz="2500" b="1" dirty="0"/>
              <a:t>	bonus = 100;</a:t>
            </a:r>
          </a:p>
          <a:p>
            <a:pPr marL="400050" lvl="1" indent="0">
              <a:buNone/>
            </a:pPr>
            <a:r>
              <a:rPr lang="en-US" sz="2500" b="1" dirty="0" smtClean="0"/>
              <a:t>}</a:t>
            </a:r>
            <a:endParaRPr lang="en-US" sz="2500" b="1" dirty="0"/>
          </a:p>
          <a:p>
            <a:pPr marL="0" indent="0">
              <a:buNone/>
            </a:pPr>
            <a:r>
              <a:rPr lang="en-US" dirty="0"/>
              <a:t/>
            </a:r>
            <a:br>
              <a:rPr lang="en-US" dirty="0"/>
            </a:br>
            <a:endParaRPr lang="en-US" dirty="0"/>
          </a:p>
        </p:txBody>
      </p:sp>
    </p:spTree>
    <p:extLst>
      <p:ext uri="{BB962C8B-B14F-4D97-AF65-F5344CB8AC3E}">
        <p14:creationId xmlns:p14="http://schemas.microsoft.com/office/powerpoint/2010/main" val="8680205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Control Flow: Conditional </a:t>
            </a:r>
            <a:r>
              <a:rPr lang="en-US" sz="3200" b="1" dirty="0" smtClean="0">
                <a:effectLst/>
              </a:rPr>
              <a:t>Logic…</a:t>
            </a:r>
            <a:r>
              <a:rPr lang="en-US" sz="3200" b="1" dirty="0" err="1" smtClean="0">
                <a:effectLst/>
              </a:rPr>
              <a:t>Cont</a:t>
            </a:r>
            <a:endParaRPr lang="en-US" sz="3200" dirty="0"/>
          </a:p>
        </p:txBody>
      </p:sp>
      <p:sp>
        <p:nvSpPr>
          <p:cNvPr id="3" name="Content Placeholder 2"/>
          <p:cNvSpPr>
            <a:spLocks noGrp="1"/>
          </p:cNvSpPr>
          <p:nvPr>
            <p:ph idx="1"/>
          </p:nvPr>
        </p:nvSpPr>
        <p:spPr/>
        <p:txBody>
          <a:bodyPr>
            <a:normAutofit fontScale="85000" lnSpcReduction="20000"/>
          </a:bodyPr>
          <a:lstStyle/>
          <a:p>
            <a:pPr lvl="0"/>
            <a:r>
              <a:rPr lang="en-US" dirty="0"/>
              <a:t>Another form of conditionals is the </a:t>
            </a:r>
            <a:r>
              <a:rPr lang="en-US" i="1" dirty="0"/>
              <a:t>“if…else”</a:t>
            </a:r>
            <a:r>
              <a:rPr lang="en-US" dirty="0"/>
              <a:t> form:</a:t>
            </a:r>
          </a:p>
          <a:p>
            <a:r>
              <a:rPr lang="en-US" dirty="0"/>
              <a:t>if(</a:t>
            </a:r>
            <a:r>
              <a:rPr lang="en-US" i="1" dirty="0"/>
              <a:t>condition</a:t>
            </a:r>
            <a:r>
              <a:rPr lang="en-US" dirty="0"/>
              <a:t>) </a:t>
            </a:r>
            <a:r>
              <a:rPr lang="en-US" i="1" dirty="0"/>
              <a:t>statement1</a:t>
            </a:r>
            <a:endParaRPr lang="en-US" dirty="0"/>
          </a:p>
          <a:p>
            <a:r>
              <a:rPr lang="en-US" dirty="0"/>
              <a:t>else </a:t>
            </a:r>
            <a:r>
              <a:rPr lang="en-US" i="1" dirty="0"/>
              <a:t>statement2</a:t>
            </a:r>
            <a:endParaRPr lang="en-US" dirty="0"/>
          </a:p>
          <a:p>
            <a:r>
              <a:rPr lang="en-US" dirty="0"/>
              <a:t> </a:t>
            </a:r>
          </a:p>
          <a:p>
            <a:pPr marL="0" indent="0">
              <a:buNone/>
            </a:pPr>
            <a:r>
              <a:rPr lang="en-US" dirty="0"/>
              <a:t>	Example:</a:t>
            </a:r>
          </a:p>
          <a:p>
            <a:pPr marL="0" indent="0">
              <a:buNone/>
            </a:pPr>
            <a:r>
              <a:rPr lang="en-US" dirty="0"/>
              <a:t> </a:t>
            </a:r>
          </a:p>
          <a:p>
            <a:pPr marL="0" indent="0">
              <a:buNone/>
            </a:pPr>
            <a:r>
              <a:rPr lang="en-US" dirty="0"/>
              <a:t>		if(sales &gt;= target) {</a:t>
            </a:r>
          </a:p>
          <a:p>
            <a:pPr marL="0" indent="0">
              <a:buNone/>
            </a:pPr>
            <a:r>
              <a:rPr lang="en-US" dirty="0"/>
              <a:t>			performance = "Satisfactory";</a:t>
            </a:r>
          </a:p>
          <a:p>
            <a:pPr marL="0" indent="0">
              <a:buNone/>
            </a:pPr>
            <a:r>
              <a:rPr lang="en-US" dirty="0"/>
              <a:t>			bonus = 100;</a:t>
            </a:r>
          </a:p>
          <a:p>
            <a:pPr marL="0" indent="0">
              <a:buNone/>
            </a:pPr>
            <a:r>
              <a:rPr lang="en-US" dirty="0"/>
              <a:t>		}</a:t>
            </a:r>
          </a:p>
          <a:p>
            <a:pPr marL="0" indent="0">
              <a:buNone/>
            </a:pPr>
            <a:r>
              <a:rPr lang="en-US" dirty="0"/>
              <a:t>		else {</a:t>
            </a:r>
          </a:p>
          <a:p>
            <a:pPr marL="0" indent="0">
              <a:buNone/>
            </a:pPr>
            <a:r>
              <a:rPr lang="en-US" dirty="0"/>
              <a:t>			performance = "Unsatisfactory";</a:t>
            </a:r>
          </a:p>
          <a:p>
            <a:pPr marL="0" indent="0">
              <a:buNone/>
            </a:pPr>
            <a:r>
              <a:rPr lang="en-US" dirty="0"/>
              <a:t>			bonus = 0;</a:t>
            </a:r>
          </a:p>
          <a:p>
            <a:pPr marL="0" indent="0">
              <a:buNone/>
            </a:pPr>
            <a:r>
              <a:rPr lang="en-US" dirty="0"/>
              <a:t>		}</a:t>
            </a:r>
          </a:p>
        </p:txBody>
      </p:sp>
    </p:spTree>
    <p:extLst>
      <p:ext uri="{BB962C8B-B14F-4D97-AF65-F5344CB8AC3E}">
        <p14:creationId xmlns:p14="http://schemas.microsoft.com/office/powerpoint/2010/main" val="7191104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ffectLst/>
              </a:rPr>
              <a:t>Introducing Java</a:t>
            </a:r>
            <a:endParaRPr lang="en-US" sz="3200" dirty="0"/>
          </a:p>
        </p:txBody>
      </p:sp>
      <p:sp>
        <p:nvSpPr>
          <p:cNvPr id="3" name="Content Placeholder 2"/>
          <p:cNvSpPr>
            <a:spLocks noGrp="1"/>
          </p:cNvSpPr>
          <p:nvPr>
            <p:ph idx="1"/>
          </p:nvPr>
        </p:nvSpPr>
        <p:spPr/>
        <p:txBody>
          <a:bodyPr>
            <a:normAutofit fontScale="70000" lnSpcReduction="20000"/>
          </a:bodyPr>
          <a:lstStyle/>
          <a:p>
            <a:r>
              <a:rPr lang="en-US" dirty="0"/>
              <a:t>Begin by studying a simple example:</a:t>
            </a:r>
          </a:p>
          <a:p>
            <a:pPr marL="0" indent="0">
              <a:buNone/>
            </a:pPr>
            <a:r>
              <a:rPr lang="en-US" dirty="0"/>
              <a:t>	</a:t>
            </a:r>
            <a:r>
              <a:rPr lang="en-US" dirty="0" smtClean="0"/>
              <a:t>public </a:t>
            </a:r>
            <a:r>
              <a:rPr lang="en-US" dirty="0"/>
              <a:t>class </a:t>
            </a:r>
            <a:r>
              <a:rPr lang="en-US" dirty="0" err="1"/>
              <a:t>FirstSample</a:t>
            </a:r>
            <a:r>
              <a:rPr lang="en-US" dirty="0"/>
              <a:t> {</a:t>
            </a:r>
          </a:p>
          <a:p>
            <a:pPr marL="0" indent="0">
              <a:buNone/>
            </a:pPr>
            <a:r>
              <a:rPr lang="en-US" dirty="0"/>
              <a:t>	</a:t>
            </a:r>
            <a:r>
              <a:rPr lang="en-US" dirty="0" smtClean="0"/>
              <a:t>public </a:t>
            </a:r>
            <a:r>
              <a:rPr lang="en-US" dirty="0"/>
              <a:t>static void main(String[] </a:t>
            </a:r>
            <a:r>
              <a:rPr lang="en-US" dirty="0" err="1"/>
              <a:t>args</a:t>
            </a:r>
            <a:r>
              <a:rPr lang="en-US" dirty="0"/>
              <a:t>) {</a:t>
            </a:r>
          </a:p>
          <a:p>
            <a:pPr marL="0" indent="0">
              <a:buNone/>
            </a:pPr>
            <a:r>
              <a:rPr lang="en-US" dirty="0"/>
              <a:t>		</a:t>
            </a:r>
            <a:r>
              <a:rPr lang="en-US" dirty="0" err="1"/>
              <a:t>System.out.println</a:t>
            </a:r>
            <a:r>
              <a:rPr lang="en-US" dirty="0"/>
              <a:t>("Hello World!");</a:t>
            </a:r>
          </a:p>
          <a:p>
            <a:pPr marL="0" indent="0">
              <a:buNone/>
            </a:pPr>
            <a:r>
              <a:rPr lang="en-US" dirty="0"/>
              <a:t>	</a:t>
            </a:r>
            <a:r>
              <a:rPr lang="en-US" dirty="0" smtClean="0"/>
              <a:t> }</a:t>
            </a:r>
            <a:endParaRPr lang="en-US" dirty="0"/>
          </a:p>
          <a:p>
            <a:pPr marL="0" indent="0">
              <a:buNone/>
            </a:pPr>
            <a:r>
              <a:rPr lang="en-US" dirty="0" smtClean="0"/>
              <a:t> 	}</a:t>
            </a:r>
            <a:endParaRPr lang="en-US" dirty="0"/>
          </a:p>
          <a:p>
            <a:pPr marL="0" indent="0">
              <a:buNone/>
            </a:pPr>
            <a:r>
              <a:rPr lang="en-US" dirty="0"/>
              <a:t>Things to understand:</a:t>
            </a:r>
          </a:p>
          <a:p>
            <a:pPr marL="0" indent="0">
              <a:buNone/>
            </a:pPr>
            <a:r>
              <a:rPr lang="en-US" dirty="0"/>
              <a:t> </a:t>
            </a:r>
          </a:p>
          <a:p>
            <a:pPr lvl="0"/>
            <a:r>
              <a:rPr lang="en-US" dirty="0"/>
              <a:t>public</a:t>
            </a:r>
          </a:p>
          <a:p>
            <a:pPr lvl="0"/>
            <a:r>
              <a:rPr lang="en-US" dirty="0"/>
              <a:t>class</a:t>
            </a:r>
          </a:p>
          <a:p>
            <a:pPr lvl="0"/>
            <a:r>
              <a:rPr lang="en-US" dirty="0"/>
              <a:t>static</a:t>
            </a:r>
          </a:p>
          <a:p>
            <a:pPr lvl="0"/>
            <a:r>
              <a:rPr lang="en-US" dirty="0"/>
              <a:t>void</a:t>
            </a:r>
          </a:p>
          <a:p>
            <a:pPr lvl="0"/>
            <a:r>
              <a:rPr lang="en-US" dirty="0"/>
              <a:t>main</a:t>
            </a:r>
          </a:p>
          <a:p>
            <a:pPr lvl="0"/>
            <a:r>
              <a:rPr lang="en-US" dirty="0"/>
              <a:t>String[]</a:t>
            </a:r>
          </a:p>
          <a:p>
            <a:pPr lvl="0"/>
            <a:r>
              <a:rPr lang="en-US" dirty="0"/>
              <a:t>System, </a:t>
            </a:r>
            <a:r>
              <a:rPr lang="en-US" dirty="0" err="1"/>
              <a:t>System.out</a:t>
            </a:r>
            <a:r>
              <a:rPr lang="en-US" dirty="0"/>
              <a:t>, </a:t>
            </a:r>
            <a:r>
              <a:rPr lang="en-US" dirty="0" err="1"/>
              <a:t>System.out.println</a:t>
            </a:r>
            <a:r>
              <a:rPr lang="en-US" dirty="0"/>
              <a:t> (vs </a:t>
            </a:r>
            <a:r>
              <a:rPr lang="en-US" dirty="0" err="1"/>
              <a:t>System.out.print</a:t>
            </a:r>
            <a:r>
              <a:rPr lang="en-US" dirty="0"/>
              <a:t>)</a:t>
            </a:r>
          </a:p>
          <a:p>
            <a:pPr lvl="0"/>
            <a:r>
              <a:rPr lang="en-US" dirty="0"/>
              <a:t>delimiters: ;, }, {  (“blocks”)</a:t>
            </a:r>
          </a:p>
          <a:p>
            <a:pPr lvl="0"/>
            <a:r>
              <a:rPr lang="en-US" dirty="0"/>
              <a:t>capitalization conventions</a:t>
            </a:r>
          </a:p>
          <a:p>
            <a:endParaRPr lang="en-US" dirty="0"/>
          </a:p>
        </p:txBody>
      </p:sp>
    </p:spTree>
    <p:extLst>
      <p:ext uri="{BB962C8B-B14F-4D97-AF65-F5344CB8AC3E}">
        <p14:creationId xmlns:p14="http://schemas.microsoft.com/office/powerpoint/2010/main" val="23097011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Control Flow: Conditional </a:t>
            </a:r>
            <a:r>
              <a:rPr lang="en-US" sz="3200" b="1" dirty="0" smtClean="0">
                <a:effectLst/>
              </a:rPr>
              <a:t>Logic…</a:t>
            </a:r>
            <a:r>
              <a:rPr lang="en-US" sz="3200" b="1" dirty="0" err="1" smtClean="0">
                <a:effectLst/>
              </a:rPr>
              <a:t>Cont</a:t>
            </a:r>
            <a:endParaRPr lang="en-US" sz="3200"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Can have repeated “else </a:t>
            </a:r>
            <a:r>
              <a:rPr lang="en-US" dirty="0" err="1"/>
              <a:t>if”’s</a:t>
            </a:r>
            <a:r>
              <a:rPr lang="en-US" dirty="0"/>
              <a:t> .</a:t>
            </a:r>
            <a:br>
              <a:rPr lang="en-US" dirty="0"/>
            </a:br>
            <a:endParaRPr lang="en-US" dirty="0"/>
          </a:p>
          <a:p>
            <a:pPr marL="0" indent="0">
              <a:buNone/>
            </a:pPr>
            <a:r>
              <a:rPr lang="en-US" dirty="0" smtClean="0"/>
              <a:t>Example</a:t>
            </a:r>
            <a:r>
              <a:rPr lang="en-US" dirty="0"/>
              <a:t>:</a:t>
            </a:r>
          </a:p>
          <a:p>
            <a:pPr marL="0" indent="0">
              <a:buNone/>
            </a:pPr>
            <a:r>
              <a:rPr lang="en-US" dirty="0"/>
              <a:t> </a:t>
            </a:r>
          </a:p>
          <a:p>
            <a:pPr marL="0" indent="0">
              <a:buNone/>
            </a:pPr>
            <a:r>
              <a:rPr lang="en-US" dirty="0"/>
              <a:t>		if(sales &gt;= 2 * target) {</a:t>
            </a:r>
          </a:p>
          <a:p>
            <a:pPr marL="0" indent="0">
              <a:buNone/>
            </a:pPr>
            <a:r>
              <a:rPr lang="en-US" dirty="0"/>
              <a:t>			performance = "Excellent";</a:t>
            </a:r>
          </a:p>
          <a:p>
            <a:pPr marL="0" indent="0">
              <a:buNone/>
            </a:pPr>
            <a:r>
              <a:rPr lang="en-US" dirty="0"/>
              <a:t>			bonus = 100;</a:t>
            </a:r>
          </a:p>
          <a:p>
            <a:pPr marL="0" indent="0">
              <a:buNone/>
            </a:pPr>
            <a:r>
              <a:rPr lang="en-US" dirty="0"/>
              <a:t>		}</a:t>
            </a:r>
          </a:p>
          <a:p>
            <a:pPr marL="0" indent="0">
              <a:buNone/>
            </a:pPr>
            <a:r>
              <a:rPr lang="en-US" dirty="0"/>
              <a:t>		else if (sales &gt;= target {</a:t>
            </a:r>
          </a:p>
          <a:p>
            <a:pPr marL="0" indent="0">
              <a:buNone/>
            </a:pPr>
            <a:r>
              <a:rPr lang="en-US" dirty="0"/>
              <a:t>			performance = "Satisfactory";</a:t>
            </a:r>
          </a:p>
          <a:p>
            <a:pPr marL="0" indent="0">
              <a:buNone/>
            </a:pPr>
            <a:r>
              <a:rPr lang="en-US" dirty="0"/>
              <a:t>			bonus = 50;</a:t>
            </a:r>
          </a:p>
          <a:p>
            <a:pPr marL="0" indent="0">
              <a:buNone/>
            </a:pPr>
            <a:r>
              <a:rPr lang="en-US" dirty="0"/>
              <a:t>		}</a:t>
            </a:r>
          </a:p>
          <a:p>
            <a:pPr marL="0" indent="0">
              <a:buNone/>
            </a:pPr>
            <a:r>
              <a:rPr lang="en-US" dirty="0" smtClean="0"/>
              <a:t>		else </a:t>
            </a:r>
            <a:r>
              <a:rPr lang="en-US" dirty="0"/>
              <a:t>{ //sales &lt; target</a:t>
            </a:r>
          </a:p>
          <a:p>
            <a:pPr marL="0" indent="0">
              <a:buNone/>
            </a:pPr>
            <a:r>
              <a:rPr lang="en-US" dirty="0"/>
              <a:t>			performance = "Unsatisfactory";</a:t>
            </a:r>
          </a:p>
          <a:p>
            <a:pPr marL="0" indent="0">
              <a:buNone/>
            </a:pPr>
            <a:r>
              <a:rPr lang="en-US" dirty="0"/>
              <a:t>			bonus = 0;  </a:t>
            </a:r>
          </a:p>
          <a:p>
            <a:pPr marL="0" indent="0">
              <a:buNone/>
            </a:pPr>
            <a:r>
              <a:rPr lang="en-US" dirty="0"/>
              <a:t>		}</a:t>
            </a:r>
          </a:p>
          <a:p>
            <a:endParaRPr lang="en-US" dirty="0"/>
          </a:p>
        </p:txBody>
      </p:sp>
    </p:spTree>
    <p:extLst>
      <p:ext uri="{BB962C8B-B14F-4D97-AF65-F5344CB8AC3E}">
        <p14:creationId xmlns:p14="http://schemas.microsoft.com/office/powerpoint/2010/main" val="29050380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Control Flow: Conditional Logic</a:t>
            </a:r>
            <a:endParaRPr lang="en-US" sz="3200" dirty="0"/>
          </a:p>
        </p:txBody>
      </p:sp>
      <p:sp>
        <p:nvSpPr>
          <p:cNvPr id="3" name="Content Placeholder 2"/>
          <p:cNvSpPr>
            <a:spLocks noGrp="1"/>
          </p:cNvSpPr>
          <p:nvPr>
            <p:ph idx="1"/>
          </p:nvPr>
        </p:nvSpPr>
        <p:spPr/>
        <p:txBody>
          <a:bodyPr>
            <a:normAutofit fontScale="92500" lnSpcReduction="20000"/>
          </a:bodyPr>
          <a:lstStyle/>
          <a:p>
            <a:r>
              <a:rPr lang="en-US" dirty="0"/>
              <a:t>An “else” is associated with nearest previous “if”. Therefore, these statements are read by the compiler as:</a:t>
            </a:r>
          </a:p>
          <a:p>
            <a:r>
              <a:rPr lang="en-US" dirty="0"/>
              <a:t> </a:t>
            </a:r>
          </a:p>
          <a:p>
            <a:pPr marL="400050" lvl="1" indent="0">
              <a:buNone/>
            </a:pPr>
            <a:r>
              <a:rPr lang="en-US" dirty="0"/>
              <a:t>if(sales &gt;= 2 * target) {</a:t>
            </a:r>
          </a:p>
          <a:p>
            <a:pPr marL="400050" lvl="1" indent="0">
              <a:buNone/>
            </a:pPr>
            <a:r>
              <a:rPr lang="en-US" dirty="0"/>
              <a:t>			performance = "Excellent";</a:t>
            </a:r>
          </a:p>
          <a:p>
            <a:pPr marL="400050" lvl="1" indent="0">
              <a:buNone/>
            </a:pPr>
            <a:r>
              <a:rPr lang="en-US" dirty="0"/>
              <a:t>			bonus = 100;</a:t>
            </a:r>
          </a:p>
          <a:p>
            <a:pPr marL="400050" lvl="1" indent="0">
              <a:buNone/>
            </a:pPr>
            <a:r>
              <a:rPr lang="en-US" dirty="0"/>
              <a:t>		}</a:t>
            </a:r>
          </a:p>
          <a:p>
            <a:pPr marL="400050" lvl="1" indent="0">
              <a:buNone/>
            </a:pPr>
            <a:r>
              <a:rPr lang="en-US" dirty="0" smtClean="0"/>
              <a:t>else </a:t>
            </a:r>
            <a:r>
              <a:rPr lang="en-US" dirty="0"/>
              <a:t>{</a:t>
            </a:r>
          </a:p>
          <a:p>
            <a:pPr marL="400050" lvl="1" indent="0">
              <a:buNone/>
            </a:pPr>
            <a:r>
              <a:rPr lang="en-US" dirty="0" smtClean="0"/>
              <a:t>			if </a:t>
            </a:r>
            <a:r>
              <a:rPr lang="en-US" dirty="0"/>
              <a:t>(sales &gt;= target {</a:t>
            </a:r>
          </a:p>
          <a:p>
            <a:pPr marL="400050" lvl="1" indent="0">
              <a:buNone/>
            </a:pPr>
            <a:r>
              <a:rPr lang="en-US" dirty="0"/>
              <a:t>				performance = "Satisfactory";</a:t>
            </a:r>
          </a:p>
          <a:p>
            <a:pPr marL="400050" lvl="1" indent="0">
              <a:buNone/>
            </a:pPr>
            <a:r>
              <a:rPr lang="en-US" dirty="0"/>
              <a:t>			bonus = 500;</a:t>
            </a:r>
          </a:p>
          <a:p>
            <a:pPr marL="400050" lvl="1" indent="0">
              <a:buNone/>
            </a:pPr>
            <a:r>
              <a:rPr lang="en-US" dirty="0"/>
              <a:t>			}</a:t>
            </a:r>
          </a:p>
          <a:p>
            <a:pPr marL="400050" lvl="1" indent="0">
              <a:buNone/>
            </a:pPr>
            <a:r>
              <a:rPr lang="en-US" dirty="0" smtClean="0"/>
              <a:t>			else </a:t>
            </a:r>
            <a:r>
              <a:rPr lang="en-US" dirty="0"/>
              <a:t>{ //sales &lt; target</a:t>
            </a:r>
          </a:p>
          <a:p>
            <a:pPr marL="400050" lvl="1" indent="0">
              <a:buNone/>
            </a:pPr>
            <a:r>
              <a:rPr lang="en-US" dirty="0"/>
              <a:t>				performance = "Unsatisfactory";</a:t>
            </a:r>
          </a:p>
          <a:p>
            <a:pPr marL="400050" lvl="1" indent="0">
              <a:buNone/>
            </a:pPr>
            <a:r>
              <a:rPr lang="en-US" dirty="0"/>
              <a:t>				bonus = 0;</a:t>
            </a:r>
          </a:p>
          <a:p>
            <a:pPr marL="400050" lvl="1" indent="0">
              <a:buNone/>
            </a:pPr>
            <a:r>
              <a:rPr lang="en-US" dirty="0"/>
              <a:t>			}</a:t>
            </a:r>
          </a:p>
          <a:p>
            <a:pPr marL="400050" lvl="1" indent="0">
              <a:buNone/>
            </a:pPr>
            <a:r>
              <a:rPr lang="en-US" dirty="0"/>
              <a:t>	</a:t>
            </a:r>
            <a:r>
              <a:rPr lang="en-US" dirty="0" smtClean="0"/>
              <a:t>}</a:t>
            </a:r>
            <a:endParaRPr lang="en-US" dirty="0"/>
          </a:p>
          <a:p>
            <a:pPr marL="400050" lvl="1" indent="0">
              <a:buNone/>
            </a:pPr>
            <a:r>
              <a:rPr lang="en-US" dirty="0"/>
              <a:t> </a:t>
            </a:r>
          </a:p>
          <a:p>
            <a:endParaRPr lang="en-US" dirty="0"/>
          </a:p>
        </p:txBody>
      </p:sp>
    </p:spTree>
    <p:extLst>
      <p:ext uri="{BB962C8B-B14F-4D97-AF65-F5344CB8AC3E}">
        <p14:creationId xmlns:p14="http://schemas.microsoft.com/office/powerpoint/2010/main" val="15828086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Control Flow: While </a:t>
            </a:r>
            <a:r>
              <a:rPr lang="en-US" sz="3200" b="1" dirty="0" smtClean="0">
                <a:effectLst/>
              </a:rPr>
              <a:t>Loops.. </a:t>
            </a:r>
            <a:r>
              <a:rPr lang="en-US" sz="3200" b="1" dirty="0" err="1" smtClean="0">
                <a:effectLst/>
              </a:rPr>
              <a:t>Cont</a:t>
            </a:r>
            <a:r>
              <a:rPr lang="en-US" sz="3200" dirty="0">
                <a:effectLst/>
              </a:rPr>
              <a:t/>
            </a:r>
            <a:br>
              <a:rPr lang="en-US" sz="3200" dirty="0">
                <a:effectLst/>
              </a:rPr>
            </a:br>
            <a:endParaRPr lang="en-US" sz="3200" dirty="0"/>
          </a:p>
        </p:txBody>
      </p:sp>
      <p:sp>
        <p:nvSpPr>
          <p:cNvPr id="3" name="Content Placeholder 2"/>
          <p:cNvSpPr>
            <a:spLocks noGrp="1"/>
          </p:cNvSpPr>
          <p:nvPr>
            <p:ph idx="1"/>
          </p:nvPr>
        </p:nvSpPr>
        <p:spPr/>
        <p:txBody>
          <a:bodyPr>
            <a:normAutofit/>
          </a:bodyPr>
          <a:lstStyle/>
          <a:p>
            <a:pPr lvl="0"/>
            <a:r>
              <a:rPr lang="en-US" dirty="0"/>
              <a:t>The general form of a while loop is</a:t>
            </a:r>
            <a:br>
              <a:rPr lang="en-US" dirty="0"/>
            </a:br>
            <a:endParaRPr lang="en-US" dirty="0"/>
          </a:p>
          <a:p>
            <a:pPr marL="400050" lvl="1" indent="0">
              <a:buNone/>
            </a:pPr>
            <a:r>
              <a:rPr lang="en-US" dirty="0"/>
              <a:t>while (</a:t>
            </a:r>
            <a:r>
              <a:rPr lang="en-US" i="1" dirty="0"/>
              <a:t>condition</a:t>
            </a:r>
            <a:r>
              <a:rPr lang="en-US" dirty="0"/>
              <a:t>) </a:t>
            </a:r>
            <a:r>
              <a:rPr lang="en-US" i="1" dirty="0"/>
              <a:t>statement</a:t>
            </a:r>
            <a:br>
              <a:rPr lang="en-US" i="1" dirty="0"/>
            </a:br>
            <a:endParaRPr lang="en-US" dirty="0"/>
          </a:p>
          <a:p>
            <a:pPr marL="400050" lvl="1" indent="0">
              <a:buNone/>
            </a:pPr>
            <a:r>
              <a:rPr lang="en-US" dirty="0" smtClean="0"/>
              <a:t>where </a:t>
            </a:r>
            <a:r>
              <a:rPr lang="en-US" i="1" dirty="0"/>
              <a:t>condition</a:t>
            </a:r>
            <a:r>
              <a:rPr lang="en-US" dirty="0"/>
              <a:t> is a </a:t>
            </a:r>
            <a:r>
              <a:rPr lang="en-US" dirty="0" err="1"/>
              <a:t>boolean</a:t>
            </a:r>
            <a:r>
              <a:rPr lang="en-US" dirty="0"/>
              <a:t> expression.</a:t>
            </a:r>
            <a:br>
              <a:rPr lang="en-US" dirty="0"/>
            </a:br>
            <a:endParaRPr lang="en-US" dirty="0"/>
          </a:p>
          <a:p>
            <a:pPr lvl="0"/>
            <a:r>
              <a:rPr lang="en-US" dirty="0"/>
              <a:t>The general form of a do…while loop is</a:t>
            </a:r>
          </a:p>
          <a:p>
            <a:pPr marL="400050" lvl="1" indent="0">
              <a:buNone/>
            </a:pPr>
            <a:r>
              <a:rPr lang="en-US" dirty="0"/>
              <a:t>do </a:t>
            </a:r>
            <a:r>
              <a:rPr lang="en-US" i="1" dirty="0"/>
              <a:t>statement </a:t>
            </a:r>
            <a:r>
              <a:rPr lang="en-US" dirty="0"/>
              <a:t>while (</a:t>
            </a:r>
            <a:r>
              <a:rPr lang="en-US" i="1" dirty="0"/>
              <a:t>condition</a:t>
            </a:r>
            <a:r>
              <a:rPr lang="en-US" dirty="0"/>
              <a:t>)</a:t>
            </a:r>
          </a:p>
          <a:p>
            <a:pPr marL="0" indent="0">
              <a:buNone/>
            </a:pPr>
            <a:endParaRPr lang="en-US" dirty="0"/>
          </a:p>
          <a:p>
            <a:r>
              <a:rPr lang="en-US" dirty="0"/>
              <a:t>Typically, do.. while is used in place of while when it is necessary for </a:t>
            </a:r>
            <a:r>
              <a:rPr lang="en-US" i="1" dirty="0"/>
              <a:t>statement</a:t>
            </a:r>
            <a:r>
              <a:rPr lang="en-US" dirty="0"/>
              <a:t> to execute at least once (even if </a:t>
            </a:r>
            <a:r>
              <a:rPr lang="en-US" i="1" dirty="0"/>
              <a:t>condition</a:t>
            </a:r>
            <a:r>
              <a:rPr lang="en-US" dirty="0"/>
              <a:t> is always false).</a:t>
            </a:r>
          </a:p>
        </p:txBody>
      </p:sp>
    </p:spTree>
    <p:extLst>
      <p:ext uri="{BB962C8B-B14F-4D97-AF65-F5344CB8AC3E}">
        <p14:creationId xmlns:p14="http://schemas.microsoft.com/office/powerpoint/2010/main" val="8768581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Control Flow: While Loops.. </a:t>
            </a:r>
            <a:r>
              <a:rPr lang="en-US" sz="3200" b="1" dirty="0" err="1">
                <a:effectLst/>
              </a:rPr>
              <a:t>Cont</a:t>
            </a:r>
            <a:endParaRPr lang="en-US" sz="3200" dirty="0"/>
          </a:p>
        </p:txBody>
      </p:sp>
      <p:sp>
        <p:nvSpPr>
          <p:cNvPr id="3" name="Content Placeholder 2"/>
          <p:cNvSpPr>
            <a:spLocks noGrp="1"/>
          </p:cNvSpPr>
          <p:nvPr>
            <p:ph idx="1"/>
          </p:nvPr>
        </p:nvSpPr>
        <p:spPr/>
        <p:txBody>
          <a:bodyPr>
            <a:normAutofit fontScale="70000" lnSpcReduction="20000"/>
          </a:bodyPr>
          <a:lstStyle/>
          <a:p>
            <a:pPr marL="285750"/>
            <a:r>
              <a:rPr lang="en-US" dirty="0"/>
              <a:t>Examples </a:t>
            </a:r>
          </a:p>
          <a:p>
            <a:pPr marL="285750"/>
            <a:r>
              <a:rPr lang="en-US" dirty="0" smtClean="0"/>
              <a:t>//</a:t>
            </a:r>
            <a:r>
              <a:rPr lang="en-US" dirty="0"/>
              <a:t>while loop</a:t>
            </a:r>
          </a:p>
          <a:p>
            <a:pPr marL="400050" lvl="1" indent="0">
              <a:buNone/>
            </a:pPr>
            <a:r>
              <a:rPr lang="en-US" dirty="0"/>
              <a:t>while(balance &lt; goal) {</a:t>
            </a:r>
          </a:p>
          <a:p>
            <a:pPr marL="400050" lvl="1" indent="0">
              <a:buNone/>
            </a:pPr>
            <a:r>
              <a:rPr lang="en-US" dirty="0"/>
              <a:t>	balance += payment;</a:t>
            </a:r>
          </a:p>
          <a:p>
            <a:pPr marL="400050" lvl="1" indent="0">
              <a:buNone/>
            </a:pPr>
            <a:r>
              <a:rPr lang="en-US" dirty="0"/>
              <a:t>	double interest = balance * </a:t>
            </a:r>
            <a:r>
              <a:rPr lang="en-US" dirty="0" err="1"/>
              <a:t>interestRate</a:t>
            </a:r>
            <a:r>
              <a:rPr lang="en-US" dirty="0"/>
              <a:t> / 100;</a:t>
            </a:r>
          </a:p>
          <a:p>
            <a:pPr marL="400050" lvl="1" indent="0">
              <a:buNone/>
            </a:pPr>
            <a:r>
              <a:rPr lang="en-US" dirty="0"/>
              <a:t>	balance += interest;</a:t>
            </a:r>
          </a:p>
          <a:p>
            <a:pPr marL="400050" lvl="1" indent="0">
              <a:buNone/>
            </a:pPr>
            <a:r>
              <a:rPr lang="en-US" dirty="0"/>
              <a:t>	years++;</a:t>
            </a:r>
          </a:p>
          <a:p>
            <a:pPr marL="400050" lvl="1" indent="0">
              <a:buNone/>
            </a:pPr>
            <a:r>
              <a:rPr lang="en-US" dirty="0"/>
              <a:t>}</a:t>
            </a:r>
          </a:p>
          <a:p>
            <a:pPr marL="400050" lvl="1" indent="0">
              <a:buNone/>
            </a:pPr>
            <a:r>
              <a:rPr lang="en-US" dirty="0" err="1"/>
              <a:t>System.out.println</a:t>
            </a:r>
            <a:r>
              <a:rPr lang="en-US" dirty="0"/>
              <a:t>(years + " years");</a:t>
            </a:r>
          </a:p>
          <a:p>
            <a:pPr marL="400050" lvl="1" indent="0">
              <a:buNone/>
            </a:pPr>
            <a:r>
              <a:rPr lang="en-US" dirty="0"/>
              <a:t> </a:t>
            </a:r>
          </a:p>
          <a:p>
            <a:pPr marL="285750"/>
            <a:r>
              <a:rPr lang="en-US" dirty="0"/>
              <a:t>//</a:t>
            </a:r>
            <a:r>
              <a:rPr lang="en-US" dirty="0" err="1"/>
              <a:t>do..while</a:t>
            </a:r>
            <a:r>
              <a:rPr lang="en-US" dirty="0"/>
              <a:t> loop</a:t>
            </a:r>
          </a:p>
          <a:p>
            <a:pPr marL="400050" lvl="1" indent="0">
              <a:buNone/>
            </a:pPr>
            <a:r>
              <a:rPr lang="en-US" dirty="0"/>
              <a:t>Scanner </a:t>
            </a:r>
            <a:r>
              <a:rPr lang="en-US" dirty="0" err="1"/>
              <a:t>sc</a:t>
            </a:r>
            <a:r>
              <a:rPr lang="en-US" dirty="0"/>
              <a:t> = new Scanner(System.in);</a:t>
            </a:r>
          </a:p>
          <a:p>
            <a:pPr marL="400050" lvl="1" indent="0">
              <a:buNone/>
            </a:pPr>
            <a:r>
              <a:rPr lang="en-US" dirty="0"/>
              <a:t>do{</a:t>
            </a:r>
          </a:p>
          <a:p>
            <a:pPr marL="400050" lvl="1" indent="0">
              <a:buNone/>
            </a:pPr>
            <a:r>
              <a:rPr lang="en-US" dirty="0"/>
              <a:t>	</a:t>
            </a:r>
            <a:r>
              <a:rPr lang="en-US" dirty="0" err="1"/>
              <a:t>System.out.print</a:t>
            </a:r>
            <a:r>
              <a:rPr lang="en-US" dirty="0"/>
              <a:t>("Payment amount? ");</a:t>
            </a:r>
          </a:p>
          <a:p>
            <a:pPr marL="400050" lvl="1" indent="0">
              <a:buNone/>
            </a:pPr>
            <a:r>
              <a:rPr lang="en-US" dirty="0"/>
              <a:t>	payment = </a:t>
            </a:r>
            <a:r>
              <a:rPr lang="en-US" dirty="0" err="1"/>
              <a:t>sc.nextDouble</a:t>
            </a:r>
            <a:r>
              <a:rPr lang="en-US" dirty="0"/>
              <a:t>();</a:t>
            </a:r>
          </a:p>
          <a:p>
            <a:pPr marL="400050" lvl="1" indent="0">
              <a:buNone/>
            </a:pPr>
            <a:r>
              <a:rPr lang="en-US" dirty="0"/>
              <a:t>	balance += payment;</a:t>
            </a:r>
          </a:p>
          <a:p>
            <a:pPr marL="400050" lvl="1" indent="0">
              <a:buNone/>
            </a:pPr>
            <a:r>
              <a:rPr lang="en-US" dirty="0"/>
              <a:t>	double interest = balance * </a:t>
            </a:r>
            <a:r>
              <a:rPr lang="en-US" dirty="0" err="1"/>
              <a:t>interestRate</a:t>
            </a:r>
            <a:r>
              <a:rPr lang="en-US" dirty="0"/>
              <a:t> / 100;</a:t>
            </a:r>
          </a:p>
          <a:p>
            <a:pPr marL="400050" lvl="1" indent="0">
              <a:buNone/>
            </a:pPr>
            <a:r>
              <a:rPr lang="en-US" dirty="0"/>
              <a:t>	balance += interest;</a:t>
            </a:r>
          </a:p>
          <a:p>
            <a:pPr marL="400050" lvl="1" indent="0">
              <a:buNone/>
            </a:pPr>
            <a:r>
              <a:rPr lang="en-US" dirty="0"/>
              <a:t>	years++;</a:t>
            </a:r>
          </a:p>
          <a:p>
            <a:pPr marL="400050" lvl="1" indent="0">
              <a:buNone/>
            </a:pPr>
            <a:r>
              <a:rPr lang="en-US" dirty="0"/>
              <a:t>	</a:t>
            </a:r>
            <a:r>
              <a:rPr lang="en-US" dirty="0" err="1"/>
              <a:t>System.out.println</a:t>
            </a:r>
            <a:r>
              <a:rPr lang="en-US" dirty="0"/>
              <a:t>("Your balance including latest </a:t>
            </a:r>
            <a:r>
              <a:rPr lang="en-US" dirty="0" smtClean="0"/>
              <a:t>"+"</a:t>
            </a:r>
            <a:r>
              <a:rPr lang="en-US" dirty="0"/>
              <a:t>payment and interest: "+balance);</a:t>
            </a:r>
          </a:p>
          <a:p>
            <a:pPr marL="400050" lvl="1" indent="0">
              <a:buNone/>
            </a:pPr>
            <a:r>
              <a:rPr lang="en-US" dirty="0"/>
              <a:t>	</a:t>
            </a:r>
            <a:r>
              <a:rPr lang="en-US" dirty="0" err="1"/>
              <a:t>System.out.println</a:t>
            </a:r>
            <a:r>
              <a:rPr lang="en-US" dirty="0"/>
              <a:t>("Make another payment? (Y/N)");</a:t>
            </a:r>
          </a:p>
          <a:p>
            <a:pPr marL="400050" lvl="1" indent="0">
              <a:buNone/>
            </a:pPr>
            <a:r>
              <a:rPr lang="en-US" dirty="0"/>
              <a:t>   input = </a:t>
            </a:r>
            <a:r>
              <a:rPr lang="en-US" dirty="0" err="1"/>
              <a:t>sc.next</a:t>
            </a:r>
            <a:r>
              <a:rPr lang="en-US" dirty="0"/>
              <a:t>();</a:t>
            </a:r>
          </a:p>
          <a:p>
            <a:pPr marL="400050" lvl="1" indent="0">
              <a:buNone/>
            </a:pPr>
            <a:r>
              <a:rPr lang="en-US" dirty="0"/>
              <a:t>}</a:t>
            </a:r>
          </a:p>
          <a:p>
            <a:pPr marL="400050" lvl="1" indent="0">
              <a:buNone/>
            </a:pPr>
            <a:r>
              <a:rPr lang="en-US" dirty="0"/>
              <a:t>while(</a:t>
            </a:r>
            <a:r>
              <a:rPr lang="en-US" dirty="0" err="1"/>
              <a:t>input.equals</a:t>
            </a:r>
            <a:r>
              <a:rPr lang="en-US" dirty="0"/>
              <a:t>("Y"));</a:t>
            </a:r>
          </a:p>
          <a:p>
            <a:endParaRPr lang="en-US" dirty="0"/>
          </a:p>
        </p:txBody>
      </p:sp>
    </p:spTree>
    <p:extLst>
      <p:ext uri="{BB962C8B-B14F-4D97-AF65-F5344CB8AC3E}">
        <p14:creationId xmlns:p14="http://schemas.microsoft.com/office/powerpoint/2010/main" val="26353624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Control Flow: While Loops.. </a:t>
            </a:r>
            <a:r>
              <a:rPr lang="en-US" sz="3200" b="1" dirty="0" err="1">
                <a:effectLst/>
              </a:rPr>
              <a:t>Cont</a:t>
            </a:r>
            <a:endParaRPr lang="en-US" sz="3200" dirty="0"/>
          </a:p>
        </p:txBody>
      </p:sp>
      <p:sp>
        <p:nvSpPr>
          <p:cNvPr id="3" name="Content Placeholder 2"/>
          <p:cNvSpPr>
            <a:spLocks noGrp="1"/>
          </p:cNvSpPr>
          <p:nvPr>
            <p:ph idx="1"/>
          </p:nvPr>
        </p:nvSpPr>
        <p:spPr/>
        <p:txBody>
          <a:bodyPr>
            <a:normAutofit fontScale="92500" lnSpcReduction="10000"/>
          </a:bodyPr>
          <a:lstStyle/>
          <a:p>
            <a:pPr lvl="0"/>
            <a:r>
              <a:rPr lang="en-US" dirty="0"/>
              <a:t>Use the while(true) form when the </a:t>
            </a:r>
            <a:r>
              <a:rPr lang="en-US" i="1" dirty="0"/>
              <a:t>statement</a:t>
            </a:r>
            <a:r>
              <a:rPr lang="en-US" dirty="0"/>
              <a:t> requires processing before a condition can be evaluated. To exit the loop, use a break statement.</a:t>
            </a:r>
          </a:p>
          <a:p>
            <a:pPr marL="0" indent="0">
              <a:buNone/>
            </a:pPr>
            <a:endParaRPr lang="en-US" dirty="0"/>
          </a:p>
          <a:p>
            <a:r>
              <a:rPr lang="en-US" dirty="0"/>
              <a:t>Example:</a:t>
            </a:r>
          </a:p>
          <a:p>
            <a:pPr marL="400050" lvl="1" indent="0">
              <a:buNone/>
            </a:pPr>
            <a:r>
              <a:rPr lang="en-US" dirty="0"/>
              <a:t> </a:t>
            </a:r>
          </a:p>
          <a:p>
            <a:pPr marL="400050" lvl="1" indent="0">
              <a:buNone/>
            </a:pPr>
            <a:r>
              <a:rPr lang="en-US" dirty="0"/>
              <a:t>Scanner </a:t>
            </a:r>
            <a:r>
              <a:rPr lang="en-US" dirty="0" err="1"/>
              <a:t>sc</a:t>
            </a:r>
            <a:r>
              <a:rPr lang="en-US" dirty="0"/>
              <a:t> = new Scanner(System.in);</a:t>
            </a:r>
          </a:p>
          <a:p>
            <a:pPr marL="400050" lvl="1" indent="0">
              <a:buNone/>
            </a:pPr>
            <a:r>
              <a:rPr lang="en-US" dirty="0"/>
              <a:t>while(true) {</a:t>
            </a:r>
          </a:p>
          <a:p>
            <a:pPr marL="400050" lvl="1" indent="0">
              <a:buNone/>
            </a:pPr>
            <a:r>
              <a:rPr lang="en-US" dirty="0"/>
              <a:t>	</a:t>
            </a:r>
            <a:r>
              <a:rPr lang="en-US" dirty="0" err="1"/>
              <a:t>System.out.print</a:t>
            </a:r>
            <a:r>
              <a:rPr lang="en-US" dirty="0"/>
              <a:t> (″Enter a positive number: ″);</a:t>
            </a:r>
          </a:p>
          <a:p>
            <a:pPr marL="400050" lvl="1" indent="0">
              <a:buNone/>
            </a:pPr>
            <a:r>
              <a:rPr lang="en-US" dirty="0"/>
              <a:t>	</a:t>
            </a:r>
            <a:r>
              <a:rPr lang="en-US" dirty="0" err="1"/>
              <a:t>int</a:t>
            </a:r>
            <a:r>
              <a:rPr lang="en-US" dirty="0"/>
              <a:t> value = </a:t>
            </a:r>
            <a:r>
              <a:rPr lang="en-US" dirty="0" err="1"/>
              <a:t>sc.nextInt</a:t>
            </a:r>
            <a:r>
              <a:rPr lang="en-US" dirty="0"/>
              <a:t>();</a:t>
            </a:r>
          </a:p>
          <a:p>
            <a:pPr marL="400050" lvl="1" indent="0">
              <a:buNone/>
            </a:pPr>
            <a:r>
              <a:rPr lang="en-US" dirty="0"/>
              <a:t>	if(value &lt;= 0){</a:t>
            </a:r>
          </a:p>
          <a:p>
            <a:pPr marL="400050" lvl="1" indent="0">
              <a:buNone/>
            </a:pPr>
            <a:r>
              <a:rPr lang="en-US" dirty="0"/>
              <a:t>		break;</a:t>
            </a:r>
          </a:p>
          <a:p>
            <a:pPr marL="400050" lvl="1" indent="0">
              <a:buNone/>
            </a:pPr>
            <a:r>
              <a:rPr lang="en-US" dirty="0"/>
              <a:t>	}	</a:t>
            </a:r>
          </a:p>
          <a:p>
            <a:pPr marL="400050" lvl="1" indent="0">
              <a:buNone/>
            </a:pPr>
            <a:r>
              <a:rPr lang="en-US" dirty="0"/>
              <a:t>}</a:t>
            </a:r>
          </a:p>
          <a:p>
            <a:pPr marL="400050" lvl="1" indent="0">
              <a:buNone/>
            </a:pPr>
            <a:r>
              <a:rPr lang="en-US" dirty="0" err="1"/>
              <a:t>System.out.println</a:t>
            </a:r>
            <a:r>
              <a:rPr lang="en-US" dirty="0"/>
              <a:t>(″The value you enter must be positive.″);</a:t>
            </a:r>
          </a:p>
          <a:p>
            <a:endParaRPr lang="en-US" dirty="0"/>
          </a:p>
        </p:txBody>
      </p:sp>
    </p:spTree>
    <p:extLst>
      <p:ext uri="{BB962C8B-B14F-4D97-AF65-F5344CB8AC3E}">
        <p14:creationId xmlns:p14="http://schemas.microsoft.com/office/powerpoint/2010/main" val="32605298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Control Flow: While Loops</a:t>
            </a:r>
            <a:endParaRPr lang="en-US" sz="3200" dirty="0"/>
          </a:p>
        </p:txBody>
      </p:sp>
      <p:sp>
        <p:nvSpPr>
          <p:cNvPr id="3" name="Content Placeholder 2"/>
          <p:cNvSpPr>
            <a:spLocks noGrp="1"/>
          </p:cNvSpPr>
          <p:nvPr>
            <p:ph idx="1"/>
          </p:nvPr>
        </p:nvSpPr>
        <p:spPr/>
        <p:txBody>
          <a:bodyPr/>
          <a:lstStyle/>
          <a:p>
            <a:pPr lvl="0"/>
            <a:r>
              <a:rPr lang="en-US" i="1" dirty="0"/>
              <a:t>Using </a:t>
            </a:r>
            <a:r>
              <a:rPr lang="en-US" dirty="0"/>
              <a:t>break</a:t>
            </a:r>
            <a:r>
              <a:rPr lang="en-US" i="1" dirty="0"/>
              <a:t> in while loops.</a:t>
            </a:r>
            <a:r>
              <a:rPr lang="en-US" dirty="0"/>
              <a:t> When a break</a:t>
            </a:r>
            <a:r>
              <a:rPr lang="en-US" i="1" dirty="0"/>
              <a:t> </a:t>
            </a:r>
            <a:r>
              <a:rPr lang="en-US" dirty="0"/>
              <a:t>statement occurs, the while loop is exited and execution resumes as it would if the condition in the while loop had just failed. When possible, use while </a:t>
            </a:r>
            <a:r>
              <a:rPr lang="en-US" i="1" dirty="0"/>
              <a:t>without </a:t>
            </a:r>
            <a:r>
              <a:rPr lang="en-US" dirty="0"/>
              <a:t> a break statement (by selecting the condition for the while loop carefully) – sometimes though break statements are necessary.</a:t>
            </a:r>
          </a:p>
          <a:p>
            <a:endParaRPr lang="en-US" dirty="0"/>
          </a:p>
        </p:txBody>
      </p:sp>
    </p:spTree>
    <p:extLst>
      <p:ext uri="{BB962C8B-B14F-4D97-AF65-F5344CB8AC3E}">
        <p14:creationId xmlns:p14="http://schemas.microsoft.com/office/powerpoint/2010/main" val="19961391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Control Flow: for </a:t>
            </a:r>
            <a:r>
              <a:rPr lang="en-US" sz="3200" b="1" dirty="0" smtClean="0">
                <a:effectLst/>
              </a:rPr>
              <a:t>Loops…</a:t>
            </a:r>
            <a:r>
              <a:rPr lang="en-US" sz="3200" b="1" dirty="0" err="1" smtClean="0">
                <a:effectLst/>
              </a:rPr>
              <a:t>Cont</a:t>
            </a:r>
            <a:r>
              <a:rPr lang="en-US" sz="3200" b="1" dirty="0" smtClean="0">
                <a:effectLst/>
              </a:rPr>
              <a:t> </a:t>
            </a:r>
            <a:r>
              <a:rPr lang="en-US" dirty="0">
                <a:effectLst/>
              </a:rPr>
              <a:t/>
            </a:r>
            <a:br>
              <a:rPr lang="en-US" dirty="0">
                <a:effectLst/>
              </a:rPr>
            </a:br>
            <a:endParaRPr lang="en-US" dirty="0"/>
          </a:p>
        </p:txBody>
      </p:sp>
      <p:sp>
        <p:nvSpPr>
          <p:cNvPr id="3" name="Content Placeholder 2"/>
          <p:cNvSpPr>
            <a:spLocks noGrp="1"/>
          </p:cNvSpPr>
          <p:nvPr>
            <p:ph idx="1"/>
          </p:nvPr>
        </p:nvSpPr>
        <p:spPr/>
        <p:txBody>
          <a:bodyPr/>
          <a:lstStyle/>
          <a:p>
            <a:pPr lvl="0"/>
            <a:r>
              <a:rPr lang="en-US" dirty="0"/>
              <a:t>General form of the for loop:</a:t>
            </a:r>
          </a:p>
          <a:p>
            <a:pPr marL="0" indent="0">
              <a:buNone/>
            </a:pPr>
            <a:r>
              <a:rPr lang="en-US" dirty="0" smtClean="0"/>
              <a:t>	for(</a:t>
            </a:r>
            <a:r>
              <a:rPr lang="en-US" i="1" dirty="0" smtClean="0"/>
              <a:t>initialization</a:t>
            </a:r>
            <a:r>
              <a:rPr lang="en-US" dirty="0"/>
              <a:t>; </a:t>
            </a:r>
            <a:r>
              <a:rPr lang="en-US" i="1" dirty="0"/>
              <a:t>condition</a:t>
            </a:r>
            <a:r>
              <a:rPr lang="en-US" dirty="0"/>
              <a:t>; </a:t>
            </a:r>
            <a:r>
              <a:rPr lang="en-US" i="1" dirty="0"/>
              <a:t>increment</a:t>
            </a:r>
            <a:r>
              <a:rPr lang="en-US" dirty="0"/>
              <a:t>) </a:t>
            </a:r>
            <a:r>
              <a:rPr lang="en-US" dirty="0" smtClean="0"/>
              <a:t>	</a:t>
            </a:r>
            <a:r>
              <a:rPr lang="en-US" i="1" dirty="0" smtClean="0"/>
              <a:t>statement</a:t>
            </a:r>
            <a:r>
              <a:rPr lang="en-US" dirty="0"/>
              <a:t> </a:t>
            </a:r>
          </a:p>
          <a:p>
            <a:r>
              <a:rPr lang="en-US" dirty="0" smtClean="0"/>
              <a:t>All </a:t>
            </a:r>
            <a:r>
              <a:rPr lang="en-US" dirty="0"/>
              <a:t>three parts of the for expression are optional. The expression</a:t>
            </a:r>
          </a:p>
          <a:p>
            <a:pPr marL="0" indent="0">
              <a:buNone/>
            </a:pPr>
            <a:r>
              <a:rPr lang="en-US" dirty="0"/>
              <a:t>	</a:t>
            </a:r>
            <a:r>
              <a:rPr lang="en-US" dirty="0" smtClean="0"/>
              <a:t>for</a:t>
            </a:r>
            <a:r>
              <a:rPr lang="en-US" dirty="0"/>
              <a:t>(  ;  ; ) </a:t>
            </a:r>
            <a:r>
              <a:rPr lang="en-US" i="1" dirty="0"/>
              <a:t>statement</a:t>
            </a:r>
            <a:endParaRPr lang="en-US" dirty="0"/>
          </a:p>
          <a:p>
            <a:pPr marL="0" indent="0">
              <a:buNone/>
            </a:pPr>
            <a:r>
              <a:rPr lang="en-US" dirty="0"/>
              <a:t>	</a:t>
            </a:r>
            <a:r>
              <a:rPr lang="en-US" dirty="0" smtClean="0"/>
              <a:t>means </a:t>
            </a:r>
            <a:r>
              <a:rPr lang="en-US" dirty="0"/>
              <a:t>the same as</a:t>
            </a:r>
          </a:p>
          <a:p>
            <a:pPr marL="0" indent="0">
              <a:buNone/>
            </a:pPr>
            <a:r>
              <a:rPr lang="en-US" dirty="0"/>
              <a:t>	</a:t>
            </a:r>
            <a:r>
              <a:rPr lang="en-US" dirty="0" smtClean="0"/>
              <a:t>while(true</a:t>
            </a:r>
            <a:r>
              <a:rPr lang="en-US" dirty="0"/>
              <a:t>) </a:t>
            </a:r>
            <a:r>
              <a:rPr lang="en-US" i="1" dirty="0" smtClean="0"/>
              <a:t>statement</a:t>
            </a:r>
          </a:p>
          <a:p>
            <a:pPr marL="0" indent="0">
              <a:buNone/>
            </a:pPr>
            <a:endParaRPr lang="en-US" dirty="0"/>
          </a:p>
          <a:p>
            <a:endParaRPr lang="en-US" dirty="0"/>
          </a:p>
        </p:txBody>
      </p:sp>
    </p:spTree>
    <p:extLst>
      <p:ext uri="{BB962C8B-B14F-4D97-AF65-F5344CB8AC3E}">
        <p14:creationId xmlns:p14="http://schemas.microsoft.com/office/powerpoint/2010/main" val="41435050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Control Flow: for Loops…</a:t>
            </a:r>
            <a:r>
              <a:rPr lang="en-US" sz="3200" b="1" dirty="0" err="1">
                <a:effectLst/>
              </a:rPr>
              <a:t>Cont</a:t>
            </a:r>
            <a:endParaRPr lang="en-US" sz="3200" dirty="0"/>
          </a:p>
        </p:txBody>
      </p:sp>
      <p:sp>
        <p:nvSpPr>
          <p:cNvPr id="3" name="Content Placeholder 2"/>
          <p:cNvSpPr>
            <a:spLocks noGrp="1"/>
          </p:cNvSpPr>
          <p:nvPr>
            <p:ph idx="1"/>
          </p:nvPr>
        </p:nvSpPr>
        <p:spPr/>
        <p:txBody>
          <a:bodyPr>
            <a:normAutofit fontScale="77500" lnSpcReduction="20000"/>
          </a:bodyPr>
          <a:lstStyle/>
          <a:p>
            <a:pPr lvl="0"/>
            <a:r>
              <a:rPr lang="en-US" dirty="0"/>
              <a:t>Examples</a:t>
            </a:r>
          </a:p>
          <a:p>
            <a:pPr marL="400050" lvl="1" indent="0">
              <a:buNone/>
            </a:pPr>
            <a:r>
              <a:rPr lang="en-US" dirty="0" smtClean="0"/>
              <a:t>//</a:t>
            </a:r>
            <a:r>
              <a:rPr lang="en-US" dirty="0"/>
              <a:t>standard</a:t>
            </a:r>
          </a:p>
          <a:p>
            <a:pPr marL="400050" lvl="1" indent="0">
              <a:buNone/>
            </a:pPr>
            <a:r>
              <a:rPr lang="en-US" dirty="0"/>
              <a:t>for(</a:t>
            </a:r>
            <a:r>
              <a:rPr lang="en-US" dirty="0" err="1"/>
              <a:t>int</a:t>
            </a:r>
            <a:r>
              <a:rPr lang="en-US" dirty="0"/>
              <a:t> </a:t>
            </a:r>
            <a:r>
              <a:rPr lang="en-US" dirty="0" err="1"/>
              <a:t>i</a:t>
            </a:r>
            <a:r>
              <a:rPr lang="en-US" dirty="0"/>
              <a:t> = 0; </a:t>
            </a:r>
            <a:r>
              <a:rPr lang="en-US" dirty="0" err="1"/>
              <a:t>i</a:t>
            </a:r>
            <a:r>
              <a:rPr lang="en-US" dirty="0"/>
              <a:t> &lt; max; ++</a:t>
            </a:r>
            <a:r>
              <a:rPr lang="en-US" dirty="0" err="1"/>
              <a:t>i</a:t>
            </a:r>
            <a:r>
              <a:rPr lang="en-US" dirty="0"/>
              <a:t>) {</a:t>
            </a:r>
          </a:p>
          <a:p>
            <a:pPr marL="400050" lvl="1" indent="0">
              <a:buNone/>
            </a:pPr>
            <a:r>
              <a:rPr lang="en-US" dirty="0"/>
              <a:t>	//do something</a:t>
            </a:r>
          </a:p>
          <a:p>
            <a:pPr marL="400050" lvl="1" indent="0">
              <a:buNone/>
            </a:pPr>
            <a:r>
              <a:rPr lang="en-US" dirty="0"/>
              <a:t>}</a:t>
            </a:r>
          </a:p>
          <a:p>
            <a:pPr marL="400050" lvl="1" indent="0">
              <a:buNone/>
            </a:pPr>
            <a:r>
              <a:rPr lang="en-US" dirty="0"/>
              <a:t> </a:t>
            </a:r>
          </a:p>
          <a:p>
            <a:r>
              <a:rPr lang="en-US" dirty="0"/>
              <a:t>Note: Since </a:t>
            </a:r>
            <a:r>
              <a:rPr lang="en-US" dirty="0" err="1"/>
              <a:t>i</a:t>
            </a:r>
            <a:r>
              <a:rPr lang="en-US" dirty="0"/>
              <a:t> is declared in the for expression, it cannot be referenced outside of the for block. If you need to use it outside the block, this code should be used:</a:t>
            </a:r>
          </a:p>
          <a:p>
            <a:pPr marL="400050" lvl="1" indent="0">
              <a:buNone/>
            </a:pPr>
            <a:r>
              <a:rPr lang="en-US" dirty="0" err="1" smtClean="0"/>
              <a:t>int</a:t>
            </a:r>
            <a:r>
              <a:rPr lang="en-US" dirty="0" smtClean="0"/>
              <a:t> </a:t>
            </a:r>
            <a:r>
              <a:rPr lang="en-US" dirty="0" err="1"/>
              <a:t>i</a:t>
            </a:r>
            <a:r>
              <a:rPr lang="en-US" dirty="0"/>
              <a:t>;</a:t>
            </a:r>
          </a:p>
          <a:p>
            <a:pPr marL="400050" lvl="1" indent="0">
              <a:buNone/>
            </a:pPr>
            <a:r>
              <a:rPr lang="en-US" dirty="0"/>
              <a:t>for(</a:t>
            </a:r>
            <a:r>
              <a:rPr lang="en-US" dirty="0" err="1"/>
              <a:t>i</a:t>
            </a:r>
            <a:r>
              <a:rPr lang="en-US" dirty="0"/>
              <a:t> = 0; </a:t>
            </a:r>
            <a:r>
              <a:rPr lang="en-US" dirty="0" err="1"/>
              <a:t>i</a:t>
            </a:r>
            <a:r>
              <a:rPr lang="en-US" dirty="0"/>
              <a:t> &lt; max; ++</a:t>
            </a:r>
            <a:r>
              <a:rPr lang="en-US" dirty="0" err="1"/>
              <a:t>i</a:t>
            </a:r>
            <a:r>
              <a:rPr lang="en-US" dirty="0"/>
              <a:t>) {</a:t>
            </a:r>
          </a:p>
          <a:p>
            <a:pPr marL="400050" lvl="1" indent="0">
              <a:buNone/>
            </a:pPr>
            <a:r>
              <a:rPr lang="en-US" dirty="0"/>
              <a:t>	//do something</a:t>
            </a:r>
          </a:p>
          <a:p>
            <a:pPr marL="400050" lvl="1" indent="0">
              <a:buNone/>
            </a:pPr>
            <a:r>
              <a:rPr lang="en-US" dirty="0"/>
              <a:t>}</a:t>
            </a:r>
          </a:p>
          <a:p>
            <a:pPr marL="400050" lvl="1" indent="0">
              <a:buNone/>
            </a:pPr>
            <a:r>
              <a:rPr lang="en-US" dirty="0"/>
              <a:t>//now </a:t>
            </a:r>
            <a:r>
              <a:rPr lang="en-US" dirty="0" err="1"/>
              <a:t>i</a:t>
            </a:r>
            <a:r>
              <a:rPr lang="en-US" dirty="0"/>
              <a:t> can be referenced here</a:t>
            </a:r>
          </a:p>
          <a:p>
            <a:pPr marL="400050" lvl="1" indent="0">
              <a:buNone/>
            </a:pPr>
            <a:r>
              <a:rPr lang="en-US" dirty="0"/>
              <a:t> </a:t>
            </a:r>
          </a:p>
          <a:p>
            <a:pPr marL="400050" lvl="1" indent="0">
              <a:buNone/>
            </a:pPr>
            <a:r>
              <a:rPr lang="en-US" dirty="0"/>
              <a:t>or, equivalently,</a:t>
            </a:r>
          </a:p>
          <a:p>
            <a:pPr marL="400050" lvl="1" indent="0">
              <a:buNone/>
            </a:pPr>
            <a:r>
              <a:rPr lang="en-US" dirty="0"/>
              <a:t> </a:t>
            </a:r>
          </a:p>
          <a:p>
            <a:pPr marL="400050" lvl="1" indent="0">
              <a:buNone/>
            </a:pPr>
            <a:r>
              <a:rPr lang="en-US" dirty="0" err="1"/>
              <a:t>int</a:t>
            </a:r>
            <a:r>
              <a:rPr lang="en-US" dirty="0"/>
              <a:t> </a:t>
            </a:r>
            <a:r>
              <a:rPr lang="en-US" dirty="0" err="1"/>
              <a:t>i</a:t>
            </a:r>
            <a:r>
              <a:rPr lang="en-US" dirty="0"/>
              <a:t>=0;</a:t>
            </a:r>
          </a:p>
          <a:p>
            <a:pPr marL="400050" lvl="1" indent="0">
              <a:buNone/>
            </a:pPr>
            <a:r>
              <a:rPr lang="en-US" dirty="0"/>
              <a:t>for( ; </a:t>
            </a:r>
            <a:r>
              <a:rPr lang="en-US" dirty="0" err="1"/>
              <a:t>i</a:t>
            </a:r>
            <a:r>
              <a:rPr lang="en-US" dirty="0"/>
              <a:t> &lt; max; ++</a:t>
            </a:r>
            <a:r>
              <a:rPr lang="en-US" dirty="0" err="1"/>
              <a:t>i</a:t>
            </a:r>
            <a:r>
              <a:rPr lang="en-US" dirty="0"/>
              <a:t>) {</a:t>
            </a:r>
          </a:p>
          <a:p>
            <a:pPr marL="400050" lvl="1" indent="0">
              <a:buNone/>
            </a:pPr>
            <a:r>
              <a:rPr lang="en-US" dirty="0"/>
              <a:t>	//do something</a:t>
            </a:r>
          </a:p>
          <a:p>
            <a:pPr marL="400050" lvl="1" indent="0">
              <a:buNone/>
            </a:pPr>
            <a:r>
              <a:rPr lang="en-US" dirty="0"/>
              <a:t>}</a:t>
            </a:r>
          </a:p>
          <a:p>
            <a:pPr marL="400050" lvl="1" indent="0">
              <a:buNone/>
            </a:pPr>
            <a:r>
              <a:rPr lang="en-US" dirty="0"/>
              <a:t>//now </a:t>
            </a:r>
            <a:r>
              <a:rPr lang="en-US" dirty="0" err="1"/>
              <a:t>i</a:t>
            </a:r>
            <a:r>
              <a:rPr lang="en-US" dirty="0"/>
              <a:t> can be referenced here</a:t>
            </a:r>
          </a:p>
          <a:p>
            <a:endParaRPr lang="en-US" dirty="0"/>
          </a:p>
        </p:txBody>
      </p:sp>
    </p:spTree>
    <p:extLst>
      <p:ext uri="{BB962C8B-B14F-4D97-AF65-F5344CB8AC3E}">
        <p14:creationId xmlns:p14="http://schemas.microsoft.com/office/powerpoint/2010/main" val="26006084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Control Flow: for </a:t>
            </a:r>
            <a:r>
              <a:rPr lang="en-US" sz="3200" b="1" dirty="0" smtClean="0">
                <a:effectLst/>
              </a:rPr>
              <a:t>Loops…</a:t>
            </a:r>
            <a:r>
              <a:rPr lang="en-US" sz="3200" b="1" dirty="0" err="1" smtClean="0">
                <a:effectLst/>
              </a:rPr>
              <a:t>Cont</a:t>
            </a:r>
            <a:endParaRPr lang="en-US" sz="3200" dirty="0"/>
          </a:p>
        </p:txBody>
      </p:sp>
      <p:sp>
        <p:nvSpPr>
          <p:cNvPr id="3" name="Content Placeholder 2"/>
          <p:cNvSpPr>
            <a:spLocks noGrp="1"/>
          </p:cNvSpPr>
          <p:nvPr>
            <p:ph idx="1"/>
          </p:nvPr>
        </p:nvSpPr>
        <p:spPr/>
        <p:txBody>
          <a:bodyPr>
            <a:normAutofit lnSpcReduction="10000"/>
          </a:bodyPr>
          <a:lstStyle/>
          <a:p>
            <a:r>
              <a:rPr lang="en-US" dirty="0"/>
              <a:t>More than one variable can be initialized, and more than one increment statement can be used; commas separate such statements.</a:t>
            </a:r>
          </a:p>
          <a:p>
            <a:pPr marL="400050" lvl="1" indent="0">
              <a:buNone/>
            </a:pPr>
            <a:r>
              <a:rPr lang="en-US" dirty="0"/>
              <a:t> </a:t>
            </a:r>
          </a:p>
          <a:p>
            <a:pPr marL="400050" lvl="1" indent="0">
              <a:buNone/>
            </a:pPr>
            <a:r>
              <a:rPr lang="en-US" dirty="0"/>
              <a:t>for(</a:t>
            </a:r>
            <a:r>
              <a:rPr lang="en-US" dirty="0" err="1"/>
              <a:t>int</a:t>
            </a:r>
            <a:r>
              <a:rPr lang="en-US" dirty="0"/>
              <a:t> </a:t>
            </a:r>
            <a:r>
              <a:rPr lang="en-US" dirty="0" err="1"/>
              <a:t>i</a:t>
            </a:r>
            <a:r>
              <a:rPr lang="en-US" dirty="0"/>
              <a:t> = 1, j = max; </a:t>
            </a:r>
            <a:r>
              <a:rPr lang="en-US" dirty="0" err="1"/>
              <a:t>i</a:t>
            </a:r>
            <a:r>
              <a:rPr lang="en-US" dirty="0"/>
              <a:t> * j &lt;= balance; </a:t>
            </a:r>
            <a:r>
              <a:rPr lang="en-US" dirty="0" err="1"/>
              <a:t>i</a:t>
            </a:r>
            <a:r>
              <a:rPr lang="en-US" dirty="0"/>
              <a:t>++, j--) {</a:t>
            </a:r>
          </a:p>
          <a:p>
            <a:pPr marL="400050" lvl="1" indent="0">
              <a:buNone/>
            </a:pPr>
            <a:r>
              <a:rPr lang="en-US" dirty="0"/>
              <a:t>	//do something</a:t>
            </a:r>
          </a:p>
          <a:p>
            <a:pPr marL="400050" lvl="1" indent="0">
              <a:buNone/>
            </a:pPr>
            <a:r>
              <a:rPr lang="en-US" dirty="0"/>
              <a:t>}</a:t>
            </a:r>
          </a:p>
          <a:p>
            <a:pPr marL="400050" lvl="1" indent="0">
              <a:buNone/>
            </a:pPr>
            <a:r>
              <a:rPr lang="en-US" dirty="0"/>
              <a:t> </a:t>
            </a:r>
          </a:p>
          <a:p>
            <a:r>
              <a:rPr lang="en-US" dirty="0"/>
              <a:t>Complex conditions are allowed in the condition slot:</a:t>
            </a:r>
          </a:p>
          <a:p>
            <a:pPr marL="0" indent="0">
              <a:buNone/>
            </a:pPr>
            <a:endParaRPr lang="en-US" dirty="0"/>
          </a:p>
          <a:p>
            <a:pPr marL="400050" lvl="1" indent="0">
              <a:buNone/>
            </a:pPr>
            <a:r>
              <a:rPr lang="en-US" dirty="0"/>
              <a:t>for(</a:t>
            </a:r>
            <a:r>
              <a:rPr lang="en-US" dirty="0" err="1"/>
              <a:t>int</a:t>
            </a:r>
            <a:r>
              <a:rPr lang="en-US" dirty="0"/>
              <a:t> </a:t>
            </a:r>
            <a:r>
              <a:rPr lang="en-US" dirty="0" err="1"/>
              <a:t>i</a:t>
            </a:r>
            <a:r>
              <a:rPr lang="en-US" dirty="0"/>
              <a:t> = 0; (i+1) * value &gt; min &amp;&amp; </a:t>
            </a:r>
            <a:r>
              <a:rPr lang="en-US" dirty="0" err="1"/>
              <a:t>i</a:t>
            </a:r>
            <a:r>
              <a:rPr lang="en-US" dirty="0"/>
              <a:t> * value &lt; max; </a:t>
            </a:r>
            <a:r>
              <a:rPr lang="en-US" dirty="0" err="1"/>
              <a:t>i</a:t>
            </a:r>
            <a:r>
              <a:rPr lang="en-US" dirty="0"/>
              <a:t> = </a:t>
            </a:r>
            <a:r>
              <a:rPr lang="en-US" dirty="0" err="1"/>
              <a:t>i</a:t>
            </a:r>
            <a:r>
              <a:rPr lang="en-US" dirty="0"/>
              <a:t> +2) {</a:t>
            </a:r>
          </a:p>
          <a:p>
            <a:pPr marL="400050" lvl="1" indent="0">
              <a:buNone/>
            </a:pPr>
            <a:r>
              <a:rPr lang="en-US" dirty="0"/>
              <a:t>	//do something</a:t>
            </a:r>
          </a:p>
          <a:p>
            <a:pPr marL="400050" lvl="1" indent="0">
              <a:buNone/>
            </a:pPr>
            <a:r>
              <a:rPr lang="en-US" dirty="0"/>
              <a:t>}</a:t>
            </a:r>
          </a:p>
          <a:p>
            <a:endParaRPr lang="en-US" dirty="0"/>
          </a:p>
        </p:txBody>
      </p:sp>
    </p:spTree>
    <p:extLst>
      <p:ext uri="{BB962C8B-B14F-4D97-AF65-F5344CB8AC3E}">
        <p14:creationId xmlns:p14="http://schemas.microsoft.com/office/powerpoint/2010/main" val="27525614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Control Flow: for Loops…</a:t>
            </a:r>
            <a:r>
              <a:rPr lang="en-US" sz="3200" b="1" dirty="0" err="1">
                <a:effectLst/>
              </a:rPr>
              <a:t>Cont</a:t>
            </a:r>
            <a:endParaRPr lang="en-US" sz="3200" dirty="0"/>
          </a:p>
        </p:txBody>
      </p:sp>
      <p:sp>
        <p:nvSpPr>
          <p:cNvPr id="3" name="Content Placeholder 2"/>
          <p:cNvSpPr>
            <a:spLocks noGrp="1"/>
          </p:cNvSpPr>
          <p:nvPr>
            <p:ph idx="1"/>
          </p:nvPr>
        </p:nvSpPr>
        <p:spPr/>
        <p:txBody>
          <a:bodyPr>
            <a:normAutofit fontScale="92500" lnSpcReduction="20000"/>
          </a:bodyPr>
          <a:lstStyle/>
          <a:p>
            <a:pPr lvl="0"/>
            <a:r>
              <a:rPr lang="en-US" dirty="0"/>
              <a:t>Nested for loops – example</a:t>
            </a:r>
          </a:p>
          <a:p>
            <a:pPr marL="0" indent="0">
              <a:buNone/>
            </a:pPr>
            <a:endParaRPr lang="en-US" dirty="0"/>
          </a:p>
          <a:p>
            <a:pPr marL="400050" lvl="1" indent="0">
              <a:buNone/>
            </a:pPr>
            <a:r>
              <a:rPr lang="en-US" dirty="0"/>
              <a:t>		for(</a:t>
            </a:r>
            <a:r>
              <a:rPr lang="en-US" dirty="0" err="1"/>
              <a:t>int</a:t>
            </a:r>
            <a:r>
              <a:rPr lang="en-US" dirty="0"/>
              <a:t> </a:t>
            </a:r>
            <a:r>
              <a:rPr lang="en-US" dirty="0" err="1"/>
              <a:t>i</a:t>
            </a:r>
            <a:r>
              <a:rPr lang="en-US" dirty="0"/>
              <a:t> = 0; </a:t>
            </a:r>
            <a:r>
              <a:rPr lang="en-US" dirty="0" err="1"/>
              <a:t>i</a:t>
            </a:r>
            <a:r>
              <a:rPr lang="en-US" dirty="0"/>
              <a:t> &lt; n; ++</a:t>
            </a:r>
            <a:r>
              <a:rPr lang="en-US" dirty="0" err="1"/>
              <a:t>i</a:t>
            </a:r>
            <a:r>
              <a:rPr lang="en-US" dirty="0"/>
              <a:t>){</a:t>
            </a:r>
          </a:p>
          <a:p>
            <a:pPr marL="400050" lvl="1" indent="0">
              <a:buNone/>
            </a:pPr>
            <a:r>
              <a:rPr lang="en-US" dirty="0"/>
              <a:t>			for(</a:t>
            </a:r>
            <a:r>
              <a:rPr lang="en-US" dirty="0" err="1"/>
              <a:t>int</a:t>
            </a:r>
            <a:r>
              <a:rPr lang="en-US" dirty="0"/>
              <a:t> j = 0; j &lt; n; ++j){</a:t>
            </a:r>
          </a:p>
          <a:p>
            <a:pPr marL="400050" lvl="1" indent="0">
              <a:buNone/>
            </a:pPr>
            <a:r>
              <a:rPr lang="en-US" dirty="0"/>
              <a:t>				</a:t>
            </a:r>
            <a:r>
              <a:rPr lang="en-US" dirty="0" err="1"/>
              <a:t>System.out.printf</a:t>
            </a:r>
            <a:r>
              <a:rPr lang="en-US" dirty="0"/>
              <a:t>("%-3s","*");		</a:t>
            </a:r>
          </a:p>
          <a:p>
            <a:pPr marL="400050" lvl="1" indent="0">
              <a:buNone/>
            </a:pPr>
            <a:r>
              <a:rPr lang="en-US" dirty="0"/>
              <a:t>			}</a:t>
            </a:r>
          </a:p>
          <a:p>
            <a:pPr marL="400050" lvl="1" indent="0">
              <a:buNone/>
            </a:pPr>
            <a:r>
              <a:rPr lang="en-US" dirty="0"/>
              <a:t>			</a:t>
            </a:r>
            <a:r>
              <a:rPr lang="en-US" dirty="0" err="1"/>
              <a:t>System.out.println</a:t>
            </a:r>
            <a:r>
              <a:rPr lang="en-US" dirty="0"/>
              <a:t>();</a:t>
            </a:r>
          </a:p>
          <a:p>
            <a:pPr marL="400050" lvl="1" indent="0">
              <a:buNone/>
            </a:pPr>
            <a:r>
              <a:rPr lang="en-US" dirty="0"/>
              <a:t>			</a:t>
            </a:r>
          </a:p>
          <a:p>
            <a:pPr marL="400050" lvl="1" indent="0">
              <a:buNone/>
            </a:pPr>
            <a:r>
              <a:rPr lang="en-US" dirty="0"/>
              <a:t>		}</a:t>
            </a:r>
          </a:p>
          <a:p>
            <a:pPr marL="400050" lvl="1" indent="0">
              <a:buNone/>
            </a:pPr>
            <a:r>
              <a:rPr lang="en-US" dirty="0"/>
              <a:t>		// '-' flag means "left justify" within field</a:t>
            </a:r>
          </a:p>
          <a:p>
            <a:pPr marL="400050" lvl="1" indent="0">
              <a:buNone/>
            </a:pPr>
            <a:r>
              <a:rPr lang="en-US" dirty="0"/>
              <a:t> </a:t>
            </a:r>
          </a:p>
          <a:p>
            <a:pPr marL="400050" lvl="1" indent="0">
              <a:buNone/>
            </a:pPr>
            <a:r>
              <a:rPr lang="en-US" dirty="0"/>
              <a:t>		//output for n = 5</a:t>
            </a:r>
            <a:br>
              <a:rPr lang="en-US" dirty="0"/>
            </a:br>
            <a:endParaRPr lang="en-US" dirty="0"/>
          </a:p>
          <a:p>
            <a:pPr marL="2628900" lvl="6" indent="0">
              <a:buNone/>
            </a:pPr>
            <a:r>
              <a:rPr lang="en-US" dirty="0"/>
              <a:t>*  *  *  *  *  </a:t>
            </a:r>
          </a:p>
          <a:p>
            <a:pPr marL="2628900" lvl="6" indent="0">
              <a:buNone/>
            </a:pPr>
            <a:r>
              <a:rPr lang="en-US" dirty="0"/>
              <a:t>*  *  *  *  *  </a:t>
            </a:r>
          </a:p>
          <a:p>
            <a:pPr marL="2628900" lvl="6" indent="0">
              <a:buNone/>
            </a:pPr>
            <a:r>
              <a:rPr lang="en-US" dirty="0"/>
              <a:t>*  *  *  *  *  </a:t>
            </a:r>
          </a:p>
          <a:p>
            <a:pPr marL="2628900" lvl="6" indent="0">
              <a:buNone/>
            </a:pPr>
            <a:r>
              <a:rPr lang="en-US" dirty="0"/>
              <a:t>*  *  *  *  *  </a:t>
            </a:r>
          </a:p>
          <a:p>
            <a:pPr marL="2628900" lvl="6" indent="0">
              <a:buNone/>
            </a:pPr>
            <a:r>
              <a:rPr lang="en-US" dirty="0"/>
              <a:t>*  *  *  *  *  </a:t>
            </a:r>
          </a:p>
          <a:p>
            <a:endParaRPr lang="en-US" dirty="0"/>
          </a:p>
        </p:txBody>
      </p:sp>
    </p:spTree>
    <p:extLst>
      <p:ext uri="{BB962C8B-B14F-4D97-AF65-F5344CB8AC3E}">
        <p14:creationId xmlns:p14="http://schemas.microsoft.com/office/powerpoint/2010/main" val="928846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Comments In Java</a:t>
            </a:r>
            <a:r>
              <a:rPr lang="en-US" b="1" dirty="0">
                <a:effectLst/>
              </a:rPr>
              <a:t/>
            </a:r>
            <a:br>
              <a:rPr lang="en-US" b="1" dirty="0">
                <a:effectLst/>
              </a:rPr>
            </a:b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a:t>commenting out a line with //</a:t>
            </a:r>
            <a:br>
              <a:rPr lang="en-US" dirty="0"/>
            </a:br>
            <a:endParaRPr lang="en-US" dirty="0"/>
          </a:p>
          <a:p>
            <a:pPr lvl="0"/>
            <a:r>
              <a:rPr lang="en-US" dirty="0"/>
              <a:t>commenting out a block with  /* …  */</a:t>
            </a:r>
            <a:br>
              <a:rPr lang="en-US" dirty="0"/>
            </a:br>
            <a:endParaRPr lang="en-US" dirty="0"/>
          </a:p>
          <a:p>
            <a:pPr lvl="0"/>
            <a:r>
              <a:rPr lang="en-US" dirty="0"/>
              <a:t>commenting using </a:t>
            </a:r>
            <a:r>
              <a:rPr lang="en-US" dirty="0" err="1"/>
              <a:t>javadoc</a:t>
            </a:r>
            <a:r>
              <a:rPr lang="en-US" dirty="0"/>
              <a:t> format  /** …  */</a:t>
            </a:r>
            <a:br>
              <a:rPr lang="en-US" dirty="0"/>
            </a:br>
            <a:endParaRPr lang="en-US" dirty="0"/>
          </a:p>
          <a:p>
            <a:pPr lvl="0"/>
            <a:r>
              <a:rPr lang="en-US" dirty="0"/>
              <a:t>some </a:t>
            </a:r>
            <a:r>
              <a:rPr lang="en-US" dirty="0" err="1"/>
              <a:t>javadoc</a:t>
            </a:r>
            <a:r>
              <a:rPr lang="en-US" dirty="0"/>
              <a:t> keywords  @author, @since, @</a:t>
            </a:r>
            <a:r>
              <a:rPr lang="en-US" dirty="0" err="1"/>
              <a:t>param</a:t>
            </a:r>
            <a:r>
              <a:rPr lang="en-US" dirty="0"/>
              <a:t> @return</a:t>
            </a:r>
            <a:br>
              <a:rPr lang="en-US" dirty="0"/>
            </a:br>
            <a:endParaRPr lang="en-US" dirty="0"/>
          </a:p>
          <a:p>
            <a:pPr lvl="0"/>
            <a:r>
              <a:rPr lang="en-US" dirty="0" err="1"/>
              <a:t>javadoc</a:t>
            </a:r>
            <a:r>
              <a:rPr lang="en-US" dirty="0"/>
              <a:t> in Eclipse</a:t>
            </a:r>
            <a:br>
              <a:rPr lang="en-US" dirty="0"/>
            </a:br>
            <a:endParaRPr lang="en-US" dirty="0"/>
          </a:p>
          <a:p>
            <a:pPr lvl="0"/>
            <a:r>
              <a:rPr lang="en-US" dirty="0"/>
              <a:t>running </a:t>
            </a:r>
            <a:r>
              <a:rPr lang="en-US" dirty="0" err="1"/>
              <a:t>javadoc</a:t>
            </a:r>
            <a:r>
              <a:rPr lang="en-US" dirty="0"/>
              <a:t> (demo)</a:t>
            </a:r>
            <a:br>
              <a:rPr lang="en-US" dirty="0"/>
            </a:br>
            <a:endParaRPr lang="en-US" dirty="0"/>
          </a:p>
          <a:p>
            <a:pPr lvl="0"/>
            <a:r>
              <a:rPr lang="en-US" b="1" i="1" dirty="0"/>
              <a:t>Style:</a:t>
            </a:r>
            <a:r>
              <a:rPr lang="en-US" dirty="0"/>
              <a:t> Every significant method you write should be documented with comments, </a:t>
            </a:r>
            <a:r>
              <a:rPr lang="en-US" dirty="0" err="1"/>
              <a:t>javadoc</a:t>
            </a:r>
            <a:r>
              <a:rPr lang="en-US" dirty="0"/>
              <a:t> style. (This is also true of every Java class you create.)</a:t>
            </a:r>
          </a:p>
          <a:p>
            <a:endParaRPr lang="en-US" dirty="0"/>
          </a:p>
        </p:txBody>
      </p:sp>
    </p:spTree>
    <p:extLst>
      <p:ext uri="{BB962C8B-B14F-4D97-AF65-F5344CB8AC3E}">
        <p14:creationId xmlns:p14="http://schemas.microsoft.com/office/powerpoint/2010/main" val="28491726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Control Flow: for </a:t>
            </a:r>
            <a:r>
              <a:rPr lang="en-US" sz="3200" b="1" dirty="0" smtClean="0">
                <a:effectLst/>
              </a:rPr>
              <a:t>Loops</a:t>
            </a:r>
            <a:endParaRPr lang="en-US" sz="3200" dirty="0"/>
          </a:p>
        </p:txBody>
      </p:sp>
      <p:sp>
        <p:nvSpPr>
          <p:cNvPr id="3" name="Content Placeholder 2"/>
          <p:cNvSpPr>
            <a:spLocks noGrp="1"/>
          </p:cNvSpPr>
          <p:nvPr>
            <p:ph idx="1"/>
          </p:nvPr>
        </p:nvSpPr>
        <p:spPr/>
        <p:txBody>
          <a:bodyPr>
            <a:normAutofit/>
          </a:bodyPr>
          <a:lstStyle/>
          <a:p>
            <a:pPr marL="400050" lvl="1" indent="0">
              <a:buNone/>
            </a:pPr>
            <a:r>
              <a:rPr lang="en-US" dirty="0"/>
              <a:t>for(</a:t>
            </a:r>
            <a:r>
              <a:rPr lang="en-US" dirty="0" err="1"/>
              <a:t>int</a:t>
            </a:r>
            <a:r>
              <a:rPr lang="en-US" dirty="0"/>
              <a:t> </a:t>
            </a:r>
            <a:r>
              <a:rPr lang="en-US" dirty="0" err="1"/>
              <a:t>i</a:t>
            </a:r>
            <a:r>
              <a:rPr lang="en-US" dirty="0"/>
              <a:t> = 0; </a:t>
            </a:r>
            <a:r>
              <a:rPr lang="en-US" dirty="0" err="1"/>
              <a:t>i</a:t>
            </a:r>
            <a:r>
              <a:rPr lang="en-US" dirty="0"/>
              <a:t> &lt; n; ++</a:t>
            </a:r>
            <a:r>
              <a:rPr lang="en-US" dirty="0" err="1"/>
              <a:t>i</a:t>
            </a:r>
            <a:r>
              <a:rPr lang="en-US" dirty="0"/>
              <a:t>){</a:t>
            </a:r>
          </a:p>
          <a:p>
            <a:pPr marL="400050" lvl="1" indent="0">
              <a:buNone/>
            </a:pPr>
            <a:r>
              <a:rPr lang="en-US" dirty="0"/>
              <a:t>	for(</a:t>
            </a:r>
            <a:r>
              <a:rPr lang="en-US" dirty="0" err="1"/>
              <a:t>int</a:t>
            </a:r>
            <a:r>
              <a:rPr lang="en-US" dirty="0"/>
              <a:t> j = 0; j &lt;= </a:t>
            </a:r>
            <a:r>
              <a:rPr lang="en-US" dirty="0" err="1"/>
              <a:t>i</a:t>
            </a:r>
            <a:r>
              <a:rPr lang="en-US" dirty="0"/>
              <a:t>; ++j){</a:t>
            </a:r>
          </a:p>
          <a:p>
            <a:pPr marL="400050" lvl="1" indent="0">
              <a:buNone/>
            </a:pPr>
            <a:r>
              <a:rPr lang="en-US" dirty="0"/>
              <a:t>		</a:t>
            </a:r>
            <a:r>
              <a:rPr lang="en-US" dirty="0" err="1"/>
              <a:t>System.out.printf</a:t>
            </a:r>
            <a:r>
              <a:rPr lang="en-US" dirty="0"/>
              <a:t>("%-3s","*");		</a:t>
            </a:r>
          </a:p>
          <a:p>
            <a:pPr marL="400050" lvl="1" indent="0">
              <a:buNone/>
            </a:pPr>
            <a:r>
              <a:rPr lang="en-US" dirty="0"/>
              <a:t>	}</a:t>
            </a:r>
          </a:p>
          <a:p>
            <a:pPr marL="400050" lvl="1" indent="0">
              <a:buNone/>
            </a:pPr>
            <a:r>
              <a:rPr lang="en-US" dirty="0"/>
              <a:t>	</a:t>
            </a:r>
            <a:r>
              <a:rPr lang="en-US" dirty="0" err="1"/>
              <a:t>System.out.println</a:t>
            </a:r>
            <a:r>
              <a:rPr lang="en-US" dirty="0"/>
              <a:t>();</a:t>
            </a:r>
          </a:p>
          <a:p>
            <a:pPr marL="400050" lvl="1" indent="0">
              <a:buNone/>
            </a:pPr>
            <a:r>
              <a:rPr lang="en-US" dirty="0"/>
              <a:t>			</a:t>
            </a:r>
          </a:p>
          <a:p>
            <a:pPr marL="400050" lvl="1" indent="0">
              <a:buNone/>
            </a:pPr>
            <a:r>
              <a:rPr lang="en-US" dirty="0"/>
              <a:t>}</a:t>
            </a:r>
          </a:p>
          <a:p>
            <a:pPr marL="400050" lvl="1" indent="0">
              <a:buNone/>
            </a:pPr>
            <a:r>
              <a:rPr lang="en-US" dirty="0"/>
              <a:t> </a:t>
            </a:r>
          </a:p>
          <a:p>
            <a:pPr marL="400050" lvl="1" indent="0">
              <a:buNone/>
            </a:pPr>
            <a:r>
              <a:rPr lang="en-US" dirty="0"/>
              <a:t>		//output for n = 5</a:t>
            </a:r>
          </a:p>
          <a:p>
            <a:pPr marL="400050" lvl="1" indent="0">
              <a:buNone/>
            </a:pPr>
            <a:r>
              <a:rPr lang="en-US" dirty="0"/>
              <a:t> </a:t>
            </a:r>
          </a:p>
          <a:p>
            <a:pPr marL="2628900" lvl="6" indent="0">
              <a:buNone/>
            </a:pPr>
            <a:r>
              <a:rPr lang="en-US" dirty="0"/>
              <a:t>*  </a:t>
            </a:r>
          </a:p>
          <a:p>
            <a:pPr marL="2628900" lvl="6" indent="0">
              <a:buNone/>
            </a:pPr>
            <a:r>
              <a:rPr lang="en-US" dirty="0"/>
              <a:t>*  *  </a:t>
            </a:r>
          </a:p>
          <a:p>
            <a:pPr marL="2628900" lvl="6" indent="0">
              <a:buNone/>
            </a:pPr>
            <a:r>
              <a:rPr lang="en-US" dirty="0"/>
              <a:t>*  *  *  </a:t>
            </a:r>
          </a:p>
          <a:p>
            <a:pPr marL="2628900" lvl="6" indent="0">
              <a:buNone/>
            </a:pPr>
            <a:r>
              <a:rPr lang="en-US" dirty="0"/>
              <a:t>*  *  *  *  </a:t>
            </a:r>
          </a:p>
          <a:p>
            <a:pPr marL="2628900" lvl="6" indent="0">
              <a:buNone/>
            </a:pPr>
            <a:r>
              <a:rPr lang="en-US" dirty="0"/>
              <a:t>*  *  *  *  *  </a:t>
            </a:r>
          </a:p>
          <a:p>
            <a:endParaRPr lang="en-US" dirty="0"/>
          </a:p>
        </p:txBody>
      </p:sp>
    </p:spTree>
    <p:extLst>
      <p:ext uri="{BB962C8B-B14F-4D97-AF65-F5344CB8AC3E}">
        <p14:creationId xmlns:p14="http://schemas.microsoft.com/office/powerpoint/2010/main" val="39950985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Control Flow: The switch </a:t>
            </a:r>
            <a:r>
              <a:rPr lang="en-US" sz="3200" b="1" dirty="0" smtClean="0">
                <a:effectLst/>
              </a:rPr>
              <a:t>Statement…</a:t>
            </a:r>
            <a:r>
              <a:rPr lang="en-US" sz="3200" b="1" dirty="0" err="1" smtClean="0">
                <a:effectLst/>
              </a:rPr>
              <a:t>Cont</a:t>
            </a:r>
            <a:endParaRPr lang="en-US" sz="3200" dirty="0"/>
          </a:p>
        </p:txBody>
      </p:sp>
      <p:sp>
        <p:nvSpPr>
          <p:cNvPr id="3" name="Content Placeholder 2"/>
          <p:cNvSpPr>
            <a:spLocks noGrp="1"/>
          </p:cNvSpPr>
          <p:nvPr>
            <p:ph idx="1"/>
          </p:nvPr>
        </p:nvSpPr>
        <p:spPr/>
        <p:txBody>
          <a:bodyPr>
            <a:normAutofit fontScale="77500" lnSpcReduction="20000"/>
          </a:bodyPr>
          <a:lstStyle/>
          <a:p>
            <a:pPr lvl="0"/>
            <a:r>
              <a:rPr lang="en-US" dirty="0"/>
              <a:t>The switch statement is a convenient shorthand for writing “</a:t>
            </a:r>
            <a:r>
              <a:rPr lang="en-US" dirty="0" err="1"/>
              <a:t>if..else</a:t>
            </a:r>
            <a:r>
              <a:rPr lang="en-US" dirty="0"/>
              <a:t>” statements, when the values being tested are </a:t>
            </a:r>
            <a:r>
              <a:rPr lang="en-US" dirty="0" err="1"/>
              <a:t>int’s</a:t>
            </a:r>
            <a:r>
              <a:rPr lang="en-US" dirty="0"/>
              <a:t> (or char’s). (Besides these, </a:t>
            </a:r>
            <a:r>
              <a:rPr lang="en-US" i="1" dirty="0"/>
              <a:t>enumerated types</a:t>
            </a:r>
            <a:r>
              <a:rPr lang="en-US" dirty="0"/>
              <a:t> are also allowed – discussed in a later lesson. In jdk1.7, String types are also allowed.)</a:t>
            </a:r>
            <a:br>
              <a:rPr lang="en-US" dirty="0"/>
            </a:br>
            <a:endParaRPr lang="en-US" dirty="0"/>
          </a:p>
          <a:p>
            <a:pPr lvl="0"/>
            <a:r>
              <a:rPr lang="en-US" dirty="0"/>
              <a:t>General form of the switch statement:</a:t>
            </a:r>
          </a:p>
          <a:p>
            <a:pPr marL="0" indent="0">
              <a:buNone/>
            </a:pPr>
            <a:r>
              <a:rPr lang="en-US" dirty="0"/>
              <a:t> </a:t>
            </a:r>
          </a:p>
          <a:p>
            <a:pPr marL="400050" lvl="1" indent="0">
              <a:buNone/>
            </a:pPr>
            <a:r>
              <a:rPr lang="en-US" dirty="0"/>
              <a:t>switch(</a:t>
            </a:r>
            <a:r>
              <a:rPr lang="en-US" dirty="0" err="1"/>
              <a:t>val</a:t>
            </a:r>
            <a:r>
              <a:rPr lang="en-US" dirty="0"/>
              <a:t>) { //</a:t>
            </a:r>
            <a:r>
              <a:rPr lang="en-US" dirty="0" err="1"/>
              <a:t>val</a:t>
            </a:r>
            <a:r>
              <a:rPr lang="en-US" dirty="0"/>
              <a:t> must be an </a:t>
            </a:r>
            <a:r>
              <a:rPr lang="en-US" dirty="0" err="1"/>
              <a:t>int</a:t>
            </a:r>
            <a:r>
              <a:rPr lang="en-US" dirty="0"/>
              <a:t> or char (or </a:t>
            </a:r>
            <a:r>
              <a:rPr lang="en-US" dirty="0" err="1"/>
              <a:t>enum</a:t>
            </a:r>
            <a:r>
              <a:rPr lang="en-US" dirty="0"/>
              <a:t> instance)</a:t>
            </a:r>
          </a:p>
          <a:p>
            <a:pPr marL="400050" lvl="1" indent="0">
              <a:buNone/>
            </a:pPr>
            <a:r>
              <a:rPr lang="en-US" dirty="0"/>
              <a:t>	case x:</a:t>
            </a:r>
          </a:p>
          <a:p>
            <a:pPr marL="400050" lvl="1" indent="0">
              <a:buNone/>
            </a:pPr>
            <a:r>
              <a:rPr lang="en-US" dirty="0"/>
              <a:t>		</a:t>
            </a:r>
            <a:r>
              <a:rPr lang="en-US" dirty="0" err="1"/>
              <a:t>statement_x</a:t>
            </a:r>
            <a:r>
              <a:rPr lang="en-US" dirty="0"/>
              <a:t>;</a:t>
            </a:r>
          </a:p>
          <a:p>
            <a:pPr marL="400050" lvl="1" indent="0">
              <a:buNone/>
            </a:pPr>
            <a:r>
              <a:rPr lang="en-US" dirty="0"/>
              <a:t>		break;</a:t>
            </a:r>
          </a:p>
          <a:p>
            <a:pPr marL="400050" lvl="1" indent="0">
              <a:buNone/>
            </a:pPr>
            <a:r>
              <a:rPr lang="en-US" dirty="0"/>
              <a:t>	case y:</a:t>
            </a:r>
          </a:p>
          <a:p>
            <a:pPr marL="400050" lvl="1" indent="0">
              <a:buNone/>
            </a:pPr>
            <a:r>
              <a:rPr lang="en-US" dirty="0"/>
              <a:t>		</a:t>
            </a:r>
            <a:r>
              <a:rPr lang="en-US" dirty="0" err="1"/>
              <a:t>statement_y</a:t>
            </a:r>
            <a:r>
              <a:rPr lang="en-US" dirty="0"/>
              <a:t>;</a:t>
            </a:r>
          </a:p>
          <a:p>
            <a:pPr marL="400050" lvl="1" indent="0">
              <a:buNone/>
            </a:pPr>
            <a:r>
              <a:rPr lang="en-US" dirty="0"/>
              <a:t>		break;</a:t>
            </a:r>
          </a:p>
          <a:p>
            <a:pPr marL="400050" lvl="1" indent="0">
              <a:buNone/>
            </a:pPr>
            <a:r>
              <a:rPr lang="en-US" dirty="0"/>
              <a:t>	…</a:t>
            </a:r>
          </a:p>
          <a:p>
            <a:pPr marL="400050" lvl="1" indent="0">
              <a:buNone/>
            </a:pPr>
            <a:r>
              <a:rPr lang="en-US" dirty="0"/>
              <a:t> </a:t>
            </a:r>
          </a:p>
          <a:p>
            <a:pPr marL="400050" lvl="1" indent="0">
              <a:buNone/>
            </a:pPr>
            <a:r>
              <a:rPr lang="en-US" dirty="0"/>
              <a:t>	default:</a:t>
            </a:r>
          </a:p>
          <a:p>
            <a:pPr marL="400050" lvl="1" indent="0">
              <a:buNone/>
            </a:pPr>
            <a:r>
              <a:rPr lang="en-US" dirty="0"/>
              <a:t>		</a:t>
            </a:r>
            <a:r>
              <a:rPr lang="en-US" dirty="0" err="1"/>
              <a:t>default_statement</a:t>
            </a:r>
            <a:r>
              <a:rPr lang="en-US" dirty="0"/>
              <a:t>;</a:t>
            </a:r>
          </a:p>
          <a:p>
            <a:pPr marL="800100" lvl="2" indent="0">
              <a:buNone/>
            </a:pPr>
            <a:r>
              <a:rPr lang="en-US" dirty="0"/>
              <a:t> </a:t>
            </a:r>
          </a:p>
          <a:p>
            <a:pPr marL="800100" lvl="2" indent="0">
              <a:buNone/>
            </a:pPr>
            <a:r>
              <a:rPr lang="en-US" dirty="0"/>
              <a:t>}</a:t>
            </a:r>
          </a:p>
          <a:p>
            <a:endParaRPr lang="en-US" dirty="0"/>
          </a:p>
        </p:txBody>
      </p:sp>
    </p:spTree>
    <p:extLst>
      <p:ext uri="{BB962C8B-B14F-4D97-AF65-F5344CB8AC3E}">
        <p14:creationId xmlns:p14="http://schemas.microsoft.com/office/powerpoint/2010/main" val="7826935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Control Flow: The switch Statement…</a:t>
            </a:r>
            <a:r>
              <a:rPr lang="en-US" sz="3200" b="1" dirty="0" err="1">
                <a:effectLst/>
              </a:rPr>
              <a:t>Cont</a:t>
            </a:r>
            <a:endParaRPr lang="en-US" sz="3200" dirty="0"/>
          </a:p>
        </p:txBody>
      </p:sp>
      <p:sp>
        <p:nvSpPr>
          <p:cNvPr id="3" name="Content Placeholder 2"/>
          <p:cNvSpPr>
            <a:spLocks noGrp="1"/>
          </p:cNvSpPr>
          <p:nvPr>
            <p:ph idx="1"/>
          </p:nvPr>
        </p:nvSpPr>
        <p:spPr/>
        <p:txBody>
          <a:bodyPr>
            <a:normAutofit fontScale="92500" lnSpcReduction="10000"/>
          </a:bodyPr>
          <a:lstStyle/>
          <a:p>
            <a:pPr lvl="0"/>
            <a:r>
              <a:rPr lang="en-US" dirty="0"/>
              <a:t>The break in each case ensures that only one case is </a:t>
            </a:r>
            <a:r>
              <a:rPr lang="en-US" dirty="0" err="1"/>
              <a:t>exectuted</a:t>
            </a:r>
            <a:r>
              <a:rPr lang="en-US" dirty="0"/>
              <a:t>. If you forget to insert the break, later cases will continue to be tested and executed.</a:t>
            </a:r>
            <a:br>
              <a:rPr lang="en-US" dirty="0"/>
            </a:br>
            <a:endParaRPr lang="en-US" dirty="0"/>
          </a:p>
          <a:p>
            <a:pPr lvl="0"/>
            <a:r>
              <a:rPr lang="en-US" dirty="0"/>
              <a:t>A default case should typically be provided, to handle all cases not specified in the case statements.</a:t>
            </a:r>
            <a:br>
              <a:rPr lang="en-US" dirty="0"/>
            </a:br>
            <a:endParaRPr lang="en-US" dirty="0"/>
          </a:p>
          <a:p>
            <a:pPr lvl="0"/>
            <a:r>
              <a:rPr lang="en-US" dirty="0"/>
              <a:t>“</a:t>
            </a:r>
            <a:r>
              <a:rPr lang="en-US" dirty="0" err="1"/>
              <a:t>Fallthrough</a:t>
            </a:r>
            <a:r>
              <a:rPr lang="en-US" dirty="0"/>
              <a:t> behavior” when break statements are omitted: Cases are examined and, as soon as a match is found, the corresponding statement is executed, and all subsequent case statements are also executed, until a break is encountered. If no matches are found, then the default statement is executed if there is one.</a:t>
            </a:r>
          </a:p>
          <a:p>
            <a:endParaRPr lang="en-US" dirty="0"/>
          </a:p>
        </p:txBody>
      </p:sp>
    </p:spTree>
    <p:extLst>
      <p:ext uri="{BB962C8B-B14F-4D97-AF65-F5344CB8AC3E}">
        <p14:creationId xmlns:p14="http://schemas.microsoft.com/office/powerpoint/2010/main" val="14025247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Control Flow: The switch </a:t>
            </a:r>
            <a:r>
              <a:rPr lang="en-US" sz="3200" b="1" dirty="0" smtClean="0">
                <a:effectLst/>
              </a:rPr>
              <a:t>Statement</a:t>
            </a:r>
            <a:endParaRPr lang="en-US" sz="3200" dirty="0"/>
          </a:p>
        </p:txBody>
      </p:sp>
      <p:sp>
        <p:nvSpPr>
          <p:cNvPr id="3" name="Content Placeholder 2"/>
          <p:cNvSpPr>
            <a:spLocks noGrp="1"/>
          </p:cNvSpPr>
          <p:nvPr>
            <p:ph idx="1"/>
          </p:nvPr>
        </p:nvSpPr>
        <p:spPr/>
        <p:txBody>
          <a:bodyPr>
            <a:normAutofit fontScale="92500" lnSpcReduction="10000"/>
          </a:bodyPr>
          <a:lstStyle/>
          <a:p>
            <a:r>
              <a:rPr lang="en-US" dirty="0"/>
              <a:t>Example of “</a:t>
            </a:r>
            <a:r>
              <a:rPr lang="en-US" dirty="0" err="1"/>
              <a:t>fallthrough</a:t>
            </a:r>
            <a:r>
              <a:rPr lang="en-US" dirty="0"/>
              <a:t> behavior”:</a:t>
            </a:r>
          </a:p>
          <a:p>
            <a:pPr marL="400050" lvl="1" indent="0">
              <a:buNone/>
            </a:pPr>
            <a:r>
              <a:rPr lang="en-US" dirty="0"/>
              <a:t> </a:t>
            </a:r>
          </a:p>
          <a:p>
            <a:pPr marL="400050" lvl="1" indent="0">
              <a:buNone/>
            </a:pPr>
            <a:r>
              <a:rPr lang="en-US" dirty="0" smtClean="0"/>
              <a:t>Scanner </a:t>
            </a:r>
            <a:r>
              <a:rPr lang="en-US" dirty="0" err="1"/>
              <a:t>sc</a:t>
            </a:r>
            <a:r>
              <a:rPr lang="en-US" dirty="0"/>
              <a:t> = new Scanner(System.in);</a:t>
            </a:r>
          </a:p>
          <a:p>
            <a:pPr marL="400050" lvl="1" indent="0">
              <a:buNone/>
            </a:pPr>
            <a:r>
              <a:rPr lang="en-US" dirty="0" err="1" smtClean="0"/>
              <a:t>System.out.print</a:t>
            </a:r>
            <a:r>
              <a:rPr lang="en-US" dirty="0"/>
              <a:t>("Pick an integer in the range 1..9");</a:t>
            </a:r>
          </a:p>
          <a:p>
            <a:pPr marL="400050" lvl="1" indent="0">
              <a:buNone/>
            </a:pPr>
            <a:r>
              <a:rPr lang="en-US" dirty="0" err="1" smtClean="0"/>
              <a:t>int</a:t>
            </a:r>
            <a:r>
              <a:rPr lang="en-US" dirty="0" smtClean="0"/>
              <a:t> </a:t>
            </a:r>
            <a:r>
              <a:rPr lang="en-US" dirty="0" err="1"/>
              <a:t>val</a:t>
            </a:r>
            <a:r>
              <a:rPr lang="en-US" dirty="0"/>
              <a:t> = </a:t>
            </a:r>
            <a:r>
              <a:rPr lang="en-US" dirty="0" err="1"/>
              <a:t>sc.nextInt</a:t>
            </a:r>
            <a:r>
              <a:rPr lang="en-US" dirty="0"/>
              <a:t>();</a:t>
            </a:r>
          </a:p>
          <a:p>
            <a:pPr marL="400050" lvl="1" indent="0">
              <a:buNone/>
            </a:pPr>
            <a:r>
              <a:rPr lang="en-US" dirty="0" err="1"/>
              <a:t>System.out.println</a:t>
            </a:r>
            <a:r>
              <a:rPr lang="en-US" dirty="0"/>
              <a:t>();</a:t>
            </a:r>
          </a:p>
          <a:p>
            <a:pPr marL="400050" lvl="1" indent="0">
              <a:buNone/>
            </a:pPr>
            <a:r>
              <a:rPr lang="en-US" dirty="0"/>
              <a:t>		switch(</a:t>
            </a:r>
            <a:r>
              <a:rPr lang="en-US" dirty="0" err="1"/>
              <a:t>val</a:t>
            </a:r>
            <a:r>
              <a:rPr lang="en-US" dirty="0"/>
              <a:t>) {</a:t>
            </a:r>
          </a:p>
          <a:p>
            <a:pPr marL="400050" lvl="1" indent="0">
              <a:buNone/>
            </a:pPr>
            <a:r>
              <a:rPr lang="en-US" dirty="0"/>
              <a:t>			case 2:</a:t>
            </a:r>
          </a:p>
          <a:p>
            <a:pPr marL="400050" lvl="1" indent="0">
              <a:buNone/>
            </a:pPr>
            <a:r>
              <a:rPr lang="en-US" dirty="0"/>
              <a:t>			case 4:</a:t>
            </a:r>
          </a:p>
          <a:p>
            <a:pPr marL="400050" lvl="1" indent="0">
              <a:buNone/>
            </a:pPr>
            <a:r>
              <a:rPr lang="en-US" dirty="0"/>
              <a:t>			case 6:</a:t>
            </a:r>
          </a:p>
          <a:p>
            <a:pPr marL="400050" lvl="1" indent="0">
              <a:buNone/>
            </a:pPr>
            <a:r>
              <a:rPr lang="en-US" dirty="0"/>
              <a:t>			case 8: </a:t>
            </a:r>
          </a:p>
          <a:p>
            <a:pPr marL="400050" lvl="1" indent="0">
              <a:buNone/>
            </a:pPr>
            <a:r>
              <a:rPr lang="en-US" dirty="0"/>
              <a:t>			</a:t>
            </a:r>
            <a:r>
              <a:rPr lang="en-US" dirty="0" err="1" smtClean="0"/>
              <a:t>System.out.println</a:t>
            </a:r>
            <a:r>
              <a:rPr lang="en-US" dirty="0"/>
              <a:t>("You chose an even number.");</a:t>
            </a:r>
          </a:p>
          <a:p>
            <a:pPr marL="400050" lvl="1" indent="0">
              <a:buNone/>
            </a:pPr>
            <a:r>
              <a:rPr lang="en-US" dirty="0"/>
              <a:t>				break;</a:t>
            </a:r>
          </a:p>
          <a:p>
            <a:pPr marL="400050" lvl="1" indent="0">
              <a:buNone/>
            </a:pPr>
            <a:r>
              <a:rPr lang="en-US" dirty="0"/>
              <a:t>			default:</a:t>
            </a:r>
          </a:p>
          <a:p>
            <a:pPr marL="400050" lvl="1" indent="0">
              <a:buNone/>
            </a:pPr>
            <a:r>
              <a:rPr lang="en-US" dirty="0"/>
              <a:t>			</a:t>
            </a:r>
            <a:r>
              <a:rPr lang="en-US" dirty="0" err="1" smtClean="0"/>
              <a:t>System.out.println</a:t>
            </a:r>
            <a:r>
              <a:rPr lang="en-US" dirty="0"/>
              <a:t>("You chose an odd number.");</a:t>
            </a:r>
          </a:p>
          <a:p>
            <a:pPr marL="400050" lvl="1" indent="0">
              <a:buNone/>
            </a:pPr>
            <a:r>
              <a:rPr lang="en-US" dirty="0"/>
              <a:t>		}	</a:t>
            </a:r>
          </a:p>
          <a:p>
            <a:pPr marL="400050" lvl="1" indent="0">
              <a:buNone/>
            </a:pPr>
            <a:r>
              <a:rPr lang="en-US" dirty="0"/>
              <a:t>		</a:t>
            </a:r>
          </a:p>
          <a:p>
            <a:endParaRPr lang="en-US" dirty="0"/>
          </a:p>
        </p:txBody>
      </p:sp>
    </p:spTree>
    <p:extLst>
      <p:ext uri="{BB962C8B-B14F-4D97-AF65-F5344CB8AC3E}">
        <p14:creationId xmlns:p14="http://schemas.microsoft.com/office/powerpoint/2010/main" val="9993536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MAIN POINT</a:t>
            </a:r>
            <a:r>
              <a:rPr lang="en-US" b="1" dirty="0">
                <a:effectLst/>
              </a:rPr>
              <a:t/>
            </a:r>
            <a:br>
              <a:rPr lang="en-US" b="1" dirty="0">
                <a:effectLst/>
              </a:rPr>
            </a:br>
            <a:endParaRPr lang="en-US" dirty="0"/>
          </a:p>
        </p:txBody>
      </p:sp>
      <p:sp>
        <p:nvSpPr>
          <p:cNvPr id="3" name="Content Placeholder 2"/>
          <p:cNvSpPr>
            <a:spLocks noGrp="1"/>
          </p:cNvSpPr>
          <p:nvPr>
            <p:ph idx="1"/>
          </p:nvPr>
        </p:nvSpPr>
        <p:spPr/>
        <p:txBody>
          <a:bodyPr/>
          <a:lstStyle/>
          <a:p>
            <a:r>
              <a:rPr lang="en-US" i="1" dirty="0"/>
              <a:t>Control flow</a:t>
            </a:r>
            <a:r>
              <a:rPr lang="en-US" dirty="0"/>
              <a:t> is supported in Java via the </a:t>
            </a:r>
            <a:r>
              <a:rPr lang="en-US" i="1" dirty="0" err="1"/>
              <a:t>if..else</a:t>
            </a:r>
            <a:r>
              <a:rPr lang="en-US" i="1" dirty="0"/>
              <a:t>, for, while, </a:t>
            </a:r>
            <a:r>
              <a:rPr lang="en-US" i="1" dirty="0" err="1"/>
              <a:t>do..while</a:t>
            </a:r>
            <a:r>
              <a:rPr lang="en-US" dirty="0"/>
              <a:t>, </a:t>
            </a:r>
            <a:r>
              <a:rPr lang="en-US" i="1" dirty="0"/>
              <a:t>switch </a:t>
            </a:r>
            <a:r>
              <a:rPr lang="en-US" dirty="0"/>
              <a:t>[and also </a:t>
            </a:r>
            <a:r>
              <a:rPr lang="en-US" i="1" dirty="0"/>
              <a:t>for each</a:t>
            </a:r>
            <a:r>
              <a:rPr lang="en-US" dirty="0"/>
              <a:t>] language elements. Loops are the CS analogue to the self-referral performance at the basis of all creation, whereas branching logic mirrors the tree-like hierarchy of natural laws that guide the activity in each layer of creation.</a:t>
            </a:r>
          </a:p>
          <a:p>
            <a:endParaRPr lang="en-US" dirty="0"/>
          </a:p>
        </p:txBody>
      </p:sp>
    </p:spTree>
    <p:extLst>
      <p:ext uri="{BB962C8B-B14F-4D97-AF65-F5344CB8AC3E}">
        <p14:creationId xmlns:p14="http://schemas.microsoft.com/office/powerpoint/2010/main" val="31729973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Arrays… </a:t>
            </a:r>
            <a:r>
              <a:rPr lang="en-US" sz="3200" b="1" dirty="0" err="1" smtClean="0"/>
              <a:t>Cont</a:t>
            </a:r>
            <a:r>
              <a:rPr lang="en-US" dirty="0"/>
              <a:t/>
            </a:r>
            <a:br>
              <a:rPr lang="en-US" dirty="0"/>
            </a:br>
            <a:endParaRPr lang="en-US" dirty="0"/>
          </a:p>
        </p:txBody>
      </p:sp>
      <p:sp>
        <p:nvSpPr>
          <p:cNvPr id="3" name="Content Placeholder 2"/>
          <p:cNvSpPr>
            <a:spLocks noGrp="1"/>
          </p:cNvSpPr>
          <p:nvPr>
            <p:ph idx="1"/>
          </p:nvPr>
        </p:nvSpPr>
        <p:spPr>
          <a:xfrm>
            <a:off x="457200" y="1295400"/>
            <a:ext cx="8229600" cy="4525963"/>
          </a:xfrm>
        </p:spPr>
        <p:txBody>
          <a:bodyPr>
            <a:normAutofit fontScale="85000" lnSpcReduction="20000"/>
          </a:bodyPr>
          <a:lstStyle/>
          <a:p>
            <a:pPr lvl="0"/>
            <a:r>
              <a:rPr lang="en-US" dirty="0" smtClean="0"/>
              <a:t>An </a:t>
            </a:r>
            <a:r>
              <a:rPr lang="en-US" dirty="0"/>
              <a:t>array is a data structure that stores a collection of values of the same type and that supports </a:t>
            </a:r>
            <a:r>
              <a:rPr lang="en-US" i="1" dirty="0"/>
              <a:t>random access</a:t>
            </a:r>
            <a:r>
              <a:rPr lang="en-US" dirty="0"/>
              <a:t> of its elements (the element at position </a:t>
            </a:r>
            <a:r>
              <a:rPr lang="en-US" sz="2000" dirty="0" err="1"/>
              <a:t>i</a:t>
            </a:r>
            <a:r>
              <a:rPr lang="en-US" dirty="0"/>
              <a:t> in an array </a:t>
            </a:r>
            <a:r>
              <a:rPr lang="en-US" sz="2000" dirty="0" err="1"/>
              <a:t>arr</a:t>
            </a:r>
            <a:r>
              <a:rPr lang="en-US" dirty="0"/>
              <a:t> is retrieved using the syntax </a:t>
            </a:r>
            <a:r>
              <a:rPr lang="en-US" sz="2000" dirty="0" err="1"/>
              <a:t>arr</a:t>
            </a:r>
            <a:r>
              <a:rPr lang="en-US" sz="2000" dirty="0"/>
              <a:t>[</a:t>
            </a:r>
            <a:r>
              <a:rPr lang="en-US" sz="2000" dirty="0" err="1"/>
              <a:t>i</a:t>
            </a:r>
            <a:r>
              <a:rPr lang="en-US" sz="2000" dirty="0" smtClean="0"/>
              <a:t>]</a:t>
            </a:r>
            <a:r>
              <a:rPr lang="en-US" dirty="0" smtClean="0"/>
              <a:t>).</a:t>
            </a:r>
            <a:endParaRPr lang="en-US" dirty="0"/>
          </a:p>
          <a:p>
            <a:pPr lvl="0"/>
            <a:r>
              <a:rPr lang="en-US" i="1" dirty="0" smtClean="0"/>
              <a:t>Declaration </a:t>
            </a:r>
            <a:r>
              <a:rPr lang="en-US" i="1" dirty="0"/>
              <a:t>of arrays</a:t>
            </a:r>
            <a:endParaRPr lang="en-US" dirty="0"/>
          </a:p>
          <a:p>
            <a:pPr marL="400050" lvl="1" indent="0">
              <a:buNone/>
            </a:pPr>
            <a:r>
              <a:rPr lang="en-US" dirty="0"/>
              <a:t> </a:t>
            </a:r>
          </a:p>
          <a:p>
            <a:pPr marL="400050" lvl="1" indent="0">
              <a:buNone/>
            </a:pPr>
            <a:r>
              <a:rPr lang="en-US" sz="2600" dirty="0" err="1"/>
              <a:t>int</a:t>
            </a:r>
            <a:r>
              <a:rPr lang="en-US" sz="2600" dirty="0"/>
              <a:t>[] </a:t>
            </a:r>
            <a:r>
              <a:rPr lang="en-US" sz="2600" dirty="0" err="1"/>
              <a:t>arr</a:t>
            </a:r>
            <a:r>
              <a:rPr lang="en-US" sz="2600" dirty="0"/>
              <a:t>;</a:t>
            </a:r>
          </a:p>
          <a:p>
            <a:pPr marL="400050" lvl="1" indent="0">
              <a:buNone/>
            </a:pPr>
            <a:r>
              <a:rPr lang="en-US" sz="2600" i="1" dirty="0" smtClean="0"/>
              <a:t>Initialization </a:t>
            </a:r>
            <a:r>
              <a:rPr lang="en-US" sz="2600" i="1" dirty="0"/>
              <a:t>of arrays</a:t>
            </a:r>
            <a:endParaRPr lang="en-US" sz="2600" dirty="0"/>
          </a:p>
          <a:p>
            <a:pPr marL="400050" lvl="1" indent="0">
              <a:buNone/>
            </a:pPr>
            <a:r>
              <a:rPr lang="en-US" sz="2600" dirty="0" err="1" smtClean="0"/>
              <a:t>int</a:t>
            </a:r>
            <a:r>
              <a:rPr lang="en-US" sz="2600" dirty="0"/>
              <a:t>[] </a:t>
            </a:r>
            <a:r>
              <a:rPr lang="en-US" sz="2600" dirty="0" err="1"/>
              <a:t>arr</a:t>
            </a:r>
            <a:r>
              <a:rPr lang="en-US" sz="2600" dirty="0"/>
              <a:t> = new </a:t>
            </a:r>
            <a:r>
              <a:rPr lang="en-US" sz="2600" dirty="0" err="1"/>
              <a:t>int</a:t>
            </a:r>
            <a:r>
              <a:rPr lang="en-US" sz="2600" dirty="0"/>
              <a:t>[100</a:t>
            </a:r>
            <a:r>
              <a:rPr lang="en-US" sz="2600" dirty="0" smtClean="0"/>
              <a:t>];</a:t>
            </a:r>
            <a:endParaRPr lang="en-US" sz="2600" dirty="0"/>
          </a:p>
          <a:p>
            <a:pPr marL="400050" lvl="1" indent="0">
              <a:buNone/>
            </a:pPr>
            <a:endParaRPr lang="en-US" sz="2800" dirty="0"/>
          </a:p>
          <a:p>
            <a:r>
              <a:rPr lang="en-US" dirty="0"/>
              <a:t>100 cells, numbered 0 to 99, are created and by default, each cell contains the value 0. All numeric arrays (for primitive types) are filled with their own version of 0 when initialized. String arrays (and arrays of objects of other kinds) are filled with the value </a:t>
            </a:r>
            <a:r>
              <a:rPr lang="en-US" sz="2000" dirty="0"/>
              <a:t>null</a:t>
            </a:r>
            <a:r>
              <a:rPr lang="en-US" dirty="0"/>
              <a:t> (more on this later).</a:t>
            </a:r>
          </a:p>
          <a:p>
            <a:endParaRPr lang="en-US" dirty="0"/>
          </a:p>
        </p:txBody>
      </p:sp>
    </p:spTree>
    <p:extLst>
      <p:ext uri="{BB962C8B-B14F-4D97-AF65-F5344CB8AC3E}">
        <p14:creationId xmlns:p14="http://schemas.microsoft.com/office/powerpoint/2010/main" val="1703932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Arrays…</a:t>
            </a:r>
            <a:r>
              <a:rPr lang="en-US" sz="3200" b="1" dirty="0" err="1" smtClean="0"/>
              <a:t>Cont</a:t>
            </a:r>
            <a:r>
              <a:rPr lang="en-US" sz="3200" b="1" dirty="0" smtClean="0"/>
              <a:t> </a:t>
            </a:r>
            <a:endParaRPr lang="en-US" sz="3200" dirty="0"/>
          </a:p>
        </p:txBody>
      </p:sp>
      <p:sp>
        <p:nvSpPr>
          <p:cNvPr id="3" name="Content Placeholder 2"/>
          <p:cNvSpPr>
            <a:spLocks noGrp="1"/>
          </p:cNvSpPr>
          <p:nvPr>
            <p:ph idx="1"/>
          </p:nvPr>
        </p:nvSpPr>
        <p:spPr/>
        <p:txBody>
          <a:bodyPr>
            <a:normAutofit/>
          </a:bodyPr>
          <a:lstStyle/>
          <a:p>
            <a:r>
              <a:rPr lang="en-US" i="1" dirty="0" smtClean="0"/>
              <a:t>Alternate </a:t>
            </a:r>
            <a:r>
              <a:rPr lang="en-US" i="1" dirty="0"/>
              <a:t>notation for declaration</a:t>
            </a:r>
            <a:r>
              <a:rPr lang="en-US" dirty="0"/>
              <a:t>:  </a:t>
            </a:r>
          </a:p>
          <a:p>
            <a:pPr marL="0" indent="0">
              <a:buNone/>
            </a:pPr>
            <a:r>
              <a:rPr lang="en-US" dirty="0" smtClean="0"/>
              <a:t>	</a:t>
            </a:r>
            <a:r>
              <a:rPr lang="en-US" dirty="0" err="1" smtClean="0"/>
              <a:t>int</a:t>
            </a:r>
            <a:r>
              <a:rPr lang="en-US" dirty="0" smtClean="0"/>
              <a:t> </a:t>
            </a:r>
            <a:r>
              <a:rPr lang="en-US" dirty="0" err="1"/>
              <a:t>arr</a:t>
            </a:r>
            <a:r>
              <a:rPr lang="en-US" dirty="0"/>
              <a:t>[];  //less desirable</a:t>
            </a:r>
          </a:p>
          <a:p>
            <a:r>
              <a:rPr lang="en-US" i="1" dirty="0" smtClean="0"/>
              <a:t>Setting </a:t>
            </a:r>
            <a:r>
              <a:rPr lang="en-US" i="1" dirty="0"/>
              <a:t>values in an array</a:t>
            </a:r>
            <a:endParaRPr lang="en-US" dirty="0"/>
          </a:p>
          <a:p>
            <a:pPr marL="0" indent="0">
              <a:buNone/>
            </a:pPr>
            <a:r>
              <a:rPr lang="en-US" dirty="0"/>
              <a:t>	</a:t>
            </a:r>
            <a:r>
              <a:rPr lang="en-US" dirty="0" err="1"/>
              <a:t>arr</a:t>
            </a:r>
            <a:r>
              <a:rPr lang="en-US" dirty="0"/>
              <a:t>[5] = 30</a:t>
            </a:r>
            <a:r>
              <a:rPr lang="en-US" dirty="0" smtClean="0"/>
              <a:t>;</a:t>
            </a:r>
            <a:endParaRPr lang="en-US" dirty="0"/>
          </a:p>
          <a:p>
            <a:r>
              <a:rPr lang="en-US" i="1" dirty="0" smtClean="0"/>
              <a:t>Retrieving </a:t>
            </a:r>
            <a:r>
              <a:rPr lang="en-US" i="1" dirty="0"/>
              <a:t>values in an array</a:t>
            </a:r>
            <a:endParaRPr lang="en-US" dirty="0"/>
          </a:p>
          <a:p>
            <a:pPr marL="0" indent="0">
              <a:buNone/>
            </a:pPr>
            <a:r>
              <a:rPr lang="en-US" dirty="0"/>
              <a:t>	</a:t>
            </a:r>
            <a:r>
              <a:rPr lang="en-US" dirty="0" err="1"/>
              <a:t>int</a:t>
            </a:r>
            <a:r>
              <a:rPr lang="en-US" dirty="0"/>
              <a:t> </a:t>
            </a:r>
            <a:r>
              <a:rPr lang="en-US" dirty="0" err="1"/>
              <a:t>positionFour</a:t>
            </a:r>
            <a:r>
              <a:rPr lang="en-US" dirty="0"/>
              <a:t> = </a:t>
            </a:r>
            <a:r>
              <a:rPr lang="en-US" dirty="0" err="1"/>
              <a:t>arr</a:t>
            </a:r>
            <a:r>
              <a:rPr lang="en-US" dirty="0"/>
              <a:t>[4];</a:t>
            </a:r>
            <a:br>
              <a:rPr lang="en-US" dirty="0"/>
            </a:br>
            <a:endParaRPr lang="en-US" dirty="0"/>
          </a:p>
          <a:p>
            <a:r>
              <a:rPr lang="en-US" i="1" dirty="0" smtClean="0"/>
              <a:t>Length </a:t>
            </a:r>
            <a:r>
              <a:rPr lang="en-US" i="1" dirty="0"/>
              <a:t>of an array</a:t>
            </a:r>
            <a:r>
              <a:rPr lang="en-US" dirty="0"/>
              <a:t> – this is the size determined at initialization – may not </a:t>
            </a:r>
            <a:r>
              <a:rPr lang="en-US" dirty="0" smtClean="0"/>
              <a:t>be </a:t>
            </a:r>
            <a:r>
              <a:rPr lang="en-US" dirty="0"/>
              <a:t>changed.</a:t>
            </a:r>
          </a:p>
          <a:p>
            <a:pPr marL="0" indent="0">
              <a:buNone/>
            </a:pPr>
            <a:r>
              <a:rPr lang="en-US" dirty="0" smtClean="0"/>
              <a:t>	</a:t>
            </a:r>
            <a:r>
              <a:rPr lang="en-US" dirty="0" err="1" smtClean="0"/>
              <a:t>int</a:t>
            </a:r>
            <a:r>
              <a:rPr lang="en-US" dirty="0" smtClean="0"/>
              <a:t> </a:t>
            </a:r>
            <a:r>
              <a:rPr lang="en-US" dirty="0" err="1"/>
              <a:t>len</a:t>
            </a:r>
            <a:r>
              <a:rPr lang="en-US" dirty="0"/>
              <a:t> = </a:t>
            </a:r>
            <a:r>
              <a:rPr lang="en-US" dirty="0" err="1"/>
              <a:t>arr.length</a:t>
            </a:r>
            <a:r>
              <a:rPr lang="en-US" dirty="0"/>
              <a:t>;  // </a:t>
            </a:r>
            <a:r>
              <a:rPr lang="en-US" dirty="0" err="1"/>
              <a:t>len</a:t>
            </a:r>
            <a:r>
              <a:rPr lang="en-US" dirty="0"/>
              <a:t> is 4</a:t>
            </a:r>
          </a:p>
          <a:p>
            <a:endParaRPr lang="en-US" dirty="0"/>
          </a:p>
        </p:txBody>
      </p:sp>
    </p:spTree>
    <p:extLst>
      <p:ext uri="{BB962C8B-B14F-4D97-AF65-F5344CB8AC3E}">
        <p14:creationId xmlns:p14="http://schemas.microsoft.com/office/powerpoint/2010/main" val="32789340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Arrays…</a:t>
            </a:r>
            <a:r>
              <a:rPr lang="en-US" sz="3200" b="1" dirty="0" err="1"/>
              <a:t>Cont</a:t>
            </a:r>
            <a:endParaRPr lang="en-US" sz="3200" dirty="0"/>
          </a:p>
        </p:txBody>
      </p:sp>
      <p:sp>
        <p:nvSpPr>
          <p:cNvPr id="3" name="Content Placeholder 2"/>
          <p:cNvSpPr>
            <a:spLocks noGrp="1"/>
          </p:cNvSpPr>
          <p:nvPr>
            <p:ph idx="1"/>
          </p:nvPr>
        </p:nvSpPr>
        <p:spPr/>
        <p:txBody>
          <a:bodyPr>
            <a:normAutofit fontScale="92500" lnSpcReduction="20000"/>
          </a:bodyPr>
          <a:lstStyle/>
          <a:p>
            <a:pPr lvl="0"/>
            <a:r>
              <a:rPr lang="en-US" b="1" dirty="0"/>
              <a:t>Application of Arrays – </a:t>
            </a:r>
            <a:r>
              <a:rPr lang="en-US" dirty="0"/>
              <a:t>the split function of the String class</a:t>
            </a:r>
          </a:p>
          <a:p>
            <a:r>
              <a:rPr lang="en-US" dirty="0" smtClean="0"/>
              <a:t>Use </a:t>
            </a:r>
            <a:r>
              <a:rPr lang="en-US" dirty="0"/>
              <a:t>split to break up a String into </a:t>
            </a:r>
            <a:r>
              <a:rPr lang="en-US" i="1" dirty="0"/>
              <a:t>tokens</a:t>
            </a:r>
            <a:r>
              <a:rPr lang="en-US" dirty="0"/>
              <a:t> based on a set of </a:t>
            </a:r>
            <a:r>
              <a:rPr lang="en-US" i="1" dirty="0"/>
              <a:t>delimiters.</a:t>
            </a:r>
            <a:endParaRPr lang="en-US" dirty="0"/>
          </a:p>
          <a:p>
            <a:r>
              <a:rPr lang="en-US" dirty="0"/>
              <a:t>In this example:</a:t>
            </a:r>
          </a:p>
          <a:p>
            <a:pPr marL="0" indent="0">
              <a:buNone/>
            </a:pPr>
            <a:r>
              <a:rPr lang="en-US" dirty="0"/>
              <a:t>	</a:t>
            </a:r>
            <a:r>
              <a:rPr lang="en-US" dirty="0" smtClean="0"/>
              <a:t>String </a:t>
            </a:r>
            <a:r>
              <a:rPr lang="en-US" dirty="0"/>
              <a:t>s = "</a:t>
            </a:r>
            <a:r>
              <a:rPr lang="en-US" dirty="0" err="1"/>
              <a:t>hello,how,are,you,today</a:t>
            </a:r>
            <a:r>
              <a:rPr lang="en-US" dirty="0" smtClean="0"/>
              <a:t>";</a:t>
            </a:r>
            <a:endParaRPr lang="en-US" dirty="0"/>
          </a:p>
          <a:p>
            <a:r>
              <a:rPr lang="en-US" dirty="0"/>
              <a:t>if </a:t>
            </a:r>
            <a:r>
              <a:rPr lang="en-US" b="1" dirty="0"/>
              <a:t>"</a:t>
            </a:r>
            <a:r>
              <a:rPr lang="en-US" dirty="0"/>
              <a:t>,</a:t>
            </a:r>
            <a:r>
              <a:rPr lang="en-US" b="1" dirty="0"/>
              <a:t>"</a:t>
            </a:r>
            <a:r>
              <a:rPr lang="en-US" dirty="0"/>
              <a:t> is taken as the delimiter, the tokens </a:t>
            </a:r>
            <a:r>
              <a:rPr lang="en-US" dirty="0" smtClean="0"/>
              <a:t>are hello, how, </a:t>
            </a:r>
            <a:r>
              <a:rPr lang="en-US" dirty="0" err="1" smtClean="0"/>
              <a:t>are,you,today</a:t>
            </a:r>
            <a:endParaRPr lang="en-US" dirty="0"/>
          </a:p>
          <a:p>
            <a:r>
              <a:rPr lang="en-US" dirty="0"/>
              <a:t> </a:t>
            </a:r>
          </a:p>
          <a:p>
            <a:r>
              <a:rPr lang="en-US" dirty="0" smtClean="0"/>
              <a:t>The </a:t>
            </a:r>
            <a:r>
              <a:rPr lang="en-US" dirty="0"/>
              <a:t>statement</a:t>
            </a:r>
          </a:p>
          <a:p>
            <a:pPr marL="0" indent="0">
              <a:buNone/>
            </a:pPr>
            <a:r>
              <a:rPr lang="en-US" dirty="0"/>
              <a:t>	</a:t>
            </a:r>
            <a:r>
              <a:rPr lang="en-US" dirty="0" smtClean="0"/>
              <a:t>String</a:t>
            </a:r>
            <a:r>
              <a:rPr lang="en-US" dirty="0"/>
              <a:t>[] </a:t>
            </a:r>
            <a:r>
              <a:rPr lang="en-US" dirty="0" err="1"/>
              <a:t>parsedVals</a:t>
            </a:r>
            <a:r>
              <a:rPr lang="en-US" dirty="0"/>
              <a:t> =	</a:t>
            </a:r>
            <a:r>
              <a:rPr lang="en-US" dirty="0" err="1"/>
              <a:t>s.split</a:t>
            </a:r>
            <a:r>
              <a:rPr lang="en-US" dirty="0" smtClean="0"/>
              <a:t>(",");</a:t>
            </a:r>
            <a:endParaRPr lang="en-US" dirty="0"/>
          </a:p>
          <a:p>
            <a:r>
              <a:rPr lang="en-US" dirty="0"/>
              <a:t>will split s into its tokens, using "," as delimiter, and will place the tokens in the array </a:t>
            </a:r>
            <a:r>
              <a:rPr lang="en-US" dirty="0" err="1"/>
              <a:t>parsedVals</a:t>
            </a:r>
            <a:r>
              <a:rPr lang="en-US" dirty="0"/>
              <a:t>.</a:t>
            </a:r>
          </a:p>
          <a:p>
            <a:endParaRPr lang="en-US" dirty="0"/>
          </a:p>
        </p:txBody>
      </p:sp>
    </p:spTree>
    <p:extLst>
      <p:ext uri="{BB962C8B-B14F-4D97-AF65-F5344CB8AC3E}">
        <p14:creationId xmlns:p14="http://schemas.microsoft.com/office/powerpoint/2010/main" val="19403920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Arrays…</a:t>
            </a:r>
            <a:r>
              <a:rPr lang="en-US" sz="3200" b="1" dirty="0" err="1"/>
              <a:t>Cont</a:t>
            </a:r>
            <a:endParaRPr lang="en-US" sz="3200" dirty="0"/>
          </a:p>
        </p:txBody>
      </p:sp>
      <p:sp>
        <p:nvSpPr>
          <p:cNvPr id="3" name="Content Placeholder 2"/>
          <p:cNvSpPr>
            <a:spLocks noGrp="1"/>
          </p:cNvSpPr>
          <p:nvPr>
            <p:ph idx="1"/>
          </p:nvPr>
        </p:nvSpPr>
        <p:spPr/>
        <p:txBody>
          <a:bodyPr>
            <a:normAutofit fontScale="92500" lnSpcReduction="10000"/>
          </a:bodyPr>
          <a:lstStyle/>
          <a:p>
            <a:r>
              <a:rPr lang="en-US" dirty="0"/>
              <a:t>Array Initializers and Anonymous </a:t>
            </a:r>
            <a:r>
              <a:rPr lang="en-US" dirty="0" smtClean="0"/>
              <a:t>Arrays</a:t>
            </a:r>
          </a:p>
          <a:p>
            <a:pPr lvl="0"/>
            <a:r>
              <a:rPr lang="en-US" dirty="0"/>
              <a:t>When first created, can initialize an array like this (called an </a:t>
            </a:r>
            <a:r>
              <a:rPr lang="en-US" i="1" dirty="0"/>
              <a:t>array initializer</a:t>
            </a:r>
            <a:r>
              <a:rPr lang="en-US" dirty="0"/>
              <a:t>):</a:t>
            </a:r>
            <a:br>
              <a:rPr lang="en-US" dirty="0"/>
            </a:br>
            <a:r>
              <a:rPr lang="en-US" dirty="0"/>
              <a:t> </a:t>
            </a:r>
            <a:r>
              <a:rPr lang="en-US" sz="1900" dirty="0" err="1" smtClean="0"/>
              <a:t>int</a:t>
            </a:r>
            <a:r>
              <a:rPr lang="en-US" sz="1900" dirty="0"/>
              <a:t>[] </a:t>
            </a:r>
            <a:r>
              <a:rPr lang="en-US" sz="1900" dirty="0" err="1"/>
              <a:t>somePrimes</a:t>
            </a:r>
            <a:r>
              <a:rPr lang="en-US" sz="1900" dirty="0"/>
              <a:t> = {2, 3, 5, 7, 9, 11};</a:t>
            </a:r>
          </a:p>
          <a:p>
            <a:pPr marL="400050" lvl="1" indent="0">
              <a:buNone/>
            </a:pPr>
            <a:r>
              <a:rPr lang="en-US" sz="1900" dirty="0" smtClean="0"/>
              <a:t>String</a:t>
            </a:r>
            <a:r>
              <a:rPr lang="en-US" sz="1900" dirty="0"/>
              <a:t>[] names = {"Bob", "Harry", "Sue"};</a:t>
            </a:r>
          </a:p>
          <a:p>
            <a:pPr marL="400050" lvl="1" indent="0">
              <a:buNone/>
            </a:pPr>
            <a:r>
              <a:rPr lang="en-US" sz="1900" i="1" dirty="0" smtClean="0"/>
              <a:t>But</a:t>
            </a:r>
            <a:r>
              <a:rPr lang="en-US" sz="1900" i="1" dirty="0"/>
              <a:t>,</a:t>
            </a:r>
            <a:r>
              <a:rPr lang="en-US" sz="1900" dirty="0"/>
              <a:t> the following is not legal:</a:t>
            </a:r>
          </a:p>
          <a:p>
            <a:pPr marL="400050" lvl="1" indent="0">
              <a:buNone/>
            </a:pPr>
            <a:r>
              <a:rPr lang="en-US" sz="1900" dirty="0" smtClean="0"/>
              <a:t>String</a:t>
            </a:r>
            <a:r>
              <a:rPr lang="en-US" sz="1900" dirty="0"/>
              <a:t>[] </a:t>
            </a:r>
            <a:r>
              <a:rPr lang="en-US" sz="1900" dirty="0" err="1"/>
              <a:t>favoriteTeams</a:t>
            </a:r>
            <a:r>
              <a:rPr lang="en-US" sz="1900" dirty="0"/>
              <a:t> = new String[2];</a:t>
            </a:r>
          </a:p>
          <a:p>
            <a:pPr marL="400050" lvl="1" indent="0">
              <a:buNone/>
            </a:pPr>
            <a:r>
              <a:rPr lang="en-US" sz="1900" dirty="0" smtClean="0"/>
              <a:t>teams </a:t>
            </a:r>
            <a:r>
              <a:rPr lang="en-US" sz="1900" dirty="0"/>
              <a:t>= {"Sonics", "Mets"};  //compiler </a:t>
            </a:r>
            <a:r>
              <a:rPr lang="en-US" sz="1900" dirty="0" smtClean="0"/>
              <a:t>error</a:t>
            </a:r>
          </a:p>
          <a:p>
            <a:pPr lvl="0"/>
            <a:r>
              <a:rPr lang="en-US" dirty="0"/>
              <a:t>Anonymous arrays</a:t>
            </a:r>
          </a:p>
          <a:p>
            <a:pPr marL="0" indent="0">
              <a:buNone/>
            </a:pPr>
            <a:r>
              <a:rPr lang="en-US" dirty="0"/>
              <a:t> </a:t>
            </a:r>
            <a:r>
              <a:rPr lang="en-US" dirty="0" smtClean="0"/>
              <a:t>    </a:t>
            </a:r>
            <a:r>
              <a:rPr lang="en-US" sz="1900" dirty="0" smtClean="0"/>
              <a:t>new </a:t>
            </a:r>
            <a:r>
              <a:rPr lang="en-US" sz="1900" dirty="0" err="1"/>
              <a:t>int</a:t>
            </a:r>
            <a:r>
              <a:rPr lang="en-US" sz="1900" dirty="0"/>
              <a:t>[] { 17, 19, 23, 29 </a:t>
            </a:r>
            <a:r>
              <a:rPr lang="en-US" sz="1900" dirty="0" smtClean="0"/>
              <a:t>};</a:t>
            </a:r>
            <a:endParaRPr lang="en-US" sz="1900" dirty="0"/>
          </a:p>
          <a:p>
            <a:pPr marL="0" indent="0">
              <a:buNone/>
            </a:pPr>
            <a:r>
              <a:rPr lang="en-US" sz="1900" dirty="0" smtClean="0"/>
              <a:t>     One </a:t>
            </a:r>
            <a:r>
              <a:rPr lang="en-US" sz="1900" dirty="0"/>
              <a:t>application: permits initialization like an array </a:t>
            </a:r>
            <a:r>
              <a:rPr lang="en-US" sz="1900" dirty="0" smtClean="0"/>
              <a:t>initializer even      after </a:t>
            </a:r>
            <a:r>
              <a:rPr lang="en-US" sz="1900" dirty="0"/>
              <a:t>an array has been </a:t>
            </a:r>
            <a:r>
              <a:rPr lang="en-US" sz="1900" dirty="0" smtClean="0"/>
              <a:t>declared:</a:t>
            </a:r>
          </a:p>
          <a:p>
            <a:pPr marL="0" indent="0">
              <a:buNone/>
            </a:pPr>
            <a:r>
              <a:rPr lang="en-US" sz="1900" dirty="0" smtClean="0"/>
              <a:t>      String</a:t>
            </a:r>
            <a:r>
              <a:rPr lang="en-US" sz="1900" dirty="0"/>
              <a:t>[] </a:t>
            </a:r>
            <a:r>
              <a:rPr lang="en-US" sz="1900" dirty="0" err="1"/>
              <a:t>favoriteTeams</a:t>
            </a:r>
            <a:r>
              <a:rPr lang="en-US" sz="1900" dirty="0"/>
              <a:t> = new String[2];</a:t>
            </a:r>
          </a:p>
          <a:p>
            <a:pPr marL="400050" lvl="1" indent="0">
              <a:buNone/>
            </a:pPr>
            <a:r>
              <a:rPr lang="en-US" sz="1900" dirty="0"/>
              <a:t>teams = new String[]{"Sonics", "Mets", "Bulls"}; //change in size is ok</a:t>
            </a:r>
          </a:p>
          <a:p>
            <a:pPr marL="400050" lvl="1" indent="0">
              <a:buNone/>
            </a:pPr>
            <a:endParaRPr lang="en-US" dirty="0" smtClean="0"/>
          </a:p>
        </p:txBody>
      </p:sp>
    </p:spTree>
    <p:extLst>
      <p:ext uri="{BB962C8B-B14F-4D97-AF65-F5344CB8AC3E}">
        <p14:creationId xmlns:p14="http://schemas.microsoft.com/office/powerpoint/2010/main" val="16246018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Arrays…</a:t>
            </a:r>
            <a:r>
              <a:rPr lang="en-US" sz="3200" b="1" dirty="0" err="1"/>
              <a:t>Cont</a:t>
            </a:r>
            <a:endParaRPr lang="en-US" sz="3200" dirty="0"/>
          </a:p>
        </p:txBody>
      </p:sp>
      <p:sp>
        <p:nvSpPr>
          <p:cNvPr id="3" name="Content Placeholder 2"/>
          <p:cNvSpPr>
            <a:spLocks noGrp="1"/>
          </p:cNvSpPr>
          <p:nvPr>
            <p:ph idx="1"/>
          </p:nvPr>
        </p:nvSpPr>
        <p:spPr>
          <a:xfrm>
            <a:off x="457200" y="1600200"/>
            <a:ext cx="8229600" cy="5105400"/>
          </a:xfrm>
        </p:spPr>
        <p:txBody>
          <a:bodyPr>
            <a:normAutofit fontScale="62500" lnSpcReduction="20000"/>
          </a:bodyPr>
          <a:lstStyle/>
          <a:p>
            <a:r>
              <a:rPr lang="en-US" dirty="0"/>
              <a:t>To copy the cells from one array to another array, create a new (empty) array of the same size (or larger), and use </a:t>
            </a:r>
            <a:r>
              <a:rPr lang="en-US" dirty="0" err="1"/>
              <a:t>System.arraycopy</a:t>
            </a:r>
            <a:r>
              <a:rPr lang="en-US" dirty="0"/>
              <a:t>. To sort, use the </a:t>
            </a:r>
            <a:r>
              <a:rPr lang="en-US" dirty="0" err="1"/>
              <a:t>Arrays.sort</a:t>
            </a:r>
            <a:r>
              <a:rPr lang="en-US" dirty="0"/>
              <a:t> function.</a:t>
            </a:r>
          </a:p>
          <a:p>
            <a:r>
              <a:rPr lang="en-US" dirty="0"/>
              <a:t> </a:t>
            </a:r>
            <a:r>
              <a:rPr lang="en-US" dirty="0" smtClean="0"/>
              <a:t>Signatures</a:t>
            </a:r>
            <a:r>
              <a:rPr lang="en-US" dirty="0"/>
              <a:t>:</a:t>
            </a:r>
            <a:br>
              <a:rPr lang="en-US" dirty="0"/>
            </a:br>
            <a:r>
              <a:rPr lang="en-US" dirty="0" smtClean="0"/>
              <a:t>	</a:t>
            </a:r>
            <a:r>
              <a:rPr lang="en-US" dirty="0" err="1" smtClean="0"/>
              <a:t>System.arraycopy</a:t>
            </a:r>
            <a:r>
              <a:rPr lang="en-US" dirty="0" smtClean="0"/>
              <a:t>(from</a:t>
            </a:r>
            <a:r>
              <a:rPr lang="en-US" dirty="0"/>
              <a:t>, </a:t>
            </a:r>
            <a:r>
              <a:rPr lang="en-US" dirty="0" err="1"/>
              <a:t>fromIndex</a:t>
            </a:r>
            <a:r>
              <a:rPr lang="en-US" dirty="0"/>
              <a:t>, to, </a:t>
            </a:r>
            <a:r>
              <a:rPr lang="en-US" dirty="0" err="1"/>
              <a:t>toIndex</a:t>
            </a:r>
            <a:r>
              <a:rPr lang="en-US" dirty="0"/>
              <a:t>, </a:t>
            </a:r>
            <a:r>
              <a:rPr lang="en-US" dirty="0" smtClean="0"/>
              <a:t>count)</a:t>
            </a:r>
          </a:p>
          <a:p>
            <a:pPr marL="0" indent="0">
              <a:buNone/>
            </a:pPr>
            <a:r>
              <a:rPr lang="en-US" dirty="0"/>
              <a:t>	</a:t>
            </a:r>
            <a:r>
              <a:rPr lang="en-US" dirty="0" err="1" smtClean="0"/>
              <a:t>Arrays.sort</a:t>
            </a:r>
            <a:r>
              <a:rPr lang="en-US" dirty="0" smtClean="0"/>
              <a:t>(</a:t>
            </a:r>
            <a:r>
              <a:rPr lang="en-US" dirty="0" err="1" smtClean="0"/>
              <a:t>arr</a:t>
            </a:r>
            <a:r>
              <a:rPr lang="en-US" dirty="0"/>
              <a:t>)</a:t>
            </a:r>
          </a:p>
          <a:p>
            <a:r>
              <a:rPr lang="en-US" dirty="0"/>
              <a:t>Examples:</a:t>
            </a:r>
          </a:p>
          <a:p>
            <a:pPr marL="0" indent="0">
              <a:buNone/>
            </a:pPr>
            <a:r>
              <a:rPr lang="en-US" dirty="0"/>
              <a:t> </a:t>
            </a:r>
          </a:p>
          <a:p>
            <a:pPr marL="0" indent="0">
              <a:buNone/>
            </a:pPr>
            <a:r>
              <a:rPr lang="en-US" dirty="0"/>
              <a:t>	</a:t>
            </a:r>
            <a:r>
              <a:rPr lang="en-US" dirty="0" err="1"/>
              <a:t>int</a:t>
            </a:r>
            <a:r>
              <a:rPr lang="en-US" dirty="0"/>
              <a:t>[] </a:t>
            </a:r>
            <a:r>
              <a:rPr lang="en-US" dirty="0" err="1"/>
              <a:t>smallPrimes</a:t>
            </a:r>
            <a:r>
              <a:rPr lang="en-US" dirty="0"/>
              <a:t> = { 2, 3, 5, 7, 11};</a:t>
            </a:r>
          </a:p>
          <a:p>
            <a:pPr marL="0" indent="0">
              <a:buNone/>
            </a:pPr>
            <a:r>
              <a:rPr lang="en-US" dirty="0"/>
              <a:t>	</a:t>
            </a:r>
            <a:r>
              <a:rPr lang="en-US" dirty="0" err="1"/>
              <a:t>int</a:t>
            </a:r>
            <a:r>
              <a:rPr lang="en-US" dirty="0"/>
              <a:t>[] copy = new </a:t>
            </a:r>
            <a:r>
              <a:rPr lang="en-US" dirty="0" err="1"/>
              <a:t>int</a:t>
            </a:r>
            <a:r>
              <a:rPr lang="en-US" dirty="0"/>
              <a:t>[5];</a:t>
            </a:r>
          </a:p>
          <a:p>
            <a:pPr marL="0" indent="0">
              <a:buNone/>
            </a:pPr>
            <a:r>
              <a:rPr lang="en-US" dirty="0"/>
              <a:t>	</a:t>
            </a:r>
            <a:r>
              <a:rPr lang="en-US" dirty="0" err="1"/>
              <a:t>System.arraycopy</a:t>
            </a:r>
            <a:r>
              <a:rPr lang="en-US" dirty="0"/>
              <a:t>(</a:t>
            </a:r>
            <a:r>
              <a:rPr lang="en-US" dirty="0" err="1"/>
              <a:t>smallPrimes</a:t>
            </a:r>
            <a:r>
              <a:rPr lang="en-US" dirty="0"/>
              <a:t>, 0, copy, 0, 5);</a:t>
            </a:r>
          </a:p>
          <a:p>
            <a:pPr marL="0" indent="0">
              <a:buNone/>
            </a:pPr>
            <a:endParaRPr lang="en-US" dirty="0"/>
          </a:p>
          <a:p>
            <a:pPr marL="0" indent="0">
              <a:buNone/>
            </a:pPr>
            <a:r>
              <a:rPr lang="en-US" dirty="0" smtClean="0"/>
              <a:t>	</a:t>
            </a:r>
            <a:r>
              <a:rPr lang="en-US" dirty="0" err="1" smtClean="0"/>
              <a:t>int</a:t>
            </a:r>
            <a:r>
              <a:rPr lang="en-US" dirty="0"/>
              <a:t>[] </a:t>
            </a:r>
            <a:r>
              <a:rPr lang="en-US" dirty="0" err="1"/>
              <a:t>smallPrimes</a:t>
            </a:r>
            <a:r>
              <a:rPr lang="en-US" dirty="0"/>
              <a:t> = { 2, 3, 5, 7, 11};</a:t>
            </a:r>
          </a:p>
          <a:p>
            <a:pPr marL="0" indent="0">
              <a:buNone/>
            </a:pPr>
            <a:r>
              <a:rPr lang="en-US" dirty="0"/>
              <a:t>	</a:t>
            </a:r>
            <a:r>
              <a:rPr lang="en-US" dirty="0" err="1"/>
              <a:t>int</a:t>
            </a:r>
            <a:r>
              <a:rPr lang="en-US" dirty="0"/>
              <a:t>[] </a:t>
            </a:r>
            <a:r>
              <a:rPr lang="en-US" dirty="0" err="1"/>
              <a:t>luckyNums</a:t>
            </a:r>
            <a:r>
              <a:rPr lang="en-US" dirty="0"/>
              <a:t> = {350, 400, 150, 200, 250};</a:t>
            </a:r>
          </a:p>
          <a:p>
            <a:pPr marL="0" indent="0">
              <a:buNone/>
            </a:pPr>
            <a:r>
              <a:rPr lang="en-US" dirty="0"/>
              <a:t>	</a:t>
            </a:r>
            <a:r>
              <a:rPr lang="en-US" dirty="0" err="1"/>
              <a:t>System.arraycopy</a:t>
            </a:r>
            <a:r>
              <a:rPr lang="en-US" dirty="0"/>
              <a:t>(</a:t>
            </a:r>
            <a:r>
              <a:rPr lang="en-US" dirty="0" err="1"/>
              <a:t>smallPrimes</a:t>
            </a:r>
            <a:r>
              <a:rPr lang="en-US" dirty="0"/>
              <a:t>, 1, </a:t>
            </a:r>
            <a:r>
              <a:rPr lang="en-US" dirty="0" err="1"/>
              <a:t>luckyNums</a:t>
            </a:r>
            <a:r>
              <a:rPr lang="en-US" dirty="0"/>
              <a:t>, 3, 2);</a:t>
            </a:r>
          </a:p>
          <a:p>
            <a:pPr marL="0" indent="0">
              <a:buNone/>
            </a:pPr>
            <a:r>
              <a:rPr lang="en-US" dirty="0"/>
              <a:t> </a:t>
            </a:r>
          </a:p>
          <a:p>
            <a:pPr marL="0" indent="0">
              <a:buNone/>
            </a:pPr>
            <a:r>
              <a:rPr lang="en-US" dirty="0"/>
              <a:t>	//</a:t>
            </a:r>
            <a:r>
              <a:rPr lang="en-US" dirty="0" err="1"/>
              <a:t>luckyNums</a:t>
            </a:r>
            <a:r>
              <a:rPr lang="en-US" dirty="0"/>
              <a:t> is now [350, 400, 150, 3, 5]</a:t>
            </a:r>
          </a:p>
          <a:p>
            <a:pPr marL="0" indent="0">
              <a:buNone/>
            </a:pPr>
            <a:r>
              <a:rPr lang="en-US" dirty="0"/>
              <a:t> </a:t>
            </a:r>
          </a:p>
          <a:p>
            <a:pPr marL="0" indent="0">
              <a:buNone/>
            </a:pPr>
            <a:r>
              <a:rPr lang="en-US" dirty="0"/>
              <a:t>	//now sort</a:t>
            </a:r>
          </a:p>
          <a:p>
            <a:pPr marL="0" indent="0">
              <a:buNone/>
            </a:pPr>
            <a:r>
              <a:rPr lang="en-US" dirty="0"/>
              <a:t>	</a:t>
            </a:r>
            <a:r>
              <a:rPr lang="en-US" dirty="0" err="1"/>
              <a:t>Arrays.sort</a:t>
            </a:r>
            <a:r>
              <a:rPr lang="en-US" dirty="0"/>
              <a:t>(</a:t>
            </a:r>
            <a:r>
              <a:rPr lang="en-US" dirty="0" err="1"/>
              <a:t>luckyNums</a:t>
            </a:r>
            <a:r>
              <a:rPr lang="en-US" dirty="0"/>
              <a:t>);</a:t>
            </a:r>
          </a:p>
          <a:p>
            <a:pPr marL="0" indent="0">
              <a:buNone/>
            </a:pPr>
            <a:r>
              <a:rPr lang="en-US" dirty="0"/>
              <a:t> </a:t>
            </a:r>
          </a:p>
          <a:p>
            <a:pPr marL="0" indent="0">
              <a:buNone/>
            </a:pPr>
            <a:r>
              <a:rPr lang="en-US" dirty="0"/>
              <a:t>	</a:t>
            </a:r>
            <a:r>
              <a:rPr lang="en-US" dirty="0" smtClean="0"/>
              <a:t>//</a:t>
            </a:r>
            <a:r>
              <a:rPr lang="en-US" dirty="0" err="1"/>
              <a:t>luckyNums</a:t>
            </a:r>
            <a:r>
              <a:rPr lang="en-US" dirty="0"/>
              <a:t> is now [3, 5, 150, 350, 400]</a:t>
            </a:r>
          </a:p>
          <a:p>
            <a:endParaRPr lang="en-US" dirty="0"/>
          </a:p>
        </p:txBody>
      </p:sp>
    </p:spTree>
    <p:extLst>
      <p:ext uri="{BB962C8B-B14F-4D97-AF65-F5344CB8AC3E}">
        <p14:creationId xmlns:p14="http://schemas.microsoft.com/office/powerpoint/2010/main" val="4281451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Data Types: The Primitive Types</a:t>
            </a:r>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pPr lvl="0"/>
            <a:r>
              <a:rPr lang="en-US" dirty="0"/>
              <a:t>Every variable must have a declared type</a:t>
            </a:r>
            <a:br>
              <a:rPr lang="en-US" dirty="0"/>
            </a:br>
            <a:endParaRPr lang="en-US" dirty="0"/>
          </a:p>
          <a:p>
            <a:pPr lvl="0"/>
            <a:r>
              <a:rPr lang="en-US" dirty="0"/>
              <a:t>Eight </a:t>
            </a:r>
            <a:r>
              <a:rPr lang="en-US" dirty="0" err="1"/>
              <a:t>prmitive</a:t>
            </a:r>
            <a:r>
              <a:rPr lang="en-US" dirty="0"/>
              <a:t> types:  </a:t>
            </a:r>
            <a:r>
              <a:rPr lang="en-US" dirty="0" err="1"/>
              <a:t>int</a:t>
            </a:r>
            <a:r>
              <a:rPr lang="en-US" dirty="0"/>
              <a:t>, short, long, byte, float, double, char, </a:t>
            </a:r>
            <a:r>
              <a:rPr lang="en-US" dirty="0" err="1" smtClean="0"/>
              <a:t>boolean</a:t>
            </a:r>
            <a:endParaRPr lang="en-US" dirty="0" smtClean="0"/>
          </a:p>
          <a:p>
            <a:pPr lvl="0"/>
            <a:endParaRPr lang="en-US" dirty="0" smtClean="0"/>
          </a:p>
          <a:p>
            <a:pPr lvl="0"/>
            <a:endParaRPr lang="en-US" dirty="0"/>
          </a:p>
          <a:p>
            <a:pPr lvl="0"/>
            <a:endParaRPr lang="en-US" dirty="0" smtClean="0"/>
          </a:p>
          <a:p>
            <a:pPr lvl="0"/>
            <a:endParaRPr lang="en-US" dirty="0"/>
          </a:p>
          <a:p>
            <a:pPr lvl="0"/>
            <a:endParaRPr lang="en-US" dirty="0" smtClean="0"/>
          </a:p>
          <a:p>
            <a:pPr lvl="0"/>
            <a:endParaRPr lang="en-US" dirty="0" smtClean="0"/>
          </a:p>
          <a:p>
            <a:pPr lvl="0"/>
            <a:r>
              <a:rPr lang="en-US" dirty="0" smtClean="0"/>
              <a:t>range </a:t>
            </a:r>
            <a:r>
              <a:rPr lang="en-US" dirty="0"/>
              <a:t>requirements for each type are platform independent (unlike C, C++)</a:t>
            </a:r>
            <a:br>
              <a:rPr lang="en-US" dirty="0"/>
            </a:br>
            <a:endParaRPr lang="en-US" dirty="0"/>
          </a:p>
          <a:p>
            <a:r>
              <a:rPr lang="en-US" dirty="0" err="1"/>
              <a:t>boolean</a:t>
            </a:r>
            <a:r>
              <a:rPr lang="en-US" dirty="0"/>
              <a:t> has just 2 values: </a:t>
            </a:r>
            <a:r>
              <a:rPr lang="en-US" i="1" dirty="0"/>
              <a:t>true</a:t>
            </a:r>
            <a:r>
              <a:rPr lang="en-US" dirty="0"/>
              <a:t> and </a:t>
            </a:r>
            <a:r>
              <a:rPr lang="en-US" i="1" dirty="0"/>
              <a:t>false</a:t>
            </a:r>
            <a:r>
              <a:rPr lang="en-US" dirty="0"/>
              <a:t>. (Unlike C, not the same as 1 and 0.)</a:t>
            </a:r>
            <a:br>
              <a:rPr lang="en-US" dirty="0"/>
            </a:b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95656506"/>
              </p:ext>
            </p:extLst>
          </p:nvPr>
        </p:nvGraphicFramePr>
        <p:xfrm>
          <a:off x="1752600" y="3048000"/>
          <a:ext cx="5394960" cy="1280160"/>
        </p:xfrm>
        <a:graphic>
          <a:graphicData uri="http://schemas.openxmlformats.org/drawingml/2006/table">
            <a:tbl>
              <a:tblPr>
                <a:tableStyleId>{5C22544A-7EE6-4342-B048-85BDC9FD1C3A}</a:tableStyleId>
              </a:tblPr>
              <a:tblGrid>
                <a:gridCol w="1554480"/>
                <a:gridCol w="1828800"/>
                <a:gridCol w="2011680"/>
              </a:tblGrid>
              <a:tr h="0">
                <a:tc>
                  <a:txBody>
                    <a:bodyPr/>
                    <a:lstStyle/>
                    <a:p>
                      <a:pPr marL="0" marR="0" algn="ctr">
                        <a:spcBef>
                          <a:spcPts val="0"/>
                        </a:spcBef>
                        <a:spcAft>
                          <a:spcPts val="0"/>
                        </a:spcAft>
                      </a:pPr>
                      <a:r>
                        <a:rPr lang="en-US" sz="1200" dirty="0">
                          <a:effectLst/>
                        </a:rPr>
                        <a:t>Type</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Storage Requirement</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Range (Inclusive)</a:t>
                      </a:r>
                      <a:endParaRPr lang="en-US" sz="1200">
                        <a:effectLst/>
                        <a:latin typeface="Times New Roman"/>
                        <a:ea typeface="Times New Roman"/>
                      </a:endParaRPr>
                    </a:p>
                  </a:txBody>
                  <a:tcPr marL="68580" marR="68580" marT="0" marB="0"/>
                </a:tc>
              </a:tr>
              <a:tr h="0">
                <a:tc>
                  <a:txBody>
                    <a:bodyPr/>
                    <a:lstStyle/>
                    <a:p>
                      <a:pPr marL="0" marR="0">
                        <a:spcBef>
                          <a:spcPts val="0"/>
                        </a:spcBef>
                        <a:spcAft>
                          <a:spcPts val="0"/>
                        </a:spcAft>
                      </a:pPr>
                      <a:r>
                        <a:rPr lang="en-US" sz="1100">
                          <a:effectLst/>
                        </a:rPr>
                        <a:t>int</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4 bytes</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-2</a:t>
                      </a:r>
                      <a:r>
                        <a:rPr lang="en-US" sz="1200" baseline="30000">
                          <a:effectLst/>
                        </a:rPr>
                        <a:t>31</a:t>
                      </a:r>
                      <a:r>
                        <a:rPr lang="en-US" sz="1200">
                          <a:effectLst/>
                        </a:rPr>
                        <a:t> to 2</a:t>
                      </a:r>
                      <a:r>
                        <a:rPr lang="en-US" sz="1200" baseline="30000">
                          <a:effectLst/>
                        </a:rPr>
                        <a:t>31</a:t>
                      </a:r>
                      <a:r>
                        <a:rPr lang="en-US" sz="1200">
                          <a:effectLst/>
                        </a:rPr>
                        <a:t> - 1</a:t>
                      </a:r>
                      <a:endParaRPr lang="en-US" sz="1200">
                        <a:effectLst/>
                        <a:latin typeface="Times New Roman"/>
                        <a:ea typeface="Times New Roman"/>
                      </a:endParaRPr>
                    </a:p>
                  </a:txBody>
                  <a:tcPr marL="68580" marR="68580" marT="0" marB="0"/>
                </a:tc>
              </a:tr>
              <a:tr h="0">
                <a:tc>
                  <a:txBody>
                    <a:bodyPr/>
                    <a:lstStyle/>
                    <a:p>
                      <a:pPr marL="0" marR="0">
                        <a:spcBef>
                          <a:spcPts val="0"/>
                        </a:spcBef>
                        <a:spcAft>
                          <a:spcPts val="0"/>
                        </a:spcAft>
                      </a:pPr>
                      <a:r>
                        <a:rPr lang="en-US" sz="1100">
                          <a:effectLst/>
                        </a:rPr>
                        <a:t>short</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2 bytes</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-2</a:t>
                      </a:r>
                      <a:r>
                        <a:rPr lang="en-US" sz="1200" baseline="30000">
                          <a:effectLst/>
                        </a:rPr>
                        <a:t>15</a:t>
                      </a:r>
                      <a:r>
                        <a:rPr lang="en-US" sz="1200">
                          <a:effectLst/>
                        </a:rPr>
                        <a:t> to 2</a:t>
                      </a:r>
                      <a:r>
                        <a:rPr lang="en-US" sz="1200" baseline="30000">
                          <a:effectLst/>
                        </a:rPr>
                        <a:t>15</a:t>
                      </a:r>
                      <a:r>
                        <a:rPr lang="en-US" sz="1200">
                          <a:effectLst/>
                        </a:rPr>
                        <a:t> - 1</a:t>
                      </a:r>
                      <a:endParaRPr lang="en-US" sz="1200">
                        <a:effectLst/>
                        <a:latin typeface="Times New Roman"/>
                        <a:ea typeface="Times New Roman"/>
                      </a:endParaRPr>
                    </a:p>
                  </a:txBody>
                  <a:tcPr marL="68580" marR="68580" marT="0" marB="0"/>
                </a:tc>
              </a:tr>
              <a:tr h="0">
                <a:tc>
                  <a:txBody>
                    <a:bodyPr/>
                    <a:lstStyle/>
                    <a:p>
                      <a:pPr marL="0" marR="0">
                        <a:spcBef>
                          <a:spcPts val="0"/>
                        </a:spcBef>
                        <a:spcAft>
                          <a:spcPts val="0"/>
                        </a:spcAft>
                      </a:pPr>
                      <a:r>
                        <a:rPr lang="en-US" sz="1100">
                          <a:effectLst/>
                        </a:rPr>
                        <a:t>long</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8 bytes</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-2</a:t>
                      </a:r>
                      <a:r>
                        <a:rPr lang="en-US" sz="1200" baseline="30000">
                          <a:effectLst/>
                        </a:rPr>
                        <a:t>63</a:t>
                      </a:r>
                      <a:r>
                        <a:rPr lang="en-US" sz="1200">
                          <a:effectLst/>
                        </a:rPr>
                        <a:t> to 2</a:t>
                      </a:r>
                      <a:r>
                        <a:rPr lang="en-US" sz="1200" baseline="30000">
                          <a:effectLst/>
                        </a:rPr>
                        <a:t>63</a:t>
                      </a:r>
                      <a:r>
                        <a:rPr lang="en-US" sz="1200">
                          <a:effectLst/>
                        </a:rPr>
                        <a:t> - 1</a:t>
                      </a:r>
                      <a:endParaRPr lang="en-US" sz="1200">
                        <a:effectLst/>
                        <a:latin typeface="Times New Roman"/>
                        <a:ea typeface="Times New Roman"/>
                      </a:endParaRPr>
                    </a:p>
                  </a:txBody>
                  <a:tcPr marL="68580" marR="68580" marT="0" marB="0"/>
                </a:tc>
              </a:tr>
              <a:tr h="0">
                <a:tc>
                  <a:txBody>
                    <a:bodyPr/>
                    <a:lstStyle/>
                    <a:p>
                      <a:pPr marL="0" marR="0">
                        <a:spcBef>
                          <a:spcPts val="0"/>
                        </a:spcBef>
                        <a:spcAft>
                          <a:spcPts val="0"/>
                        </a:spcAft>
                      </a:pPr>
                      <a:r>
                        <a:rPr lang="en-US" sz="1100">
                          <a:effectLst/>
                        </a:rPr>
                        <a:t>byte</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1 byte</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-2</a:t>
                      </a:r>
                      <a:r>
                        <a:rPr lang="en-US" sz="1200" baseline="30000">
                          <a:effectLst/>
                        </a:rPr>
                        <a:t>7</a:t>
                      </a:r>
                      <a:r>
                        <a:rPr lang="en-US" sz="1200">
                          <a:effectLst/>
                        </a:rPr>
                        <a:t> to 2</a:t>
                      </a:r>
                      <a:r>
                        <a:rPr lang="en-US" sz="1200" baseline="30000">
                          <a:effectLst/>
                        </a:rPr>
                        <a:t>7</a:t>
                      </a:r>
                      <a:r>
                        <a:rPr lang="en-US" sz="1200">
                          <a:effectLst/>
                        </a:rPr>
                        <a:t> – 1 (-128 to 127)</a:t>
                      </a:r>
                      <a:endParaRPr lang="en-US" sz="1200">
                        <a:effectLst/>
                        <a:latin typeface="Times New Roman"/>
                        <a:ea typeface="Times New Roman"/>
                      </a:endParaRPr>
                    </a:p>
                  </a:txBody>
                  <a:tcPr marL="68580" marR="68580" marT="0" marB="0"/>
                </a:tc>
              </a:tr>
              <a:tr h="0">
                <a:tc>
                  <a:txBody>
                    <a:bodyPr/>
                    <a:lstStyle/>
                    <a:p>
                      <a:pPr marL="0" marR="0">
                        <a:spcBef>
                          <a:spcPts val="0"/>
                        </a:spcBef>
                        <a:spcAft>
                          <a:spcPts val="0"/>
                        </a:spcAft>
                      </a:pPr>
                      <a:r>
                        <a:rPr lang="en-US" sz="1100">
                          <a:effectLst/>
                        </a:rPr>
                        <a:t>float</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4 bytes</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6 - 7 significant (dec) digits</a:t>
                      </a:r>
                      <a:endParaRPr lang="en-US" sz="1200">
                        <a:effectLst/>
                        <a:latin typeface="Times New Roman"/>
                        <a:ea typeface="Times New Roman"/>
                      </a:endParaRPr>
                    </a:p>
                  </a:txBody>
                  <a:tcPr marL="68580" marR="68580" marT="0" marB="0"/>
                </a:tc>
              </a:tr>
              <a:tr h="0">
                <a:tc>
                  <a:txBody>
                    <a:bodyPr/>
                    <a:lstStyle/>
                    <a:p>
                      <a:pPr marL="0" marR="0">
                        <a:spcBef>
                          <a:spcPts val="0"/>
                        </a:spcBef>
                        <a:spcAft>
                          <a:spcPts val="0"/>
                        </a:spcAft>
                      </a:pPr>
                      <a:r>
                        <a:rPr lang="en-US" sz="1100">
                          <a:effectLst/>
                        </a:rPr>
                        <a:t>double</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8 bytes</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200" dirty="0">
                          <a:effectLst/>
                        </a:rPr>
                        <a:t>15 significant (</a:t>
                      </a:r>
                      <a:r>
                        <a:rPr lang="en-US" sz="1200" dirty="0" err="1">
                          <a:effectLst/>
                        </a:rPr>
                        <a:t>dec</a:t>
                      </a:r>
                      <a:r>
                        <a:rPr lang="en-US" sz="1200" dirty="0">
                          <a:effectLst/>
                        </a:rPr>
                        <a:t>) digits</a:t>
                      </a:r>
                      <a:endParaRPr lang="en-US" sz="12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4590955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effectLst/>
              </a:rPr>
              <a:t>Arrays…</a:t>
            </a:r>
            <a:r>
              <a:rPr lang="en-US" sz="3200" b="1" dirty="0" err="1" smtClean="0">
                <a:effectLst/>
              </a:rPr>
              <a:t>Cont</a:t>
            </a:r>
            <a:r>
              <a:rPr lang="en-US" sz="3200" dirty="0">
                <a:effectLst/>
              </a:rPr>
              <a:t/>
            </a:r>
            <a:br>
              <a:rPr lang="en-US" sz="3200" dirty="0">
                <a:effectLst/>
              </a:rPr>
            </a:br>
            <a:endParaRPr lang="en-US" sz="3200" dirty="0"/>
          </a:p>
        </p:txBody>
      </p:sp>
      <p:sp>
        <p:nvSpPr>
          <p:cNvPr id="3" name="Content Placeholder 2"/>
          <p:cNvSpPr>
            <a:spLocks noGrp="1"/>
          </p:cNvSpPr>
          <p:nvPr>
            <p:ph idx="1"/>
          </p:nvPr>
        </p:nvSpPr>
        <p:spPr/>
        <p:txBody>
          <a:bodyPr>
            <a:normAutofit/>
          </a:bodyPr>
          <a:lstStyle/>
          <a:p>
            <a:pPr lvl="0"/>
            <a:r>
              <a:rPr lang="en-US" dirty="0" smtClean="0"/>
              <a:t>Declaration</a:t>
            </a:r>
            <a:r>
              <a:rPr lang="en-US" dirty="0"/>
              <a:t>:</a:t>
            </a:r>
          </a:p>
          <a:p>
            <a:pPr marL="400050" lvl="1" indent="0">
              <a:buNone/>
            </a:pPr>
            <a:r>
              <a:rPr lang="en-US" dirty="0" err="1"/>
              <a:t>int</a:t>
            </a:r>
            <a:r>
              <a:rPr lang="en-US" dirty="0"/>
              <a:t>[][] </a:t>
            </a:r>
            <a:r>
              <a:rPr lang="en-US" dirty="0" err="1"/>
              <a:t>twoD</a:t>
            </a:r>
            <a:r>
              <a:rPr lang="en-US" dirty="0" smtClean="0"/>
              <a:t>;</a:t>
            </a:r>
            <a:endParaRPr lang="en-US" dirty="0"/>
          </a:p>
          <a:p>
            <a:pPr lvl="0"/>
            <a:r>
              <a:rPr lang="en-US" dirty="0"/>
              <a:t>Initialization:</a:t>
            </a:r>
          </a:p>
          <a:p>
            <a:pPr marL="400050" lvl="1" indent="0">
              <a:buNone/>
            </a:pPr>
            <a:r>
              <a:rPr lang="en-US" dirty="0" err="1"/>
              <a:t>int</a:t>
            </a:r>
            <a:r>
              <a:rPr lang="en-US" dirty="0"/>
              <a:t>[][] </a:t>
            </a:r>
            <a:r>
              <a:rPr lang="en-US" dirty="0" err="1"/>
              <a:t>twoDspecified</a:t>
            </a:r>
            <a:r>
              <a:rPr lang="en-US" dirty="0"/>
              <a:t> = new </a:t>
            </a:r>
            <a:r>
              <a:rPr lang="en-US" dirty="0" err="1"/>
              <a:t>int</a:t>
            </a:r>
            <a:r>
              <a:rPr lang="en-US" dirty="0"/>
              <a:t>[3][5];  //3 </a:t>
            </a:r>
            <a:r>
              <a:rPr lang="en-US" dirty="0" err="1"/>
              <a:t>int</a:t>
            </a:r>
            <a:r>
              <a:rPr lang="en-US" dirty="0"/>
              <a:t>[] arrays</a:t>
            </a:r>
          </a:p>
          <a:p>
            <a:pPr marL="400050" lvl="1" indent="0">
              <a:buNone/>
            </a:pPr>
            <a:r>
              <a:rPr lang="en-US" dirty="0"/>
              <a:t>// each with 5 elements</a:t>
            </a:r>
          </a:p>
          <a:p>
            <a:pPr marL="400050" lvl="1" indent="0">
              <a:buNone/>
            </a:pPr>
            <a:r>
              <a:rPr lang="en-US" dirty="0"/>
              <a:t> </a:t>
            </a:r>
          </a:p>
          <a:p>
            <a:pPr marL="400050" lvl="1" indent="0">
              <a:buNone/>
            </a:pPr>
            <a:r>
              <a:rPr lang="en-US" dirty="0" err="1"/>
              <a:t>int</a:t>
            </a:r>
            <a:r>
              <a:rPr lang="en-US" dirty="0"/>
              <a:t>[][] </a:t>
            </a:r>
            <a:r>
              <a:rPr lang="en-US" dirty="0" err="1"/>
              <a:t>twoDunspecified</a:t>
            </a:r>
            <a:r>
              <a:rPr lang="en-US" dirty="0"/>
              <a:t> = new  </a:t>
            </a:r>
            <a:r>
              <a:rPr lang="en-US" dirty="0" err="1"/>
              <a:t>int</a:t>
            </a:r>
            <a:r>
              <a:rPr lang="en-US" dirty="0"/>
              <a:t>[3][]; //3 </a:t>
            </a:r>
            <a:r>
              <a:rPr lang="en-US" dirty="0" err="1"/>
              <a:t>int</a:t>
            </a:r>
            <a:r>
              <a:rPr lang="en-US" dirty="0"/>
              <a:t>[] arrays </a:t>
            </a:r>
          </a:p>
          <a:p>
            <a:pPr marL="400050" lvl="1" indent="0">
              <a:buNone/>
            </a:pPr>
            <a:r>
              <a:rPr lang="en-US" dirty="0"/>
              <a:t>//each of unspecified length</a:t>
            </a:r>
          </a:p>
          <a:p>
            <a:pPr marL="400050" lvl="1" indent="0">
              <a:buNone/>
            </a:pPr>
            <a:r>
              <a:rPr lang="en-US" dirty="0"/>
              <a:t> </a:t>
            </a:r>
          </a:p>
          <a:p>
            <a:pPr marL="400050" lvl="1" indent="0">
              <a:buNone/>
            </a:pPr>
            <a:r>
              <a:rPr lang="en-US" dirty="0"/>
              <a:t>//ragged array</a:t>
            </a:r>
          </a:p>
          <a:p>
            <a:pPr marL="400050" lvl="1" indent="0">
              <a:buNone/>
            </a:pPr>
            <a:r>
              <a:rPr lang="en-US" dirty="0" err="1"/>
              <a:t>twoDunspecified</a:t>
            </a:r>
            <a:r>
              <a:rPr lang="en-US" dirty="0"/>
              <a:t> [0] = new </a:t>
            </a:r>
            <a:r>
              <a:rPr lang="en-US" dirty="0" err="1"/>
              <a:t>int</a:t>
            </a:r>
            <a:r>
              <a:rPr lang="en-US" dirty="0"/>
              <a:t>[2];</a:t>
            </a:r>
          </a:p>
          <a:p>
            <a:pPr marL="400050" lvl="1" indent="0">
              <a:buNone/>
            </a:pPr>
            <a:r>
              <a:rPr lang="en-US" dirty="0" err="1"/>
              <a:t>twoDunspecified</a:t>
            </a:r>
            <a:r>
              <a:rPr lang="en-US" dirty="0"/>
              <a:t> [1] = new </a:t>
            </a:r>
            <a:r>
              <a:rPr lang="en-US" dirty="0" err="1"/>
              <a:t>int</a:t>
            </a:r>
            <a:r>
              <a:rPr lang="en-US" dirty="0"/>
              <a:t>[3];</a:t>
            </a:r>
          </a:p>
          <a:p>
            <a:pPr marL="400050" lvl="1" indent="0">
              <a:buNone/>
            </a:pPr>
            <a:r>
              <a:rPr lang="en-US" dirty="0" err="1"/>
              <a:t>twoDunspecified</a:t>
            </a:r>
            <a:r>
              <a:rPr lang="en-US" dirty="0"/>
              <a:t> [2] = new </a:t>
            </a:r>
            <a:r>
              <a:rPr lang="en-US" dirty="0" err="1"/>
              <a:t>int</a:t>
            </a:r>
            <a:r>
              <a:rPr lang="en-US" dirty="0"/>
              <a:t>[5];</a:t>
            </a:r>
          </a:p>
          <a:p>
            <a:endParaRPr lang="en-US" dirty="0"/>
          </a:p>
        </p:txBody>
      </p:sp>
    </p:spTree>
    <p:extLst>
      <p:ext uri="{BB962C8B-B14F-4D97-AF65-F5344CB8AC3E}">
        <p14:creationId xmlns:p14="http://schemas.microsoft.com/office/powerpoint/2010/main" val="15578960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200" b="1" dirty="0">
                <a:effectLst/>
              </a:rPr>
              <a:t>Arrays</a:t>
            </a:r>
            <a:endParaRPr lang="en-US" sz="3200" dirty="0"/>
          </a:p>
        </p:txBody>
      </p:sp>
      <p:sp>
        <p:nvSpPr>
          <p:cNvPr id="3" name="Content Placeholder 2"/>
          <p:cNvSpPr>
            <a:spLocks noGrp="1"/>
          </p:cNvSpPr>
          <p:nvPr>
            <p:ph idx="1"/>
          </p:nvPr>
        </p:nvSpPr>
        <p:spPr/>
        <p:txBody>
          <a:bodyPr>
            <a:normAutofit/>
          </a:bodyPr>
          <a:lstStyle/>
          <a:p>
            <a:pPr lvl="0"/>
            <a:r>
              <a:rPr lang="en-US" dirty="0"/>
              <a:t>Array initializers</a:t>
            </a:r>
          </a:p>
          <a:p>
            <a:pPr marL="400050" lvl="1" indent="0">
              <a:buNone/>
            </a:pPr>
            <a:r>
              <a:rPr lang="en-US" dirty="0"/>
              <a:t>String[][] teams{</a:t>
            </a:r>
          </a:p>
          <a:p>
            <a:pPr marL="400050" lvl="1" indent="0">
              <a:buNone/>
            </a:pPr>
            <a:r>
              <a:rPr lang="en-US" dirty="0"/>
              <a:t>		</a:t>
            </a:r>
            <a:r>
              <a:rPr lang="en-US" dirty="0" smtClean="0"/>
              <a:t>	{"</a:t>
            </a:r>
            <a:r>
              <a:rPr lang="en-US" dirty="0"/>
              <a:t>Joe", "Bob", "Frank", "Steve"},</a:t>
            </a:r>
          </a:p>
          <a:p>
            <a:pPr marL="400050" lvl="1" indent="0">
              <a:buNone/>
            </a:pPr>
            <a:r>
              <a:rPr lang="en-US" dirty="0"/>
              <a:t>			</a:t>
            </a:r>
            <a:r>
              <a:rPr lang="en-US" dirty="0" smtClean="0"/>
              <a:t>{"</a:t>
            </a:r>
            <a:r>
              <a:rPr lang="en-US" dirty="0"/>
              <a:t>Jon", "</a:t>
            </a:r>
            <a:r>
              <a:rPr lang="en-US" dirty="0" err="1"/>
              <a:t>Tom","David","Ralph</a:t>
            </a:r>
            <a:r>
              <a:rPr lang="en-US" dirty="0"/>
              <a:t>"},</a:t>
            </a:r>
          </a:p>
          <a:p>
            <a:pPr marL="400050" lvl="1" indent="0">
              <a:buNone/>
            </a:pPr>
            <a:r>
              <a:rPr lang="en-US" dirty="0"/>
              <a:t>			</a:t>
            </a:r>
            <a:r>
              <a:rPr lang="en-US" dirty="0" smtClean="0"/>
              <a:t>{"</a:t>
            </a:r>
            <a:r>
              <a:rPr lang="en-US" dirty="0"/>
              <a:t>Tim", "</a:t>
            </a:r>
            <a:r>
              <a:rPr lang="en-US" dirty="0" err="1"/>
              <a:t>Bev","Susan","Dennis</a:t>
            </a:r>
            <a:r>
              <a:rPr lang="en-US" dirty="0"/>
              <a:t>"}</a:t>
            </a:r>
          </a:p>
          <a:p>
            <a:pPr marL="400050" lvl="1" indent="0">
              <a:buNone/>
            </a:pPr>
            <a:r>
              <a:rPr lang="en-US" dirty="0" smtClean="0"/>
              <a:t>		};</a:t>
            </a:r>
            <a:endParaRPr lang="en-US" dirty="0"/>
          </a:p>
          <a:p>
            <a:pPr marL="400050" lvl="1" indent="0">
              <a:buNone/>
            </a:pPr>
            <a:r>
              <a:rPr lang="en-US" dirty="0"/>
              <a:t> </a:t>
            </a:r>
          </a:p>
          <a:p>
            <a:pPr marL="400050" lvl="1" indent="0">
              <a:buNone/>
            </a:pPr>
            <a:r>
              <a:rPr lang="en-US" dirty="0"/>
              <a:t>//specifies a 3 x 4 array</a:t>
            </a:r>
          </a:p>
          <a:p>
            <a:pPr marL="400050" lvl="1" indent="0">
              <a:buNone/>
            </a:pPr>
            <a:r>
              <a:rPr lang="en-US" dirty="0"/>
              <a:t>//</a:t>
            </a:r>
            <a:r>
              <a:rPr lang="en-US" dirty="0" err="1"/>
              <a:t>teams.length</a:t>
            </a:r>
            <a:r>
              <a:rPr lang="en-US" dirty="0"/>
              <a:t> is 3</a:t>
            </a:r>
          </a:p>
          <a:p>
            <a:pPr marL="400050" lvl="1" indent="0">
              <a:buNone/>
            </a:pPr>
            <a:r>
              <a:rPr lang="en-US" dirty="0"/>
              <a:t>//teams[</a:t>
            </a:r>
            <a:r>
              <a:rPr lang="en-US" dirty="0" err="1"/>
              <a:t>i</a:t>
            </a:r>
            <a:r>
              <a:rPr lang="en-US" dirty="0"/>
              <a:t>].length is 4 (whenever 0&lt;= </a:t>
            </a:r>
            <a:r>
              <a:rPr lang="en-US" dirty="0" err="1"/>
              <a:t>i</a:t>
            </a:r>
            <a:r>
              <a:rPr lang="en-US" dirty="0"/>
              <a:t> &lt;= 2)</a:t>
            </a:r>
          </a:p>
          <a:p>
            <a:pPr marL="400050" lvl="1" indent="0">
              <a:buNone/>
            </a:pPr>
            <a:r>
              <a:rPr lang="en-US" dirty="0"/>
              <a:t>//teams[1][2] has value “David”  (row 1, column 2, start </a:t>
            </a:r>
          </a:p>
          <a:p>
            <a:pPr marL="400050" lvl="1" indent="0">
              <a:buNone/>
            </a:pPr>
            <a:r>
              <a:rPr lang="en-US" dirty="0" smtClean="0"/>
              <a:t>// </a:t>
            </a:r>
            <a:r>
              <a:rPr lang="en-US" dirty="0"/>
              <a:t>counting from 0)</a:t>
            </a:r>
          </a:p>
          <a:p>
            <a:endParaRPr lang="en-US" dirty="0"/>
          </a:p>
        </p:txBody>
      </p:sp>
    </p:spTree>
    <p:extLst>
      <p:ext uri="{BB962C8B-B14F-4D97-AF65-F5344CB8AC3E}">
        <p14:creationId xmlns:p14="http://schemas.microsoft.com/office/powerpoint/2010/main" val="1652274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MAIN POINT</a:t>
            </a:r>
            <a:r>
              <a:rPr lang="en-US" b="1" dirty="0">
                <a:effectLst/>
              </a:rPr>
              <a:t/>
            </a:r>
            <a:br>
              <a:rPr lang="en-US" b="1" dirty="0">
                <a:effectLst/>
              </a:rPr>
            </a:br>
            <a:endParaRPr lang="en-US" dirty="0"/>
          </a:p>
        </p:txBody>
      </p:sp>
      <p:sp>
        <p:nvSpPr>
          <p:cNvPr id="3" name="Content Placeholder 2"/>
          <p:cNvSpPr>
            <a:spLocks noGrp="1"/>
          </p:cNvSpPr>
          <p:nvPr>
            <p:ph idx="1"/>
          </p:nvPr>
        </p:nvSpPr>
        <p:spPr/>
        <p:txBody>
          <a:bodyPr/>
          <a:lstStyle/>
          <a:p>
            <a:r>
              <a:rPr lang="en-US" i="1" dirty="0"/>
              <a:t>Arrays</a:t>
            </a:r>
            <a:r>
              <a:rPr lang="en-US" dirty="0"/>
              <a:t> in Java support storage of multiple objects of the same type. Java supports multi-dimensional and ragged arrays; array copy and sort functions (accessible through the System and Arrays classes); and supports convenient forms of declaration and initialization. All CS data structures mirror the "existence" aspect of consciousness – the nervous system – whereas the </a:t>
            </a:r>
            <a:r>
              <a:rPr lang="en-US" i="1" dirty="0"/>
              <a:t>contents</a:t>
            </a:r>
            <a:r>
              <a:rPr lang="en-US" dirty="0"/>
              <a:t> of these structures mirrors the "intelligence" aspect; the pure potentiality of a data structure is as if brought to life by filling it with real data.</a:t>
            </a:r>
            <a:br>
              <a:rPr lang="en-US" dirty="0"/>
            </a:br>
            <a:endParaRPr lang="en-US" dirty="0"/>
          </a:p>
          <a:p>
            <a:endParaRPr lang="en-US" dirty="0"/>
          </a:p>
        </p:txBody>
      </p:sp>
    </p:spTree>
    <p:extLst>
      <p:ext uri="{BB962C8B-B14F-4D97-AF65-F5344CB8AC3E}">
        <p14:creationId xmlns:p14="http://schemas.microsoft.com/office/powerpoint/2010/main" val="34328490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229600" cy="1524000"/>
          </a:xfrm>
        </p:spPr>
        <p:txBody>
          <a:bodyPr/>
          <a:lstStyle/>
          <a:p>
            <a:r>
              <a:rPr lang="en-US" sz="1400" b="1" dirty="0" smtClean="0">
                <a:effectLst/>
              </a:rPr>
              <a:t/>
            </a:r>
            <a:br>
              <a:rPr lang="en-US" sz="1400" b="1" dirty="0" smtClean="0">
                <a:effectLst/>
              </a:rPr>
            </a:br>
            <a:r>
              <a:rPr lang="en-US" sz="1400" b="1" dirty="0">
                <a:effectLst/>
              </a:rPr>
              <a:t/>
            </a:r>
            <a:br>
              <a:rPr lang="en-US" sz="1400" b="1" dirty="0">
                <a:effectLst/>
              </a:rPr>
            </a:br>
            <a:r>
              <a:rPr lang="en-US" sz="1600" b="1" dirty="0" smtClean="0">
                <a:effectLst/>
              </a:rPr>
              <a:t/>
            </a:r>
            <a:br>
              <a:rPr lang="en-US" sz="1600" b="1" dirty="0" smtClean="0">
                <a:effectLst/>
              </a:rPr>
            </a:br>
            <a:r>
              <a:rPr lang="en-US" sz="1600" b="1" dirty="0" smtClean="0">
                <a:effectLst/>
              </a:rPr>
              <a:t/>
            </a:r>
            <a:br>
              <a:rPr lang="en-US" sz="1600" b="1" dirty="0" smtClean="0">
                <a:effectLst/>
              </a:rPr>
            </a:br>
            <a:r>
              <a:rPr lang="en-US" sz="2400" b="1" dirty="0" smtClean="0">
                <a:effectLst/>
              </a:rPr>
              <a:t>CONNECTING </a:t>
            </a:r>
            <a:r>
              <a:rPr lang="en-US" sz="2400" b="1" dirty="0">
                <a:effectLst/>
              </a:rPr>
              <a:t>THE PARTS OF </a:t>
            </a:r>
            <a:r>
              <a:rPr lang="en-US" sz="2400" b="1" dirty="0" smtClean="0">
                <a:effectLst/>
              </a:rPr>
              <a:t>KNOWLEDGE WITH </a:t>
            </a:r>
            <a:r>
              <a:rPr lang="en-US" sz="2400" b="1" dirty="0">
                <a:effectLst/>
              </a:rPr>
              <a:t>THE WHOLENESS </a:t>
            </a:r>
            <a:r>
              <a:rPr lang="en-US" sz="2400" b="1" dirty="0" smtClean="0">
                <a:effectLst/>
              </a:rPr>
              <a:t>OF KNOWLEDGE</a:t>
            </a:r>
            <a:r>
              <a:rPr lang="en-US" dirty="0">
                <a:effectLst/>
              </a:rPr>
              <a:t/>
            </a:r>
            <a:br>
              <a:rPr lang="en-US" dirty="0">
                <a:effectLst/>
              </a:rPr>
            </a:br>
            <a:endParaRPr lang="en-US" dirty="0"/>
          </a:p>
        </p:txBody>
      </p:sp>
      <p:sp>
        <p:nvSpPr>
          <p:cNvPr id="3" name="Content Placeholder 2"/>
          <p:cNvSpPr>
            <a:spLocks noGrp="1"/>
          </p:cNvSpPr>
          <p:nvPr>
            <p:ph idx="1"/>
          </p:nvPr>
        </p:nvSpPr>
        <p:spPr>
          <a:xfrm>
            <a:off x="533400" y="1828800"/>
            <a:ext cx="8229600" cy="4525963"/>
          </a:xfrm>
        </p:spPr>
        <p:txBody>
          <a:bodyPr/>
          <a:lstStyle/>
          <a:p>
            <a:pPr marL="0" indent="0" algn="ctr">
              <a:buNone/>
            </a:pPr>
            <a:r>
              <a:rPr lang="en-US" i="1" dirty="0"/>
              <a:t>From expressions to Java programs</a:t>
            </a:r>
            <a:endParaRPr lang="en-US" dirty="0"/>
          </a:p>
          <a:p>
            <a:r>
              <a:rPr lang="en-US" dirty="0" smtClean="0"/>
              <a:t>In </a:t>
            </a:r>
            <a:r>
              <a:rPr lang="en-US" dirty="0"/>
              <a:t>Java, variables of primitive type can be combined using operators to form expressions, which may be evaluated to produce well-defined output values.</a:t>
            </a:r>
          </a:p>
          <a:p>
            <a:r>
              <a:rPr lang="en-US" dirty="0"/>
              <a:t>On a broader scale, objects in Java are "combined" by way of "messages" between objects, which collectively result in the behavior of a Java application.</a:t>
            </a:r>
          </a:p>
          <a:p>
            <a:endParaRPr lang="en-US" dirty="0"/>
          </a:p>
        </p:txBody>
      </p:sp>
    </p:spTree>
    <p:extLst>
      <p:ext uri="{BB962C8B-B14F-4D97-AF65-F5344CB8AC3E}">
        <p14:creationId xmlns:p14="http://schemas.microsoft.com/office/powerpoint/2010/main" val="37371864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lgn="ctr">
              <a:buNone/>
            </a:pPr>
            <a:r>
              <a:rPr lang="en-US" sz="2800" dirty="0" smtClean="0"/>
              <a:t>Thank you</a:t>
            </a:r>
            <a:endParaRPr lang="en-US" sz="2800" dirty="0"/>
          </a:p>
        </p:txBody>
      </p:sp>
    </p:spTree>
    <p:extLst>
      <p:ext uri="{BB962C8B-B14F-4D97-AF65-F5344CB8AC3E}">
        <p14:creationId xmlns:p14="http://schemas.microsoft.com/office/powerpoint/2010/main" val="23965333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Variables In </a:t>
            </a:r>
            <a:r>
              <a:rPr lang="en-US" sz="3200" b="1" dirty="0" smtClean="0">
                <a:effectLst/>
              </a:rPr>
              <a:t>Java …</a:t>
            </a:r>
            <a:r>
              <a:rPr lang="en-US" sz="3200" b="1" dirty="0" err="1" smtClean="0">
                <a:effectLst/>
              </a:rPr>
              <a:t>Cont</a:t>
            </a:r>
            <a:endParaRPr lang="en-US" sz="3200" dirty="0"/>
          </a:p>
        </p:txBody>
      </p:sp>
      <p:sp>
        <p:nvSpPr>
          <p:cNvPr id="3" name="Content Placeholder 2"/>
          <p:cNvSpPr>
            <a:spLocks noGrp="1"/>
          </p:cNvSpPr>
          <p:nvPr>
            <p:ph idx="1"/>
          </p:nvPr>
        </p:nvSpPr>
        <p:spPr/>
        <p:txBody>
          <a:bodyPr>
            <a:normAutofit fontScale="92500" lnSpcReduction="10000"/>
          </a:bodyPr>
          <a:lstStyle/>
          <a:p>
            <a:pPr lvl="0"/>
            <a:r>
              <a:rPr lang="en-US" dirty="0"/>
              <a:t>Variables in Java store values, like strings, numbers, and other data</a:t>
            </a:r>
            <a:br>
              <a:rPr lang="en-US" dirty="0"/>
            </a:br>
            <a:endParaRPr lang="en-US" dirty="0"/>
          </a:p>
          <a:p>
            <a:pPr lvl="0"/>
            <a:r>
              <a:rPr lang="en-US" dirty="0"/>
              <a:t>A variable in Java always has a type; a variable is </a:t>
            </a:r>
            <a:r>
              <a:rPr lang="en-US" i="1" dirty="0"/>
              <a:t>declared</a:t>
            </a:r>
            <a:r>
              <a:rPr lang="en-US" dirty="0"/>
              <a:t> by displaying the type, followed by the variable name.</a:t>
            </a:r>
            <a:br>
              <a:rPr lang="en-US" dirty="0"/>
            </a:br>
            <a:endParaRPr lang="en-US" dirty="0"/>
          </a:p>
          <a:p>
            <a:pPr lvl="0"/>
            <a:r>
              <a:rPr lang="en-US" dirty="0"/>
              <a:t>Examples of declaring variables:</a:t>
            </a:r>
          </a:p>
          <a:p>
            <a:pPr marL="0" indent="0">
              <a:buNone/>
            </a:pPr>
            <a:r>
              <a:rPr lang="en-US" dirty="0" smtClean="0"/>
              <a:t>	double </a:t>
            </a:r>
            <a:r>
              <a:rPr lang="en-US" dirty="0"/>
              <a:t>salary;</a:t>
            </a:r>
          </a:p>
          <a:p>
            <a:pPr marL="0" indent="0">
              <a:buNone/>
            </a:pPr>
            <a:r>
              <a:rPr lang="en-US" dirty="0" smtClean="0"/>
              <a:t>	</a:t>
            </a:r>
            <a:r>
              <a:rPr lang="en-US" dirty="0" err="1" smtClean="0"/>
              <a:t>int</a:t>
            </a:r>
            <a:r>
              <a:rPr lang="en-US" dirty="0" smtClean="0"/>
              <a:t> </a:t>
            </a:r>
            <a:r>
              <a:rPr lang="en-US" dirty="0"/>
              <a:t>amount;</a:t>
            </a:r>
          </a:p>
          <a:p>
            <a:pPr marL="0" indent="0">
              <a:buNone/>
            </a:pPr>
            <a:r>
              <a:rPr lang="en-US" dirty="0" smtClean="0"/>
              <a:t>	</a:t>
            </a:r>
            <a:r>
              <a:rPr lang="en-US" dirty="0" err="1" smtClean="0"/>
              <a:t>boolean</a:t>
            </a:r>
            <a:r>
              <a:rPr lang="en-US" dirty="0" smtClean="0"/>
              <a:t> </a:t>
            </a:r>
            <a:r>
              <a:rPr lang="en-US" dirty="0"/>
              <a:t>found</a:t>
            </a:r>
            <a:r>
              <a:rPr lang="en-US" dirty="0" smtClean="0"/>
              <a:t>;</a:t>
            </a:r>
            <a:endParaRPr lang="en-US" dirty="0"/>
          </a:p>
          <a:p>
            <a:r>
              <a:rPr lang="en-US" dirty="0"/>
              <a:t>Variable names consist of digits, letters and underscores, but may not begin with a digit. </a:t>
            </a:r>
          </a:p>
        </p:txBody>
      </p:sp>
    </p:spTree>
    <p:extLst>
      <p:ext uri="{BB962C8B-B14F-4D97-AF65-F5344CB8AC3E}">
        <p14:creationId xmlns:p14="http://schemas.microsoft.com/office/powerpoint/2010/main" val="3960772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Variables In </a:t>
            </a:r>
            <a:r>
              <a:rPr lang="en-US" sz="3200" b="1" dirty="0" smtClean="0">
                <a:effectLst/>
              </a:rPr>
              <a:t>Java</a:t>
            </a:r>
            <a:endParaRPr lang="en-US" sz="3200" dirty="0"/>
          </a:p>
        </p:txBody>
      </p:sp>
      <p:sp>
        <p:nvSpPr>
          <p:cNvPr id="3" name="Content Placeholder 2"/>
          <p:cNvSpPr>
            <a:spLocks noGrp="1"/>
          </p:cNvSpPr>
          <p:nvPr>
            <p:ph idx="1"/>
          </p:nvPr>
        </p:nvSpPr>
        <p:spPr/>
        <p:txBody>
          <a:bodyPr>
            <a:normAutofit fontScale="70000" lnSpcReduction="20000"/>
          </a:bodyPr>
          <a:lstStyle/>
          <a:p>
            <a:pPr lvl="0"/>
            <a:r>
              <a:rPr lang="en-US" i="1" dirty="0"/>
              <a:t>Variable Initialization.</a:t>
            </a:r>
            <a:r>
              <a:rPr lang="en-US" dirty="0"/>
              <a:t> A variable is initialized by using the </a:t>
            </a:r>
            <a:r>
              <a:rPr lang="en-US" i="1" dirty="0"/>
              <a:t>assignment </a:t>
            </a:r>
            <a:br>
              <a:rPr lang="en-US" i="1" dirty="0"/>
            </a:br>
            <a:r>
              <a:rPr lang="en-US" i="1" dirty="0"/>
              <a:t>operator</a:t>
            </a:r>
            <a:r>
              <a:rPr lang="en-US" dirty="0"/>
              <a:t>  ( = ) to specify a value for a declared variable.</a:t>
            </a:r>
            <a:br>
              <a:rPr lang="en-US" dirty="0"/>
            </a:br>
            <a:endParaRPr lang="en-US" sz="2000" dirty="0"/>
          </a:p>
          <a:p>
            <a:pPr lvl="0"/>
            <a:r>
              <a:rPr lang="en-US" dirty="0"/>
              <a:t>Example:</a:t>
            </a:r>
            <a:endParaRPr lang="en-US" sz="2000" dirty="0"/>
          </a:p>
          <a:p>
            <a:pPr marL="0" indent="0">
              <a:buNone/>
            </a:pPr>
            <a:r>
              <a:rPr lang="en-US" dirty="0" smtClean="0"/>
              <a:t>	</a:t>
            </a:r>
            <a:r>
              <a:rPr lang="en-US" dirty="0" err="1" smtClean="0"/>
              <a:t>int</a:t>
            </a:r>
            <a:r>
              <a:rPr lang="en-US" dirty="0" smtClean="0"/>
              <a:t> </a:t>
            </a:r>
            <a:r>
              <a:rPr lang="en-US" dirty="0"/>
              <a:t>sum;</a:t>
            </a:r>
          </a:p>
          <a:p>
            <a:pPr marL="0" indent="0">
              <a:buNone/>
            </a:pPr>
            <a:r>
              <a:rPr lang="en-US" dirty="0" smtClean="0"/>
              <a:t>	sum </a:t>
            </a:r>
            <a:r>
              <a:rPr lang="en-US" dirty="0"/>
              <a:t>= </a:t>
            </a:r>
            <a:r>
              <a:rPr lang="en-US" dirty="0" smtClean="0"/>
              <a:t>0; OR</a:t>
            </a:r>
          </a:p>
          <a:p>
            <a:pPr marL="0" indent="0">
              <a:buNone/>
            </a:pPr>
            <a:r>
              <a:rPr lang="en-US" dirty="0"/>
              <a:t>	</a:t>
            </a:r>
            <a:r>
              <a:rPr lang="en-US" dirty="0" err="1" smtClean="0"/>
              <a:t>int</a:t>
            </a:r>
            <a:r>
              <a:rPr lang="en-US" dirty="0" smtClean="0"/>
              <a:t> </a:t>
            </a:r>
            <a:r>
              <a:rPr lang="en-US" dirty="0"/>
              <a:t>sum = 0</a:t>
            </a:r>
            <a:r>
              <a:rPr lang="en-US" dirty="0" smtClean="0"/>
              <a:t>;</a:t>
            </a:r>
            <a:r>
              <a:rPr lang="en-US" dirty="0"/>
              <a:t> </a:t>
            </a:r>
          </a:p>
          <a:p>
            <a:pPr lvl="0"/>
            <a:r>
              <a:rPr lang="en-US" i="1" dirty="0"/>
              <a:t>Coding Style:</a:t>
            </a:r>
            <a:endParaRPr lang="en-US" sz="2000" dirty="0"/>
          </a:p>
          <a:p>
            <a:pPr lvl="1"/>
            <a:r>
              <a:rPr lang="en-US" sz="2300" dirty="0"/>
              <a:t>variable names begin with lower case letter</a:t>
            </a:r>
          </a:p>
          <a:p>
            <a:pPr lvl="1"/>
            <a:r>
              <a:rPr lang="en-US" sz="2300" dirty="0"/>
              <a:t>variable names composed of multiple words written so that each new word (except the first) begins with a capital letter, but all other letters are lower case</a:t>
            </a:r>
            <a:br>
              <a:rPr lang="en-US" sz="2300" dirty="0"/>
            </a:br>
            <a:r>
              <a:rPr lang="en-US" sz="2300" dirty="0"/>
              <a:t>Example:</a:t>
            </a:r>
            <a:br>
              <a:rPr lang="en-US" sz="2300" dirty="0"/>
            </a:br>
            <a:r>
              <a:rPr lang="en-US" sz="2300" dirty="0"/>
              <a:t>    </a:t>
            </a:r>
            <a:r>
              <a:rPr lang="en-US" sz="2300" dirty="0" err="1"/>
              <a:t>myExamScore</a:t>
            </a:r>
            <a:endParaRPr lang="en-US" sz="2300" dirty="0"/>
          </a:p>
          <a:p>
            <a:pPr lvl="1"/>
            <a:r>
              <a:rPr lang="en-US" sz="2300" dirty="0"/>
              <a:t>underscores should </a:t>
            </a:r>
            <a:r>
              <a:rPr lang="en-US" sz="2300" i="1" dirty="0"/>
              <a:t>not</a:t>
            </a:r>
            <a:r>
              <a:rPr lang="en-US" sz="2300" dirty="0"/>
              <a:t> be used typically in variable names</a:t>
            </a:r>
          </a:p>
          <a:p>
            <a:pPr lvl="1"/>
            <a:r>
              <a:rPr lang="en-US" sz="2300" dirty="0"/>
              <a:t>for </a:t>
            </a:r>
            <a:r>
              <a:rPr lang="en-US" sz="2300" i="1" dirty="0"/>
              <a:t>constants</a:t>
            </a:r>
            <a:r>
              <a:rPr lang="en-US" sz="2300" dirty="0"/>
              <a:t>, capitals and underscores are used (discussed later)</a:t>
            </a:r>
            <a:br>
              <a:rPr lang="en-US" sz="2300" dirty="0"/>
            </a:br>
            <a:r>
              <a:rPr lang="en-US" sz="2300" dirty="0"/>
              <a:t>    CONSTANTS_LIKE_THIS</a:t>
            </a:r>
          </a:p>
          <a:p>
            <a:pPr marL="0" indent="0">
              <a:buNone/>
            </a:pPr>
            <a:r>
              <a:rPr lang="en-US" dirty="0"/>
              <a:t/>
            </a:r>
            <a:br>
              <a:rPr lang="en-US" dirty="0"/>
            </a:br>
            <a:endParaRPr lang="en-US" dirty="0"/>
          </a:p>
        </p:txBody>
      </p:sp>
    </p:spTree>
    <p:extLst>
      <p:ext uri="{BB962C8B-B14F-4D97-AF65-F5344CB8AC3E}">
        <p14:creationId xmlns:p14="http://schemas.microsoft.com/office/powerpoint/2010/main" val="7821906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err="1">
                <a:effectLst/>
              </a:rPr>
              <a:t>Introducting</a:t>
            </a:r>
            <a:r>
              <a:rPr lang="en-US" sz="3200" b="1" dirty="0">
                <a:effectLst/>
              </a:rPr>
              <a:t> Other Data Types: Reading Console </a:t>
            </a:r>
            <a:r>
              <a:rPr lang="en-US" sz="3200" b="1" dirty="0" smtClean="0">
                <a:effectLst/>
              </a:rPr>
              <a:t>Input… </a:t>
            </a:r>
            <a:r>
              <a:rPr lang="en-US" sz="3200" b="1" dirty="0" err="1" smtClean="0">
                <a:effectLst/>
              </a:rPr>
              <a:t>Cont</a:t>
            </a:r>
            <a:r>
              <a:rPr lang="en-US" sz="3200" b="1" dirty="0" smtClean="0">
                <a:effectLst/>
              </a:rPr>
              <a:t> </a:t>
            </a:r>
            <a:endParaRPr lang="en-US" sz="3200" dirty="0"/>
          </a:p>
        </p:txBody>
      </p:sp>
      <p:sp>
        <p:nvSpPr>
          <p:cNvPr id="3" name="Content Placeholder 2"/>
          <p:cNvSpPr>
            <a:spLocks noGrp="1"/>
          </p:cNvSpPr>
          <p:nvPr>
            <p:ph idx="1"/>
          </p:nvPr>
        </p:nvSpPr>
        <p:spPr/>
        <p:txBody>
          <a:bodyPr>
            <a:normAutofit fontScale="92500" lnSpcReduction="10000"/>
          </a:bodyPr>
          <a:lstStyle/>
          <a:p>
            <a:r>
              <a:rPr lang="en-US" dirty="0"/>
              <a:t>We have examined primitive data types (</a:t>
            </a:r>
            <a:r>
              <a:rPr lang="en-US" dirty="0" err="1"/>
              <a:t>int</a:t>
            </a:r>
            <a:r>
              <a:rPr lang="en-US" dirty="0"/>
              <a:t>, char, </a:t>
            </a:r>
            <a:r>
              <a:rPr lang="en-US" dirty="0" err="1"/>
              <a:t>boolean</a:t>
            </a:r>
            <a:r>
              <a:rPr lang="en-US" dirty="0"/>
              <a:t>, </a:t>
            </a:r>
            <a:r>
              <a:rPr lang="en-US" dirty="0" err="1"/>
              <a:t>etc</a:t>
            </a:r>
            <a:r>
              <a:rPr lang="en-US" dirty="0"/>
              <a:t>) and how variables are declared using these types. Most of the data types used in Java, however, are not built into the language, but are created through </a:t>
            </a:r>
            <a:r>
              <a:rPr lang="en-US" i="1" dirty="0"/>
              <a:t>class definitions.</a:t>
            </a:r>
            <a:r>
              <a:rPr lang="en-US" dirty="0"/>
              <a:t> This will be the topic of Lesson 3. We give an example now as an illustration, which can be used in labs for this lesson.</a:t>
            </a:r>
          </a:p>
          <a:p>
            <a:r>
              <a:rPr lang="en-US" dirty="0"/>
              <a:t>Console input provides the simplest means for a user to interact with a Java program </a:t>
            </a:r>
            <a:br>
              <a:rPr lang="en-US" dirty="0"/>
            </a:br>
            <a:endParaRPr lang="en-US" dirty="0"/>
          </a:p>
          <a:p>
            <a:pPr marL="0" indent="0">
              <a:buNone/>
            </a:pPr>
            <a:r>
              <a:rPr lang="en-US" b="1" dirty="0"/>
              <a:t>*	</a:t>
            </a:r>
            <a:r>
              <a:rPr lang="en-US" dirty="0"/>
              <a:t>j2se5.0 introduced a new mechanism for retrieving console input: </a:t>
            </a:r>
            <a:r>
              <a:rPr lang="en-US" b="1" dirty="0"/>
              <a:t>Scanner.</a:t>
            </a:r>
            <a:br>
              <a:rPr lang="en-US" b="1" dirty="0"/>
            </a:br>
            <a:r>
              <a:rPr lang="en-US" b="1" dirty="0"/>
              <a:t/>
            </a:r>
            <a:br>
              <a:rPr lang="en-US" b="1" dirty="0"/>
            </a:br>
            <a:endParaRPr lang="en-US" dirty="0"/>
          </a:p>
        </p:txBody>
      </p:sp>
    </p:spTree>
    <p:extLst>
      <p:ext uri="{BB962C8B-B14F-4D97-AF65-F5344CB8AC3E}">
        <p14:creationId xmlns:p14="http://schemas.microsoft.com/office/powerpoint/2010/main" val="3647115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err="1">
                <a:effectLst/>
              </a:rPr>
              <a:t>Introducting</a:t>
            </a:r>
            <a:r>
              <a:rPr lang="en-US" sz="3200" b="1" dirty="0">
                <a:effectLst/>
              </a:rPr>
              <a:t> Other Data Types: Reading Console Input</a:t>
            </a:r>
            <a:endParaRPr lang="en-US" sz="3200"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	</a:t>
            </a:r>
            <a:r>
              <a:rPr lang="en-US" dirty="0"/>
              <a:t>Samples</a:t>
            </a:r>
          </a:p>
          <a:p>
            <a:pPr marL="0" indent="0">
              <a:buNone/>
            </a:pPr>
            <a:r>
              <a:rPr lang="en-US" dirty="0"/>
              <a:t> </a:t>
            </a:r>
          </a:p>
          <a:p>
            <a:pPr marL="0" lvl="0" indent="0">
              <a:buNone/>
            </a:pPr>
            <a:r>
              <a:rPr lang="en-US" dirty="0"/>
              <a:t>Scanner (as of j2se5.0)</a:t>
            </a:r>
          </a:p>
          <a:p>
            <a:pPr marL="0" indent="0">
              <a:buNone/>
            </a:pPr>
            <a:r>
              <a:rPr lang="en-US" dirty="0"/>
              <a:t>//can think of Scanner as a special data type</a:t>
            </a:r>
          </a:p>
          <a:p>
            <a:pPr marL="0" indent="0">
              <a:buNone/>
            </a:pPr>
            <a:r>
              <a:rPr lang="en-US" dirty="0"/>
              <a:t>		Scanner </a:t>
            </a:r>
            <a:r>
              <a:rPr lang="en-US" dirty="0" err="1"/>
              <a:t>sc</a:t>
            </a:r>
            <a:r>
              <a:rPr lang="en-US" dirty="0"/>
              <a:t> = new Scanner(System.in);</a:t>
            </a:r>
          </a:p>
          <a:p>
            <a:pPr marL="0" indent="0">
              <a:buNone/>
            </a:pPr>
            <a:r>
              <a:rPr lang="en-US" dirty="0"/>
              <a:t>		</a:t>
            </a:r>
            <a:r>
              <a:rPr lang="en-US" dirty="0" err="1"/>
              <a:t>System.out.print</a:t>
            </a:r>
            <a:r>
              <a:rPr lang="en-US" dirty="0"/>
              <a:t>("Type your name: ");</a:t>
            </a:r>
          </a:p>
          <a:p>
            <a:pPr marL="0" indent="0">
              <a:buNone/>
            </a:pPr>
            <a:r>
              <a:rPr lang="en-US" dirty="0"/>
              <a:t>		</a:t>
            </a:r>
            <a:r>
              <a:rPr lang="en-US" dirty="0" err="1"/>
              <a:t>System.out.println</a:t>
            </a:r>
            <a:r>
              <a:rPr lang="en-US" dirty="0"/>
              <a:t>("you wrote: "+</a:t>
            </a:r>
            <a:r>
              <a:rPr lang="en-US" dirty="0" err="1"/>
              <a:t>sc.nextLine</a:t>
            </a:r>
            <a:r>
              <a:rPr lang="en-US" dirty="0"/>
              <a:t>());</a:t>
            </a:r>
          </a:p>
          <a:p>
            <a:pPr marL="0" indent="0">
              <a:buNone/>
            </a:pPr>
            <a:r>
              <a:rPr lang="en-US" dirty="0"/>
              <a:t>		</a:t>
            </a:r>
            <a:r>
              <a:rPr lang="en-US" dirty="0" err="1"/>
              <a:t>System.out.print</a:t>
            </a:r>
            <a:r>
              <a:rPr lang="en-US" dirty="0"/>
              <a:t>("Type your age: ");</a:t>
            </a:r>
          </a:p>
          <a:p>
            <a:pPr marL="0" indent="0">
              <a:buNone/>
            </a:pPr>
            <a:r>
              <a:rPr lang="en-US" dirty="0"/>
              <a:t>		</a:t>
            </a:r>
            <a:r>
              <a:rPr lang="en-US" dirty="0" err="1"/>
              <a:t>System.out.println</a:t>
            </a:r>
            <a:r>
              <a:rPr lang="en-US" dirty="0"/>
              <a:t>("your age: "+</a:t>
            </a:r>
            <a:r>
              <a:rPr lang="en-US" dirty="0" err="1"/>
              <a:t>sc.nextInt</a:t>
            </a:r>
            <a:r>
              <a:rPr lang="en-US" dirty="0"/>
              <a:t>());</a:t>
            </a:r>
          </a:p>
          <a:p>
            <a:pPr marL="0" indent="0">
              <a:buNone/>
            </a:pPr>
            <a:r>
              <a:rPr lang="en-US" dirty="0"/>
              <a:t>		</a:t>
            </a:r>
            <a:r>
              <a:rPr lang="en-US" dirty="0" err="1"/>
              <a:t>sc.close</a:t>
            </a:r>
            <a:r>
              <a:rPr lang="en-US" dirty="0"/>
              <a:t>();  //don’t forget to close </a:t>
            </a:r>
            <a:br>
              <a:rPr lang="en-US" dirty="0"/>
            </a:br>
            <a:endParaRPr lang="en-US" dirty="0"/>
          </a:p>
          <a:p>
            <a:pPr marL="0" indent="0">
              <a:buNone/>
            </a:pPr>
            <a:r>
              <a:rPr lang="en-US" dirty="0"/>
              <a:t>//output</a:t>
            </a:r>
          </a:p>
          <a:p>
            <a:pPr marL="0" indent="0">
              <a:buNone/>
            </a:pPr>
            <a:r>
              <a:rPr lang="en-US" dirty="0"/>
              <a:t>Type your name: </a:t>
            </a:r>
            <a:r>
              <a:rPr lang="en-US" b="1" dirty="0"/>
              <a:t>Jim Stevens</a:t>
            </a:r>
            <a:endParaRPr lang="en-US" dirty="0"/>
          </a:p>
          <a:p>
            <a:pPr marL="0" indent="0">
              <a:buNone/>
            </a:pPr>
            <a:r>
              <a:rPr lang="en-US" dirty="0"/>
              <a:t>you wrote: Jim Stevens</a:t>
            </a:r>
          </a:p>
          <a:p>
            <a:pPr marL="0" indent="0">
              <a:buNone/>
            </a:pPr>
            <a:r>
              <a:rPr lang="en-US" dirty="0"/>
              <a:t>Type your age: </a:t>
            </a:r>
            <a:r>
              <a:rPr lang="en-US" b="1" dirty="0"/>
              <a:t>36</a:t>
            </a:r>
            <a:endParaRPr lang="en-US" dirty="0"/>
          </a:p>
          <a:p>
            <a:pPr marL="0" indent="0">
              <a:buNone/>
            </a:pPr>
            <a:r>
              <a:rPr lang="en-US" dirty="0"/>
              <a:t>your age: 36</a:t>
            </a:r>
            <a:r>
              <a:rPr lang="en-US" b="1" dirty="0"/>
              <a:t/>
            </a:r>
            <a:br>
              <a:rPr lang="en-US" b="1" dirty="0"/>
            </a:br>
            <a:endParaRPr lang="en-US" dirty="0"/>
          </a:p>
          <a:p>
            <a:pPr marL="0" indent="0">
              <a:buNone/>
            </a:pPr>
            <a:endParaRPr lang="en-US" dirty="0"/>
          </a:p>
        </p:txBody>
      </p:sp>
    </p:spTree>
    <p:extLst>
      <p:ext uri="{BB962C8B-B14F-4D97-AF65-F5344CB8AC3E}">
        <p14:creationId xmlns:p14="http://schemas.microsoft.com/office/powerpoint/2010/main" val="9855090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1115</TotalTime>
  <Words>1950</Words>
  <Application>Microsoft Office PowerPoint</Application>
  <PresentationFormat>On-screen Show (4:3)</PresentationFormat>
  <Paragraphs>623</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Executive</vt:lpstr>
      <vt:lpstr>   Lesson 2: Fundamental Programming Structures In Java  </vt:lpstr>
      <vt:lpstr>Wholeness of the Lesson</vt:lpstr>
      <vt:lpstr>Introducing Java</vt:lpstr>
      <vt:lpstr>Comments In Java </vt:lpstr>
      <vt:lpstr>Data Types: The Primitive Types</vt:lpstr>
      <vt:lpstr>Variables In Java …Cont</vt:lpstr>
      <vt:lpstr>Variables In Java</vt:lpstr>
      <vt:lpstr>Introducting Other Data Types: Reading Console Input… Cont </vt:lpstr>
      <vt:lpstr>Introducting Other Data Types: Reading Console Input</vt:lpstr>
      <vt:lpstr>Escape Character</vt:lpstr>
      <vt:lpstr>Main Point</vt:lpstr>
      <vt:lpstr>Operators In Java: Arithmetic Operators …Cont</vt:lpstr>
      <vt:lpstr>Operators In Java: Arithmetic Operators</vt:lpstr>
      <vt:lpstr>Operators In Java: Increment and Decrement Operators</vt:lpstr>
      <vt:lpstr>Operators In Java: Relational And Boolean Operators</vt:lpstr>
      <vt:lpstr>Ternary:  condition ?  expression1 :  expression2 – evaluates to expression1 if condition is true, expression2 otherwise</vt:lpstr>
      <vt:lpstr>Mathematical Constants And Functions</vt:lpstr>
      <vt:lpstr>RandomNumbers class</vt:lpstr>
      <vt:lpstr>Conversions Between Numeric Types</vt:lpstr>
      <vt:lpstr>Conversions Between Numeric Types</vt:lpstr>
      <vt:lpstr>Java Strings</vt:lpstr>
      <vt:lpstr>Java Strings: The charAt and length Methods</vt:lpstr>
      <vt:lpstr>String Functions: substring, indexOf, startsWith, +, equals… Cont</vt:lpstr>
      <vt:lpstr>String Functions: substring, indexOf, startsWith, +, equals… Cont</vt:lpstr>
      <vt:lpstr>Formatted Console Output…Cont</vt:lpstr>
      <vt:lpstr>Formatted Console Output…Cont</vt:lpstr>
      <vt:lpstr>Formatted Console Output</vt:lpstr>
      <vt:lpstr>Control Flow: Conditional Logic</vt:lpstr>
      <vt:lpstr>Control Flow: Conditional Logic…Cont</vt:lpstr>
      <vt:lpstr>Control Flow: Conditional Logic…Cont</vt:lpstr>
      <vt:lpstr>Control Flow: Conditional Logic</vt:lpstr>
      <vt:lpstr>Control Flow: While Loops.. Cont </vt:lpstr>
      <vt:lpstr>Control Flow: While Loops.. Cont</vt:lpstr>
      <vt:lpstr>Control Flow: While Loops.. Cont</vt:lpstr>
      <vt:lpstr>Control Flow: While Loops</vt:lpstr>
      <vt:lpstr>Control Flow: for Loops…Cont  </vt:lpstr>
      <vt:lpstr>Control Flow: for Loops…Cont</vt:lpstr>
      <vt:lpstr>Control Flow: for Loops…Cont</vt:lpstr>
      <vt:lpstr>Control Flow: for Loops…Cont</vt:lpstr>
      <vt:lpstr>Control Flow: for Loops</vt:lpstr>
      <vt:lpstr>Control Flow: The switch Statement…Cont</vt:lpstr>
      <vt:lpstr>Control Flow: The switch Statement…Cont</vt:lpstr>
      <vt:lpstr>Control Flow: The switch Statement</vt:lpstr>
      <vt:lpstr>MAIN POINT </vt:lpstr>
      <vt:lpstr>Arrays… Cont </vt:lpstr>
      <vt:lpstr>Arrays…Cont </vt:lpstr>
      <vt:lpstr>Arrays…Cont</vt:lpstr>
      <vt:lpstr>Arrays…Cont</vt:lpstr>
      <vt:lpstr>Arrays…Cont</vt:lpstr>
      <vt:lpstr>Arrays…Cont </vt:lpstr>
      <vt:lpstr>Arrays</vt:lpstr>
      <vt:lpstr>MAIN POINT </vt:lpstr>
      <vt:lpstr>    CONNECTING THE PARTS OF KNOWLEDGE WITH THE WHOLENESS OF KNOWLEDGE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Lesson 1: Introduction to Java And the Eclipse Development Environment </dc:title>
  <dc:creator>admin</dc:creator>
  <cp:lastModifiedBy>admin</cp:lastModifiedBy>
  <cp:revision>59</cp:revision>
  <dcterms:created xsi:type="dcterms:W3CDTF">2006-08-16T00:00:00Z</dcterms:created>
  <dcterms:modified xsi:type="dcterms:W3CDTF">2015-11-25T16:15:35Z</dcterms:modified>
</cp:coreProperties>
</file>