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27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11/25/2015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191000"/>
            <a:ext cx="7772400" cy="914399"/>
          </a:xfrm>
        </p:spPr>
        <p:txBody>
          <a:bodyPr/>
          <a:lstStyle/>
          <a:p>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Lesson 3: </a:t>
            </a:r>
            <a:r>
              <a:rPr lang="en-US" sz="3200" b="1" dirty="0">
                <a:effectLst/>
              </a:rPr>
              <a:t>Objects and Classes</a:t>
            </a:r>
            <a:br>
              <a:rPr lang="en-US" sz="3200" b="1" dirty="0">
                <a:effectLst/>
              </a:rPr>
            </a:br>
            <a:r>
              <a:rPr lang="en-US" dirty="0">
                <a:effectLst/>
              </a:rPr>
              <a:t/>
            </a:r>
            <a:br>
              <a:rPr lang="en-US" dirty="0">
                <a:effectLst/>
              </a:rPr>
            </a:br>
            <a:endParaRPr lang="en-US" dirty="0"/>
          </a:p>
        </p:txBody>
      </p:sp>
      <p:sp>
        <p:nvSpPr>
          <p:cNvPr id="3" name="Subtitle 2"/>
          <p:cNvSpPr>
            <a:spLocks noGrp="1"/>
          </p:cNvSpPr>
          <p:nvPr>
            <p:ph type="subTitle" idx="1"/>
          </p:nvPr>
        </p:nvSpPr>
        <p:spPr>
          <a:xfrm>
            <a:off x="1447800" y="2819400"/>
            <a:ext cx="6400800" cy="1219200"/>
          </a:xfrm>
        </p:spPr>
        <p:txBody>
          <a:bodyPr/>
          <a:lstStyle/>
          <a:p>
            <a:r>
              <a:rPr lang="en-US" dirty="0"/>
              <a:t>b</a:t>
            </a:r>
            <a:r>
              <a:rPr lang="en-US" dirty="0" smtClean="0"/>
              <a:t>y Dr. </a:t>
            </a:r>
            <a:r>
              <a:rPr lang="en-US" dirty="0" err="1" smtClean="0"/>
              <a:t>Shafqat</a:t>
            </a:r>
            <a:r>
              <a:rPr lang="en-US" dirty="0" smtClean="0"/>
              <a:t> Ali Shad</a:t>
            </a:r>
            <a:endParaRPr lang="en-US" dirty="0"/>
          </a:p>
        </p:txBody>
      </p:sp>
    </p:spTree>
    <p:extLst>
      <p:ext uri="{BB962C8B-B14F-4D97-AF65-F5344CB8AC3E}">
        <p14:creationId xmlns:p14="http://schemas.microsoft.com/office/powerpoint/2010/main" val="1442199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normAutofit lnSpcReduction="10000"/>
          </a:bodyPr>
          <a:lstStyle/>
          <a:p>
            <a:pPr marL="0" indent="0">
              <a:buNone/>
            </a:pPr>
            <a:r>
              <a:rPr lang="en-US" dirty="0"/>
              <a:t>The OO paradigm is a shift from old design and programming styles which are focused on machine-centric language models. In the OO paradigm, the focus shifts to mapping real world objects and dynamics to software objects and behavior; this parallel structure has proven to be more robust, less error prone, more scalable, and more cost-effective. In SCI we see that a more profound paradigm is discovered when the point of reference moves from the individual to the unbounded level – this is the CC paradigm in which self-sufficiency is based on true knowledge of the Self as universal, rather than the view of the self as a separate individual.</a:t>
            </a:r>
          </a:p>
          <a:p>
            <a:endParaRPr lang="en-US" dirty="0"/>
          </a:p>
        </p:txBody>
      </p:sp>
    </p:spTree>
    <p:extLst>
      <p:ext uri="{BB962C8B-B14F-4D97-AF65-F5344CB8AC3E}">
        <p14:creationId xmlns:p14="http://schemas.microsoft.com/office/powerpoint/2010/main" val="160483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Declaring and Initializing </a:t>
            </a:r>
            <a:r>
              <a:rPr lang="en-US" sz="3200" b="1" dirty="0" smtClean="0">
                <a:effectLst/>
              </a:rPr>
              <a:t>Objects… </a:t>
            </a:r>
            <a:r>
              <a:rPr lang="en-US" sz="3200" b="1" dirty="0" err="1" smtClean="0">
                <a:effectLst/>
              </a:rPr>
              <a:t>Cont</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The name of a class must be the same as its file name and also the same as each of its </a:t>
            </a:r>
            <a:r>
              <a:rPr lang="en-US" dirty="0" smtClean="0"/>
              <a:t>constructors</a:t>
            </a:r>
            <a:endParaRPr lang="en-US" dirty="0"/>
          </a:p>
          <a:p>
            <a:pPr lvl="0"/>
            <a:r>
              <a:rPr lang="en-US" dirty="0" smtClean="0"/>
              <a:t>When </a:t>
            </a:r>
            <a:r>
              <a:rPr lang="en-US" dirty="0"/>
              <a:t>you create an object from a class like this</a:t>
            </a:r>
            <a:endParaRPr lang="en-US" sz="2800" b="1" dirty="0"/>
          </a:p>
          <a:p>
            <a:pPr marL="0" indent="0">
              <a:buNone/>
            </a:pPr>
            <a:r>
              <a:rPr lang="en-US" dirty="0" smtClean="0"/>
              <a:t>	</a:t>
            </a:r>
            <a:r>
              <a:rPr lang="en-US" dirty="0" err="1" smtClean="0"/>
              <a:t>MyClass</a:t>
            </a:r>
            <a:r>
              <a:rPr lang="en-US" dirty="0" smtClean="0"/>
              <a:t> </a:t>
            </a:r>
            <a:r>
              <a:rPr lang="en-US" dirty="0"/>
              <a:t>cl = new </a:t>
            </a:r>
            <a:r>
              <a:rPr lang="en-US" dirty="0" err="1"/>
              <a:t>MyClass</a:t>
            </a:r>
            <a:r>
              <a:rPr lang="en-US" dirty="0"/>
              <a:t>();</a:t>
            </a:r>
            <a:endParaRPr lang="en-US" sz="3200" b="1" dirty="0"/>
          </a:p>
          <a:p>
            <a:r>
              <a:rPr lang="en-US" dirty="0"/>
              <a:t>you are invoking the </a:t>
            </a:r>
            <a:r>
              <a:rPr lang="en-US" i="1" dirty="0"/>
              <a:t>constructor</a:t>
            </a:r>
            <a:r>
              <a:rPr lang="en-US" dirty="0"/>
              <a:t> of that class</a:t>
            </a:r>
            <a:br>
              <a:rPr lang="en-US" dirty="0"/>
            </a:br>
            <a:endParaRPr lang="en-US" sz="2800" b="1" dirty="0"/>
          </a:p>
          <a:p>
            <a:pPr lvl="0"/>
            <a:r>
              <a:rPr lang="en-US" dirty="0"/>
              <a:t>Constructor rules:</a:t>
            </a:r>
            <a:endParaRPr lang="en-US" sz="2800" b="1" dirty="0"/>
          </a:p>
          <a:p>
            <a:pPr lvl="1"/>
            <a:r>
              <a:rPr lang="en-US" sz="2300" dirty="0"/>
              <a:t>Constructors may accept parameters </a:t>
            </a:r>
            <a:endParaRPr lang="en-US" sz="2300" b="1" dirty="0"/>
          </a:p>
          <a:p>
            <a:pPr lvl="1"/>
            <a:r>
              <a:rPr lang="en-US" sz="2300" dirty="0"/>
              <a:t>The </a:t>
            </a:r>
            <a:r>
              <a:rPr lang="en-US" sz="2300" i="1" dirty="0"/>
              <a:t>default</a:t>
            </a:r>
            <a:r>
              <a:rPr lang="en-US" sz="2300" dirty="0"/>
              <a:t> constructor of any class is the parameter-free constructor </a:t>
            </a:r>
            <a:endParaRPr lang="en-US" sz="2300" b="1" dirty="0"/>
          </a:p>
          <a:p>
            <a:pPr lvl="1"/>
            <a:r>
              <a:rPr lang="en-US" sz="2300" dirty="0"/>
              <a:t>The default constructor does not need to be explicitly coded, unless the class has other parametrized constructors </a:t>
            </a:r>
            <a:endParaRPr lang="en-US" sz="2300" b="1" dirty="0"/>
          </a:p>
          <a:p>
            <a:pPr lvl="1"/>
            <a:r>
              <a:rPr lang="en-US" sz="2300" dirty="0"/>
              <a:t>Example: the Label class explicitly lists its default constructor </a:t>
            </a:r>
            <a:endParaRPr lang="en-US" sz="2300" b="1" dirty="0"/>
          </a:p>
          <a:p>
            <a:pPr lvl="1"/>
            <a:r>
              <a:rPr lang="en-US" sz="2300" dirty="0"/>
              <a:t>Constructors cannot be called like ordinary methods, but only with new</a:t>
            </a:r>
            <a:r>
              <a:rPr lang="en-US" dirty="0"/>
              <a:t/>
            </a:r>
            <a:br>
              <a:rPr lang="en-US" dirty="0"/>
            </a:br>
            <a:endParaRPr lang="en-US" sz="1800" b="1" dirty="0"/>
          </a:p>
          <a:p>
            <a:pPr lvl="0"/>
            <a:r>
              <a:rPr lang="en-US" i="1" dirty="0"/>
              <a:t>Declaring</a:t>
            </a:r>
            <a:r>
              <a:rPr lang="en-US" dirty="0"/>
              <a:t> an object variable is not enough to create an object </a:t>
            </a:r>
            <a:endParaRPr lang="en-US" sz="2800" b="1" dirty="0"/>
          </a:p>
          <a:p>
            <a:pPr marL="0" indent="0">
              <a:buNone/>
            </a:pPr>
            <a:r>
              <a:rPr lang="en-US" dirty="0" smtClean="0"/>
              <a:t>	Label </a:t>
            </a:r>
            <a:r>
              <a:rPr lang="en-US" dirty="0" err="1" smtClean="0"/>
              <a:t>myLabel</a:t>
            </a:r>
            <a:r>
              <a:rPr lang="en-US" dirty="0" smtClean="0"/>
              <a:t>;</a:t>
            </a:r>
            <a:endParaRPr lang="en-US" sz="3200" dirty="0"/>
          </a:p>
          <a:p>
            <a:pPr marL="0" indent="0">
              <a:buNone/>
            </a:pPr>
            <a:r>
              <a:rPr lang="en-US" sz="3200" dirty="0"/>
              <a:t>	</a:t>
            </a:r>
            <a:r>
              <a:rPr lang="en-US" dirty="0" err="1" smtClean="0"/>
              <a:t>myLabel.getText</a:t>
            </a:r>
            <a:r>
              <a:rPr lang="en-US" dirty="0"/>
              <a:t>();//throws </a:t>
            </a:r>
            <a:r>
              <a:rPr lang="en-US" dirty="0" err="1"/>
              <a:t>NullPointerException</a:t>
            </a:r>
            <a:endParaRPr lang="en-US" dirty="0"/>
          </a:p>
        </p:txBody>
      </p:sp>
    </p:spTree>
    <p:extLst>
      <p:ext uri="{BB962C8B-B14F-4D97-AF65-F5344CB8AC3E}">
        <p14:creationId xmlns:p14="http://schemas.microsoft.com/office/powerpoint/2010/main" val="205067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Declaring and Initializing Objects… </a:t>
            </a:r>
            <a:r>
              <a:rPr lang="en-US" sz="3200" b="1" dirty="0" err="1">
                <a:effectLst/>
              </a:rPr>
              <a:t>Cont</a:t>
            </a:r>
            <a:endParaRPr lang="en-US" sz="3200" dirty="0"/>
          </a:p>
        </p:txBody>
      </p:sp>
      <p:sp>
        <p:nvSpPr>
          <p:cNvPr id="3" name="Content Placeholder 2"/>
          <p:cNvSpPr>
            <a:spLocks noGrp="1"/>
          </p:cNvSpPr>
          <p:nvPr>
            <p:ph idx="1"/>
          </p:nvPr>
        </p:nvSpPr>
        <p:spPr/>
        <p:txBody>
          <a:bodyPr>
            <a:normAutofit fontScale="85000" lnSpcReduction="10000"/>
          </a:bodyPr>
          <a:lstStyle/>
          <a:p>
            <a:pPr lvl="0"/>
            <a:r>
              <a:rPr lang="en-US" i="1" dirty="0"/>
              <a:t>Initializing</a:t>
            </a:r>
            <a:r>
              <a:rPr lang="en-US" dirty="0"/>
              <a:t> an object variable is done in one of two ways: with new or by assigning to an already existing object variable</a:t>
            </a:r>
            <a:endParaRPr lang="en-US" b="1" dirty="0"/>
          </a:p>
          <a:p>
            <a:pPr marL="400050" lvl="1" indent="0">
              <a:buNone/>
            </a:pPr>
            <a:r>
              <a:rPr lang="en-US" dirty="0"/>
              <a:t>Label </a:t>
            </a:r>
            <a:r>
              <a:rPr lang="en-US" dirty="0" err="1"/>
              <a:t>myLabel</a:t>
            </a:r>
            <a:r>
              <a:rPr lang="en-US" dirty="0"/>
              <a:t> = new Label();</a:t>
            </a:r>
            <a:endParaRPr lang="en-US" b="1" dirty="0"/>
          </a:p>
          <a:p>
            <a:pPr marL="400050" lvl="1" indent="0">
              <a:buNone/>
            </a:pPr>
            <a:r>
              <a:rPr lang="en-US" dirty="0"/>
              <a:t>Label </a:t>
            </a:r>
            <a:r>
              <a:rPr lang="en-US" dirty="0" err="1"/>
              <a:t>anotherLabel</a:t>
            </a:r>
            <a:r>
              <a:rPr lang="en-US" dirty="0"/>
              <a:t> = </a:t>
            </a:r>
            <a:r>
              <a:rPr lang="en-US" dirty="0" err="1"/>
              <a:t>myLabel</a:t>
            </a:r>
            <a:r>
              <a:rPr lang="en-US" dirty="0"/>
              <a:t>;</a:t>
            </a:r>
            <a:br>
              <a:rPr lang="en-US" dirty="0"/>
            </a:br>
            <a:endParaRPr lang="en-US" b="1" dirty="0"/>
          </a:p>
          <a:p>
            <a:pPr lvl="0"/>
            <a:r>
              <a:rPr lang="en-US" dirty="0"/>
              <a:t>The new operator does two things: it </a:t>
            </a:r>
            <a:r>
              <a:rPr lang="en-US" i="1" dirty="0"/>
              <a:t>creates</a:t>
            </a:r>
            <a:r>
              <a:rPr lang="en-US" dirty="0"/>
              <a:t> an object and it </a:t>
            </a:r>
            <a:r>
              <a:rPr lang="en-US" i="1" dirty="0"/>
              <a:t>returns</a:t>
            </a:r>
            <a:r>
              <a:rPr lang="en-US" dirty="0"/>
              <a:t> a reference to that object. </a:t>
            </a:r>
            <a:r>
              <a:rPr lang="en-US" b="1" dirty="0"/>
              <a:t>Important</a:t>
            </a:r>
            <a:r>
              <a:rPr lang="en-US" dirty="0"/>
              <a:t>: object variables do not contain objects, only </a:t>
            </a:r>
            <a:r>
              <a:rPr lang="en-US" i="1" dirty="0"/>
              <a:t>references</a:t>
            </a:r>
            <a:r>
              <a:rPr lang="en-US" dirty="0"/>
              <a:t> to objects.</a:t>
            </a:r>
            <a:br>
              <a:rPr lang="en-US" dirty="0"/>
            </a:br>
            <a:endParaRPr lang="en-US" b="1" dirty="0"/>
          </a:p>
          <a:p>
            <a:pPr lvl="0"/>
            <a:r>
              <a:rPr lang="en-US" dirty="0"/>
              <a:t>When an object variable is initialized by assigning it to another object variable (one that refers to an existing object), then both variables refer to the same object </a:t>
            </a:r>
            <a:endParaRPr lang="en-US" b="1" dirty="0"/>
          </a:p>
          <a:p>
            <a:pPr marL="400050" lvl="1" indent="0">
              <a:buNone/>
            </a:pPr>
            <a:r>
              <a:rPr lang="en-US" dirty="0"/>
              <a:t> </a:t>
            </a:r>
            <a:endParaRPr lang="en-US" b="1" dirty="0"/>
          </a:p>
          <a:p>
            <a:pPr marL="400050" lvl="1" indent="0">
              <a:buNone/>
            </a:pPr>
            <a:r>
              <a:rPr lang="en-US" dirty="0"/>
              <a:t>Label </a:t>
            </a:r>
            <a:r>
              <a:rPr lang="en-US" dirty="0" err="1"/>
              <a:t>myLabel</a:t>
            </a:r>
            <a:r>
              <a:rPr lang="en-US" dirty="0"/>
              <a:t> = new Label();</a:t>
            </a:r>
            <a:endParaRPr lang="en-US" b="1" dirty="0"/>
          </a:p>
          <a:p>
            <a:pPr marL="400050" lvl="1" indent="0">
              <a:buNone/>
            </a:pPr>
            <a:r>
              <a:rPr lang="en-US" dirty="0"/>
              <a:t>Label </a:t>
            </a:r>
            <a:r>
              <a:rPr lang="en-US" dirty="0" err="1"/>
              <a:t>anotherLabel</a:t>
            </a:r>
            <a:r>
              <a:rPr lang="en-US" dirty="0"/>
              <a:t> = </a:t>
            </a:r>
            <a:r>
              <a:rPr lang="en-US" dirty="0" err="1"/>
              <a:t>myLabel</a:t>
            </a:r>
            <a:r>
              <a:rPr lang="en-US" dirty="0"/>
              <a:t>;</a:t>
            </a:r>
            <a:endParaRPr lang="en-US" b="1" dirty="0"/>
          </a:p>
          <a:p>
            <a:pPr marL="400050" lvl="1" indent="0">
              <a:buNone/>
            </a:pPr>
            <a:r>
              <a:rPr lang="en-US" dirty="0" err="1"/>
              <a:t>myLabel.setText</a:t>
            </a:r>
            <a:r>
              <a:rPr lang="en-US" dirty="0"/>
              <a:t>("hello");</a:t>
            </a:r>
            <a:endParaRPr lang="en-US" b="1" dirty="0"/>
          </a:p>
          <a:p>
            <a:pPr marL="400050" lvl="1" indent="0">
              <a:buNone/>
            </a:pPr>
            <a:r>
              <a:rPr lang="en-US" dirty="0"/>
              <a:t>String text = </a:t>
            </a:r>
            <a:r>
              <a:rPr lang="en-US" dirty="0" err="1"/>
              <a:t>anotherLabel.getText</a:t>
            </a:r>
            <a:r>
              <a:rPr lang="en-US" dirty="0"/>
              <a:t>(); //text is "hello"</a:t>
            </a:r>
            <a:endParaRPr lang="en-US" b="1" dirty="0"/>
          </a:p>
          <a:p>
            <a:endParaRPr lang="en-US" dirty="0"/>
          </a:p>
        </p:txBody>
      </p:sp>
    </p:spTree>
    <p:extLst>
      <p:ext uri="{BB962C8B-B14F-4D97-AF65-F5344CB8AC3E}">
        <p14:creationId xmlns:p14="http://schemas.microsoft.com/office/powerpoint/2010/main" val="223267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Declaring and Initializing Objects… </a:t>
            </a:r>
            <a:r>
              <a:rPr lang="en-US" sz="3200" b="1" dirty="0" err="1">
                <a:effectLst/>
              </a:rPr>
              <a:t>Cont</a:t>
            </a:r>
            <a:endParaRPr lang="en-US" sz="3200" dirty="0"/>
          </a:p>
        </p:txBody>
      </p:sp>
      <p:sp>
        <p:nvSpPr>
          <p:cNvPr id="3" name="Content Placeholder 2"/>
          <p:cNvSpPr>
            <a:spLocks noGrp="1"/>
          </p:cNvSpPr>
          <p:nvPr>
            <p:ph idx="1"/>
          </p:nvPr>
        </p:nvSpPr>
        <p:spPr/>
        <p:txBody>
          <a:bodyPr>
            <a:normAutofit fontScale="85000" lnSpcReduction="20000"/>
          </a:bodyPr>
          <a:lstStyle/>
          <a:p>
            <a:pPr lvl="0"/>
            <a:r>
              <a:rPr lang="en-US" dirty="0"/>
              <a:t>The data and methods of an object are accessed using “dot” notation, subject to visibility constraints.</a:t>
            </a:r>
            <a:endParaRPr lang="en-US" b="1" dirty="0"/>
          </a:p>
          <a:p>
            <a:pPr marL="0" indent="0">
              <a:buNone/>
            </a:pPr>
            <a:endParaRPr lang="en-US" b="1" dirty="0"/>
          </a:p>
          <a:p>
            <a:pPr marL="400050" lvl="1" indent="0">
              <a:buNone/>
            </a:pPr>
            <a:r>
              <a:rPr lang="en-US" dirty="0"/>
              <a:t>class Simple {</a:t>
            </a:r>
            <a:endParaRPr lang="en-US" b="1" dirty="0"/>
          </a:p>
          <a:p>
            <a:pPr marL="400050" lvl="1" indent="0">
              <a:buNone/>
            </a:pPr>
            <a:r>
              <a:rPr lang="en-US" dirty="0"/>
              <a:t>	</a:t>
            </a:r>
            <a:r>
              <a:rPr lang="en-US" dirty="0" err="1"/>
              <a:t>int</a:t>
            </a:r>
            <a:r>
              <a:rPr lang="en-US" dirty="0"/>
              <a:t> x = 5;</a:t>
            </a:r>
            <a:endParaRPr lang="en-US" b="1" dirty="0"/>
          </a:p>
          <a:p>
            <a:pPr marL="400050" lvl="1" indent="0">
              <a:buNone/>
            </a:pPr>
            <a:r>
              <a:rPr lang="en-US" dirty="0"/>
              <a:t>	</a:t>
            </a:r>
            <a:r>
              <a:rPr lang="en-US" dirty="0" err="1"/>
              <a:t>int</a:t>
            </a:r>
            <a:r>
              <a:rPr lang="en-US" dirty="0"/>
              <a:t> </a:t>
            </a:r>
            <a:r>
              <a:rPr lang="en-US" dirty="0" err="1"/>
              <a:t>simpleMethod</a:t>
            </a:r>
            <a:r>
              <a:rPr lang="en-US" dirty="0"/>
              <a:t>() {</a:t>
            </a:r>
            <a:endParaRPr lang="en-US" b="1" dirty="0"/>
          </a:p>
          <a:p>
            <a:pPr marL="400050" lvl="1" indent="0">
              <a:buNone/>
            </a:pPr>
            <a:r>
              <a:rPr lang="en-US" dirty="0"/>
              <a:t>		return 7;</a:t>
            </a:r>
            <a:endParaRPr lang="en-US" b="1" dirty="0"/>
          </a:p>
          <a:p>
            <a:pPr marL="400050" lvl="1" indent="0">
              <a:buNone/>
            </a:pPr>
            <a:r>
              <a:rPr lang="en-US" dirty="0"/>
              <a:t>	}</a:t>
            </a:r>
            <a:endParaRPr lang="en-US" b="1" dirty="0"/>
          </a:p>
          <a:p>
            <a:pPr marL="400050" lvl="1" indent="0">
              <a:buNone/>
            </a:pPr>
            <a:r>
              <a:rPr lang="en-US" dirty="0"/>
              <a:t> </a:t>
            </a:r>
            <a:endParaRPr lang="en-US" b="1" dirty="0"/>
          </a:p>
          <a:p>
            <a:pPr marL="400050" lvl="1" indent="0">
              <a:buNone/>
            </a:pPr>
            <a:r>
              <a:rPr lang="en-US" dirty="0"/>
              <a:t>	public static void main(String[] </a:t>
            </a:r>
            <a:r>
              <a:rPr lang="en-US" dirty="0" err="1"/>
              <a:t>args</a:t>
            </a:r>
            <a:r>
              <a:rPr lang="en-US" dirty="0"/>
              <a:t>) {</a:t>
            </a:r>
            <a:endParaRPr lang="en-US" b="1" dirty="0"/>
          </a:p>
          <a:p>
            <a:pPr marL="400050" lvl="1" indent="0">
              <a:buNone/>
            </a:pPr>
            <a:r>
              <a:rPr lang="en-US" dirty="0"/>
              <a:t>		Simple s = new Simple();</a:t>
            </a:r>
            <a:endParaRPr lang="en-US" b="1" dirty="0"/>
          </a:p>
          <a:p>
            <a:pPr marL="400050" lvl="1" indent="0">
              <a:buNone/>
            </a:pPr>
            <a:r>
              <a:rPr lang="en-US" dirty="0"/>
              <a:t>		</a:t>
            </a:r>
            <a:r>
              <a:rPr lang="en-US" dirty="0" err="1"/>
              <a:t>int</a:t>
            </a:r>
            <a:r>
              <a:rPr lang="en-US" dirty="0"/>
              <a:t> </a:t>
            </a:r>
            <a:r>
              <a:rPr lang="en-US" dirty="0" err="1"/>
              <a:t>intInstance</a:t>
            </a:r>
            <a:r>
              <a:rPr lang="en-US" dirty="0"/>
              <a:t> = </a:t>
            </a:r>
            <a:r>
              <a:rPr lang="en-US" dirty="0" err="1"/>
              <a:t>s.x</a:t>
            </a:r>
            <a:r>
              <a:rPr lang="en-US" dirty="0"/>
              <a:t>;</a:t>
            </a:r>
            <a:endParaRPr lang="en-US" b="1" dirty="0"/>
          </a:p>
          <a:p>
            <a:pPr marL="400050" lvl="1" indent="0">
              <a:buNone/>
            </a:pPr>
            <a:r>
              <a:rPr lang="en-US" dirty="0"/>
              <a:t>		</a:t>
            </a:r>
            <a:r>
              <a:rPr lang="en-US" dirty="0" err="1"/>
              <a:t>int</a:t>
            </a:r>
            <a:r>
              <a:rPr lang="en-US" dirty="0"/>
              <a:t> </a:t>
            </a:r>
            <a:r>
              <a:rPr lang="en-US" dirty="0" err="1"/>
              <a:t>simpleMethodVal</a:t>
            </a:r>
            <a:r>
              <a:rPr lang="en-US" dirty="0"/>
              <a:t> = </a:t>
            </a:r>
            <a:r>
              <a:rPr lang="en-US" dirty="0" err="1"/>
              <a:t>s.simpleMethod</a:t>
            </a:r>
            <a:r>
              <a:rPr lang="en-US" dirty="0"/>
              <a:t>();</a:t>
            </a:r>
            <a:endParaRPr lang="en-US" b="1" dirty="0"/>
          </a:p>
          <a:p>
            <a:pPr marL="400050" lvl="1" indent="0">
              <a:buNone/>
            </a:pPr>
            <a:r>
              <a:rPr lang="en-US" dirty="0"/>
              <a:t>		</a:t>
            </a:r>
            <a:r>
              <a:rPr lang="en-US" dirty="0" err="1"/>
              <a:t>System.out.println</a:t>
            </a:r>
            <a:r>
              <a:rPr lang="en-US" dirty="0"/>
              <a:t>(“” + </a:t>
            </a:r>
            <a:r>
              <a:rPr lang="en-US" dirty="0" err="1"/>
              <a:t>intInstance</a:t>
            </a:r>
            <a:r>
              <a:rPr lang="en-US" dirty="0"/>
              <a:t>);</a:t>
            </a:r>
            <a:endParaRPr lang="en-US" b="1" dirty="0"/>
          </a:p>
          <a:p>
            <a:pPr marL="400050" lvl="1" indent="0">
              <a:buNone/>
            </a:pPr>
            <a:r>
              <a:rPr lang="en-US" dirty="0"/>
              <a:t>		</a:t>
            </a:r>
            <a:r>
              <a:rPr lang="en-US" dirty="0" err="1"/>
              <a:t>System.out.println</a:t>
            </a:r>
            <a:r>
              <a:rPr lang="en-US" dirty="0"/>
              <a:t>(“” + </a:t>
            </a:r>
            <a:r>
              <a:rPr lang="en-US" dirty="0" err="1"/>
              <a:t>simpleMethodVal</a:t>
            </a:r>
            <a:r>
              <a:rPr lang="en-US" dirty="0"/>
              <a:t>);</a:t>
            </a:r>
            <a:endParaRPr lang="en-US" b="1" dirty="0"/>
          </a:p>
          <a:p>
            <a:pPr marL="400050" lvl="1" indent="0">
              <a:buNone/>
            </a:pPr>
            <a:r>
              <a:rPr lang="en-US" dirty="0"/>
              <a:t>	}</a:t>
            </a:r>
            <a:endParaRPr lang="en-US" b="1" dirty="0"/>
          </a:p>
          <a:p>
            <a:pPr marL="400050" lvl="1" indent="0">
              <a:buNone/>
            </a:pPr>
            <a:r>
              <a:rPr lang="en-US" dirty="0"/>
              <a:t>}</a:t>
            </a:r>
            <a:endParaRPr lang="en-US" b="1" dirty="0"/>
          </a:p>
          <a:p>
            <a:pPr marL="400050" lvl="1" indent="0">
              <a:buNone/>
            </a:pPr>
            <a:r>
              <a:rPr lang="en-US" dirty="0"/>
              <a:t> Output:</a:t>
            </a:r>
            <a:endParaRPr lang="en-US" b="1" dirty="0"/>
          </a:p>
          <a:p>
            <a:pPr marL="400050" lvl="1" indent="0">
              <a:buNone/>
            </a:pPr>
            <a:r>
              <a:rPr lang="en-US" dirty="0"/>
              <a:t>	5</a:t>
            </a:r>
            <a:endParaRPr lang="en-US" b="1" dirty="0"/>
          </a:p>
          <a:p>
            <a:pPr marL="400050" lvl="1" indent="0">
              <a:buNone/>
            </a:pPr>
            <a:r>
              <a:rPr lang="en-US" b="1" dirty="0"/>
              <a:t>	7</a:t>
            </a:r>
            <a:endParaRPr lang="en-US" dirty="0"/>
          </a:p>
        </p:txBody>
      </p:sp>
    </p:spTree>
    <p:extLst>
      <p:ext uri="{BB962C8B-B14F-4D97-AF65-F5344CB8AC3E}">
        <p14:creationId xmlns:p14="http://schemas.microsoft.com/office/powerpoint/2010/main" val="572924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Declaring and Initializing </a:t>
            </a:r>
            <a:r>
              <a:rPr lang="en-US" sz="3200" b="1" dirty="0" smtClean="0">
                <a:effectLst/>
              </a:rPr>
              <a:t>Objects…</a:t>
            </a:r>
            <a:r>
              <a:rPr lang="en-US" sz="3200" b="1" dirty="0" err="1" smtClean="0">
                <a:effectLst/>
              </a:rPr>
              <a:t>Cont</a:t>
            </a:r>
            <a:endParaRPr lang="en-US" sz="3200" dirty="0"/>
          </a:p>
        </p:txBody>
      </p:sp>
      <p:sp>
        <p:nvSpPr>
          <p:cNvPr id="3" name="Content Placeholder 2"/>
          <p:cNvSpPr>
            <a:spLocks noGrp="1"/>
          </p:cNvSpPr>
          <p:nvPr>
            <p:ph idx="1"/>
          </p:nvPr>
        </p:nvSpPr>
        <p:spPr/>
        <p:txBody>
          <a:bodyPr>
            <a:normAutofit fontScale="92500" lnSpcReduction="20000"/>
          </a:bodyPr>
          <a:lstStyle/>
          <a:p>
            <a:pPr lvl="0"/>
            <a:r>
              <a:rPr lang="en-US" i="1" dirty="0"/>
              <a:t>Object Destruction and Garbage Collection. </a:t>
            </a:r>
            <a:r>
              <a:rPr lang="en-US" dirty="0"/>
              <a:t> </a:t>
            </a:r>
            <a:endParaRPr lang="en-US" b="1" dirty="0"/>
          </a:p>
          <a:p>
            <a:pPr lvl="0"/>
            <a:r>
              <a:rPr lang="en-US" dirty="0"/>
              <a:t>In some languages (like C++), there is a notion of a “destructor” whose job is to run code associated with the destruction (removal from memory) of an object. </a:t>
            </a:r>
            <a:br>
              <a:rPr lang="en-US" dirty="0"/>
            </a:br>
            <a:endParaRPr lang="en-US" b="1" dirty="0"/>
          </a:p>
          <a:p>
            <a:pPr lvl="0"/>
            <a:r>
              <a:rPr lang="en-US" dirty="0"/>
              <a:t>Java has no explicit destructor methods. Instead, the JVM provides a </a:t>
            </a:r>
            <a:r>
              <a:rPr lang="en-US" i="1" dirty="0"/>
              <a:t>garbage collector.</a:t>
            </a:r>
            <a:r>
              <a:rPr lang="en-US" dirty="0"/>
              <a:t> When objects that have been created during execution of an application are no longer referenced anywhere in the application, they are considered to be </a:t>
            </a:r>
            <a:r>
              <a:rPr lang="en-US" i="1" dirty="0"/>
              <a:t>garbage</a:t>
            </a:r>
            <a:r>
              <a:rPr lang="en-US" dirty="0"/>
              <a:t>. Periodically, the JVM will invoke its garbage collector to determine which objects are still being referenced (“mark”) and then to free up the memory used up by all the remaining objects (“sweep”). </a:t>
            </a:r>
            <a:br>
              <a:rPr lang="en-US" dirty="0"/>
            </a:br>
            <a:endParaRPr lang="en-US" b="1" dirty="0"/>
          </a:p>
          <a:p>
            <a:endParaRPr lang="en-US" dirty="0"/>
          </a:p>
        </p:txBody>
      </p:sp>
    </p:spTree>
    <p:extLst>
      <p:ext uri="{BB962C8B-B14F-4D97-AF65-F5344CB8AC3E}">
        <p14:creationId xmlns:p14="http://schemas.microsoft.com/office/powerpoint/2010/main" val="50465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Declaring and Initializing Objects…</a:t>
            </a:r>
            <a:r>
              <a:rPr lang="en-US" sz="3200" b="1" dirty="0" err="1">
                <a:effectLst/>
              </a:rPr>
              <a:t>Cont</a:t>
            </a:r>
            <a:endParaRPr lang="en-US" sz="3200" dirty="0"/>
          </a:p>
        </p:txBody>
      </p:sp>
      <p:sp>
        <p:nvSpPr>
          <p:cNvPr id="3" name="Content Placeholder 2"/>
          <p:cNvSpPr>
            <a:spLocks noGrp="1"/>
          </p:cNvSpPr>
          <p:nvPr>
            <p:ph idx="1"/>
          </p:nvPr>
        </p:nvSpPr>
        <p:spPr/>
        <p:txBody>
          <a:bodyPr>
            <a:normAutofit lnSpcReduction="10000"/>
          </a:bodyPr>
          <a:lstStyle/>
          <a:p>
            <a:pPr lvl="0"/>
            <a:r>
              <a:rPr lang="en-US" dirty="0"/>
              <a:t>Garbage collection is initiated at the JVM’s discretion, specifically to free up memory.</a:t>
            </a:r>
            <a:br>
              <a:rPr lang="en-US" dirty="0"/>
            </a:br>
            <a:endParaRPr lang="en-US" b="1" dirty="0"/>
          </a:p>
          <a:p>
            <a:pPr lvl="0"/>
            <a:r>
              <a:rPr lang="en-US" dirty="0"/>
              <a:t>Sometimes an unreferenced object ties up more than just a memory location; it may also tie up other resources, like a file or a database connection. In such cases, the garbage collector itself does not know how to – and therefore will not -- free  up these resources. To free them up, the developer must write code to handle this need and make sure that it will execute before all references to this object are lost.</a:t>
            </a:r>
            <a:endParaRPr lang="en-US" b="1" dirty="0"/>
          </a:p>
          <a:p>
            <a:endParaRPr lang="en-US" dirty="0"/>
          </a:p>
        </p:txBody>
      </p:sp>
    </p:spTree>
    <p:extLst>
      <p:ext uri="{BB962C8B-B14F-4D97-AF65-F5344CB8AC3E}">
        <p14:creationId xmlns:p14="http://schemas.microsoft.com/office/powerpoint/2010/main" val="2190247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Using Predefined Classes</a:t>
            </a:r>
            <a:br>
              <a:rPr lang="en-US" sz="3200" b="1" dirty="0">
                <a:effectLst/>
              </a:rPr>
            </a:br>
            <a:r>
              <a:rPr lang="en-US" sz="3200" b="1" dirty="0" smtClean="0">
                <a:effectLst/>
              </a:rPr>
              <a:t>:Date </a:t>
            </a:r>
            <a:r>
              <a:rPr lang="en-US" sz="3200" b="1" dirty="0">
                <a:effectLst/>
              </a:rPr>
              <a:t>and </a:t>
            </a:r>
            <a:r>
              <a:rPr lang="en-US" sz="3200" b="1" dirty="0" err="1" smtClean="0">
                <a:effectLst/>
              </a:rPr>
              <a:t>GregorianCalendar</a:t>
            </a:r>
            <a:r>
              <a:rPr lang="en-US" sz="3200" b="1" dirty="0" smtClean="0">
                <a:effectLst/>
              </a:rPr>
              <a:t>…</a:t>
            </a:r>
            <a:r>
              <a:rPr lang="en-US" sz="3200" b="1" dirty="0" err="1" smtClean="0">
                <a:effectLst/>
              </a:rPr>
              <a:t>Cont</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dirty="0" smtClean="0"/>
              <a:t>Date </a:t>
            </a:r>
            <a:r>
              <a:rPr lang="en-US" dirty="0"/>
              <a:t>represents a point in time. It is the number of milliseconds since the beginning of the day 1/1/1970 ("the epoch"). </a:t>
            </a:r>
            <a:r>
              <a:rPr lang="en-US" dirty="0" err="1"/>
              <a:t>GregorianCalendar</a:t>
            </a:r>
            <a:r>
              <a:rPr lang="en-US" dirty="0"/>
              <a:t> is responsible for calendar operations – calendars are the way one culture represents points in time ( examples: Gregorian Calendar, lunar calendar, Mayan calendar) in terms of days, weeks, months, etc.</a:t>
            </a:r>
            <a:br>
              <a:rPr lang="en-US" dirty="0"/>
            </a:br>
            <a:endParaRPr lang="en-US" b="1" dirty="0"/>
          </a:p>
          <a:p>
            <a:r>
              <a:rPr lang="en-US" dirty="0" smtClean="0"/>
              <a:t>The </a:t>
            </a:r>
            <a:r>
              <a:rPr lang="en-US" dirty="0"/>
              <a:t>Date class has a small API: </a:t>
            </a:r>
            <a:endParaRPr lang="en-US" b="1" dirty="0"/>
          </a:p>
          <a:p>
            <a:pPr marL="400050" lvl="1" indent="0">
              <a:buNone/>
            </a:pPr>
            <a:r>
              <a:rPr lang="en-US" sz="2300" dirty="0"/>
              <a:t>Two constructors:</a:t>
            </a:r>
            <a:endParaRPr lang="en-US" sz="2300" b="1" dirty="0"/>
          </a:p>
          <a:p>
            <a:pPr marL="400050" lvl="1" indent="0">
              <a:buNone/>
            </a:pPr>
            <a:r>
              <a:rPr lang="en-US" sz="2300" dirty="0"/>
              <a:t>	Date()  //today's date, in number of milliseconds </a:t>
            </a:r>
            <a:r>
              <a:rPr lang="en-US" sz="2300" dirty="0" smtClean="0"/>
              <a:t>from </a:t>
            </a:r>
            <a:r>
              <a:rPr lang="en-US" sz="2300" dirty="0"/>
              <a:t>the epoch</a:t>
            </a:r>
            <a:endParaRPr lang="en-US" sz="2300" b="1" dirty="0"/>
          </a:p>
          <a:p>
            <a:pPr marL="400050" lvl="1" indent="0">
              <a:buNone/>
            </a:pPr>
            <a:r>
              <a:rPr lang="en-US" sz="2300" dirty="0"/>
              <a:t>	Date(long </a:t>
            </a:r>
            <a:r>
              <a:rPr lang="en-US" sz="2300" dirty="0" err="1"/>
              <a:t>numMilliseconds</a:t>
            </a:r>
            <a:r>
              <a:rPr lang="en-US" sz="2300" dirty="0"/>
              <a:t>) //another date, passed in </a:t>
            </a:r>
            <a:r>
              <a:rPr lang="en-US" sz="2300" dirty="0" smtClean="0"/>
              <a:t>in </a:t>
            </a:r>
            <a:r>
              <a:rPr lang="en-US" sz="2300" dirty="0"/>
              <a:t>the form of </a:t>
            </a:r>
            <a:r>
              <a:rPr lang="en-US" sz="2300" dirty="0" smtClean="0"/>
              <a:t>				//</a:t>
            </a:r>
            <a:r>
              <a:rPr lang="en-US" sz="2300" dirty="0" err="1" smtClean="0"/>
              <a:t>millisecs</a:t>
            </a:r>
            <a:endParaRPr lang="en-US" sz="2300" b="1" dirty="0"/>
          </a:p>
          <a:p>
            <a:pPr marL="400050" lvl="1" indent="0">
              <a:buNone/>
            </a:pPr>
            <a:r>
              <a:rPr lang="en-US" sz="2300" b="1" dirty="0"/>
              <a:t/>
            </a:r>
            <a:br>
              <a:rPr lang="en-US" sz="2300" b="1" dirty="0"/>
            </a:br>
            <a:r>
              <a:rPr lang="en-US" sz="2300" b="1" dirty="0"/>
              <a:t>		</a:t>
            </a:r>
            <a:r>
              <a:rPr lang="en-US" sz="2300" dirty="0"/>
              <a:t>Methods:</a:t>
            </a:r>
            <a:endParaRPr lang="en-US" sz="2300" b="1" dirty="0"/>
          </a:p>
          <a:p>
            <a:pPr marL="400050" lvl="1" indent="0">
              <a:buNone/>
            </a:pPr>
            <a:r>
              <a:rPr lang="en-US" sz="2300" dirty="0"/>
              <a:t>			</a:t>
            </a:r>
            <a:r>
              <a:rPr lang="en-US" sz="2300" dirty="0" err="1"/>
              <a:t>boolean</a:t>
            </a:r>
            <a:r>
              <a:rPr lang="en-US" sz="2300" dirty="0"/>
              <a:t> after(Date d)</a:t>
            </a:r>
            <a:endParaRPr lang="en-US" sz="2300" b="1" dirty="0"/>
          </a:p>
          <a:p>
            <a:pPr marL="400050" lvl="1" indent="0">
              <a:buNone/>
            </a:pPr>
            <a:r>
              <a:rPr lang="en-US" sz="2300" dirty="0"/>
              <a:t>			</a:t>
            </a:r>
            <a:r>
              <a:rPr lang="en-US" sz="2300" dirty="0" err="1"/>
              <a:t>boolean</a:t>
            </a:r>
            <a:r>
              <a:rPr lang="en-US" sz="2300" dirty="0"/>
              <a:t> before(Date d)</a:t>
            </a:r>
            <a:endParaRPr lang="en-US" sz="2300" b="1" dirty="0"/>
          </a:p>
          <a:p>
            <a:pPr marL="400050" lvl="1" indent="0">
              <a:buNone/>
            </a:pPr>
            <a:r>
              <a:rPr lang="en-US" sz="2300" dirty="0"/>
              <a:t>			Object clone()</a:t>
            </a:r>
            <a:endParaRPr lang="en-US" sz="2300" b="1" dirty="0"/>
          </a:p>
          <a:p>
            <a:pPr marL="400050" lvl="1" indent="0">
              <a:buNone/>
            </a:pPr>
            <a:r>
              <a:rPr lang="en-US" sz="2300" dirty="0"/>
              <a:t>			</a:t>
            </a:r>
            <a:r>
              <a:rPr lang="en-US" sz="2300" dirty="0" err="1"/>
              <a:t>int</a:t>
            </a:r>
            <a:r>
              <a:rPr lang="en-US" sz="2300" dirty="0"/>
              <a:t> </a:t>
            </a:r>
            <a:r>
              <a:rPr lang="en-US" sz="2300" dirty="0" err="1"/>
              <a:t>compareTo</a:t>
            </a:r>
            <a:r>
              <a:rPr lang="en-US" sz="2300" dirty="0"/>
              <a:t>(Date d)</a:t>
            </a:r>
            <a:endParaRPr lang="en-US" sz="2300" b="1" dirty="0"/>
          </a:p>
          <a:p>
            <a:pPr marL="400050" lvl="1" indent="0">
              <a:buNone/>
            </a:pPr>
            <a:r>
              <a:rPr lang="en-US" sz="2300" dirty="0"/>
              <a:t>			</a:t>
            </a:r>
            <a:r>
              <a:rPr lang="en-US" sz="2300" dirty="0" err="1"/>
              <a:t>boolean</a:t>
            </a:r>
            <a:r>
              <a:rPr lang="en-US" sz="2300" dirty="0"/>
              <a:t> equals(Date d)</a:t>
            </a:r>
            <a:endParaRPr lang="en-US" sz="2300" b="1" dirty="0"/>
          </a:p>
          <a:p>
            <a:pPr marL="400050" lvl="1" indent="0">
              <a:buNone/>
            </a:pPr>
            <a:r>
              <a:rPr lang="en-US" sz="2300" dirty="0"/>
              <a:t>			long </a:t>
            </a:r>
            <a:r>
              <a:rPr lang="en-US" sz="2300" dirty="0" err="1"/>
              <a:t>getTime</a:t>
            </a:r>
            <a:r>
              <a:rPr lang="en-US" sz="2300" dirty="0"/>
              <a:t>()</a:t>
            </a:r>
            <a:endParaRPr lang="en-US" sz="2300" b="1" dirty="0"/>
          </a:p>
          <a:p>
            <a:pPr marL="400050" lvl="1" indent="0">
              <a:buNone/>
            </a:pPr>
            <a:r>
              <a:rPr lang="en-US" sz="2300" dirty="0"/>
              <a:t>			void </a:t>
            </a:r>
            <a:r>
              <a:rPr lang="en-US" sz="2300" dirty="0" err="1"/>
              <a:t>setTime</a:t>
            </a:r>
            <a:r>
              <a:rPr lang="en-US" sz="2300" dirty="0"/>
              <a:t>(long </a:t>
            </a:r>
            <a:r>
              <a:rPr lang="en-US" sz="2300" dirty="0" err="1"/>
              <a:t>millisecs</a:t>
            </a:r>
            <a:r>
              <a:rPr lang="en-US" sz="2300" dirty="0"/>
              <a:t>)</a:t>
            </a:r>
            <a:endParaRPr lang="en-US" sz="2300" b="1" dirty="0"/>
          </a:p>
          <a:p>
            <a:endParaRPr lang="en-US" dirty="0"/>
          </a:p>
        </p:txBody>
      </p:sp>
    </p:spTree>
    <p:extLst>
      <p:ext uri="{BB962C8B-B14F-4D97-AF65-F5344CB8AC3E}">
        <p14:creationId xmlns:p14="http://schemas.microsoft.com/office/powerpoint/2010/main" val="579350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Using Predefined Classes</a:t>
            </a:r>
            <a:br>
              <a:rPr lang="en-US" sz="3200" b="1" dirty="0">
                <a:effectLst/>
              </a:rPr>
            </a:br>
            <a:r>
              <a:rPr lang="en-US" sz="3200" b="1" dirty="0">
                <a:effectLst/>
              </a:rPr>
              <a:t>:Date and </a:t>
            </a:r>
            <a:r>
              <a:rPr lang="en-US" sz="3200" b="1" dirty="0" err="1" smtClean="0">
                <a:effectLst/>
              </a:rPr>
              <a:t>GregorianCalendar</a:t>
            </a:r>
            <a:endParaRPr lang="en-US" sz="3200" dirty="0"/>
          </a:p>
        </p:txBody>
      </p:sp>
      <p:sp>
        <p:nvSpPr>
          <p:cNvPr id="3" name="Content Placeholder 2"/>
          <p:cNvSpPr>
            <a:spLocks noGrp="1"/>
          </p:cNvSpPr>
          <p:nvPr>
            <p:ph idx="1"/>
          </p:nvPr>
        </p:nvSpPr>
        <p:spPr/>
        <p:txBody>
          <a:bodyPr>
            <a:normAutofit fontScale="85000" lnSpcReduction="10000"/>
          </a:bodyPr>
          <a:lstStyle/>
          <a:p>
            <a:r>
              <a:rPr lang="en-US" dirty="0"/>
              <a:t>Use </a:t>
            </a:r>
            <a:r>
              <a:rPr lang="en-US" dirty="0" err="1"/>
              <a:t>GregorianCalendar</a:t>
            </a:r>
            <a:r>
              <a:rPr lang="en-US" dirty="0"/>
              <a:t> to change values like day, month, year, hour, locale</a:t>
            </a:r>
            <a:endParaRPr lang="en-US" b="1" dirty="0"/>
          </a:p>
          <a:p>
            <a:r>
              <a:rPr lang="en-US" dirty="0"/>
              <a:t>Examples:</a:t>
            </a:r>
            <a:endParaRPr lang="en-US" b="1" dirty="0"/>
          </a:p>
          <a:p>
            <a:pPr marL="0" indent="0">
              <a:buNone/>
            </a:pPr>
            <a:r>
              <a:rPr lang="en-US" dirty="0"/>
              <a:t>	new </a:t>
            </a:r>
            <a:r>
              <a:rPr lang="en-US" dirty="0" err="1"/>
              <a:t>GregorianCalendar</a:t>
            </a:r>
            <a:r>
              <a:rPr lang="en-US" dirty="0"/>
              <a:t>()  // today at this moment</a:t>
            </a:r>
            <a:endParaRPr lang="en-US" b="1" dirty="0"/>
          </a:p>
          <a:p>
            <a:pPr marL="0" indent="0">
              <a:buNone/>
            </a:pPr>
            <a:r>
              <a:rPr lang="en-US" dirty="0"/>
              <a:t>	new </a:t>
            </a:r>
            <a:r>
              <a:rPr lang="en-US" dirty="0" err="1"/>
              <a:t>GregorianCalendar</a:t>
            </a:r>
            <a:r>
              <a:rPr lang="en-US" dirty="0"/>
              <a:t>(1999, 11, 31)  // 11 is December </a:t>
            </a:r>
            <a:endParaRPr lang="en-US" b="1" dirty="0"/>
          </a:p>
          <a:p>
            <a:pPr marL="0" indent="0">
              <a:buNone/>
            </a:pPr>
            <a:r>
              <a:rPr lang="en-US" dirty="0"/>
              <a:t>	new </a:t>
            </a:r>
            <a:r>
              <a:rPr lang="en-US" dirty="0" err="1"/>
              <a:t>GregorianCalendar</a:t>
            </a:r>
            <a:r>
              <a:rPr lang="en-US" dirty="0"/>
              <a:t>(1999, 11, 31, 23, 12, 58)</a:t>
            </a:r>
            <a:endParaRPr lang="en-US" b="1" dirty="0"/>
          </a:p>
          <a:p>
            <a:pPr marL="0" indent="0">
              <a:buNone/>
            </a:pPr>
            <a:r>
              <a:rPr lang="en-US" dirty="0"/>
              <a:t>	new </a:t>
            </a:r>
            <a:r>
              <a:rPr lang="en-US" dirty="0" err="1"/>
              <a:t>GregorianCalendar</a:t>
            </a:r>
            <a:r>
              <a:rPr lang="en-US" dirty="0"/>
              <a:t>(1999, </a:t>
            </a:r>
            <a:r>
              <a:rPr lang="en-US" dirty="0" err="1"/>
              <a:t>Calendar.DECEMBER</a:t>
            </a:r>
            <a:r>
              <a:rPr lang="en-US" dirty="0"/>
              <a:t>, 31)</a:t>
            </a:r>
            <a:endParaRPr lang="en-US" b="1" dirty="0"/>
          </a:p>
          <a:p>
            <a:pPr marL="0" indent="0">
              <a:buNone/>
            </a:pPr>
            <a:r>
              <a:rPr lang="en-US" dirty="0"/>
              <a:t>	</a:t>
            </a:r>
            <a:r>
              <a:rPr lang="en-US" dirty="0" err="1"/>
              <a:t>GregorianCalendar</a:t>
            </a:r>
            <a:r>
              <a:rPr lang="en-US" dirty="0"/>
              <a:t> </a:t>
            </a:r>
            <a:r>
              <a:rPr lang="en-US" dirty="0" err="1"/>
              <a:t>cal</a:t>
            </a:r>
            <a:r>
              <a:rPr lang="en-US" dirty="0"/>
              <a:t> = new </a:t>
            </a:r>
            <a:r>
              <a:rPr lang="en-US" dirty="0" err="1"/>
              <a:t>GregorianCalendar</a:t>
            </a:r>
            <a:r>
              <a:rPr lang="en-US" dirty="0"/>
              <a:t>();</a:t>
            </a:r>
            <a:endParaRPr lang="en-US" b="1" dirty="0"/>
          </a:p>
          <a:p>
            <a:pPr marL="0" indent="0">
              <a:buNone/>
            </a:pPr>
            <a:r>
              <a:rPr lang="en-US" dirty="0"/>
              <a:t>	</a:t>
            </a:r>
            <a:r>
              <a:rPr lang="en-US" dirty="0" err="1"/>
              <a:t>int</a:t>
            </a:r>
            <a:r>
              <a:rPr lang="en-US" dirty="0"/>
              <a:t> month = </a:t>
            </a:r>
            <a:r>
              <a:rPr lang="en-US" dirty="0" err="1"/>
              <a:t>cal.get</a:t>
            </a:r>
            <a:r>
              <a:rPr lang="en-US" dirty="0"/>
              <a:t>(</a:t>
            </a:r>
            <a:r>
              <a:rPr lang="en-US" dirty="0" err="1"/>
              <a:t>Calendar.MONTH</a:t>
            </a:r>
            <a:r>
              <a:rPr lang="en-US" dirty="0"/>
              <a:t>);</a:t>
            </a:r>
            <a:endParaRPr lang="en-US" b="1" dirty="0"/>
          </a:p>
          <a:p>
            <a:pPr marL="0" indent="0">
              <a:buNone/>
            </a:pPr>
            <a:r>
              <a:rPr lang="en-US" dirty="0"/>
              <a:t>	</a:t>
            </a:r>
            <a:r>
              <a:rPr lang="en-US" dirty="0" err="1"/>
              <a:t>int</a:t>
            </a:r>
            <a:r>
              <a:rPr lang="en-US" dirty="0"/>
              <a:t> weekday = </a:t>
            </a:r>
            <a:r>
              <a:rPr lang="en-US" dirty="0" err="1"/>
              <a:t>cal.get</a:t>
            </a:r>
            <a:r>
              <a:rPr lang="en-US" dirty="0"/>
              <a:t>(</a:t>
            </a:r>
            <a:r>
              <a:rPr lang="en-US" dirty="0" err="1"/>
              <a:t>Calendar.DAY_OF_WEEK</a:t>
            </a:r>
            <a:r>
              <a:rPr lang="en-US" dirty="0"/>
              <a:t>);</a:t>
            </a:r>
            <a:endParaRPr lang="en-US" b="1" dirty="0"/>
          </a:p>
          <a:p>
            <a:pPr marL="0" indent="0">
              <a:buNone/>
            </a:pPr>
            <a:r>
              <a:rPr lang="en-US" dirty="0"/>
              <a:t>	</a:t>
            </a:r>
            <a:r>
              <a:rPr lang="en-US" dirty="0" err="1"/>
              <a:t>int</a:t>
            </a:r>
            <a:r>
              <a:rPr lang="en-US" dirty="0"/>
              <a:t> </a:t>
            </a:r>
            <a:r>
              <a:rPr lang="en-US" dirty="0" err="1"/>
              <a:t>daynum</a:t>
            </a:r>
            <a:r>
              <a:rPr lang="en-US" dirty="0"/>
              <a:t> = </a:t>
            </a:r>
            <a:r>
              <a:rPr lang="en-US" dirty="0" err="1"/>
              <a:t>cal.get</a:t>
            </a:r>
            <a:r>
              <a:rPr lang="en-US" dirty="0"/>
              <a:t>(</a:t>
            </a:r>
            <a:r>
              <a:rPr lang="en-US" dirty="0" err="1"/>
              <a:t>Calendar.DATE</a:t>
            </a:r>
            <a:r>
              <a:rPr lang="en-US" dirty="0"/>
              <a:t>);</a:t>
            </a:r>
            <a:endParaRPr lang="en-US" b="1" dirty="0"/>
          </a:p>
          <a:p>
            <a:pPr marL="0" indent="0">
              <a:buNone/>
            </a:pPr>
            <a:r>
              <a:rPr lang="en-US" dirty="0"/>
              <a:t>	</a:t>
            </a:r>
            <a:r>
              <a:rPr lang="en-US" dirty="0" err="1"/>
              <a:t>cal.set</a:t>
            </a:r>
            <a:r>
              <a:rPr lang="en-US" dirty="0"/>
              <a:t>(</a:t>
            </a:r>
            <a:r>
              <a:rPr lang="en-US" dirty="0" err="1"/>
              <a:t>Calendar.YEAR</a:t>
            </a:r>
            <a:r>
              <a:rPr lang="en-US" dirty="0"/>
              <a:t>, 2001);</a:t>
            </a:r>
            <a:endParaRPr lang="en-US" b="1" dirty="0"/>
          </a:p>
          <a:p>
            <a:pPr marL="0" indent="0">
              <a:buNone/>
            </a:pPr>
            <a:r>
              <a:rPr lang="en-US" dirty="0"/>
              <a:t>	</a:t>
            </a:r>
            <a:r>
              <a:rPr lang="en-US" dirty="0" err="1"/>
              <a:t>cal.set</a:t>
            </a:r>
            <a:r>
              <a:rPr lang="en-US" dirty="0"/>
              <a:t>(</a:t>
            </a:r>
            <a:r>
              <a:rPr lang="en-US" dirty="0" err="1"/>
              <a:t>Calendar.DATE</a:t>
            </a:r>
            <a:r>
              <a:rPr lang="en-US" dirty="0"/>
              <a:t>, 23);</a:t>
            </a:r>
            <a:endParaRPr lang="en-US" b="1" dirty="0"/>
          </a:p>
          <a:p>
            <a:endParaRPr lang="en-US" dirty="0"/>
          </a:p>
        </p:txBody>
      </p:sp>
    </p:spTree>
    <p:extLst>
      <p:ext uri="{BB962C8B-B14F-4D97-AF65-F5344CB8AC3E}">
        <p14:creationId xmlns:p14="http://schemas.microsoft.com/office/powerpoint/2010/main" val="2803639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Defining Your Own </a:t>
            </a:r>
            <a:r>
              <a:rPr lang="en-US" sz="3200" dirty="0" smtClean="0">
                <a:effectLst/>
              </a:rPr>
              <a:t>Classes…</a:t>
            </a:r>
            <a:r>
              <a:rPr lang="en-US" sz="3200" dirty="0" err="1" smtClean="0">
                <a:effectLst/>
              </a:rPr>
              <a:t>Cont</a:t>
            </a:r>
            <a:endParaRPr lang="en-US" sz="3200" dirty="0"/>
          </a:p>
        </p:txBody>
      </p:sp>
      <p:sp>
        <p:nvSpPr>
          <p:cNvPr id="3" name="Content Placeholder 2"/>
          <p:cNvSpPr>
            <a:spLocks noGrp="1"/>
          </p:cNvSpPr>
          <p:nvPr>
            <p:ph idx="1"/>
          </p:nvPr>
        </p:nvSpPr>
        <p:spPr/>
        <p:txBody>
          <a:bodyPr/>
          <a:lstStyle/>
          <a:p>
            <a:pPr lvl="0"/>
            <a:r>
              <a:rPr lang="en-US" i="1" dirty="0"/>
              <a:t>General structure of a class file:</a:t>
            </a:r>
            <a:endParaRPr lang="en-US" sz="2800" b="1" dirty="0"/>
          </a:p>
          <a:p>
            <a:pPr lvl="1"/>
            <a:r>
              <a:rPr lang="en-US" sz="2400" dirty="0"/>
              <a:t>one or more constructors</a:t>
            </a:r>
            <a:endParaRPr lang="en-US" sz="2400" b="1" dirty="0"/>
          </a:p>
          <a:p>
            <a:pPr lvl="1"/>
            <a:r>
              <a:rPr lang="en-US" sz="2400" dirty="0"/>
              <a:t>fields (which store data)</a:t>
            </a:r>
            <a:endParaRPr lang="en-US" sz="2400" b="1" dirty="0"/>
          </a:p>
          <a:p>
            <a:pPr lvl="1"/>
            <a:r>
              <a:rPr lang="en-US" sz="2400" dirty="0"/>
              <a:t>methods (which act on the data)</a:t>
            </a:r>
            <a:endParaRPr lang="en-US" sz="2400" b="1" dirty="0"/>
          </a:p>
          <a:p>
            <a:endParaRPr lang="en-US" dirty="0"/>
          </a:p>
        </p:txBody>
      </p:sp>
    </p:spTree>
    <p:extLst>
      <p:ext uri="{BB962C8B-B14F-4D97-AF65-F5344CB8AC3E}">
        <p14:creationId xmlns:p14="http://schemas.microsoft.com/office/powerpoint/2010/main" val="3621414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Defining Your Own Classes…</a:t>
            </a:r>
            <a:r>
              <a:rPr lang="en-US" sz="3200" dirty="0" err="1">
                <a:effectLst/>
              </a:rPr>
              <a:t>Cont</a:t>
            </a:r>
            <a:endParaRPr lang="en-US" sz="3200" dirty="0"/>
          </a:p>
        </p:txBody>
      </p:sp>
      <p:sp>
        <p:nvSpPr>
          <p:cNvPr id="3" name="Content Placeholder 2"/>
          <p:cNvSpPr>
            <a:spLocks noGrp="1"/>
          </p:cNvSpPr>
          <p:nvPr>
            <p:ph idx="1"/>
          </p:nvPr>
        </p:nvSpPr>
        <p:spPr/>
        <p:txBody>
          <a:bodyPr>
            <a:normAutofit/>
          </a:bodyPr>
          <a:lstStyle/>
          <a:p>
            <a:pPr lvl="0"/>
            <a:r>
              <a:rPr lang="en-US" dirty="0"/>
              <a:t>Example: the Employee class </a:t>
            </a:r>
            <a:endParaRPr lang="en-US" b="1" dirty="0"/>
          </a:p>
          <a:p>
            <a:pPr marL="400050" lvl="1" indent="0">
              <a:buNone/>
            </a:pPr>
            <a:r>
              <a:rPr lang="en-US" dirty="0"/>
              <a:t>class Employee {</a:t>
            </a:r>
            <a:endParaRPr lang="en-US" b="1" dirty="0"/>
          </a:p>
          <a:p>
            <a:pPr marL="400050" lvl="1" indent="0">
              <a:buNone/>
            </a:pPr>
            <a:r>
              <a:rPr lang="en-US" dirty="0"/>
              <a:t>	//constructor</a:t>
            </a:r>
            <a:endParaRPr lang="en-US" b="1" dirty="0"/>
          </a:p>
          <a:p>
            <a:pPr marL="400050" lvl="1" indent="0">
              <a:buNone/>
            </a:pPr>
            <a:r>
              <a:rPr lang="en-US" dirty="0"/>
              <a:t>	Employee(String </a:t>
            </a:r>
            <a:r>
              <a:rPr lang="en-US" dirty="0" err="1" smtClean="0"/>
              <a:t>aName,String</a:t>
            </a:r>
            <a:r>
              <a:rPr lang="en-US" dirty="0" smtClean="0"/>
              <a:t> </a:t>
            </a:r>
            <a:r>
              <a:rPr lang="en-US" dirty="0" err="1"/>
              <a:t>aNickName</a:t>
            </a:r>
            <a:r>
              <a:rPr lang="en-US" dirty="0"/>
              <a:t>, </a:t>
            </a:r>
            <a:r>
              <a:rPr lang="en-US" dirty="0" smtClean="0"/>
              <a:t>double </a:t>
            </a:r>
            <a:r>
              <a:rPr lang="en-US" dirty="0" err="1"/>
              <a:t>aSalary</a:t>
            </a:r>
            <a:r>
              <a:rPr lang="en-US" dirty="0"/>
              <a:t>, </a:t>
            </a:r>
            <a:r>
              <a:rPr lang="en-US" dirty="0" err="1" smtClean="0"/>
              <a:t>int</a:t>
            </a:r>
            <a:r>
              <a:rPr lang="en-US" dirty="0" smtClean="0"/>
              <a:t> </a:t>
            </a:r>
            <a:r>
              <a:rPr lang="en-US" dirty="0" err="1"/>
              <a:t>aYear</a:t>
            </a:r>
            <a:r>
              <a:rPr lang="en-US" dirty="0"/>
              <a:t>, </a:t>
            </a:r>
            <a:endParaRPr lang="en-US" b="1" dirty="0"/>
          </a:p>
          <a:p>
            <a:pPr marL="400050" lvl="1" indent="0">
              <a:buNone/>
            </a:pPr>
            <a:r>
              <a:rPr lang="en-US" dirty="0" smtClean="0"/>
              <a:t>	</a:t>
            </a:r>
            <a:r>
              <a:rPr lang="en-US" dirty="0" err="1" smtClean="0"/>
              <a:t>int</a:t>
            </a:r>
            <a:r>
              <a:rPr lang="en-US" dirty="0" smtClean="0"/>
              <a:t> </a:t>
            </a:r>
            <a:r>
              <a:rPr lang="en-US" dirty="0" err="1"/>
              <a:t>aMonth</a:t>
            </a:r>
            <a:r>
              <a:rPr lang="en-US" dirty="0"/>
              <a:t>, </a:t>
            </a:r>
            <a:r>
              <a:rPr lang="en-US" dirty="0" err="1" smtClean="0"/>
              <a:t>int</a:t>
            </a:r>
            <a:r>
              <a:rPr lang="en-US" dirty="0" smtClean="0"/>
              <a:t> </a:t>
            </a:r>
            <a:r>
              <a:rPr lang="en-US" dirty="0" err="1"/>
              <a:t>aDay</a:t>
            </a:r>
            <a:r>
              <a:rPr lang="en-US" dirty="0"/>
              <a:t>) </a:t>
            </a:r>
            <a:endParaRPr lang="en-US" dirty="0" smtClean="0"/>
          </a:p>
          <a:p>
            <a:pPr marL="400050" lvl="1" indent="0">
              <a:buNone/>
            </a:pPr>
            <a:r>
              <a:rPr lang="en-US" dirty="0" smtClean="0"/>
              <a:t>{</a:t>
            </a:r>
            <a:endParaRPr lang="en-US" b="1" dirty="0"/>
          </a:p>
          <a:p>
            <a:pPr marL="400050" lvl="1" indent="0">
              <a:buNone/>
            </a:pPr>
            <a:r>
              <a:rPr lang="en-US" dirty="0"/>
              <a:t>		name = </a:t>
            </a:r>
            <a:r>
              <a:rPr lang="en-US" dirty="0" err="1"/>
              <a:t>aName</a:t>
            </a:r>
            <a:r>
              <a:rPr lang="en-US" dirty="0"/>
              <a:t>;</a:t>
            </a:r>
            <a:endParaRPr lang="en-US" b="1" dirty="0"/>
          </a:p>
          <a:p>
            <a:pPr marL="400050" lvl="1" indent="0">
              <a:buNone/>
            </a:pPr>
            <a:r>
              <a:rPr lang="en-US" dirty="0"/>
              <a:t>		</a:t>
            </a:r>
            <a:r>
              <a:rPr lang="en-US" dirty="0" err="1"/>
              <a:t>nickName</a:t>
            </a:r>
            <a:r>
              <a:rPr lang="en-US" dirty="0"/>
              <a:t> = </a:t>
            </a:r>
            <a:r>
              <a:rPr lang="en-US" dirty="0" err="1"/>
              <a:t>aNickName</a:t>
            </a:r>
            <a:r>
              <a:rPr lang="en-US" dirty="0"/>
              <a:t>;</a:t>
            </a:r>
            <a:endParaRPr lang="en-US" b="1" dirty="0"/>
          </a:p>
          <a:p>
            <a:pPr marL="400050" lvl="1" indent="0">
              <a:buNone/>
            </a:pPr>
            <a:r>
              <a:rPr lang="en-US" dirty="0"/>
              <a:t>		salary = </a:t>
            </a:r>
            <a:r>
              <a:rPr lang="en-US" dirty="0" err="1"/>
              <a:t>aSalary</a:t>
            </a:r>
            <a:r>
              <a:rPr lang="en-US" dirty="0"/>
              <a:t>;</a:t>
            </a:r>
            <a:endParaRPr lang="en-US" b="1" dirty="0"/>
          </a:p>
          <a:p>
            <a:pPr marL="400050" lvl="1" indent="0">
              <a:buNone/>
            </a:pPr>
            <a:r>
              <a:rPr lang="en-US" dirty="0"/>
              <a:t>		</a:t>
            </a:r>
            <a:r>
              <a:rPr lang="en-US" dirty="0" err="1"/>
              <a:t>GregorianCalendar</a:t>
            </a:r>
            <a:r>
              <a:rPr lang="en-US" dirty="0"/>
              <a:t> </a:t>
            </a:r>
            <a:r>
              <a:rPr lang="en-US" dirty="0" err="1"/>
              <a:t>cal</a:t>
            </a:r>
            <a:r>
              <a:rPr lang="en-US" dirty="0"/>
              <a:t> = </a:t>
            </a:r>
            <a:endParaRPr lang="en-US" b="1" dirty="0"/>
          </a:p>
          <a:p>
            <a:pPr marL="400050" lvl="1" indent="0">
              <a:buNone/>
            </a:pPr>
            <a:r>
              <a:rPr lang="en-US" dirty="0" smtClean="0"/>
              <a:t>		new </a:t>
            </a:r>
            <a:r>
              <a:rPr lang="en-US" dirty="0" err="1"/>
              <a:t>GregorianCalendar</a:t>
            </a:r>
            <a:r>
              <a:rPr lang="en-US" dirty="0"/>
              <a:t>(aYear,aMonth-1,aDay);</a:t>
            </a:r>
            <a:endParaRPr lang="en-US" b="1" dirty="0"/>
          </a:p>
          <a:p>
            <a:pPr marL="400050" lvl="1" indent="0">
              <a:buNone/>
            </a:pPr>
            <a:r>
              <a:rPr lang="en-US" dirty="0"/>
              <a:t>		</a:t>
            </a:r>
            <a:r>
              <a:rPr lang="en-US" dirty="0" err="1"/>
              <a:t>hireDay</a:t>
            </a:r>
            <a:r>
              <a:rPr lang="en-US" dirty="0"/>
              <a:t> = </a:t>
            </a:r>
            <a:r>
              <a:rPr lang="en-US" dirty="0" err="1"/>
              <a:t>cal.getTime</a:t>
            </a:r>
            <a:r>
              <a:rPr lang="en-US" dirty="0" smtClean="0"/>
              <a:t>();</a:t>
            </a:r>
            <a:endParaRPr lang="en-US" b="1" dirty="0"/>
          </a:p>
          <a:p>
            <a:pPr marL="400050" lvl="1" indent="0">
              <a:buNone/>
            </a:pPr>
            <a:r>
              <a:rPr lang="en-US" dirty="0" smtClean="0"/>
              <a:t>}</a:t>
            </a:r>
            <a:endParaRPr lang="en-US" b="1" dirty="0"/>
          </a:p>
          <a:p>
            <a:r>
              <a:rPr lang="en-US" dirty="0"/>
              <a:t>	</a:t>
            </a:r>
            <a:endParaRPr lang="en-US" b="1" dirty="0"/>
          </a:p>
          <a:p>
            <a:endParaRPr lang="en-US" dirty="0"/>
          </a:p>
        </p:txBody>
      </p:sp>
    </p:spTree>
    <p:extLst>
      <p:ext uri="{BB962C8B-B14F-4D97-AF65-F5344CB8AC3E}">
        <p14:creationId xmlns:p14="http://schemas.microsoft.com/office/powerpoint/2010/main" val="340675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
            </a:r>
            <a:br>
              <a:rPr lang="en-US" sz="3200" b="1" dirty="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Wholeness </a:t>
            </a:r>
            <a:r>
              <a:rPr lang="en-US" sz="3200" b="1" dirty="0">
                <a:effectLst/>
              </a:rPr>
              <a:t>of the </a:t>
            </a:r>
            <a:r>
              <a:rPr lang="en-US" sz="3200" b="1" dirty="0" smtClean="0">
                <a:effectLst/>
              </a:rPr>
              <a:t>Lesson</a:t>
            </a:r>
            <a:endParaRPr lang="en-US" sz="3200" dirty="0"/>
          </a:p>
        </p:txBody>
      </p:sp>
      <p:sp>
        <p:nvSpPr>
          <p:cNvPr id="3" name="Content Placeholder 2"/>
          <p:cNvSpPr>
            <a:spLocks noGrp="1"/>
          </p:cNvSpPr>
          <p:nvPr>
            <p:ph idx="1"/>
          </p:nvPr>
        </p:nvSpPr>
        <p:spPr/>
        <p:txBody>
          <a:bodyPr>
            <a:normAutofit/>
          </a:bodyPr>
          <a:lstStyle/>
          <a:p>
            <a:pPr marL="0" indent="0">
              <a:buNone/>
            </a:pPr>
            <a:r>
              <a:rPr lang="en-US" dirty="0"/>
              <a:t>In the OO paradigm of programming, execution of a program involves objects interacting with objects. Each object has a type, which is embodied in a Java </a:t>
            </a:r>
            <a:r>
              <a:rPr lang="en-US" i="1" dirty="0"/>
              <a:t>class.</a:t>
            </a:r>
            <a:r>
              <a:rPr lang="en-US" dirty="0"/>
              <a:t> The intelligence underlying the functioning of any object in a Java program resides in its underlying class, which is the silent basis for the dynamic behavior of the objects. Likewise, pure consciousness is the silent level of intelligence that underlies all expressions of intelligence in the form of thoughts and actions in life.</a:t>
            </a:r>
          </a:p>
          <a:p>
            <a:endParaRPr lang="en-US" dirty="0"/>
          </a:p>
        </p:txBody>
      </p:sp>
    </p:spTree>
    <p:extLst>
      <p:ext uri="{BB962C8B-B14F-4D97-AF65-F5344CB8AC3E}">
        <p14:creationId xmlns:p14="http://schemas.microsoft.com/office/powerpoint/2010/main" val="3112046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600200"/>
          </a:xfrm>
        </p:spPr>
        <p:txBody>
          <a:bodyPr/>
          <a:lstStyle/>
          <a:p>
            <a:r>
              <a:rPr lang="en-US" sz="3200" dirty="0">
                <a:effectLst/>
              </a:rPr>
              <a:t>Defining Your Own Classes…</a:t>
            </a:r>
            <a:r>
              <a:rPr lang="en-US" sz="3200" dirty="0" err="1">
                <a:effectLst/>
              </a:rPr>
              <a:t>Cont</a:t>
            </a:r>
            <a:endParaRPr lang="en-US" sz="3200" dirty="0"/>
          </a:p>
        </p:txBody>
      </p:sp>
      <p:sp>
        <p:nvSpPr>
          <p:cNvPr id="3" name="Content Placeholder 2"/>
          <p:cNvSpPr>
            <a:spLocks noGrp="1"/>
          </p:cNvSpPr>
          <p:nvPr>
            <p:ph idx="1"/>
          </p:nvPr>
        </p:nvSpPr>
        <p:spPr>
          <a:xfrm>
            <a:off x="457200" y="990600"/>
            <a:ext cx="8229600" cy="5715000"/>
          </a:xfrm>
        </p:spPr>
        <p:txBody>
          <a:bodyPr>
            <a:noAutofit/>
          </a:bodyPr>
          <a:lstStyle/>
          <a:p>
            <a:pPr marL="0" indent="0">
              <a:buNone/>
            </a:pPr>
            <a:r>
              <a:rPr lang="en-US" sz="1050" dirty="0"/>
              <a:t>// instance methods</a:t>
            </a:r>
            <a:endParaRPr lang="en-US" sz="1050" b="1" dirty="0"/>
          </a:p>
          <a:p>
            <a:pPr marL="0" indent="0">
              <a:buNone/>
            </a:pPr>
            <a:r>
              <a:rPr lang="en-US" sz="1050" dirty="0"/>
              <a:t>	public String </a:t>
            </a:r>
            <a:r>
              <a:rPr lang="en-US" sz="1050" dirty="0" err="1"/>
              <a:t>getName</a:t>
            </a:r>
            <a:r>
              <a:rPr lang="en-US" sz="1050" dirty="0"/>
              <a:t>() {</a:t>
            </a:r>
            <a:endParaRPr lang="en-US" sz="1050" b="1" dirty="0"/>
          </a:p>
          <a:p>
            <a:pPr marL="0" indent="0">
              <a:buNone/>
            </a:pPr>
            <a:r>
              <a:rPr lang="en-US" sz="1050" dirty="0"/>
              <a:t>		return name;</a:t>
            </a:r>
            <a:endParaRPr lang="en-US" sz="1050" b="1" dirty="0"/>
          </a:p>
          <a:p>
            <a:pPr marL="0" indent="0">
              <a:buNone/>
            </a:pPr>
            <a:r>
              <a:rPr lang="en-US" sz="1050" dirty="0"/>
              <a:t>	}</a:t>
            </a:r>
            <a:endParaRPr lang="en-US" sz="1050" b="1" dirty="0"/>
          </a:p>
          <a:p>
            <a:pPr marL="0" indent="0">
              <a:buNone/>
            </a:pPr>
            <a:r>
              <a:rPr lang="en-US" sz="1050" dirty="0" smtClean="0"/>
              <a:t>	public </a:t>
            </a:r>
            <a:r>
              <a:rPr lang="en-US" sz="1050" dirty="0"/>
              <a:t>String </a:t>
            </a:r>
            <a:r>
              <a:rPr lang="en-US" sz="1050" dirty="0" err="1"/>
              <a:t>getNickName</a:t>
            </a:r>
            <a:r>
              <a:rPr lang="en-US" sz="1050" dirty="0"/>
              <a:t>() {</a:t>
            </a:r>
            <a:endParaRPr lang="en-US" sz="1050" b="1" dirty="0"/>
          </a:p>
          <a:p>
            <a:pPr marL="0" indent="0">
              <a:buNone/>
            </a:pPr>
            <a:r>
              <a:rPr lang="en-US" sz="1050" dirty="0"/>
              <a:t>		return </a:t>
            </a:r>
            <a:r>
              <a:rPr lang="en-US" sz="1050" dirty="0" err="1"/>
              <a:t>nickName</a:t>
            </a:r>
            <a:r>
              <a:rPr lang="en-US" sz="1050" dirty="0"/>
              <a:t>;</a:t>
            </a:r>
            <a:endParaRPr lang="en-US" sz="1050" b="1" dirty="0"/>
          </a:p>
          <a:p>
            <a:pPr marL="0" indent="0">
              <a:buNone/>
            </a:pPr>
            <a:r>
              <a:rPr lang="en-US" sz="1050" dirty="0"/>
              <a:t>	}</a:t>
            </a:r>
            <a:endParaRPr lang="en-US" sz="1050" b="1" dirty="0"/>
          </a:p>
          <a:p>
            <a:pPr marL="0" indent="0">
              <a:buNone/>
            </a:pPr>
            <a:r>
              <a:rPr lang="en-US" sz="1050" dirty="0"/>
              <a:t> </a:t>
            </a:r>
            <a:endParaRPr lang="en-US" sz="1050" b="1" dirty="0"/>
          </a:p>
          <a:p>
            <a:pPr marL="0" indent="0">
              <a:buNone/>
            </a:pPr>
            <a:r>
              <a:rPr lang="en-US" sz="1050" dirty="0"/>
              <a:t>	public void </a:t>
            </a:r>
            <a:r>
              <a:rPr lang="en-US" sz="1050" dirty="0" err="1"/>
              <a:t>setNickName</a:t>
            </a:r>
            <a:r>
              <a:rPr lang="en-US" sz="1050" dirty="0"/>
              <a:t>(String </a:t>
            </a:r>
            <a:r>
              <a:rPr lang="en-US" sz="1050" dirty="0" err="1"/>
              <a:t>aNickName</a:t>
            </a:r>
            <a:r>
              <a:rPr lang="en-US" sz="1050" dirty="0"/>
              <a:t>) {</a:t>
            </a:r>
            <a:endParaRPr lang="en-US" sz="1050" b="1" dirty="0"/>
          </a:p>
          <a:p>
            <a:pPr marL="0" indent="0">
              <a:buNone/>
            </a:pPr>
            <a:r>
              <a:rPr lang="en-US" sz="1050" dirty="0"/>
              <a:t>		</a:t>
            </a:r>
            <a:r>
              <a:rPr lang="en-US" sz="1050" dirty="0" err="1"/>
              <a:t>nickName</a:t>
            </a:r>
            <a:r>
              <a:rPr lang="en-US" sz="1050" dirty="0"/>
              <a:t> = </a:t>
            </a:r>
            <a:r>
              <a:rPr lang="en-US" sz="1050" dirty="0" err="1"/>
              <a:t>aNickName</a:t>
            </a:r>
            <a:r>
              <a:rPr lang="en-US" sz="1050" dirty="0"/>
              <a:t>;</a:t>
            </a:r>
            <a:endParaRPr lang="en-US" sz="1050" b="1" dirty="0"/>
          </a:p>
          <a:p>
            <a:pPr marL="0" indent="0">
              <a:buNone/>
            </a:pPr>
            <a:r>
              <a:rPr lang="en-US" sz="1050" dirty="0"/>
              <a:t>	}</a:t>
            </a:r>
            <a:endParaRPr lang="en-US" sz="1050" b="1" dirty="0"/>
          </a:p>
          <a:p>
            <a:pPr marL="0" indent="0">
              <a:buNone/>
            </a:pPr>
            <a:r>
              <a:rPr lang="en-US" sz="1050" dirty="0"/>
              <a:t>	public double </a:t>
            </a:r>
            <a:r>
              <a:rPr lang="en-US" sz="1050" dirty="0" err="1"/>
              <a:t>getSalary</a:t>
            </a:r>
            <a:r>
              <a:rPr lang="en-US" sz="1050" dirty="0"/>
              <a:t>() {</a:t>
            </a:r>
            <a:endParaRPr lang="en-US" sz="1050" b="1" dirty="0"/>
          </a:p>
          <a:p>
            <a:pPr marL="0" indent="0">
              <a:buNone/>
            </a:pPr>
            <a:r>
              <a:rPr lang="en-US" sz="1050" dirty="0"/>
              <a:t>		return salary;</a:t>
            </a:r>
            <a:endParaRPr lang="en-US" sz="1050" b="1" dirty="0"/>
          </a:p>
          <a:p>
            <a:pPr marL="0" indent="0">
              <a:buNone/>
            </a:pPr>
            <a:r>
              <a:rPr lang="en-US" sz="1050" dirty="0"/>
              <a:t>	}</a:t>
            </a:r>
            <a:br>
              <a:rPr lang="en-US" sz="1050" dirty="0"/>
            </a:br>
            <a:r>
              <a:rPr lang="en-US" sz="1050" dirty="0"/>
              <a:t>	//needs to be improved!!</a:t>
            </a:r>
            <a:endParaRPr lang="en-US" sz="1050" b="1" dirty="0"/>
          </a:p>
          <a:p>
            <a:pPr marL="0" indent="0">
              <a:buNone/>
            </a:pPr>
            <a:r>
              <a:rPr lang="en-US" sz="1050" dirty="0"/>
              <a:t>	public Date </a:t>
            </a:r>
            <a:r>
              <a:rPr lang="en-US" sz="1050" dirty="0" err="1"/>
              <a:t>getHireDay</a:t>
            </a:r>
            <a:r>
              <a:rPr lang="en-US" sz="1050" dirty="0"/>
              <a:t>() {</a:t>
            </a:r>
            <a:endParaRPr lang="en-US" sz="1050" b="1" dirty="0"/>
          </a:p>
          <a:p>
            <a:pPr marL="0" indent="0">
              <a:buNone/>
            </a:pPr>
            <a:r>
              <a:rPr lang="en-US" sz="1050" dirty="0"/>
              <a:t>		return </a:t>
            </a:r>
            <a:r>
              <a:rPr lang="en-US" sz="1050" dirty="0" err="1"/>
              <a:t>hireDay</a:t>
            </a:r>
            <a:r>
              <a:rPr lang="en-US" sz="1050" dirty="0"/>
              <a:t>;</a:t>
            </a:r>
            <a:endParaRPr lang="en-US" sz="1050" b="1" dirty="0"/>
          </a:p>
          <a:p>
            <a:pPr marL="0" indent="0">
              <a:buNone/>
            </a:pPr>
            <a:r>
              <a:rPr lang="en-US" sz="1050" dirty="0"/>
              <a:t>	}</a:t>
            </a:r>
            <a:endParaRPr lang="en-US" sz="1050" b="1" dirty="0"/>
          </a:p>
          <a:p>
            <a:pPr marL="0" indent="0">
              <a:buNone/>
            </a:pPr>
            <a:r>
              <a:rPr lang="en-US" sz="1050" dirty="0"/>
              <a:t>	public void </a:t>
            </a:r>
            <a:r>
              <a:rPr lang="en-US" sz="1050" dirty="0" err="1"/>
              <a:t>raiseSalary</a:t>
            </a:r>
            <a:r>
              <a:rPr lang="en-US" sz="1050" dirty="0"/>
              <a:t>(double </a:t>
            </a:r>
            <a:r>
              <a:rPr lang="en-US" sz="1050" dirty="0" err="1"/>
              <a:t>byPercent</a:t>
            </a:r>
            <a:r>
              <a:rPr lang="en-US" sz="1050" dirty="0"/>
              <a:t>) {</a:t>
            </a:r>
            <a:endParaRPr lang="en-US" sz="1050" b="1" dirty="0"/>
          </a:p>
          <a:p>
            <a:pPr marL="0" indent="0">
              <a:buNone/>
            </a:pPr>
            <a:r>
              <a:rPr lang="en-US" sz="1050" dirty="0"/>
              <a:t>		double raise = salary * </a:t>
            </a:r>
            <a:r>
              <a:rPr lang="en-US" sz="1050" dirty="0" err="1"/>
              <a:t>byPercent</a:t>
            </a:r>
            <a:r>
              <a:rPr lang="en-US" sz="1050" dirty="0"/>
              <a:t> / 100;</a:t>
            </a:r>
            <a:endParaRPr lang="en-US" sz="1050" b="1" dirty="0"/>
          </a:p>
          <a:p>
            <a:pPr marL="0" indent="0">
              <a:buNone/>
            </a:pPr>
            <a:r>
              <a:rPr lang="en-US" sz="1050" dirty="0"/>
              <a:t>		salary += raise;</a:t>
            </a:r>
            <a:endParaRPr lang="en-US" sz="1050" b="1" dirty="0"/>
          </a:p>
          <a:p>
            <a:pPr marL="0" indent="0">
              <a:buNone/>
            </a:pPr>
            <a:r>
              <a:rPr lang="en-US" sz="1050" dirty="0"/>
              <a:t>	}</a:t>
            </a:r>
            <a:endParaRPr lang="en-US" sz="1050" b="1" dirty="0"/>
          </a:p>
          <a:p>
            <a:pPr marL="0" indent="0">
              <a:buNone/>
            </a:pPr>
            <a:r>
              <a:rPr lang="en-US" sz="1050" dirty="0"/>
              <a:t>	//instance fields</a:t>
            </a:r>
            <a:endParaRPr lang="en-US" sz="1050" b="1" dirty="0"/>
          </a:p>
          <a:p>
            <a:pPr marL="0" indent="0">
              <a:buNone/>
            </a:pPr>
            <a:r>
              <a:rPr lang="en-US" sz="1050" dirty="0"/>
              <a:t>	private String name;</a:t>
            </a:r>
            <a:endParaRPr lang="en-US" sz="1050" b="1" dirty="0"/>
          </a:p>
          <a:p>
            <a:pPr marL="0" indent="0">
              <a:buNone/>
            </a:pPr>
            <a:r>
              <a:rPr lang="en-US" sz="1050" dirty="0"/>
              <a:t>	private String </a:t>
            </a:r>
            <a:r>
              <a:rPr lang="en-US" sz="1050" dirty="0" err="1"/>
              <a:t>nickName</a:t>
            </a:r>
            <a:r>
              <a:rPr lang="en-US" sz="1050" dirty="0"/>
              <a:t>;</a:t>
            </a:r>
            <a:endParaRPr lang="en-US" sz="1050" b="1" dirty="0"/>
          </a:p>
          <a:p>
            <a:pPr marL="0" indent="0">
              <a:buNone/>
            </a:pPr>
            <a:r>
              <a:rPr lang="en-US" sz="1050" dirty="0"/>
              <a:t>	private double salary;</a:t>
            </a:r>
            <a:endParaRPr lang="en-US" sz="1050" b="1" dirty="0"/>
          </a:p>
          <a:p>
            <a:pPr marL="0" indent="0">
              <a:buNone/>
            </a:pPr>
            <a:r>
              <a:rPr lang="en-US" sz="1050" dirty="0"/>
              <a:t>	private Date </a:t>
            </a:r>
            <a:r>
              <a:rPr lang="en-US" sz="1050" dirty="0" err="1"/>
              <a:t>hireDay</a:t>
            </a:r>
            <a:r>
              <a:rPr lang="en-US" sz="1050" dirty="0"/>
              <a:t>;</a:t>
            </a:r>
            <a:endParaRPr lang="en-US" sz="1050" b="1" dirty="0"/>
          </a:p>
          <a:p>
            <a:pPr marL="0" indent="0">
              <a:buNone/>
            </a:pPr>
            <a:r>
              <a:rPr lang="en-US" sz="1050" dirty="0"/>
              <a:t>}</a:t>
            </a:r>
            <a:endParaRPr lang="en-US" sz="1050" b="1" dirty="0"/>
          </a:p>
          <a:p>
            <a:pPr marL="0" indent="0">
              <a:buNone/>
            </a:pPr>
            <a:r>
              <a:rPr lang="en-US" sz="900" b="1" dirty="0"/>
              <a:t/>
            </a:r>
            <a:br>
              <a:rPr lang="en-US" sz="900" b="1" dirty="0"/>
            </a:br>
            <a:endParaRPr lang="en-US" sz="900" dirty="0"/>
          </a:p>
        </p:txBody>
      </p:sp>
    </p:spTree>
    <p:extLst>
      <p:ext uri="{BB962C8B-B14F-4D97-AF65-F5344CB8AC3E}">
        <p14:creationId xmlns:p14="http://schemas.microsoft.com/office/powerpoint/2010/main" val="3195138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Defining Your Own Classes…</a:t>
            </a:r>
            <a:r>
              <a:rPr lang="en-US" sz="3200" dirty="0" err="1">
                <a:effectLst/>
              </a:rPr>
              <a:t>Cont</a:t>
            </a:r>
            <a:endParaRPr lang="en-US" sz="3200" dirty="0"/>
          </a:p>
        </p:txBody>
      </p:sp>
      <p:sp>
        <p:nvSpPr>
          <p:cNvPr id="3" name="Content Placeholder 2"/>
          <p:cNvSpPr>
            <a:spLocks noGrp="1"/>
          </p:cNvSpPr>
          <p:nvPr>
            <p:ph idx="1"/>
          </p:nvPr>
        </p:nvSpPr>
        <p:spPr/>
        <p:txBody>
          <a:bodyPr>
            <a:normAutofit fontScale="55000" lnSpcReduction="20000"/>
          </a:bodyPr>
          <a:lstStyle/>
          <a:p>
            <a:pPr marL="0" indent="0">
              <a:buNone/>
            </a:pPr>
            <a:r>
              <a:rPr lang="en-US" sz="2500" dirty="0"/>
              <a:t>class </a:t>
            </a:r>
            <a:r>
              <a:rPr lang="en-US" sz="2500" dirty="0" err="1"/>
              <a:t>EmployeeTest</a:t>
            </a:r>
            <a:r>
              <a:rPr lang="en-US" sz="2500" dirty="0"/>
              <a:t> {</a:t>
            </a:r>
            <a:endParaRPr lang="en-US" sz="2500" b="1" dirty="0"/>
          </a:p>
          <a:p>
            <a:pPr marL="0" indent="0">
              <a:buNone/>
            </a:pPr>
            <a:r>
              <a:rPr lang="en-US" sz="2500" dirty="0"/>
              <a:t> </a:t>
            </a:r>
            <a:endParaRPr lang="en-US" sz="2500" b="1" dirty="0"/>
          </a:p>
          <a:p>
            <a:pPr marL="0" indent="0">
              <a:buNone/>
            </a:pPr>
            <a:r>
              <a:rPr lang="en-US" sz="2500" dirty="0"/>
              <a:t>		public static void main(String[] </a:t>
            </a:r>
            <a:r>
              <a:rPr lang="en-US" sz="2500" dirty="0" err="1"/>
              <a:t>args</a:t>
            </a:r>
            <a:r>
              <a:rPr lang="en-US" sz="2500" dirty="0"/>
              <a:t>) {</a:t>
            </a:r>
            <a:endParaRPr lang="en-US" sz="2500" b="1" dirty="0"/>
          </a:p>
          <a:p>
            <a:pPr marL="0" indent="0">
              <a:buNone/>
            </a:pPr>
            <a:r>
              <a:rPr lang="en-US" sz="2500" dirty="0"/>
              <a:t>			Employee[] staff = new Employee[3];</a:t>
            </a:r>
            <a:endParaRPr lang="en-US" sz="2500" b="1" dirty="0"/>
          </a:p>
          <a:p>
            <a:pPr marL="0" indent="0">
              <a:buNone/>
            </a:pPr>
            <a:r>
              <a:rPr lang="en-US" sz="2500" dirty="0"/>
              <a:t>			staff[0] = new Employee("Carl",75000,1987, 12,15);</a:t>
            </a:r>
            <a:endParaRPr lang="en-US" sz="2500" b="1" dirty="0"/>
          </a:p>
          <a:p>
            <a:pPr marL="0" indent="0">
              <a:buNone/>
            </a:pPr>
            <a:r>
              <a:rPr lang="en-US" sz="2500" dirty="0"/>
              <a:t>			staff[1] = new Employee("Harry", 50000, 1989, 10, 1);</a:t>
            </a:r>
            <a:endParaRPr lang="en-US" sz="2500" b="1" dirty="0"/>
          </a:p>
          <a:p>
            <a:pPr marL="0" indent="0">
              <a:buNone/>
            </a:pPr>
            <a:r>
              <a:rPr lang="en-US" sz="2500" dirty="0"/>
              <a:t>			staff[2] = new Employee("Tony", 40000, 1990, 3, 15);</a:t>
            </a:r>
            <a:endParaRPr lang="en-US" sz="2500" b="1" dirty="0"/>
          </a:p>
          <a:p>
            <a:pPr marL="0" indent="0">
              <a:buNone/>
            </a:pPr>
            <a:r>
              <a:rPr lang="en-US" sz="2500" dirty="0"/>
              <a:t> </a:t>
            </a:r>
            <a:endParaRPr lang="en-US" sz="2500" b="1" dirty="0"/>
          </a:p>
          <a:p>
            <a:pPr marL="0" indent="0">
              <a:buNone/>
            </a:pPr>
            <a:r>
              <a:rPr lang="en-US" sz="2500" dirty="0"/>
              <a:t>			for(Employee e : staff) {</a:t>
            </a:r>
            <a:endParaRPr lang="en-US" sz="2500" b="1" dirty="0"/>
          </a:p>
          <a:p>
            <a:pPr marL="0" indent="0">
              <a:buNone/>
            </a:pPr>
            <a:r>
              <a:rPr lang="en-US" sz="2500" dirty="0"/>
              <a:t>				</a:t>
            </a:r>
            <a:r>
              <a:rPr lang="en-US" sz="2500" dirty="0" err="1"/>
              <a:t>e.raiseSalary</a:t>
            </a:r>
            <a:r>
              <a:rPr lang="en-US" sz="2500" dirty="0"/>
              <a:t>(5);</a:t>
            </a:r>
            <a:endParaRPr lang="en-US" sz="2500" b="1" dirty="0"/>
          </a:p>
          <a:p>
            <a:pPr marL="0" indent="0">
              <a:buNone/>
            </a:pPr>
            <a:r>
              <a:rPr lang="en-US" sz="2500" dirty="0"/>
              <a:t>			}</a:t>
            </a:r>
            <a:endParaRPr lang="en-US" sz="2500" b="1" dirty="0"/>
          </a:p>
          <a:p>
            <a:pPr marL="0" indent="0">
              <a:buNone/>
            </a:pPr>
            <a:r>
              <a:rPr lang="en-US" sz="2500" dirty="0"/>
              <a:t>			for(Employee e : staff) {</a:t>
            </a:r>
            <a:endParaRPr lang="en-US" sz="2500" b="1" dirty="0"/>
          </a:p>
          <a:p>
            <a:pPr marL="0" indent="0">
              <a:buNone/>
            </a:pPr>
            <a:r>
              <a:rPr lang="en-US" sz="2500" dirty="0"/>
              <a:t>				</a:t>
            </a:r>
            <a:r>
              <a:rPr lang="en-US" sz="2500" dirty="0" err="1"/>
              <a:t>System.out.println</a:t>
            </a:r>
            <a:r>
              <a:rPr lang="en-US" sz="2500" dirty="0"/>
              <a:t>("name = "+</a:t>
            </a:r>
            <a:r>
              <a:rPr lang="en-US" sz="2500" dirty="0" err="1"/>
              <a:t>e.getName</a:t>
            </a:r>
            <a:r>
              <a:rPr lang="en-US" sz="2500" dirty="0"/>
              <a:t>() +</a:t>
            </a:r>
            <a:endParaRPr lang="en-US" sz="2500" b="1" dirty="0"/>
          </a:p>
          <a:p>
            <a:pPr marL="0" indent="0">
              <a:buNone/>
            </a:pPr>
            <a:r>
              <a:rPr lang="en-US" sz="2500" dirty="0"/>
              <a:t>							", salary = </a:t>
            </a:r>
            <a:r>
              <a:rPr lang="en-US" sz="2500" dirty="0" smtClean="0"/>
              <a:t>								"+</a:t>
            </a:r>
            <a:r>
              <a:rPr lang="en-US" sz="2500" dirty="0" err="1"/>
              <a:t>e.getSalary</a:t>
            </a:r>
            <a:r>
              <a:rPr lang="en-US" sz="2500" dirty="0"/>
              <a:t>() +</a:t>
            </a:r>
            <a:endParaRPr lang="en-US" sz="2500" b="1" dirty="0"/>
          </a:p>
          <a:p>
            <a:pPr marL="0" indent="0">
              <a:buNone/>
            </a:pPr>
            <a:r>
              <a:rPr lang="en-US" sz="2500" dirty="0"/>
              <a:t>							", hire day = </a:t>
            </a:r>
            <a:r>
              <a:rPr lang="en-US" sz="2500" dirty="0" smtClean="0"/>
              <a:t>							"+</a:t>
            </a:r>
            <a:r>
              <a:rPr lang="en-US" sz="2500" dirty="0" err="1"/>
              <a:t>e.getHireDay</a:t>
            </a:r>
            <a:r>
              <a:rPr lang="en-US" sz="2500" dirty="0"/>
              <a:t>());</a:t>
            </a:r>
            <a:endParaRPr lang="en-US" sz="2500" b="1" dirty="0"/>
          </a:p>
          <a:p>
            <a:pPr marL="0" indent="0">
              <a:buNone/>
            </a:pPr>
            <a:r>
              <a:rPr lang="en-US" sz="2500" dirty="0"/>
              <a:t>			}</a:t>
            </a:r>
            <a:endParaRPr lang="en-US" sz="2500" b="1" dirty="0"/>
          </a:p>
          <a:p>
            <a:pPr marL="0" indent="0">
              <a:buNone/>
            </a:pPr>
            <a:r>
              <a:rPr lang="en-US" sz="2500" dirty="0"/>
              <a:t>		}</a:t>
            </a:r>
            <a:endParaRPr lang="en-US" sz="2500" b="1" dirty="0"/>
          </a:p>
          <a:p>
            <a:pPr marL="0" indent="0">
              <a:buNone/>
            </a:pPr>
            <a:r>
              <a:rPr lang="en-US" sz="2500" dirty="0"/>
              <a:t>	}</a:t>
            </a:r>
            <a:endParaRPr lang="en-US" sz="2500" b="1" dirty="0"/>
          </a:p>
          <a:p>
            <a:endParaRPr lang="en-US" dirty="0"/>
          </a:p>
        </p:txBody>
      </p:sp>
    </p:spTree>
    <p:extLst>
      <p:ext uri="{BB962C8B-B14F-4D97-AF65-F5344CB8AC3E}">
        <p14:creationId xmlns:p14="http://schemas.microsoft.com/office/powerpoint/2010/main" val="3341761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Defining Your Own Classes…</a:t>
            </a:r>
            <a:r>
              <a:rPr lang="en-US" sz="3200" dirty="0" err="1">
                <a:effectLst/>
              </a:rPr>
              <a:t>Cont</a:t>
            </a:r>
            <a:endParaRPr lang="en-US" sz="3200" dirty="0"/>
          </a:p>
        </p:txBody>
      </p:sp>
      <p:sp>
        <p:nvSpPr>
          <p:cNvPr id="3" name="Content Placeholder 2"/>
          <p:cNvSpPr>
            <a:spLocks noGrp="1"/>
          </p:cNvSpPr>
          <p:nvPr>
            <p:ph idx="1"/>
          </p:nvPr>
        </p:nvSpPr>
        <p:spPr/>
        <p:txBody>
          <a:bodyPr>
            <a:normAutofit fontScale="47500" lnSpcReduction="20000"/>
          </a:bodyPr>
          <a:lstStyle/>
          <a:p>
            <a:pPr marL="0" lvl="0" indent="0">
              <a:buNone/>
            </a:pPr>
            <a:r>
              <a:rPr lang="en-US" sz="2900" dirty="0"/>
              <a:t>Implicit and explicit parameters: </a:t>
            </a:r>
            <a:endParaRPr lang="en-US" sz="2900" b="1" dirty="0"/>
          </a:p>
          <a:p>
            <a:pPr marL="0" indent="0">
              <a:buNone/>
            </a:pPr>
            <a:r>
              <a:rPr lang="en-US" sz="2900" dirty="0"/>
              <a:t> 	</a:t>
            </a:r>
            <a:endParaRPr lang="en-US" sz="2900" b="1" dirty="0"/>
          </a:p>
          <a:p>
            <a:pPr marL="0" indent="0">
              <a:buNone/>
            </a:pPr>
            <a:r>
              <a:rPr lang="en-US" sz="2900" dirty="0"/>
              <a:t>Example: </a:t>
            </a:r>
            <a:r>
              <a:rPr lang="en-US" sz="2900" dirty="0" err="1"/>
              <a:t>e.raiseSalary</a:t>
            </a:r>
            <a:r>
              <a:rPr lang="en-US" sz="2900" dirty="0"/>
              <a:t>(5) actually passes in two parameters, one explicit – the number 5 --  and one implicit, which is the object reference e. </a:t>
            </a:r>
            <a:endParaRPr lang="en-US" sz="2900" b="1" dirty="0"/>
          </a:p>
          <a:p>
            <a:pPr marL="0" indent="0">
              <a:buNone/>
            </a:pPr>
            <a:r>
              <a:rPr lang="en-US" sz="2900" dirty="0"/>
              <a:t/>
            </a:r>
            <a:br>
              <a:rPr lang="en-US" sz="2900" dirty="0"/>
            </a:br>
            <a:r>
              <a:rPr lang="en-US" sz="2900" dirty="0"/>
              <a:t>Once an object has been created, methods have access to this implicit parameter through the use of the "this" keyword. </a:t>
            </a:r>
            <a:endParaRPr lang="en-US" sz="2900" b="1" dirty="0"/>
          </a:p>
          <a:p>
            <a:pPr marL="0" indent="0">
              <a:buNone/>
            </a:pPr>
            <a:r>
              <a:rPr lang="en-US" sz="2900" dirty="0"/>
              <a:t> </a:t>
            </a:r>
            <a:endParaRPr lang="en-US" sz="2900" b="1" dirty="0"/>
          </a:p>
          <a:p>
            <a:pPr marL="0" indent="0">
              <a:buNone/>
            </a:pPr>
            <a:r>
              <a:rPr lang="en-US" sz="2900" dirty="0"/>
              <a:t>Example: You can rewrite the constructor of Employee like this:</a:t>
            </a:r>
            <a:br>
              <a:rPr lang="en-US" sz="2900" dirty="0"/>
            </a:br>
            <a:endParaRPr lang="en-US" sz="2900" b="1" dirty="0"/>
          </a:p>
          <a:p>
            <a:pPr marL="0" indent="0">
              <a:buNone/>
            </a:pPr>
            <a:r>
              <a:rPr lang="en-US" sz="2900" dirty="0"/>
              <a:t>Employee(String name, </a:t>
            </a:r>
            <a:endParaRPr lang="en-US" sz="2900" b="1" dirty="0"/>
          </a:p>
          <a:p>
            <a:pPr marL="0" indent="0">
              <a:buNone/>
            </a:pPr>
            <a:r>
              <a:rPr lang="en-US" sz="2900" dirty="0"/>
              <a:t>double salary, </a:t>
            </a:r>
            <a:endParaRPr lang="en-US" sz="2900" b="1" dirty="0"/>
          </a:p>
          <a:p>
            <a:pPr marL="0" indent="0">
              <a:buNone/>
            </a:pPr>
            <a:r>
              <a:rPr lang="en-US" sz="2900" dirty="0" err="1"/>
              <a:t>int</a:t>
            </a:r>
            <a:r>
              <a:rPr lang="en-US" sz="2900" dirty="0"/>
              <a:t> year, </a:t>
            </a:r>
            <a:endParaRPr lang="en-US" sz="2900" b="1" dirty="0"/>
          </a:p>
          <a:p>
            <a:pPr marL="0" indent="0">
              <a:buNone/>
            </a:pPr>
            <a:r>
              <a:rPr lang="en-US" sz="2900" dirty="0" err="1"/>
              <a:t>int</a:t>
            </a:r>
            <a:r>
              <a:rPr lang="en-US" sz="2900" dirty="0"/>
              <a:t> month, </a:t>
            </a:r>
            <a:endParaRPr lang="en-US" sz="2900" b="1" dirty="0"/>
          </a:p>
          <a:p>
            <a:pPr marL="0" indent="0">
              <a:buNone/>
            </a:pPr>
            <a:r>
              <a:rPr lang="en-US" sz="2900" dirty="0" err="1"/>
              <a:t>int</a:t>
            </a:r>
            <a:r>
              <a:rPr lang="en-US" sz="2900" dirty="0"/>
              <a:t> day) {</a:t>
            </a:r>
            <a:endParaRPr lang="en-US" sz="2900" b="1" dirty="0"/>
          </a:p>
          <a:p>
            <a:pPr marL="0" indent="0">
              <a:buNone/>
            </a:pPr>
            <a:r>
              <a:rPr lang="en-US" sz="2900" dirty="0"/>
              <a:t>		this.name = name;</a:t>
            </a:r>
            <a:endParaRPr lang="en-US" sz="2900" b="1" dirty="0"/>
          </a:p>
          <a:p>
            <a:pPr marL="0" indent="0">
              <a:buNone/>
            </a:pPr>
            <a:r>
              <a:rPr lang="en-US" sz="2900" dirty="0"/>
              <a:t>		</a:t>
            </a:r>
            <a:r>
              <a:rPr lang="en-US" sz="2900" dirty="0" err="1"/>
              <a:t>this.salary</a:t>
            </a:r>
            <a:r>
              <a:rPr lang="en-US" sz="2900" dirty="0"/>
              <a:t> = salary;</a:t>
            </a:r>
            <a:endParaRPr lang="en-US" sz="2900" b="1" dirty="0"/>
          </a:p>
          <a:p>
            <a:pPr marL="0" indent="0">
              <a:buNone/>
            </a:pPr>
            <a:r>
              <a:rPr lang="en-US" sz="2900" dirty="0"/>
              <a:t>		</a:t>
            </a:r>
            <a:r>
              <a:rPr lang="en-US" sz="2900" dirty="0" err="1"/>
              <a:t>GregorianCalendar</a:t>
            </a:r>
            <a:r>
              <a:rPr lang="en-US" sz="2900" dirty="0"/>
              <a:t> </a:t>
            </a:r>
            <a:r>
              <a:rPr lang="en-US" sz="2900" dirty="0" err="1"/>
              <a:t>cal</a:t>
            </a:r>
            <a:r>
              <a:rPr lang="en-US" sz="2900" dirty="0"/>
              <a:t> = </a:t>
            </a:r>
            <a:endParaRPr lang="en-US" sz="2900" b="1" dirty="0"/>
          </a:p>
          <a:p>
            <a:pPr marL="0" indent="0">
              <a:buNone/>
            </a:pPr>
            <a:r>
              <a:rPr lang="en-US" sz="2900" dirty="0" smtClean="0"/>
              <a:t>		new </a:t>
            </a:r>
            <a:r>
              <a:rPr lang="en-US" sz="2900" dirty="0" err="1"/>
              <a:t>GregorianCalendar</a:t>
            </a:r>
            <a:r>
              <a:rPr lang="en-US" sz="2900" dirty="0"/>
              <a:t>(year, month-1, day);</a:t>
            </a:r>
            <a:endParaRPr lang="en-US" sz="2900" b="1" dirty="0"/>
          </a:p>
          <a:p>
            <a:pPr marL="0" indent="0">
              <a:buNone/>
            </a:pPr>
            <a:r>
              <a:rPr lang="en-US" sz="2900" dirty="0"/>
              <a:t>		</a:t>
            </a:r>
            <a:r>
              <a:rPr lang="en-US" sz="2900" dirty="0" err="1"/>
              <a:t>this.hireDay</a:t>
            </a:r>
            <a:r>
              <a:rPr lang="en-US" sz="2900" dirty="0"/>
              <a:t> = </a:t>
            </a:r>
            <a:r>
              <a:rPr lang="en-US" sz="2900" dirty="0" err="1"/>
              <a:t>cal.getTime</a:t>
            </a:r>
            <a:r>
              <a:rPr lang="en-US" sz="2900" dirty="0"/>
              <a:t>();</a:t>
            </a:r>
            <a:endParaRPr lang="en-US" sz="2900" b="1" dirty="0"/>
          </a:p>
          <a:p>
            <a:pPr marL="0" indent="0">
              <a:buNone/>
            </a:pPr>
            <a:r>
              <a:rPr lang="en-US" sz="2900" dirty="0"/>
              <a:t>	}</a:t>
            </a:r>
            <a:endParaRPr lang="en-US" sz="2900" b="1" dirty="0"/>
          </a:p>
          <a:p>
            <a:endParaRPr lang="en-US" dirty="0"/>
          </a:p>
        </p:txBody>
      </p:sp>
    </p:spTree>
    <p:extLst>
      <p:ext uri="{BB962C8B-B14F-4D97-AF65-F5344CB8AC3E}">
        <p14:creationId xmlns:p14="http://schemas.microsoft.com/office/powerpoint/2010/main" val="2038692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sz="3200" dirty="0">
                <a:effectLst/>
              </a:rPr>
              <a:t>Defining Your Own Classes…</a:t>
            </a:r>
            <a:r>
              <a:rPr lang="en-US" sz="3200" dirty="0" err="1">
                <a:effectLst/>
              </a:rPr>
              <a:t>Cont</a:t>
            </a:r>
            <a:endParaRPr lang="en-US" sz="3200" dirty="0"/>
          </a:p>
        </p:txBody>
      </p:sp>
      <p:sp>
        <p:nvSpPr>
          <p:cNvPr id="3" name="Content Placeholder 2"/>
          <p:cNvSpPr>
            <a:spLocks noGrp="1"/>
          </p:cNvSpPr>
          <p:nvPr>
            <p:ph idx="1"/>
          </p:nvPr>
        </p:nvSpPr>
        <p:spPr/>
        <p:txBody>
          <a:bodyPr>
            <a:normAutofit fontScale="85000" lnSpcReduction="20000"/>
          </a:bodyPr>
          <a:lstStyle/>
          <a:p>
            <a:pPr lvl="0"/>
            <a:r>
              <a:rPr lang="en-US" dirty="0"/>
              <a:t>Getters, setters and access </a:t>
            </a:r>
            <a:r>
              <a:rPr lang="en-US" dirty="0" smtClean="0"/>
              <a:t>modifiers</a:t>
            </a:r>
            <a:endParaRPr lang="en-US" b="1" dirty="0"/>
          </a:p>
          <a:p>
            <a:pPr lvl="0"/>
            <a:r>
              <a:rPr lang="en-US" dirty="0"/>
              <a:t>variable names may be assigned </a:t>
            </a:r>
            <a:r>
              <a:rPr lang="en-US" i="1" dirty="0"/>
              <a:t>access modifiers</a:t>
            </a:r>
            <a:r>
              <a:rPr lang="en-US" dirty="0"/>
              <a:t>: private and  public (along with two others we will discuss later</a:t>
            </a:r>
            <a:r>
              <a:rPr lang="en-US" dirty="0" smtClean="0"/>
              <a:t>)</a:t>
            </a:r>
            <a:endParaRPr lang="en-US" b="1" dirty="0"/>
          </a:p>
          <a:p>
            <a:pPr lvl="0"/>
            <a:r>
              <a:rPr lang="en-US" dirty="0"/>
              <a:t>private instance variables can be accessed only by methods within the class</a:t>
            </a:r>
            <a:endParaRPr lang="en-US" b="1" dirty="0"/>
          </a:p>
          <a:p>
            <a:r>
              <a:rPr lang="en-US" dirty="0"/>
              <a:t>Example:  The following code inside the main method of </a:t>
            </a:r>
            <a:r>
              <a:rPr lang="en-US" dirty="0" err="1"/>
              <a:t>EmployeeTest</a:t>
            </a:r>
            <a:r>
              <a:rPr lang="en-US" dirty="0"/>
              <a:t> does not compile:</a:t>
            </a:r>
            <a:endParaRPr lang="en-US" b="1" dirty="0"/>
          </a:p>
          <a:p>
            <a:pPr marL="0" lvl="1" indent="0">
              <a:buNone/>
            </a:pPr>
            <a:r>
              <a:rPr lang="en-US" sz="2500" dirty="0" smtClean="0"/>
              <a:t>	Employee </a:t>
            </a:r>
            <a:r>
              <a:rPr lang="en-US" sz="2500" dirty="0"/>
              <a:t>e = new Employee("Carl",75000,1987, 12,15);</a:t>
            </a:r>
          </a:p>
          <a:p>
            <a:pPr marL="0" lvl="1" indent="0">
              <a:buNone/>
            </a:pPr>
            <a:r>
              <a:rPr lang="en-US" sz="2500" dirty="0" smtClean="0"/>
              <a:t>	String </a:t>
            </a:r>
            <a:r>
              <a:rPr lang="en-US" sz="2500" dirty="0"/>
              <a:t>name = e.name;  //error: name field is not visible</a:t>
            </a:r>
            <a:br>
              <a:rPr lang="en-US" sz="2500" dirty="0"/>
            </a:br>
            <a:endParaRPr lang="en-US" sz="2500" dirty="0"/>
          </a:p>
          <a:p>
            <a:pPr lvl="0"/>
            <a:r>
              <a:rPr lang="en-US" dirty="0"/>
              <a:t>public instance variables can be accessed from any other class </a:t>
            </a:r>
            <a:endParaRPr lang="en-US" b="1" dirty="0"/>
          </a:p>
          <a:p>
            <a:r>
              <a:rPr lang="en-US" dirty="0"/>
              <a:t>Example: The names of the months are public fields in the Calendar class:</a:t>
            </a:r>
            <a:endParaRPr lang="en-US" b="1" dirty="0"/>
          </a:p>
          <a:p>
            <a:pPr marL="0" indent="0">
              <a:buNone/>
            </a:pPr>
            <a:r>
              <a:rPr lang="en-US" dirty="0"/>
              <a:t>	</a:t>
            </a:r>
            <a:r>
              <a:rPr lang="en-US" dirty="0" err="1"/>
              <a:t>int</a:t>
            </a:r>
            <a:r>
              <a:rPr lang="en-US" dirty="0"/>
              <a:t> </a:t>
            </a:r>
            <a:r>
              <a:rPr lang="en-US" dirty="0" err="1"/>
              <a:t>monthNum</a:t>
            </a:r>
            <a:r>
              <a:rPr lang="en-US" dirty="0"/>
              <a:t> = </a:t>
            </a:r>
            <a:r>
              <a:rPr lang="en-US" dirty="0" err="1"/>
              <a:t>Calendar.DECEMBER</a:t>
            </a:r>
            <a:r>
              <a:rPr lang="en-US" dirty="0"/>
              <a:t>;  //this is legal</a:t>
            </a:r>
            <a:endParaRPr lang="en-US" b="1" dirty="0"/>
          </a:p>
          <a:p>
            <a:endParaRPr lang="en-US" dirty="0"/>
          </a:p>
        </p:txBody>
      </p:sp>
    </p:spTree>
    <p:extLst>
      <p:ext uri="{BB962C8B-B14F-4D97-AF65-F5344CB8AC3E}">
        <p14:creationId xmlns:p14="http://schemas.microsoft.com/office/powerpoint/2010/main" val="1509113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Defining Your Own Classes…</a:t>
            </a:r>
            <a:r>
              <a:rPr lang="en-US" sz="3200" dirty="0" err="1">
                <a:effectLst/>
              </a:rPr>
              <a:t>Cont</a:t>
            </a:r>
            <a:endParaRPr lang="en-US" sz="3200" dirty="0"/>
          </a:p>
        </p:txBody>
      </p:sp>
      <p:sp>
        <p:nvSpPr>
          <p:cNvPr id="3" name="Content Placeholder 2"/>
          <p:cNvSpPr>
            <a:spLocks noGrp="1"/>
          </p:cNvSpPr>
          <p:nvPr>
            <p:ph idx="1"/>
          </p:nvPr>
        </p:nvSpPr>
        <p:spPr/>
        <p:txBody>
          <a:bodyPr>
            <a:normAutofit fontScale="92500" lnSpcReduction="10000"/>
          </a:bodyPr>
          <a:lstStyle/>
          <a:p>
            <a:pPr lvl="0"/>
            <a:r>
              <a:rPr lang="en-US" dirty="0"/>
              <a:t>Likewise, methods can be declared as public or private, with the same </a:t>
            </a:r>
            <a:r>
              <a:rPr lang="en-US" dirty="0" smtClean="0"/>
              <a:t>meaning</a:t>
            </a:r>
            <a:endParaRPr lang="en-US" dirty="0"/>
          </a:p>
          <a:p>
            <a:pPr lvl="0"/>
            <a:r>
              <a:rPr lang="en-US" dirty="0" smtClean="0"/>
              <a:t>Two </a:t>
            </a:r>
            <a:r>
              <a:rPr lang="en-US" dirty="0"/>
              <a:t>important types of methods are called </a:t>
            </a:r>
            <a:r>
              <a:rPr lang="en-US" i="1" dirty="0"/>
              <a:t>accessors</a:t>
            </a:r>
            <a:r>
              <a:rPr lang="en-US" dirty="0"/>
              <a:t> and </a:t>
            </a:r>
            <a:r>
              <a:rPr lang="en-US" i="1" dirty="0" err="1"/>
              <a:t>mutators</a:t>
            </a:r>
            <a:r>
              <a:rPr lang="en-US" dirty="0"/>
              <a:t>, or getters and setters. These play the role of retrieving values stored in instance variables, or setting values in instance variables, respectively.</a:t>
            </a:r>
            <a:endParaRPr lang="en-US" b="1" dirty="0"/>
          </a:p>
          <a:p>
            <a:r>
              <a:rPr lang="en-US" dirty="0"/>
              <a:t>Example:</a:t>
            </a:r>
            <a:endParaRPr lang="en-US" b="1" dirty="0"/>
          </a:p>
          <a:p>
            <a:pPr marL="400050" lvl="1" indent="0">
              <a:buNone/>
            </a:pPr>
            <a:r>
              <a:rPr lang="en-US" dirty="0"/>
              <a:t> </a:t>
            </a:r>
            <a:endParaRPr lang="en-US" b="1" dirty="0"/>
          </a:p>
          <a:p>
            <a:pPr marL="400050" lvl="1" indent="0">
              <a:buNone/>
            </a:pPr>
            <a:r>
              <a:rPr lang="en-US" dirty="0"/>
              <a:t>//from Employee </a:t>
            </a:r>
            <a:endParaRPr lang="en-US" b="1" dirty="0"/>
          </a:p>
          <a:p>
            <a:pPr marL="400050" lvl="1" indent="0">
              <a:buNone/>
            </a:pPr>
            <a:r>
              <a:rPr lang="en-US" dirty="0"/>
              <a:t>public String </a:t>
            </a:r>
            <a:r>
              <a:rPr lang="en-US" dirty="0" err="1"/>
              <a:t>getNickName</a:t>
            </a:r>
            <a:r>
              <a:rPr lang="en-US" dirty="0"/>
              <a:t>() {</a:t>
            </a:r>
            <a:endParaRPr lang="en-US" b="1" dirty="0"/>
          </a:p>
          <a:p>
            <a:pPr marL="400050" lvl="1" indent="0">
              <a:buNone/>
            </a:pPr>
            <a:r>
              <a:rPr lang="en-US" dirty="0"/>
              <a:t>		return </a:t>
            </a:r>
            <a:r>
              <a:rPr lang="en-US" dirty="0" err="1"/>
              <a:t>nickName</a:t>
            </a:r>
            <a:r>
              <a:rPr lang="en-US" dirty="0"/>
              <a:t>;</a:t>
            </a:r>
            <a:endParaRPr lang="en-US" b="1" dirty="0"/>
          </a:p>
          <a:p>
            <a:pPr marL="400050" lvl="1" indent="0">
              <a:buNone/>
            </a:pPr>
            <a:r>
              <a:rPr lang="en-US" dirty="0"/>
              <a:t>	}</a:t>
            </a:r>
            <a:endParaRPr lang="en-US" b="1" dirty="0"/>
          </a:p>
          <a:p>
            <a:pPr marL="400050" lvl="1" indent="0">
              <a:buNone/>
            </a:pPr>
            <a:r>
              <a:rPr lang="en-US" dirty="0"/>
              <a:t>	public void </a:t>
            </a:r>
            <a:r>
              <a:rPr lang="en-US" dirty="0" err="1"/>
              <a:t>setNickName</a:t>
            </a:r>
            <a:r>
              <a:rPr lang="en-US" dirty="0"/>
              <a:t>(String </a:t>
            </a:r>
            <a:r>
              <a:rPr lang="en-US" dirty="0" err="1"/>
              <a:t>aNickName</a:t>
            </a:r>
            <a:r>
              <a:rPr lang="en-US" dirty="0"/>
              <a:t>) {</a:t>
            </a:r>
            <a:endParaRPr lang="en-US" b="1" dirty="0"/>
          </a:p>
          <a:p>
            <a:pPr marL="400050" lvl="1" indent="0">
              <a:buNone/>
            </a:pPr>
            <a:r>
              <a:rPr lang="en-US" dirty="0"/>
              <a:t>		</a:t>
            </a:r>
            <a:r>
              <a:rPr lang="en-US" dirty="0" err="1"/>
              <a:t>nickName</a:t>
            </a:r>
            <a:r>
              <a:rPr lang="en-US" dirty="0"/>
              <a:t> = </a:t>
            </a:r>
            <a:r>
              <a:rPr lang="en-US" dirty="0" err="1"/>
              <a:t>aNickName</a:t>
            </a:r>
            <a:r>
              <a:rPr lang="en-US" dirty="0"/>
              <a:t>;</a:t>
            </a:r>
            <a:endParaRPr lang="en-US" b="1" dirty="0"/>
          </a:p>
          <a:p>
            <a:pPr marL="400050" lvl="1" indent="0">
              <a:buNone/>
            </a:pPr>
            <a:r>
              <a:rPr lang="en-US" dirty="0"/>
              <a:t>	}</a:t>
            </a:r>
            <a:endParaRPr lang="en-US" b="1" dirty="0"/>
          </a:p>
          <a:p>
            <a:endParaRPr lang="en-US" dirty="0"/>
          </a:p>
        </p:txBody>
      </p:sp>
    </p:spTree>
    <p:extLst>
      <p:ext uri="{BB962C8B-B14F-4D97-AF65-F5344CB8AC3E}">
        <p14:creationId xmlns:p14="http://schemas.microsoft.com/office/powerpoint/2010/main" val="467870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Defining Your Own Classes…</a:t>
            </a:r>
            <a:r>
              <a:rPr lang="en-US" sz="3200" dirty="0" err="1">
                <a:effectLst/>
              </a:rPr>
              <a:t>Cont</a:t>
            </a:r>
            <a:endParaRPr lang="en-US" sz="3200" dirty="0"/>
          </a:p>
        </p:txBody>
      </p:sp>
      <p:sp>
        <p:nvSpPr>
          <p:cNvPr id="3" name="Content Placeholder 2"/>
          <p:cNvSpPr>
            <a:spLocks noGrp="1"/>
          </p:cNvSpPr>
          <p:nvPr>
            <p:ph idx="1"/>
          </p:nvPr>
        </p:nvSpPr>
        <p:spPr/>
        <p:txBody>
          <a:bodyPr>
            <a:normAutofit fontScale="92500" lnSpcReduction="10000"/>
          </a:bodyPr>
          <a:lstStyle/>
          <a:p>
            <a:pPr lvl="0"/>
            <a:r>
              <a:rPr lang="en-US" dirty="0"/>
              <a:t>Getters and setters support "encapsulation". Permits the class that owns the data to control access to the data</a:t>
            </a:r>
            <a:r>
              <a:rPr lang="en-US" dirty="0" smtClean="0"/>
              <a:t>.</a:t>
            </a:r>
            <a:endParaRPr lang="en-US" b="1" dirty="0"/>
          </a:p>
          <a:p>
            <a:r>
              <a:rPr lang="en-US" dirty="0"/>
              <a:t>Example: Notice "name" has been made "read-only" since there is no setter, whereas "salary" is </a:t>
            </a:r>
            <a:r>
              <a:rPr lang="en-US" dirty="0" smtClean="0"/>
              <a:t>modifiable.</a:t>
            </a:r>
            <a:endParaRPr lang="en-US" dirty="0"/>
          </a:p>
          <a:p>
            <a:r>
              <a:rPr lang="en-US" dirty="0" smtClean="0"/>
              <a:t>Sample </a:t>
            </a:r>
            <a:r>
              <a:rPr lang="en-US" dirty="0"/>
              <a:t>benefit: Ability to change the implementation without undermining client code:</a:t>
            </a:r>
            <a:endParaRPr lang="en-US" b="1" dirty="0"/>
          </a:p>
          <a:p>
            <a:pPr marL="0" indent="0">
              <a:buNone/>
            </a:pPr>
            <a:r>
              <a:rPr lang="en-US" dirty="0"/>
              <a:t> </a:t>
            </a:r>
            <a:endParaRPr lang="en-US" b="1" dirty="0"/>
          </a:p>
          <a:p>
            <a:pPr marL="0" indent="0">
              <a:buNone/>
            </a:pPr>
            <a:r>
              <a:rPr lang="en-US" dirty="0"/>
              <a:t>	private String </a:t>
            </a:r>
            <a:r>
              <a:rPr lang="en-US" dirty="0" err="1"/>
              <a:t>firstName</a:t>
            </a:r>
            <a:r>
              <a:rPr lang="en-US" dirty="0"/>
              <a:t>;</a:t>
            </a:r>
            <a:endParaRPr lang="en-US" b="1" dirty="0"/>
          </a:p>
          <a:p>
            <a:pPr marL="0" indent="0">
              <a:buNone/>
            </a:pPr>
            <a:r>
              <a:rPr lang="en-US" dirty="0"/>
              <a:t>	private String </a:t>
            </a:r>
            <a:r>
              <a:rPr lang="en-US" dirty="0" err="1"/>
              <a:t>lastName</a:t>
            </a:r>
            <a:r>
              <a:rPr lang="en-US" dirty="0"/>
              <a:t>;</a:t>
            </a:r>
            <a:endParaRPr lang="en-US" b="1" dirty="0"/>
          </a:p>
          <a:p>
            <a:pPr marL="0" indent="0">
              <a:buNone/>
            </a:pPr>
            <a:r>
              <a:rPr lang="en-US" dirty="0"/>
              <a:t>	public String </a:t>
            </a:r>
            <a:r>
              <a:rPr lang="en-US" dirty="0" err="1"/>
              <a:t>getName</a:t>
            </a:r>
            <a:r>
              <a:rPr lang="en-US" dirty="0"/>
              <a:t>() {</a:t>
            </a:r>
            <a:endParaRPr lang="en-US" b="1" dirty="0"/>
          </a:p>
          <a:p>
            <a:pPr marL="0" indent="0">
              <a:buNone/>
            </a:pPr>
            <a:r>
              <a:rPr lang="en-US" dirty="0"/>
              <a:t>		return </a:t>
            </a:r>
            <a:r>
              <a:rPr lang="en-US" dirty="0" err="1"/>
              <a:t>firstName</a:t>
            </a:r>
            <a:r>
              <a:rPr lang="en-US" dirty="0"/>
              <a:t> + " "+ </a:t>
            </a:r>
            <a:r>
              <a:rPr lang="en-US" dirty="0" err="1"/>
              <a:t>lastName</a:t>
            </a:r>
            <a:r>
              <a:rPr lang="en-US" dirty="0"/>
              <a:t>;</a:t>
            </a:r>
            <a:endParaRPr lang="en-US" b="1" dirty="0"/>
          </a:p>
          <a:p>
            <a:pPr marL="0" indent="0">
              <a:buNone/>
            </a:pPr>
            <a:r>
              <a:rPr lang="en-US" dirty="0"/>
              <a:t>	}</a:t>
            </a:r>
            <a:endParaRPr lang="en-US" b="1" dirty="0"/>
          </a:p>
          <a:p>
            <a:endParaRPr lang="en-US" dirty="0"/>
          </a:p>
        </p:txBody>
      </p:sp>
    </p:spTree>
    <p:extLst>
      <p:ext uri="{BB962C8B-B14F-4D97-AF65-F5344CB8AC3E}">
        <p14:creationId xmlns:p14="http://schemas.microsoft.com/office/powerpoint/2010/main" val="1284496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Final Instance Fields and </a:t>
            </a:r>
            <a:r>
              <a:rPr lang="en-US" sz="3200" dirty="0" smtClean="0">
                <a:effectLst/>
              </a:rPr>
              <a:t>Constants…</a:t>
            </a:r>
            <a:r>
              <a:rPr lang="en-US" sz="3200" dirty="0" err="1" smtClean="0">
                <a:effectLst/>
              </a:rPr>
              <a:t>Cont</a:t>
            </a:r>
            <a:endParaRPr lang="en-US" sz="3200"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When the final keyword is used for an instance variable, it means the variable may</a:t>
            </a:r>
            <a:endParaRPr lang="en-US" b="1" dirty="0"/>
          </a:p>
          <a:p>
            <a:r>
              <a:rPr lang="en-US" dirty="0"/>
              <a:t>not be used to store a different value after it has been initialized. Using this keyword requires that the variable is initialized when declared or when the object is constructed</a:t>
            </a:r>
            <a:r>
              <a:rPr lang="en-US" dirty="0" smtClean="0"/>
              <a:t>.</a:t>
            </a:r>
            <a:endParaRPr lang="en-US" b="1" dirty="0"/>
          </a:p>
          <a:p>
            <a:r>
              <a:rPr lang="en-US" dirty="0" smtClean="0"/>
              <a:t>Example</a:t>
            </a:r>
            <a:r>
              <a:rPr lang="en-US" dirty="0"/>
              <a:t>: Since the name field in Employee can never change, we could make it </a:t>
            </a:r>
            <a:r>
              <a:rPr lang="en-US" dirty="0" smtClean="0"/>
              <a:t>final</a:t>
            </a:r>
            <a:endParaRPr lang="en-US" b="1" dirty="0"/>
          </a:p>
          <a:p>
            <a:r>
              <a:rPr lang="en-US" dirty="0"/>
              <a:t>	</a:t>
            </a:r>
            <a:r>
              <a:rPr lang="en-US" dirty="0" smtClean="0"/>
              <a:t>private </a:t>
            </a:r>
            <a:r>
              <a:rPr lang="en-US" dirty="0"/>
              <a:t>final String name</a:t>
            </a:r>
            <a:r>
              <a:rPr lang="en-US" dirty="0" smtClean="0"/>
              <a:t>;</a:t>
            </a:r>
            <a:r>
              <a:rPr lang="en-US" dirty="0"/>
              <a:t>	</a:t>
            </a:r>
            <a:endParaRPr lang="en-US" b="1" dirty="0"/>
          </a:p>
          <a:p>
            <a:r>
              <a:rPr lang="en-US" dirty="0" smtClean="0"/>
              <a:t>Static </a:t>
            </a:r>
            <a:r>
              <a:rPr lang="en-US" dirty="0"/>
              <a:t>final instance variables are considered to be </a:t>
            </a:r>
            <a:r>
              <a:rPr lang="en-US" i="1" dirty="0"/>
              <a:t>constants</a:t>
            </a:r>
            <a:r>
              <a:rPr lang="en-US" dirty="0"/>
              <a:t>. Recall the Label class:</a:t>
            </a:r>
          </a:p>
          <a:p>
            <a:pPr marL="400050" lvl="1" indent="0">
              <a:buNone/>
            </a:pPr>
            <a:r>
              <a:rPr lang="en-US" b="1" dirty="0"/>
              <a:t/>
            </a:r>
            <a:br>
              <a:rPr lang="en-US" b="1" dirty="0"/>
            </a:br>
            <a:r>
              <a:rPr lang="en-US" b="1" dirty="0" smtClean="0"/>
              <a:t>	</a:t>
            </a:r>
            <a:r>
              <a:rPr lang="en-US" sz="2100" dirty="0" smtClean="0"/>
              <a:t>public </a:t>
            </a:r>
            <a:r>
              <a:rPr lang="en-US" sz="2100" dirty="0"/>
              <a:t>static final </a:t>
            </a:r>
            <a:r>
              <a:rPr lang="en-US" sz="2100" dirty="0" err="1"/>
              <a:t>int</a:t>
            </a:r>
            <a:r>
              <a:rPr lang="en-US" sz="2100" dirty="0"/>
              <a:t> LEFT 	</a:t>
            </a:r>
            <a:r>
              <a:rPr lang="en-US" sz="2100" dirty="0" smtClean="0"/>
              <a:t>= </a:t>
            </a:r>
            <a:r>
              <a:rPr lang="en-US" sz="2100" dirty="0"/>
              <a:t>0;</a:t>
            </a:r>
          </a:p>
          <a:p>
            <a:pPr marL="400050" lvl="1" indent="0">
              <a:buNone/>
            </a:pPr>
            <a:r>
              <a:rPr lang="en-US" sz="2100" dirty="0"/>
              <a:t>    	public static final </a:t>
            </a:r>
            <a:r>
              <a:rPr lang="en-US" sz="2100" dirty="0" err="1"/>
              <a:t>int</a:t>
            </a:r>
            <a:r>
              <a:rPr lang="en-US" sz="2100" dirty="0"/>
              <a:t> CENTER </a:t>
            </a:r>
            <a:r>
              <a:rPr lang="en-US" sz="2100" dirty="0" smtClean="0"/>
              <a:t>= </a:t>
            </a:r>
            <a:r>
              <a:rPr lang="en-US" sz="2100" dirty="0"/>
              <a:t>1;</a:t>
            </a:r>
          </a:p>
          <a:p>
            <a:pPr marL="400050" lvl="1" indent="0">
              <a:buNone/>
            </a:pPr>
            <a:r>
              <a:rPr lang="en-US" sz="2100" dirty="0"/>
              <a:t>    	public static final </a:t>
            </a:r>
            <a:r>
              <a:rPr lang="en-US" sz="2100" dirty="0" err="1"/>
              <a:t>int</a:t>
            </a:r>
            <a:r>
              <a:rPr lang="en-US" sz="2100" dirty="0"/>
              <a:t> RIGHT 	= 2</a:t>
            </a:r>
            <a:r>
              <a:rPr lang="en-US" sz="2100" dirty="0" smtClean="0"/>
              <a:t>;</a:t>
            </a:r>
            <a:r>
              <a:rPr lang="en-US" sz="2100" dirty="0"/>
              <a:t> </a:t>
            </a:r>
            <a:endParaRPr lang="en-US" sz="2100" b="1" dirty="0"/>
          </a:p>
          <a:p>
            <a:r>
              <a:rPr lang="en-US" dirty="0"/>
              <a:t>The static keyword makes these accessible even if no instance of Label has been created. It also prevents a special case usage of variables that are </a:t>
            </a:r>
            <a:r>
              <a:rPr lang="en-US" i="1" dirty="0"/>
              <a:t>final</a:t>
            </a:r>
            <a:r>
              <a:rPr lang="en-US" dirty="0"/>
              <a:t> but </a:t>
            </a:r>
            <a:r>
              <a:rPr lang="en-US" i="1" dirty="0"/>
              <a:t>not static</a:t>
            </a:r>
            <a:r>
              <a:rPr lang="en-US" dirty="0"/>
              <a:t>: A final variable can be declared but not initialized until the constructor runs (such a final variable is called a </a:t>
            </a:r>
            <a:r>
              <a:rPr lang="en-US" i="1" dirty="0"/>
              <a:t>blank final</a:t>
            </a:r>
            <a:r>
              <a:rPr lang="en-US" dirty="0"/>
              <a:t>); this means that the final variable can have varying values, so it is not considered to be a  </a:t>
            </a:r>
            <a:r>
              <a:rPr lang="en-US" i="1" dirty="0"/>
              <a:t>constant.</a:t>
            </a:r>
            <a:r>
              <a:rPr lang="en-US" dirty="0"/>
              <a:t> </a:t>
            </a:r>
            <a:r>
              <a:rPr lang="en-US" i="1" dirty="0"/>
              <a:t> </a:t>
            </a:r>
            <a:endParaRPr lang="en-US" b="1" dirty="0"/>
          </a:p>
          <a:p>
            <a:endParaRPr lang="en-US" dirty="0"/>
          </a:p>
        </p:txBody>
      </p:sp>
    </p:spTree>
    <p:extLst>
      <p:ext uri="{BB962C8B-B14F-4D97-AF65-F5344CB8AC3E}">
        <p14:creationId xmlns:p14="http://schemas.microsoft.com/office/powerpoint/2010/main" val="3849912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Final Instance Fields and </a:t>
            </a:r>
            <a:r>
              <a:rPr lang="en-US" sz="3200" dirty="0" smtClean="0">
                <a:effectLst/>
              </a:rPr>
              <a:t>Constants</a:t>
            </a:r>
            <a:endParaRPr lang="en-US" sz="3200" dirty="0"/>
          </a:p>
        </p:txBody>
      </p:sp>
      <p:sp>
        <p:nvSpPr>
          <p:cNvPr id="3" name="Content Placeholder 2"/>
          <p:cNvSpPr>
            <a:spLocks noGrp="1"/>
          </p:cNvSpPr>
          <p:nvPr>
            <p:ph idx="1"/>
          </p:nvPr>
        </p:nvSpPr>
        <p:spPr/>
        <p:txBody>
          <a:bodyPr>
            <a:normAutofit/>
          </a:bodyPr>
          <a:lstStyle/>
          <a:p>
            <a:pPr lvl="0"/>
            <a:r>
              <a:rPr lang="en-US" dirty="0"/>
              <a:t>Sometimes it is useful to store constants that may be useful for several classes in a separate place. One way to do this in the Label example is to create a class </a:t>
            </a:r>
            <a:r>
              <a:rPr lang="en-US" dirty="0" err="1"/>
              <a:t>LabelConstants</a:t>
            </a:r>
            <a:r>
              <a:rPr lang="en-US" dirty="0"/>
              <a:t> as follows:</a:t>
            </a:r>
            <a:endParaRPr lang="en-US" b="1" dirty="0"/>
          </a:p>
          <a:p>
            <a:r>
              <a:rPr lang="en-US" dirty="0"/>
              <a:t> </a:t>
            </a:r>
            <a:endParaRPr lang="en-US" b="1" dirty="0"/>
          </a:p>
          <a:p>
            <a:pPr marL="400050" lvl="1" indent="0">
              <a:buNone/>
            </a:pPr>
            <a:r>
              <a:rPr lang="en-US" dirty="0"/>
              <a:t>class </a:t>
            </a:r>
            <a:r>
              <a:rPr lang="en-US" dirty="0" err="1"/>
              <a:t>LabelConstants</a:t>
            </a:r>
            <a:r>
              <a:rPr lang="en-US" dirty="0"/>
              <a:t> {</a:t>
            </a:r>
            <a:endParaRPr lang="en-US" b="1" dirty="0"/>
          </a:p>
          <a:p>
            <a:pPr marL="400050" lvl="1" indent="0">
              <a:buNone/>
            </a:pPr>
            <a:r>
              <a:rPr lang="en-US" dirty="0" smtClean="0"/>
              <a:t>			public </a:t>
            </a:r>
            <a:r>
              <a:rPr lang="en-US" dirty="0"/>
              <a:t>static final </a:t>
            </a:r>
            <a:r>
              <a:rPr lang="en-US" dirty="0" err="1"/>
              <a:t>int</a:t>
            </a:r>
            <a:r>
              <a:rPr lang="en-US" dirty="0"/>
              <a:t> </a:t>
            </a:r>
            <a:r>
              <a:rPr lang="en-US" dirty="0" smtClean="0"/>
              <a:t>LEFT= </a:t>
            </a:r>
            <a:r>
              <a:rPr lang="en-US" dirty="0"/>
              <a:t>0;</a:t>
            </a:r>
          </a:p>
          <a:p>
            <a:pPr marL="400050" lvl="1" indent="0">
              <a:buNone/>
            </a:pPr>
            <a:r>
              <a:rPr lang="en-US" dirty="0"/>
              <a:t>    		</a:t>
            </a:r>
            <a:r>
              <a:rPr lang="en-US" dirty="0" smtClean="0"/>
              <a:t>	public </a:t>
            </a:r>
            <a:r>
              <a:rPr lang="en-US" dirty="0"/>
              <a:t>static final </a:t>
            </a:r>
            <a:r>
              <a:rPr lang="en-US" dirty="0" err="1"/>
              <a:t>int</a:t>
            </a:r>
            <a:r>
              <a:rPr lang="en-US" dirty="0"/>
              <a:t> CENTER </a:t>
            </a:r>
            <a:r>
              <a:rPr lang="en-US" dirty="0" smtClean="0"/>
              <a:t>= </a:t>
            </a:r>
            <a:r>
              <a:rPr lang="en-US" dirty="0"/>
              <a:t>1;</a:t>
            </a:r>
          </a:p>
          <a:p>
            <a:pPr marL="400050" lvl="1" indent="0">
              <a:buNone/>
            </a:pPr>
            <a:r>
              <a:rPr lang="en-US" dirty="0"/>
              <a:t>    	</a:t>
            </a:r>
            <a:r>
              <a:rPr lang="en-US" dirty="0" smtClean="0"/>
              <a:t>		public </a:t>
            </a:r>
            <a:r>
              <a:rPr lang="en-US" dirty="0"/>
              <a:t>static final </a:t>
            </a:r>
            <a:r>
              <a:rPr lang="en-US" dirty="0" err="1"/>
              <a:t>int</a:t>
            </a:r>
            <a:r>
              <a:rPr lang="en-US" dirty="0"/>
              <a:t> RIGHT 	= 2;</a:t>
            </a:r>
          </a:p>
          <a:p>
            <a:pPr marL="400050" lvl="1" indent="0">
              <a:buNone/>
            </a:pPr>
            <a:r>
              <a:rPr lang="en-US" dirty="0"/>
              <a:t>	</a:t>
            </a:r>
            <a:r>
              <a:rPr lang="en-US" dirty="0" smtClean="0"/>
              <a:t>		}</a:t>
            </a:r>
            <a:endParaRPr lang="en-US" dirty="0"/>
          </a:p>
          <a:p>
            <a:pPr marL="400050" lvl="1" indent="0">
              <a:buNone/>
            </a:pPr>
            <a:r>
              <a:rPr lang="en-US" dirty="0"/>
              <a:t>//then access the constants like this:</a:t>
            </a:r>
            <a:endParaRPr lang="en-US" b="1" dirty="0"/>
          </a:p>
          <a:p>
            <a:pPr marL="400050" lvl="1" indent="0">
              <a:buNone/>
            </a:pPr>
            <a:r>
              <a:rPr lang="en-US" b="1" dirty="0"/>
              <a:t>//   </a:t>
            </a:r>
            <a:r>
              <a:rPr lang="en-US" b="1" dirty="0" err="1"/>
              <a:t>LabelConstants.LEFT</a:t>
            </a:r>
            <a:endParaRPr lang="en-US" dirty="0"/>
          </a:p>
        </p:txBody>
      </p:sp>
    </p:spTree>
    <p:extLst>
      <p:ext uri="{BB962C8B-B14F-4D97-AF65-F5344CB8AC3E}">
        <p14:creationId xmlns:p14="http://schemas.microsoft.com/office/powerpoint/2010/main" val="426956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MAIN </a:t>
            </a:r>
            <a:r>
              <a:rPr lang="en-US" sz="3200" b="1" dirty="0" smtClean="0">
                <a:effectLst/>
              </a:rPr>
              <a:t>POINT</a:t>
            </a:r>
            <a:endParaRPr lang="en-US" dirty="0"/>
          </a:p>
        </p:txBody>
      </p:sp>
      <p:sp>
        <p:nvSpPr>
          <p:cNvPr id="3" name="Content Placeholder 2"/>
          <p:cNvSpPr>
            <a:spLocks noGrp="1"/>
          </p:cNvSpPr>
          <p:nvPr>
            <p:ph idx="1"/>
          </p:nvPr>
        </p:nvSpPr>
        <p:spPr/>
        <p:txBody>
          <a:bodyPr/>
          <a:lstStyle/>
          <a:p>
            <a:r>
              <a:rPr lang="en-US" dirty="0"/>
              <a:t> </a:t>
            </a:r>
            <a:r>
              <a:rPr lang="en-US" dirty="0" smtClean="0"/>
              <a:t>Static </a:t>
            </a:r>
            <a:r>
              <a:rPr lang="en-US" dirty="0"/>
              <a:t>fields and methods are fields and methods whose lifetime persists throughout execution of the application, and when used with the public keyword, are globally accessible. The notion of "static" parallels the recognition that there is a field in life that is globally available and is always located in the same place in “memory”: namely, pure consciousness.</a:t>
            </a:r>
            <a:endParaRPr lang="en-US" b="1" dirty="0"/>
          </a:p>
          <a:p>
            <a:endParaRPr lang="en-US" dirty="0"/>
          </a:p>
        </p:txBody>
      </p:sp>
    </p:spTree>
    <p:extLst>
      <p:ext uri="{BB962C8B-B14F-4D97-AF65-F5344CB8AC3E}">
        <p14:creationId xmlns:p14="http://schemas.microsoft.com/office/powerpoint/2010/main" val="2238085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800" dirty="0" smtClean="0"/>
              <a:t>Thank you</a:t>
            </a:r>
            <a:endParaRPr lang="en-US" sz="2800" dirty="0"/>
          </a:p>
        </p:txBody>
      </p:sp>
    </p:spTree>
    <p:extLst>
      <p:ext uri="{BB962C8B-B14F-4D97-AF65-F5344CB8AC3E}">
        <p14:creationId xmlns:p14="http://schemas.microsoft.com/office/powerpoint/2010/main" val="2396533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The Object-Oriented </a:t>
            </a:r>
            <a:r>
              <a:rPr lang="en-US" sz="3200" dirty="0" smtClean="0">
                <a:effectLst/>
              </a:rPr>
              <a:t>Paradigm…</a:t>
            </a:r>
            <a:r>
              <a:rPr lang="en-US" sz="3200" dirty="0" err="1" smtClean="0">
                <a:effectLst/>
              </a:rPr>
              <a:t>Cont</a:t>
            </a:r>
            <a:endParaRPr lang="en-US" sz="3200" dirty="0"/>
          </a:p>
        </p:txBody>
      </p:sp>
      <p:sp>
        <p:nvSpPr>
          <p:cNvPr id="3" name="Content Placeholder 2"/>
          <p:cNvSpPr>
            <a:spLocks noGrp="1"/>
          </p:cNvSpPr>
          <p:nvPr>
            <p:ph idx="1"/>
          </p:nvPr>
        </p:nvSpPr>
        <p:spPr/>
        <p:txBody>
          <a:bodyPr>
            <a:normAutofit fontScale="77500" lnSpcReduction="20000"/>
          </a:bodyPr>
          <a:lstStyle/>
          <a:p>
            <a:pPr marL="0" lvl="0" indent="0">
              <a:buNone/>
            </a:pPr>
            <a:r>
              <a:rPr lang="en-US" dirty="0"/>
              <a:t>Historical background</a:t>
            </a:r>
            <a:br>
              <a:rPr lang="en-US" dirty="0"/>
            </a:br>
            <a:r>
              <a:rPr lang="en-US" dirty="0"/>
              <a:t/>
            </a:r>
            <a:br>
              <a:rPr lang="en-US" dirty="0"/>
            </a:br>
            <a:r>
              <a:rPr lang="en-US" dirty="0"/>
              <a:t>a.	In the early days of programming, the task was to provide a solution by </a:t>
            </a:r>
            <a:endParaRPr lang="en-US" b="1" dirty="0"/>
          </a:p>
          <a:p>
            <a:pPr marL="0" indent="0">
              <a:buNone/>
            </a:pPr>
            <a:r>
              <a:rPr lang="en-US" dirty="0"/>
              <a:t>translating data from the real world, and procedures for manipulating it, into "computer language", which, in the early days was </a:t>
            </a:r>
            <a:r>
              <a:rPr lang="en-US" i="1" dirty="0"/>
              <a:t>assembly language.</a:t>
            </a:r>
            <a:endParaRPr lang="en-US" b="1" dirty="0"/>
          </a:p>
          <a:p>
            <a:pPr marL="0" indent="0">
              <a:buNone/>
            </a:pPr>
            <a:r>
              <a:rPr lang="en-US" i="1" dirty="0"/>
              <a:t> </a:t>
            </a:r>
            <a:endParaRPr lang="en-US" b="1" dirty="0"/>
          </a:p>
          <a:p>
            <a:pPr marL="0" indent="0">
              <a:buNone/>
            </a:pPr>
            <a:r>
              <a:rPr lang="en-US" dirty="0"/>
              <a:t>b.	"Higher level" languages eventually emerged – like FORTRAN, BASIC, and C – which made the translation process easier</a:t>
            </a:r>
            <a:br>
              <a:rPr lang="en-US" dirty="0"/>
            </a:br>
            <a:endParaRPr lang="en-US" b="1" dirty="0"/>
          </a:p>
          <a:p>
            <a:pPr marL="0" lvl="0" indent="0">
              <a:buNone/>
            </a:pPr>
            <a:r>
              <a:rPr lang="en-US" dirty="0" smtClean="0"/>
              <a:t>c.	Eventually</a:t>
            </a:r>
            <a:r>
              <a:rPr lang="en-US" dirty="0"/>
              <a:t>, languages emerged that made it possible to model the problem at hand directly, instead of asking the developer to model the machine. With this approach, one relies on "under the hood" implementations to take care of the  mapping to the machine. Examples include LISP, Prolog, and many others.</a:t>
            </a:r>
            <a:br>
              <a:rPr lang="en-US" dirty="0"/>
            </a:br>
            <a:endParaRPr lang="en-US" b="1" dirty="0"/>
          </a:p>
          <a:p>
            <a:endParaRPr lang="en-US" dirty="0"/>
          </a:p>
        </p:txBody>
      </p:sp>
    </p:spTree>
    <p:extLst>
      <p:ext uri="{BB962C8B-B14F-4D97-AF65-F5344CB8AC3E}">
        <p14:creationId xmlns:p14="http://schemas.microsoft.com/office/powerpoint/2010/main" val="217675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The Object-Oriented Paradigm…</a:t>
            </a:r>
            <a:r>
              <a:rPr lang="en-US" sz="3200" dirty="0" err="1">
                <a:effectLst/>
              </a:rPr>
              <a:t>Cont</a:t>
            </a:r>
            <a:endParaRPr lang="en-US" sz="3200" dirty="0"/>
          </a:p>
        </p:txBody>
      </p:sp>
      <p:sp>
        <p:nvSpPr>
          <p:cNvPr id="3" name="Content Placeholder 2"/>
          <p:cNvSpPr>
            <a:spLocks noGrp="1"/>
          </p:cNvSpPr>
          <p:nvPr>
            <p:ph idx="1"/>
          </p:nvPr>
        </p:nvSpPr>
        <p:spPr/>
        <p:txBody>
          <a:bodyPr/>
          <a:lstStyle/>
          <a:p>
            <a:pPr lvl="0"/>
            <a:r>
              <a:rPr lang="en-US" dirty="0"/>
              <a:t>The OO paradigm, supported by many different OO languages, is an approach in which the elements of the problem domain are viewed as "objects" and then represented within the software design and code as "objects", so a minimum of translation from real world to machine (or some other conceptual framework) is required. As the programmer, you create software objects that correspond to real-world objects (like "Customer", "Record", "Balance", "Credit Card") and equip them with the behaviors that the real-world objects actually have ("</a:t>
            </a:r>
            <a:r>
              <a:rPr lang="en-US" dirty="0" err="1"/>
              <a:t>withdrawAmount</a:t>
            </a:r>
            <a:r>
              <a:rPr lang="en-US" dirty="0"/>
              <a:t>", "</a:t>
            </a:r>
            <a:r>
              <a:rPr lang="en-US" dirty="0" err="1"/>
              <a:t>changeName</a:t>
            </a:r>
            <a:r>
              <a:rPr lang="en-US" dirty="0"/>
              <a:t>", etc.)</a:t>
            </a:r>
            <a:endParaRPr lang="en-US" b="1" dirty="0"/>
          </a:p>
          <a:p>
            <a:endParaRPr lang="en-US" dirty="0"/>
          </a:p>
        </p:txBody>
      </p:sp>
    </p:spTree>
    <p:extLst>
      <p:ext uri="{BB962C8B-B14F-4D97-AF65-F5344CB8AC3E}">
        <p14:creationId xmlns:p14="http://schemas.microsoft.com/office/powerpoint/2010/main" val="204373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The Object-Oriented </a:t>
            </a:r>
            <a:r>
              <a:rPr lang="en-US" sz="3200" dirty="0" smtClean="0">
                <a:effectLst/>
              </a:rPr>
              <a:t>Paradigm</a:t>
            </a:r>
            <a:endParaRPr lang="en-US" sz="3200" dirty="0"/>
          </a:p>
        </p:txBody>
      </p:sp>
      <p:sp>
        <p:nvSpPr>
          <p:cNvPr id="3" name="Content Placeholder 2"/>
          <p:cNvSpPr>
            <a:spLocks noGrp="1"/>
          </p:cNvSpPr>
          <p:nvPr>
            <p:ph idx="1"/>
          </p:nvPr>
        </p:nvSpPr>
        <p:spPr/>
        <p:txBody>
          <a:bodyPr>
            <a:normAutofit lnSpcReduction="10000"/>
          </a:bodyPr>
          <a:lstStyle/>
          <a:p>
            <a:r>
              <a:rPr lang="en-US" dirty="0"/>
              <a:t>Think of every object as providing a set of services, which are specified in its </a:t>
            </a:r>
            <a:r>
              <a:rPr lang="en-US" i="1" dirty="0"/>
              <a:t>interface. </a:t>
            </a:r>
            <a:r>
              <a:rPr lang="en-US" dirty="0"/>
              <a:t>Analogy: Ignition system on a car – very specific interface (the keyhole) to provide a very specific service (starting the car</a:t>
            </a:r>
            <a:r>
              <a:rPr lang="en-US" dirty="0" smtClean="0"/>
              <a:t>).</a:t>
            </a:r>
            <a:endParaRPr lang="en-US" dirty="0"/>
          </a:p>
          <a:p>
            <a:r>
              <a:rPr lang="en-US" dirty="0" smtClean="0"/>
              <a:t>The </a:t>
            </a:r>
            <a:r>
              <a:rPr lang="en-US" dirty="0"/>
              <a:t>automotive engineer figures out how to make the turning of the key produce the result of starting the car. Likewise, in the world of objects, once the services that an object should provide have been specified, you, as the developer, write the code to ensure that these services are available, and users of your object rely only on the interface to get your object to do things it is supposed to do.</a:t>
            </a:r>
            <a:endParaRPr lang="en-US" b="1" dirty="0"/>
          </a:p>
          <a:p>
            <a:endParaRPr lang="en-US" dirty="0"/>
          </a:p>
        </p:txBody>
      </p:sp>
    </p:spTree>
    <p:extLst>
      <p:ext uri="{BB962C8B-B14F-4D97-AF65-F5344CB8AC3E}">
        <p14:creationId xmlns:p14="http://schemas.microsoft.com/office/powerpoint/2010/main" val="295902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dirty="0">
                <a:effectLst/>
              </a:rPr>
              <a:t>OO </a:t>
            </a:r>
            <a:r>
              <a:rPr lang="en-US" sz="3200" dirty="0" smtClean="0">
                <a:effectLst/>
              </a:rPr>
              <a:t>Concepts…</a:t>
            </a:r>
            <a:r>
              <a:rPr lang="en-US" sz="3200" dirty="0" err="1" smtClean="0">
                <a:effectLst/>
              </a:rPr>
              <a:t>Cont</a:t>
            </a:r>
            <a:endParaRPr lang="en-US" dirty="0"/>
          </a:p>
        </p:txBody>
      </p:sp>
      <p:sp>
        <p:nvSpPr>
          <p:cNvPr id="3" name="Content Placeholder 2"/>
          <p:cNvSpPr>
            <a:spLocks noGrp="1"/>
          </p:cNvSpPr>
          <p:nvPr>
            <p:ph idx="1"/>
          </p:nvPr>
        </p:nvSpPr>
        <p:spPr/>
        <p:txBody>
          <a:bodyPr>
            <a:normAutofit fontScale="85000" lnSpcReduction="20000"/>
          </a:bodyPr>
          <a:lstStyle/>
          <a:p>
            <a:pPr lvl="0"/>
            <a:r>
              <a:rPr lang="en-US" i="1" dirty="0"/>
              <a:t>Class</a:t>
            </a:r>
            <a:r>
              <a:rPr lang="en-US" dirty="0"/>
              <a:t> – this is the way a particular "type" is created in the Java language, such as Customer, Employee, </a:t>
            </a:r>
            <a:r>
              <a:rPr lang="en-US" dirty="0" err="1"/>
              <a:t>CreditCard</a:t>
            </a:r>
            <a:r>
              <a:rPr lang="en-US" dirty="0"/>
              <a:t>, Triangle</a:t>
            </a:r>
            <a:br>
              <a:rPr lang="en-US" dirty="0"/>
            </a:br>
            <a:endParaRPr lang="en-US" dirty="0"/>
          </a:p>
          <a:p>
            <a:pPr lvl="0"/>
            <a:r>
              <a:rPr lang="en-US" i="1" dirty="0"/>
              <a:t>Object construction and instances</a:t>
            </a:r>
            <a:r>
              <a:rPr lang="en-US" dirty="0"/>
              <a:t> – objects in Java are created as the program executes; objects are instances of a class; the class is like a template; the object is a realization of the template. Example: One instance of a Customer class may produce an object representing "Joe Smith"; another instance may represent "Susan Brown"</a:t>
            </a:r>
            <a:br>
              <a:rPr lang="en-US" dirty="0"/>
            </a:br>
            <a:endParaRPr lang="en-US" dirty="0"/>
          </a:p>
          <a:p>
            <a:r>
              <a:rPr lang="en-US" i="1" dirty="0"/>
              <a:t>Encapsulation </a:t>
            </a:r>
            <a:r>
              <a:rPr lang="en-US" dirty="0"/>
              <a:t>-- objects in a Java program interact with other objects, by way of their interfaces (list of services); the data that an object owns and the way that it manages that data are hidden from view; only the public services provided by the object are visible on the outside. The data and the way it is managed are said to be </a:t>
            </a:r>
            <a:r>
              <a:rPr lang="en-US" i="1" dirty="0"/>
              <a:t>encapsulated</a:t>
            </a:r>
            <a:r>
              <a:rPr lang="en-US" dirty="0"/>
              <a:t> in the object.</a:t>
            </a:r>
            <a:endParaRPr lang="en-US" dirty="0"/>
          </a:p>
        </p:txBody>
      </p:sp>
    </p:spTree>
    <p:extLst>
      <p:ext uri="{BB962C8B-B14F-4D97-AF65-F5344CB8AC3E}">
        <p14:creationId xmlns:p14="http://schemas.microsoft.com/office/powerpoint/2010/main" val="532147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OO Concepts…</a:t>
            </a:r>
            <a:r>
              <a:rPr lang="en-US" sz="3200" dirty="0" err="1">
                <a:effectLst/>
              </a:rPr>
              <a:t>Cont</a:t>
            </a:r>
            <a:endParaRPr lang="en-US" sz="3200" dirty="0"/>
          </a:p>
        </p:txBody>
      </p:sp>
      <p:sp>
        <p:nvSpPr>
          <p:cNvPr id="3" name="Content Placeholder 2"/>
          <p:cNvSpPr>
            <a:spLocks noGrp="1"/>
          </p:cNvSpPr>
          <p:nvPr>
            <p:ph idx="1"/>
          </p:nvPr>
        </p:nvSpPr>
        <p:spPr/>
        <p:txBody>
          <a:bodyPr>
            <a:normAutofit fontScale="92500" lnSpcReduction="10000"/>
          </a:bodyPr>
          <a:lstStyle/>
          <a:p>
            <a:pPr lvl="0"/>
            <a:r>
              <a:rPr lang="en-US" i="1" dirty="0"/>
              <a:t> (instance) fields</a:t>
            </a:r>
            <a:r>
              <a:rPr lang="en-US" dirty="0"/>
              <a:t> – the </a:t>
            </a:r>
            <a:r>
              <a:rPr lang="en-US" i="1" dirty="0"/>
              <a:t>fields</a:t>
            </a:r>
            <a:r>
              <a:rPr lang="en-US" dirty="0"/>
              <a:t> in a class are the types of data values that objects (</a:t>
            </a:r>
            <a:r>
              <a:rPr lang="en-US" dirty="0" err="1"/>
              <a:t>instnaces</a:t>
            </a:r>
            <a:r>
              <a:rPr lang="en-US" dirty="0"/>
              <a:t> of this class) are responsible for; a Customer class might have a </a:t>
            </a:r>
            <a:r>
              <a:rPr lang="en-US" i="1" dirty="0"/>
              <a:t>name</a:t>
            </a:r>
            <a:r>
              <a:rPr lang="en-US" dirty="0"/>
              <a:t> field, a </a:t>
            </a:r>
            <a:r>
              <a:rPr lang="en-US" i="1" dirty="0" err="1"/>
              <a:t>streetAddress</a:t>
            </a:r>
            <a:r>
              <a:rPr lang="en-US" i="1" dirty="0"/>
              <a:t> </a:t>
            </a:r>
            <a:r>
              <a:rPr lang="en-US" dirty="0"/>
              <a:t>field and a </a:t>
            </a:r>
            <a:r>
              <a:rPr lang="en-US" i="1" dirty="0" err="1"/>
              <a:t>telephoneNumber</a:t>
            </a:r>
            <a:r>
              <a:rPr lang="en-US" dirty="0"/>
              <a:t> field. </a:t>
            </a:r>
            <a:br>
              <a:rPr lang="en-US" dirty="0"/>
            </a:br>
            <a:endParaRPr lang="en-US" dirty="0"/>
          </a:p>
          <a:p>
            <a:pPr lvl="0"/>
            <a:r>
              <a:rPr lang="en-US" i="1" dirty="0"/>
              <a:t>(instance) methods</a:t>
            </a:r>
            <a:r>
              <a:rPr lang="en-US" dirty="0"/>
              <a:t> – the </a:t>
            </a:r>
            <a:r>
              <a:rPr lang="en-US" i="1" dirty="0"/>
              <a:t>methods</a:t>
            </a:r>
            <a:r>
              <a:rPr lang="en-US" dirty="0"/>
              <a:t> in a class are the behaviors that instances of this class are capable of performing on the data; a Customer class might provide methods </a:t>
            </a:r>
            <a:r>
              <a:rPr lang="en-US" i="1" dirty="0" err="1"/>
              <a:t>getName</a:t>
            </a:r>
            <a:r>
              <a:rPr lang="en-US" dirty="0"/>
              <a:t>, </a:t>
            </a:r>
            <a:r>
              <a:rPr lang="en-US" i="1" dirty="0" err="1"/>
              <a:t>updateStreetAddress</a:t>
            </a:r>
            <a:r>
              <a:rPr lang="en-US" i="1" dirty="0"/>
              <a:t>,</a:t>
            </a:r>
            <a:r>
              <a:rPr lang="en-US" dirty="0"/>
              <a:t> and </a:t>
            </a:r>
            <a:r>
              <a:rPr lang="en-US" i="1" dirty="0" err="1"/>
              <a:t>lookupTelephoneNumber</a:t>
            </a:r>
            <a:r>
              <a:rPr lang="en-US" i="1" dirty="0"/>
              <a:t/>
            </a:r>
            <a:br>
              <a:rPr lang="en-US" i="1" dirty="0"/>
            </a:br>
            <a:endParaRPr lang="en-US" dirty="0"/>
          </a:p>
          <a:p>
            <a:r>
              <a:rPr lang="en-US" i="1" dirty="0"/>
              <a:t>State of an object </a:t>
            </a:r>
            <a:r>
              <a:rPr lang="en-US" dirty="0"/>
              <a:t>– the state of an object is the set of values currently stored in its fields</a:t>
            </a:r>
            <a:endParaRPr lang="en-US" dirty="0"/>
          </a:p>
        </p:txBody>
      </p:sp>
    </p:spTree>
    <p:extLst>
      <p:ext uri="{BB962C8B-B14F-4D97-AF65-F5344CB8AC3E}">
        <p14:creationId xmlns:p14="http://schemas.microsoft.com/office/powerpoint/2010/main" val="253569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OO Concepts…</a:t>
            </a:r>
            <a:r>
              <a:rPr lang="en-US" sz="3200" dirty="0" err="1">
                <a:effectLst/>
              </a:rPr>
              <a:t>Cont</a:t>
            </a:r>
            <a:endParaRPr lang="en-US" sz="3200" dirty="0"/>
          </a:p>
        </p:txBody>
      </p:sp>
      <p:sp>
        <p:nvSpPr>
          <p:cNvPr id="3" name="Content Placeholder 2"/>
          <p:cNvSpPr>
            <a:spLocks noGrp="1"/>
          </p:cNvSpPr>
          <p:nvPr>
            <p:ph idx="1"/>
          </p:nvPr>
        </p:nvSpPr>
        <p:spPr/>
        <p:txBody>
          <a:bodyPr>
            <a:normAutofit fontScale="92500" lnSpcReduction="10000"/>
          </a:bodyPr>
          <a:lstStyle/>
          <a:p>
            <a:pPr lvl="0"/>
            <a:r>
              <a:rPr lang="en-US" i="1" dirty="0"/>
              <a:t>Inheritance</a:t>
            </a:r>
            <a:r>
              <a:rPr lang="en-US" dirty="0"/>
              <a:t> – OO languages, and in particular, Java, support the idea that one type is a "subtype" of another; the Triangle type is a subtype of the Shape type. If class A represents a subtype of class B, this relationship can be realized in the language; class A is said to </a:t>
            </a:r>
            <a:r>
              <a:rPr lang="en-US" i="1" dirty="0"/>
              <a:t>inherit</a:t>
            </a:r>
            <a:r>
              <a:rPr lang="en-US" dirty="0"/>
              <a:t> from class B; in code, we write </a:t>
            </a:r>
            <a:endParaRPr lang="en-US" dirty="0"/>
          </a:p>
          <a:p>
            <a:pPr lvl="0"/>
            <a:r>
              <a:rPr lang="en-US" dirty="0" smtClean="0"/>
              <a:t>class </a:t>
            </a:r>
            <a:r>
              <a:rPr lang="en-US" dirty="0"/>
              <a:t>A extends </a:t>
            </a:r>
            <a:r>
              <a:rPr lang="en-US" dirty="0" smtClean="0"/>
              <a:t>B</a:t>
            </a:r>
            <a:endParaRPr lang="en-US" dirty="0"/>
          </a:p>
          <a:p>
            <a:pPr lvl="0"/>
            <a:r>
              <a:rPr lang="en-US" dirty="0" smtClean="0"/>
              <a:t>Fields </a:t>
            </a:r>
            <a:r>
              <a:rPr lang="en-US" dirty="0"/>
              <a:t>and methods defined in class B are automatically available to instances of class A. (Much more on this later on</a:t>
            </a:r>
            <a:r>
              <a:rPr lang="en-US" dirty="0" smtClean="0"/>
              <a:t>.)</a:t>
            </a:r>
            <a:endParaRPr lang="en-US" b="1" dirty="0"/>
          </a:p>
          <a:p>
            <a:pPr lvl="0"/>
            <a:r>
              <a:rPr lang="en-US" i="1" dirty="0"/>
              <a:t>Identity</a:t>
            </a:r>
            <a:r>
              <a:rPr lang="en-US" dirty="0"/>
              <a:t> – Every object in Java has its own identity. Even if two objects have identical values in their fields, they can be distinguished as different objects.</a:t>
            </a:r>
            <a:endParaRPr lang="en-US" b="1" dirty="0"/>
          </a:p>
          <a:p>
            <a:endParaRPr lang="en-US" dirty="0"/>
          </a:p>
        </p:txBody>
      </p:sp>
    </p:spTree>
    <p:extLst>
      <p:ext uri="{BB962C8B-B14F-4D97-AF65-F5344CB8AC3E}">
        <p14:creationId xmlns:p14="http://schemas.microsoft.com/office/powerpoint/2010/main" val="79641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OO Concepts</a:t>
            </a:r>
            <a:endParaRPr lang="en-US" sz="3200" dirty="0"/>
          </a:p>
        </p:txBody>
      </p:sp>
      <p:sp>
        <p:nvSpPr>
          <p:cNvPr id="3" name="Content Placeholder 2"/>
          <p:cNvSpPr>
            <a:spLocks noGrp="1"/>
          </p:cNvSpPr>
          <p:nvPr>
            <p:ph idx="1"/>
          </p:nvPr>
        </p:nvSpPr>
        <p:spPr/>
        <p:txBody>
          <a:bodyPr/>
          <a:lstStyle/>
          <a:p>
            <a:pPr lvl="0"/>
            <a:r>
              <a:rPr lang="en-US" dirty="0" smtClean="0"/>
              <a:t>Two </a:t>
            </a:r>
            <a:r>
              <a:rPr lang="en-US" dirty="0"/>
              <a:t>instance variables alignment and text</a:t>
            </a:r>
            <a:endParaRPr lang="en-US" b="1" dirty="0"/>
          </a:p>
          <a:p>
            <a:pPr lvl="0"/>
            <a:r>
              <a:rPr lang="en-US" dirty="0"/>
              <a:t>“get” and “set” methods to read and write the data in these variables</a:t>
            </a:r>
            <a:endParaRPr lang="en-US" b="1" dirty="0"/>
          </a:p>
          <a:p>
            <a:pPr lvl="0"/>
            <a:r>
              <a:rPr lang="en-US" dirty="0"/>
              <a:t>The need for import </a:t>
            </a:r>
            <a:r>
              <a:rPr lang="en-US" dirty="0" smtClean="0"/>
              <a:t>statements</a:t>
            </a:r>
            <a:endParaRPr lang="en-US" b="1" dirty="0"/>
          </a:p>
        </p:txBody>
      </p:sp>
    </p:spTree>
    <p:extLst>
      <p:ext uri="{BB962C8B-B14F-4D97-AF65-F5344CB8AC3E}">
        <p14:creationId xmlns:p14="http://schemas.microsoft.com/office/powerpoint/2010/main" val="2393790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237</TotalTime>
  <Words>1314</Words>
  <Application>Microsoft Office PowerPoint</Application>
  <PresentationFormat>On-screen Show (4:3)</PresentationFormat>
  <Paragraphs>257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Executive</vt:lpstr>
      <vt:lpstr>      Lesson 3: Objects and Classes  </vt:lpstr>
      <vt:lpstr>               Wholeness of the Lesson</vt:lpstr>
      <vt:lpstr>The Object-Oriented Paradigm…Cont</vt:lpstr>
      <vt:lpstr>The Object-Oriented Paradigm…Cont</vt:lpstr>
      <vt:lpstr>The Object-Oriented Paradigm</vt:lpstr>
      <vt:lpstr>OO Concepts…Cont</vt:lpstr>
      <vt:lpstr>OO Concepts…Cont</vt:lpstr>
      <vt:lpstr>OO Concepts…Cont</vt:lpstr>
      <vt:lpstr>OO Concepts</vt:lpstr>
      <vt:lpstr>MAIN POINT</vt:lpstr>
      <vt:lpstr>Declaring and Initializing Objects… Cont</vt:lpstr>
      <vt:lpstr>Declaring and Initializing Objects… Cont</vt:lpstr>
      <vt:lpstr>Declaring and Initializing Objects… Cont</vt:lpstr>
      <vt:lpstr>Declaring and Initializing Objects…Cont</vt:lpstr>
      <vt:lpstr>Declaring and Initializing Objects…Cont</vt:lpstr>
      <vt:lpstr>Using Predefined Classes :Date and GregorianCalendar…Cont</vt:lpstr>
      <vt:lpstr>Using Predefined Classes :Date and GregorianCalendar</vt:lpstr>
      <vt:lpstr>Defining Your Own Classes…Cont</vt:lpstr>
      <vt:lpstr>Defining Your Own Classes…Cont</vt:lpstr>
      <vt:lpstr>Defining Your Own Classes…Cont</vt:lpstr>
      <vt:lpstr>Defining Your Own Classes…Cont</vt:lpstr>
      <vt:lpstr>Defining Your Own Classes…Cont</vt:lpstr>
      <vt:lpstr>Defining Your Own Classes…Cont</vt:lpstr>
      <vt:lpstr>Defining Your Own Classes…Cont</vt:lpstr>
      <vt:lpstr>Defining Your Own Classes…Cont</vt:lpstr>
      <vt:lpstr>Final Instance Fields and Constants…Cont</vt:lpstr>
      <vt:lpstr>Final Instance Fields and Constants</vt:lpstr>
      <vt:lpstr>MAIN POINT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Lesson 1: Introduction to Java And the Eclipse Development Environment </dc:title>
  <dc:creator>admin</dc:creator>
  <cp:lastModifiedBy>admin</cp:lastModifiedBy>
  <cp:revision>41</cp:revision>
  <dcterms:created xsi:type="dcterms:W3CDTF">2006-08-16T00:00:00Z</dcterms:created>
  <dcterms:modified xsi:type="dcterms:W3CDTF">2015-11-25T07:04:01Z</dcterms:modified>
</cp:coreProperties>
</file>