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00" r:id="rId3"/>
    <p:sldId id="301" r:id="rId4"/>
    <p:sldId id="302" r:id="rId5"/>
    <p:sldId id="303" r:id="rId6"/>
    <p:sldId id="304" r:id="rId7"/>
    <p:sldId id="305" r:id="rId8"/>
    <p:sldId id="307" r:id="rId9"/>
    <p:sldId id="306" r:id="rId10"/>
    <p:sldId id="308" r:id="rId11"/>
    <p:sldId id="309" r:id="rId12"/>
    <p:sldId id="310" r:id="rId13"/>
    <p:sldId id="311"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11/27/2015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0"/>
            <a:ext cx="77724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4: Recursion</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Recursion in Java</a:t>
            </a:r>
            <a:endParaRPr lang="en-US" sz="3200"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a:t>Attempt to find the minimum (alphabetically) character in a String of characters in the range a-z, but using the following strategy</a:t>
            </a:r>
            <a:r>
              <a:rPr lang="en-US" dirty="0" smtClean="0"/>
              <a:t>:</a:t>
            </a:r>
            <a:endParaRPr lang="en-US" dirty="0"/>
          </a:p>
          <a:p>
            <a:pPr marL="400050" lvl="1" indent="0">
              <a:buNone/>
            </a:pPr>
            <a:r>
              <a:rPr lang="en-US" dirty="0"/>
              <a:t>Remove the 0</a:t>
            </a:r>
            <a:r>
              <a:rPr lang="en-US" baseline="30000" dirty="0"/>
              <a:t>th</a:t>
            </a:r>
            <a:r>
              <a:rPr lang="en-US" dirty="0"/>
              <a:t> character </a:t>
            </a:r>
            <a:r>
              <a:rPr lang="en-US" dirty="0" err="1"/>
              <a:t>ch</a:t>
            </a:r>
            <a:r>
              <a:rPr lang="en-US" dirty="0"/>
              <a:t> from the string, call the resulting string t.</a:t>
            </a:r>
          </a:p>
          <a:p>
            <a:pPr marL="400050" lvl="1" indent="0">
              <a:buNone/>
            </a:pPr>
            <a:r>
              <a:rPr lang="en-US" dirty="0"/>
              <a:t>Find the minimum character min in t.</a:t>
            </a:r>
          </a:p>
          <a:p>
            <a:pPr marL="400050" lvl="1" indent="0">
              <a:buNone/>
            </a:pPr>
            <a:r>
              <a:rPr lang="en-US" dirty="0"/>
              <a:t>If min &lt; </a:t>
            </a:r>
            <a:r>
              <a:rPr lang="en-US" dirty="0" err="1"/>
              <a:t>ch</a:t>
            </a:r>
            <a:r>
              <a:rPr lang="en-US" dirty="0"/>
              <a:t>, return min; otherwise, return </a:t>
            </a:r>
            <a:r>
              <a:rPr lang="en-US" dirty="0" err="1"/>
              <a:t>ch.</a:t>
            </a:r>
            <a:r>
              <a:rPr lang="en-US" dirty="0"/>
              <a:t> </a:t>
            </a:r>
          </a:p>
          <a:p>
            <a:r>
              <a:rPr lang="en-US" i="1" dirty="0"/>
              <a:t>Thinking recursively. </a:t>
            </a:r>
            <a:r>
              <a:rPr lang="en-US" dirty="0"/>
              <a:t>After processing the 0</a:t>
            </a:r>
            <a:r>
              <a:rPr lang="en-US" baseline="30000" dirty="0"/>
              <a:t>th</a:t>
            </a:r>
            <a:r>
              <a:rPr lang="en-US" dirty="0"/>
              <a:t> character, assume the </a:t>
            </a:r>
            <a:r>
              <a:rPr lang="en-US" dirty="0" err="1"/>
              <a:t>findMin</a:t>
            </a:r>
            <a:r>
              <a:rPr lang="en-US" dirty="0"/>
              <a:t> operation works correctly on the remaining elements </a:t>
            </a:r>
            <a:endParaRPr lang="en-US" dirty="0"/>
          </a:p>
        </p:txBody>
      </p:sp>
    </p:spTree>
    <p:extLst>
      <p:ext uri="{BB962C8B-B14F-4D97-AF65-F5344CB8AC3E}">
        <p14:creationId xmlns:p14="http://schemas.microsoft.com/office/powerpoint/2010/main" val="272053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Recursion in Java</a:t>
            </a:r>
            <a:endParaRPr lang="en-US" sz="3200" dirty="0"/>
          </a:p>
        </p:txBody>
      </p:sp>
      <p:sp>
        <p:nvSpPr>
          <p:cNvPr id="3" name="Content Placeholder 2"/>
          <p:cNvSpPr>
            <a:spLocks noGrp="1"/>
          </p:cNvSpPr>
          <p:nvPr>
            <p:ph idx="1"/>
          </p:nvPr>
        </p:nvSpPr>
        <p:spPr/>
        <p:txBody>
          <a:bodyPr/>
          <a:lstStyle/>
          <a:p>
            <a:pPr marL="400050" lvl="1" indent="0">
              <a:buNone/>
            </a:pPr>
            <a:r>
              <a:rPr lang="en-US" b="1" dirty="0"/>
              <a:t>public</a:t>
            </a:r>
            <a:r>
              <a:rPr lang="en-US" dirty="0"/>
              <a:t> Character </a:t>
            </a:r>
            <a:r>
              <a:rPr lang="en-US" dirty="0" err="1"/>
              <a:t>rmin</a:t>
            </a:r>
            <a:r>
              <a:rPr lang="en-US" dirty="0"/>
              <a:t>(String </a:t>
            </a:r>
            <a:r>
              <a:rPr lang="en-US" dirty="0" err="1"/>
              <a:t>str</a:t>
            </a:r>
            <a:r>
              <a:rPr lang="en-US" dirty="0"/>
              <a:t>) {</a:t>
            </a:r>
          </a:p>
          <a:p>
            <a:pPr marL="400050" lvl="1" indent="0">
              <a:buNone/>
            </a:pPr>
            <a:r>
              <a:rPr lang="en-US" dirty="0"/>
              <a:t>		</a:t>
            </a:r>
            <a:r>
              <a:rPr lang="en-US" b="1" dirty="0"/>
              <a:t>if</a:t>
            </a:r>
            <a:r>
              <a:rPr lang="en-US" dirty="0"/>
              <a:t>(</a:t>
            </a:r>
            <a:r>
              <a:rPr lang="en-US" dirty="0" err="1"/>
              <a:t>str</a:t>
            </a:r>
            <a:r>
              <a:rPr lang="en-US" dirty="0"/>
              <a:t> == </a:t>
            </a:r>
            <a:r>
              <a:rPr lang="en-US" b="1" dirty="0"/>
              <a:t>null</a:t>
            </a:r>
            <a:r>
              <a:rPr lang="en-US" dirty="0"/>
              <a:t> || </a:t>
            </a:r>
            <a:r>
              <a:rPr lang="en-US" dirty="0" err="1"/>
              <a:t>str.length</a:t>
            </a:r>
            <a:r>
              <a:rPr lang="en-US" dirty="0"/>
              <a:t>() == 0) {</a:t>
            </a:r>
          </a:p>
          <a:p>
            <a:pPr marL="400050" lvl="1" indent="0">
              <a:buNone/>
            </a:pPr>
            <a:r>
              <a:rPr lang="en-US" dirty="0"/>
              <a:t>			</a:t>
            </a:r>
            <a:r>
              <a:rPr lang="en-US" b="1" dirty="0"/>
              <a:t>return</a:t>
            </a:r>
            <a:r>
              <a:rPr lang="en-US" dirty="0"/>
              <a:t> </a:t>
            </a:r>
            <a:r>
              <a:rPr lang="en-US" b="1" dirty="0"/>
              <a:t>null</a:t>
            </a:r>
            <a:r>
              <a:rPr lang="en-US" dirty="0"/>
              <a:t>;</a:t>
            </a:r>
          </a:p>
          <a:p>
            <a:pPr marL="400050" lvl="1" indent="0">
              <a:buNone/>
            </a:pPr>
            <a:r>
              <a:rPr lang="en-US" dirty="0"/>
              <a:t>		}</a:t>
            </a:r>
          </a:p>
          <a:p>
            <a:pPr marL="400050" lvl="1" indent="0">
              <a:buNone/>
            </a:pPr>
            <a:r>
              <a:rPr lang="en-US" dirty="0"/>
              <a:t>		</a:t>
            </a:r>
            <a:r>
              <a:rPr lang="en-US" b="1" dirty="0"/>
              <a:t>char</a:t>
            </a:r>
            <a:r>
              <a:rPr lang="en-US" dirty="0"/>
              <a:t> </a:t>
            </a:r>
            <a:r>
              <a:rPr lang="en-US" dirty="0" err="1"/>
              <a:t>ch</a:t>
            </a:r>
            <a:r>
              <a:rPr lang="en-US" dirty="0"/>
              <a:t> = </a:t>
            </a:r>
            <a:r>
              <a:rPr lang="en-US" dirty="0" err="1"/>
              <a:t>str.charAt</a:t>
            </a:r>
            <a:r>
              <a:rPr lang="en-US" dirty="0"/>
              <a:t>(0);</a:t>
            </a:r>
          </a:p>
          <a:p>
            <a:pPr marL="400050" lvl="1" indent="0">
              <a:buNone/>
            </a:pPr>
            <a:r>
              <a:rPr lang="en-US" dirty="0"/>
              <a:t>		</a:t>
            </a:r>
            <a:r>
              <a:rPr lang="en-US" b="1" dirty="0"/>
              <a:t>if</a:t>
            </a:r>
            <a:r>
              <a:rPr lang="en-US" dirty="0"/>
              <a:t>(</a:t>
            </a:r>
            <a:r>
              <a:rPr lang="en-US" dirty="0" err="1"/>
              <a:t>str.length</a:t>
            </a:r>
            <a:r>
              <a:rPr lang="en-US" dirty="0"/>
              <a:t>() == 1) </a:t>
            </a:r>
            <a:r>
              <a:rPr lang="en-US" b="1" dirty="0"/>
              <a:t>return</a:t>
            </a:r>
            <a:r>
              <a:rPr lang="en-US" dirty="0"/>
              <a:t> </a:t>
            </a:r>
            <a:r>
              <a:rPr lang="en-US" dirty="0" err="1"/>
              <a:t>ch</a:t>
            </a:r>
            <a:r>
              <a:rPr lang="en-US" dirty="0"/>
              <a:t>;</a:t>
            </a:r>
          </a:p>
          <a:p>
            <a:pPr marL="400050" lvl="1" indent="0">
              <a:buNone/>
            </a:pPr>
            <a:r>
              <a:rPr lang="en-US" dirty="0"/>
              <a:t>		</a:t>
            </a:r>
            <a:r>
              <a:rPr lang="en-US" b="1" dirty="0"/>
              <a:t>char</a:t>
            </a:r>
            <a:r>
              <a:rPr lang="en-US" dirty="0"/>
              <a:t> c = </a:t>
            </a:r>
            <a:r>
              <a:rPr lang="en-US" dirty="0" err="1"/>
              <a:t>rmin</a:t>
            </a:r>
            <a:r>
              <a:rPr lang="en-US" dirty="0"/>
              <a:t>(</a:t>
            </a:r>
            <a:r>
              <a:rPr lang="en-US" dirty="0" err="1"/>
              <a:t>str.substring</a:t>
            </a:r>
            <a:r>
              <a:rPr lang="en-US" dirty="0"/>
              <a:t>(1));</a:t>
            </a:r>
          </a:p>
          <a:p>
            <a:pPr marL="400050" lvl="1" indent="0">
              <a:buNone/>
            </a:pPr>
            <a:r>
              <a:rPr lang="en-US" dirty="0"/>
              <a:t>		</a:t>
            </a:r>
            <a:r>
              <a:rPr lang="en-US" b="1" dirty="0"/>
              <a:t>return</a:t>
            </a:r>
            <a:r>
              <a:rPr lang="en-US" dirty="0"/>
              <a:t> (</a:t>
            </a:r>
            <a:r>
              <a:rPr lang="en-US" dirty="0" err="1"/>
              <a:t>ch</a:t>
            </a:r>
            <a:r>
              <a:rPr lang="en-US" dirty="0"/>
              <a:t> &lt; c </a:t>
            </a:r>
            <a:r>
              <a:rPr lang="en-US" dirty="0" smtClean="0"/>
              <a:t>? </a:t>
            </a:r>
            <a:r>
              <a:rPr lang="en-US" dirty="0" err="1"/>
              <a:t>ch</a:t>
            </a:r>
            <a:r>
              <a:rPr lang="en-US" dirty="0"/>
              <a:t> : c);</a:t>
            </a:r>
          </a:p>
          <a:p>
            <a:pPr marL="400050" lvl="1" indent="0">
              <a:buNone/>
            </a:pPr>
            <a:r>
              <a:rPr lang="en-US" dirty="0"/>
              <a:t>	}</a:t>
            </a:r>
          </a:p>
          <a:p>
            <a:endParaRPr lang="en-US" dirty="0"/>
          </a:p>
        </p:txBody>
      </p:sp>
    </p:spTree>
    <p:extLst>
      <p:ext uri="{BB962C8B-B14F-4D97-AF65-F5344CB8AC3E}">
        <p14:creationId xmlns:p14="http://schemas.microsoft.com/office/powerpoint/2010/main" val="131606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effectLst/>
              </a:rPr>
              <a:t>CONNECTING THE PARTS OF KNOWLEDGE</a:t>
            </a:r>
            <a:r>
              <a:rPr lang="en-US" sz="2000" dirty="0">
                <a:effectLst/>
              </a:rPr>
              <a:t/>
            </a:r>
            <a:br>
              <a:rPr lang="en-US" sz="2000" dirty="0">
                <a:effectLst/>
              </a:rPr>
            </a:br>
            <a:r>
              <a:rPr lang="en-US" sz="2000" b="1" dirty="0">
                <a:effectLst/>
              </a:rPr>
              <a:t>WITH THE WHOLENESS OF </a:t>
            </a:r>
            <a:r>
              <a:rPr lang="en-US" sz="2000" b="1" dirty="0" smtClean="0">
                <a:effectLst/>
              </a:rPr>
              <a:t>KNOWLEDGE</a:t>
            </a:r>
            <a:endParaRPr lang="en-US" sz="2000" dirty="0"/>
          </a:p>
        </p:txBody>
      </p:sp>
      <p:sp>
        <p:nvSpPr>
          <p:cNvPr id="3" name="Content Placeholder 2"/>
          <p:cNvSpPr>
            <a:spLocks noGrp="1"/>
          </p:cNvSpPr>
          <p:nvPr>
            <p:ph idx="1"/>
          </p:nvPr>
        </p:nvSpPr>
        <p:spPr/>
        <p:txBody>
          <a:bodyPr/>
          <a:lstStyle/>
          <a:p>
            <a:pPr marL="0" indent="0">
              <a:buNone/>
            </a:pPr>
            <a:r>
              <a:rPr lang="en-US" b="1" i="1" dirty="0"/>
              <a:t>Recursion creates from self-referral </a:t>
            </a:r>
            <a:r>
              <a:rPr lang="en-US" b="1" i="1" dirty="0" smtClean="0"/>
              <a:t>activity</a:t>
            </a:r>
            <a:endParaRPr lang="en-US" dirty="0"/>
          </a:p>
          <a:p>
            <a:pPr lvl="0"/>
            <a:r>
              <a:rPr lang="en-US" dirty="0"/>
              <a:t>In Java, it is possible for a method to call itself. </a:t>
            </a:r>
          </a:p>
          <a:p>
            <a:pPr lvl="0"/>
            <a:r>
              <a:rPr lang="en-US" dirty="0"/>
              <a:t>For a self-calling method to be a legitimate recursion, it must have a base case, and whenever the method is called, the sequence of self-calls must converge to the base case.</a:t>
            </a:r>
          </a:p>
          <a:p>
            <a:endParaRPr lang="en-US" dirty="0"/>
          </a:p>
        </p:txBody>
      </p:sp>
    </p:spTree>
    <p:extLst>
      <p:ext uri="{BB962C8B-B14F-4D97-AF65-F5344CB8AC3E}">
        <p14:creationId xmlns:p14="http://schemas.microsoft.com/office/powerpoint/2010/main" val="69208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rPr>
              <a:t>CONNECTING THE PARTS OF KNOWLEDGE</a:t>
            </a:r>
            <a:r>
              <a:rPr lang="en-US" sz="2400" dirty="0">
                <a:effectLst/>
              </a:rPr>
              <a:t/>
            </a:r>
            <a:br>
              <a:rPr lang="en-US" sz="2400" dirty="0">
                <a:effectLst/>
              </a:rPr>
            </a:br>
            <a:r>
              <a:rPr lang="en-US" sz="2400" b="1" dirty="0">
                <a:effectLst/>
              </a:rPr>
              <a:t>WITH THE WHOLENESS OF KNOWLEDGE</a:t>
            </a:r>
            <a:endParaRPr lang="en-US" sz="2400" dirty="0"/>
          </a:p>
        </p:txBody>
      </p:sp>
      <p:sp>
        <p:nvSpPr>
          <p:cNvPr id="3" name="Content Placeholder 2"/>
          <p:cNvSpPr>
            <a:spLocks noGrp="1"/>
          </p:cNvSpPr>
          <p:nvPr>
            <p:ph idx="1"/>
          </p:nvPr>
        </p:nvSpPr>
        <p:spPr/>
        <p:txBody>
          <a:bodyPr/>
          <a:lstStyle/>
          <a:p>
            <a:pPr lvl="0"/>
            <a:r>
              <a:rPr lang="en-US" b="1" dirty="0"/>
              <a:t>Transcendental Consciousness</a:t>
            </a:r>
            <a:r>
              <a:rPr lang="en-US" dirty="0"/>
              <a:t>:  TC is the self-referral field of existence, at the basis of all manifest existence.</a:t>
            </a:r>
          </a:p>
          <a:p>
            <a:pPr lvl="0"/>
            <a:r>
              <a:rPr lang="en-US" b="1" dirty="0"/>
              <a:t>Wholeness moving within Itself</a:t>
            </a:r>
            <a:r>
              <a:rPr lang="en-US" dirty="0"/>
              <a:t>: In Unity Consciousness, one sees that all activity in the universe springs from the self-referral dynamics of wholeness. The "base case" – the reference point – is always the Self, realized as Brahman.</a:t>
            </a:r>
          </a:p>
        </p:txBody>
      </p:sp>
    </p:spTree>
    <p:extLst>
      <p:ext uri="{BB962C8B-B14F-4D97-AF65-F5344CB8AC3E}">
        <p14:creationId xmlns:p14="http://schemas.microsoft.com/office/powerpoint/2010/main" val="141015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Wholeness of the Lesson</a:t>
            </a:r>
            <a:endParaRPr lang="en-US" dirty="0"/>
          </a:p>
        </p:txBody>
      </p:sp>
      <p:sp>
        <p:nvSpPr>
          <p:cNvPr id="3" name="Content Placeholder 2"/>
          <p:cNvSpPr>
            <a:spLocks noGrp="1"/>
          </p:cNvSpPr>
          <p:nvPr>
            <p:ph idx="1"/>
          </p:nvPr>
        </p:nvSpPr>
        <p:spPr/>
        <p:txBody>
          <a:bodyPr/>
          <a:lstStyle/>
          <a:p>
            <a:r>
              <a:rPr lang="en-US" dirty="0" smtClean="0"/>
              <a:t>Computation </a:t>
            </a:r>
            <a:r>
              <a:rPr lang="en-US" dirty="0"/>
              <a:t>of a function by recursion involves repeated self-calls of the function. Recursion is implicit also at the design level when a reflexive association is present. Recursion mirrors the self-referral dynamics of consciousness, on the basis of which all creation emerges. Recall: “Curving back on my own nature, I create again and again.” (Gita, 9.8).</a:t>
            </a:r>
          </a:p>
          <a:p>
            <a:endParaRPr lang="en-US" dirty="0"/>
          </a:p>
        </p:txBody>
      </p:sp>
    </p:spTree>
    <p:extLst>
      <p:ext uri="{BB962C8B-B14F-4D97-AF65-F5344CB8AC3E}">
        <p14:creationId xmlns:p14="http://schemas.microsoft.com/office/powerpoint/2010/main" val="223808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Recursion In Java</a:t>
            </a:r>
            <a:endParaRPr lang="en-US" sz="3200" dirty="0"/>
          </a:p>
        </p:txBody>
      </p:sp>
      <p:sp>
        <p:nvSpPr>
          <p:cNvPr id="3" name="Content Placeholder 2"/>
          <p:cNvSpPr>
            <a:spLocks noGrp="1"/>
          </p:cNvSpPr>
          <p:nvPr>
            <p:ph idx="1"/>
          </p:nvPr>
        </p:nvSpPr>
        <p:spPr/>
        <p:txBody>
          <a:bodyPr/>
          <a:lstStyle/>
          <a:p>
            <a:pPr lvl="0"/>
            <a:r>
              <a:rPr lang="en-US" dirty="0"/>
              <a:t>A Java method is recursive, or exhibits recursion, if in its body it calls itself.</a:t>
            </a:r>
            <a:br>
              <a:rPr lang="en-US" dirty="0"/>
            </a:br>
            <a:endParaRPr lang="en-US" dirty="0"/>
          </a:p>
          <a:p>
            <a:pPr lvl="0"/>
            <a:r>
              <a:rPr lang="en-US" dirty="0"/>
              <a:t> In order to be a legitimate recursion (one that eventually terminates), the following criteria must be met:</a:t>
            </a:r>
            <a:br>
              <a:rPr lang="en-US" dirty="0"/>
            </a:br>
            <a:endParaRPr lang="en-US" dirty="0"/>
          </a:p>
          <a:p>
            <a:pPr lvl="1"/>
            <a:r>
              <a:rPr lang="en-US" dirty="0"/>
              <a:t>The method must have a base case which returns a value without making a self-call.</a:t>
            </a:r>
            <a:br>
              <a:rPr lang="en-US" dirty="0"/>
            </a:br>
            <a:endParaRPr lang="en-US" dirty="0"/>
          </a:p>
          <a:p>
            <a:pPr lvl="1"/>
            <a:r>
              <a:rPr lang="en-US" dirty="0"/>
              <a:t>For every input to the method, the sequence of self-calls must eventually lead to a self-call in which the base case is accessed.</a:t>
            </a:r>
          </a:p>
          <a:p>
            <a:endParaRPr lang="en-US" dirty="0"/>
          </a:p>
        </p:txBody>
      </p:sp>
    </p:spTree>
    <p:extLst>
      <p:ext uri="{BB962C8B-B14F-4D97-AF65-F5344CB8AC3E}">
        <p14:creationId xmlns:p14="http://schemas.microsoft.com/office/powerpoint/2010/main" val="139499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Recursion In Java</a:t>
            </a:r>
            <a:endParaRPr lang="en-US" sz="3200" dirty="0"/>
          </a:p>
        </p:txBody>
      </p:sp>
      <p:sp>
        <p:nvSpPr>
          <p:cNvPr id="3" name="Content Placeholder 2"/>
          <p:cNvSpPr>
            <a:spLocks noGrp="1"/>
          </p:cNvSpPr>
          <p:nvPr>
            <p:ph idx="1"/>
          </p:nvPr>
        </p:nvSpPr>
        <p:spPr/>
        <p:txBody>
          <a:bodyPr>
            <a:normAutofit/>
          </a:bodyPr>
          <a:lstStyle/>
          <a:p>
            <a:pPr lvl="0"/>
            <a:r>
              <a:rPr lang="en-US" dirty="0"/>
              <a:t>Example: The factorial function on input n computes the product of the positive integers less than or equal to n</a:t>
            </a:r>
            <a:r>
              <a:rPr lang="en-US" dirty="0" smtClean="0"/>
              <a:t>.</a:t>
            </a:r>
            <a:endParaRPr lang="en-US" dirty="0"/>
          </a:p>
          <a:p>
            <a:pPr marL="400050" lvl="1" indent="0">
              <a:buNone/>
            </a:pPr>
            <a:r>
              <a:rPr lang="en-US" dirty="0" err="1"/>
              <a:t>int</a:t>
            </a:r>
            <a:r>
              <a:rPr lang="en-US" dirty="0"/>
              <a:t> factorial(</a:t>
            </a:r>
            <a:r>
              <a:rPr lang="en-US" dirty="0" err="1"/>
              <a:t>int</a:t>
            </a:r>
            <a:r>
              <a:rPr lang="en-US" dirty="0"/>
              <a:t> n) {</a:t>
            </a:r>
          </a:p>
          <a:p>
            <a:pPr marL="400050" lvl="1" indent="0">
              <a:buNone/>
            </a:pPr>
            <a:r>
              <a:rPr lang="en-US" dirty="0"/>
              <a:t>	//base case</a:t>
            </a:r>
          </a:p>
          <a:p>
            <a:pPr marL="400050" lvl="1" indent="0">
              <a:buNone/>
            </a:pPr>
            <a:r>
              <a:rPr lang="en-US" dirty="0"/>
              <a:t>	if(n == 0 || n == 1) {</a:t>
            </a:r>
          </a:p>
          <a:p>
            <a:pPr marL="400050" lvl="1" indent="0">
              <a:buNone/>
            </a:pPr>
            <a:r>
              <a:rPr lang="en-US" dirty="0"/>
              <a:t>		return 1;</a:t>
            </a:r>
          </a:p>
          <a:p>
            <a:pPr marL="400050" lvl="1" indent="0">
              <a:buNone/>
            </a:pPr>
            <a:r>
              <a:rPr lang="en-US" dirty="0"/>
              <a:t>	}</a:t>
            </a:r>
          </a:p>
          <a:p>
            <a:pPr marL="400050" lvl="1" indent="0">
              <a:buNone/>
            </a:pPr>
            <a:r>
              <a:rPr lang="en-US" dirty="0"/>
              <a:t> </a:t>
            </a:r>
          </a:p>
          <a:p>
            <a:pPr marL="400050" lvl="1" indent="0">
              <a:buNone/>
            </a:pPr>
            <a:r>
              <a:rPr lang="en-US" dirty="0"/>
              <a:t>	return n * factorial(n-1);</a:t>
            </a:r>
          </a:p>
          <a:p>
            <a:pPr marL="400050" lvl="1" indent="0">
              <a:buNone/>
            </a:pPr>
            <a:r>
              <a:rPr lang="en-US" dirty="0"/>
              <a:t>}</a:t>
            </a:r>
          </a:p>
          <a:p>
            <a:endParaRPr lang="en-US" dirty="0"/>
          </a:p>
        </p:txBody>
      </p:sp>
    </p:spTree>
    <p:extLst>
      <p:ext uri="{BB962C8B-B14F-4D97-AF65-F5344CB8AC3E}">
        <p14:creationId xmlns:p14="http://schemas.microsoft.com/office/powerpoint/2010/main" val="87670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Recursion In Java</a:t>
            </a:r>
            <a:endParaRPr lang="en-US" sz="3200" dirty="0"/>
          </a:p>
        </p:txBody>
      </p:sp>
      <p:sp>
        <p:nvSpPr>
          <p:cNvPr id="3" name="Content Placeholder 2"/>
          <p:cNvSpPr>
            <a:spLocks noGrp="1"/>
          </p:cNvSpPr>
          <p:nvPr>
            <p:ph idx="1"/>
          </p:nvPr>
        </p:nvSpPr>
        <p:spPr/>
        <p:txBody>
          <a:bodyPr>
            <a:normAutofit/>
          </a:bodyPr>
          <a:lstStyle/>
          <a:p>
            <a:pPr lvl="0"/>
            <a:r>
              <a:rPr lang="en-US" dirty="0"/>
              <a:t>Example: the Fibonacci numbers are defined as follows:</a:t>
            </a:r>
          </a:p>
          <a:p>
            <a:pPr marL="0" indent="0">
              <a:buNone/>
            </a:pPr>
            <a:r>
              <a:rPr lang="en-US" dirty="0" smtClean="0"/>
              <a:t>	F</a:t>
            </a:r>
            <a:r>
              <a:rPr lang="en-US" baseline="-25000" dirty="0" smtClean="0"/>
              <a:t>0</a:t>
            </a:r>
            <a:r>
              <a:rPr lang="en-US" dirty="0" smtClean="0"/>
              <a:t> </a:t>
            </a:r>
            <a:r>
              <a:rPr lang="en-US" dirty="0"/>
              <a:t>= 0, F</a:t>
            </a:r>
            <a:r>
              <a:rPr lang="en-US" baseline="-25000" dirty="0"/>
              <a:t>1</a:t>
            </a:r>
            <a:r>
              <a:rPr lang="en-US" dirty="0"/>
              <a:t> = 1, F</a:t>
            </a:r>
            <a:r>
              <a:rPr lang="en-US" baseline="-25000" dirty="0"/>
              <a:t>2</a:t>
            </a:r>
            <a:r>
              <a:rPr lang="en-US" dirty="0"/>
              <a:t> = 1, F</a:t>
            </a:r>
            <a:r>
              <a:rPr lang="en-US" baseline="-25000" dirty="0"/>
              <a:t>3</a:t>
            </a:r>
            <a:r>
              <a:rPr lang="en-US" dirty="0"/>
              <a:t> = 2, F</a:t>
            </a:r>
            <a:r>
              <a:rPr lang="en-US" baseline="-25000" dirty="0"/>
              <a:t>4</a:t>
            </a:r>
            <a:r>
              <a:rPr lang="en-US" dirty="0"/>
              <a:t> = 3, F</a:t>
            </a:r>
            <a:r>
              <a:rPr lang="en-US" baseline="-25000" dirty="0"/>
              <a:t>5</a:t>
            </a:r>
            <a:r>
              <a:rPr lang="en-US" dirty="0"/>
              <a:t> = 5,…, </a:t>
            </a:r>
            <a:r>
              <a:rPr lang="en-US" dirty="0" err="1" smtClean="0"/>
              <a:t>F</a:t>
            </a:r>
            <a:r>
              <a:rPr lang="en-US" baseline="-25000" dirty="0" err="1" smtClean="0"/>
              <a:t>n</a:t>
            </a:r>
            <a:r>
              <a:rPr lang="en-US" dirty="0" smtClean="0"/>
              <a:t> </a:t>
            </a:r>
          </a:p>
          <a:p>
            <a:pPr marL="0" indent="0">
              <a:buNone/>
            </a:pPr>
            <a:r>
              <a:rPr lang="en-US" dirty="0"/>
              <a:t>	</a:t>
            </a:r>
            <a:r>
              <a:rPr lang="en-US" dirty="0" smtClean="0"/>
              <a:t>= </a:t>
            </a:r>
            <a:r>
              <a:rPr lang="en-US" dirty="0"/>
              <a:t>F</a:t>
            </a:r>
            <a:r>
              <a:rPr lang="en-US" baseline="-25000" dirty="0"/>
              <a:t>n-1</a:t>
            </a:r>
            <a:r>
              <a:rPr lang="en-US" dirty="0"/>
              <a:t> + F</a:t>
            </a:r>
            <a:r>
              <a:rPr lang="en-US" baseline="-25000" dirty="0"/>
              <a:t>n-2</a:t>
            </a:r>
            <a:r>
              <a:rPr lang="en-US" dirty="0"/>
              <a:t>,…</a:t>
            </a:r>
          </a:p>
          <a:p>
            <a:r>
              <a:rPr lang="en-US" dirty="0" smtClean="0"/>
              <a:t>The </a:t>
            </a:r>
            <a:r>
              <a:rPr lang="en-US" dirty="0"/>
              <a:t>nth Fibonacci number can be computed by</a:t>
            </a:r>
            <a:r>
              <a:rPr lang="en-US" dirty="0" smtClean="0"/>
              <a:t>:</a:t>
            </a:r>
            <a:endParaRPr lang="en-US" dirty="0"/>
          </a:p>
          <a:p>
            <a:pPr marL="400050" lvl="1" indent="0">
              <a:buNone/>
            </a:pPr>
            <a:r>
              <a:rPr lang="en-US" dirty="0" err="1"/>
              <a:t>int</a:t>
            </a:r>
            <a:r>
              <a:rPr lang="en-US" dirty="0"/>
              <a:t> fib(</a:t>
            </a:r>
            <a:r>
              <a:rPr lang="en-US" dirty="0" err="1"/>
              <a:t>int</a:t>
            </a:r>
            <a:r>
              <a:rPr lang="en-US" dirty="0"/>
              <a:t> n) {</a:t>
            </a:r>
          </a:p>
          <a:p>
            <a:pPr marL="400050" lvl="1" indent="0">
              <a:buNone/>
            </a:pPr>
            <a:r>
              <a:rPr lang="en-US" dirty="0"/>
              <a:t>	//base case</a:t>
            </a:r>
          </a:p>
          <a:p>
            <a:pPr marL="400050" lvl="1" indent="0">
              <a:buNone/>
            </a:pPr>
            <a:r>
              <a:rPr lang="en-US" dirty="0"/>
              <a:t>	if(n == 0 || n == 1) {</a:t>
            </a:r>
          </a:p>
          <a:p>
            <a:pPr marL="400050" lvl="1" indent="0">
              <a:buNone/>
            </a:pPr>
            <a:r>
              <a:rPr lang="en-US" dirty="0"/>
              <a:t>		return n;</a:t>
            </a:r>
          </a:p>
          <a:p>
            <a:pPr marL="400050" lvl="1" indent="0">
              <a:buNone/>
            </a:pPr>
            <a:r>
              <a:rPr lang="en-US" dirty="0"/>
              <a:t>	}</a:t>
            </a:r>
          </a:p>
          <a:p>
            <a:pPr marL="400050" lvl="1" indent="0">
              <a:buNone/>
            </a:pPr>
            <a:r>
              <a:rPr lang="en-US" dirty="0"/>
              <a:t> </a:t>
            </a:r>
          </a:p>
          <a:p>
            <a:pPr marL="400050" lvl="1" indent="0">
              <a:buNone/>
            </a:pPr>
            <a:r>
              <a:rPr lang="en-US" dirty="0"/>
              <a:t>	return fib(n-1) + fib(n-2);</a:t>
            </a:r>
          </a:p>
          <a:p>
            <a:pPr marL="400050" lvl="1" indent="0">
              <a:buNone/>
            </a:pPr>
            <a:r>
              <a:rPr lang="en-US" dirty="0"/>
              <a:t>}</a:t>
            </a:r>
          </a:p>
          <a:p>
            <a:endParaRPr lang="en-US" dirty="0"/>
          </a:p>
        </p:txBody>
      </p:sp>
    </p:spTree>
    <p:extLst>
      <p:ext uri="{BB962C8B-B14F-4D97-AF65-F5344CB8AC3E}">
        <p14:creationId xmlns:p14="http://schemas.microsoft.com/office/powerpoint/2010/main" val="127427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MAIN POINT</a:t>
            </a:r>
            <a:endParaRPr lang="en-US" sz="3200" dirty="0"/>
          </a:p>
        </p:txBody>
      </p:sp>
      <p:sp>
        <p:nvSpPr>
          <p:cNvPr id="3" name="Content Placeholder 2"/>
          <p:cNvSpPr>
            <a:spLocks noGrp="1"/>
          </p:cNvSpPr>
          <p:nvPr>
            <p:ph idx="1"/>
          </p:nvPr>
        </p:nvSpPr>
        <p:spPr/>
        <p:txBody>
          <a:bodyPr>
            <a:normAutofit lnSpcReduction="10000"/>
          </a:bodyPr>
          <a:lstStyle/>
          <a:p>
            <a:r>
              <a:rPr lang="en-US" dirty="0"/>
              <a:t>Java supports the creation of recursive methods, characterized by the fact that they call themselves in their method body. A self-calling method is a legitimate recursive function if it contains a </a:t>
            </a:r>
            <a:r>
              <a:rPr lang="en-US" i="1" dirty="0"/>
              <a:t>base case</a:t>
            </a:r>
            <a:r>
              <a:rPr lang="en-US" dirty="0"/>
              <a:t> --  a branch of code that exits the method under certain conditions but does not involve a self-call – and if the sequence of self-calls, on any input to the method, always converges to the base case. Likewise, a quest for self-knowledge not based in the direct experience of pure consciousness is baseless. (</a:t>
            </a:r>
            <a:r>
              <a:rPr lang="en-US" i="1" dirty="0" err="1"/>
              <a:t>Yastannah</a:t>
            </a:r>
            <a:r>
              <a:rPr lang="en-US" i="1" dirty="0"/>
              <a:t> Veda </a:t>
            </a:r>
            <a:r>
              <a:rPr lang="en-US" i="1" dirty="0" err="1"/>
              <a:t>Kimricha</a:t>
            </a:r>
            <a:r>
              <a:rPr lang="en-US" i="1" dirty="0"/>
              <a:t> </a:t>
            </a:r>
            <a:r>
              <a:rPr lang="en-US" i="1" dirty="0" err="1"/>
              <a:t>Karishyati</a:t>
            </a:r>
            <a:r>
              <a:rPr lang="en-US" i="1" dirty="0"/>
              <a:t> –</a:t>
            </a:r>
            <a:r>
              <a:rPr lang="en-US" dirty="0"/>
              <a:t> What can the </a:t>
            </a:r>
            <a:r>
              <a:rPr lang="en-US" dirty="0" err="1"/>
              <a:t>richas</a:t>
            </a:r>
            <a:r>
              <a:rPr lang="en-US" dirty="0"/>
              <a:t> accomplish for him whose awareness is not established in That?)</a:t>
            </a:r>
            <a:endParaRPr lang="en-US" dirty="0"/>
          </a:p>
        </p:txBody>
      </p:sp>
    </p:spTree>
    <p:extLst>
      <p:ext uri="{BB962C8B-B14F-4D97-AF65-F5344CB8AC3E}">
        <p14:creationId xmlns:p14="http://schemas.microsoft.com/office/powerpoint/2010/main" val="31720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Recursion in Java</a:t>
            </a:r>
            <a:endParaRPr lang="en-US" sz="3200" dirty="0"/>
          </a:p>
        </p:txBody>
      </p:sp>
      <p:sp>
        <p:nvSpPr>
          <p:cNvPr id="3" name="Content Placeholder 2"/>
          <p:cNvSpPr>
            <a:spLocks noGrp="1"/>
          </p:cNvSpPr>
          <p:nvPr>
            <p:ph idx="1"/>
          </p:nvPr>
        </p:nvSpPr>
        <p:spPr/>
        <p:txBody>
          <a:bodyPr>
            <a:normAutofit fontScale="85000" lnSpcReduction="20000"/>
          </a:bodyPr>
          <a:lstStyle/>
          <a:p>
            <a:r>
              <a:rPr lang="en-US" i="1" dirty="0" smtClean="0"/>
              <a:t>No </a:t>
            </a:r>
            <a:r>
              <a:rPr lang="en-US" i="1" dirty="0"/>
              <a:t>recursion should involve a large amount of redundant computation.</a:t>
            </a:r>
            <a:endParaRPr lang="en-US" dirty="0"/>
          </a:p>
          <a:p>
            <a:r>
              <a:rPr lang="en-US" dirty="0"/>
              <a:t>Usually, if a recursion </a:t>
            </a:r>
            <a:r>
              <a:rPr lang="en-US" i="1" dirty="0"/>
              <a:t>does</a:t>
            </a:r>
            <a:r>
              <a:rPr lang="en-US" dirty="0"/>
              <a:t> involve redundant computations, it can be rewritten as a loop or by using a more efficient recursive strategy</a:t>
            </a:r>
            <a:r>
              <a:rPr lang="en-US" dirty="0" smtClean="0"/>
              <a:t>.</a:t>
            </a:r>
            <a:r>
              <a:rPr lang="en-US" dirty="0"/>
              <a:t> </a:t>
            </a:r>
          </a:p>
          <a:p>
            <a:pPr lvl="0"/>
            <a:r>
              <a:rPr lang="en-US" dirty="0"/>
              <a:t>Example: The factorial function can be rewritten as a for loop:</a:t>
            </a:r>
          </a:p>
          <a:p>
            <a:pPr marL="400050" lvl="1" indent="0">
              <a:buNone/>
            </a:pPr>
            <a:r>
              <a:rPr lang="en-US" dirty="0" err="1" smtClean="0"/>
              <a:t>int</a:t>
            </a:r>
            <a:r>
              <a:rPr lang="en-US" dirty="0" smtClean="0"/>
              <a:t> </a:t>
            </a:r>
            <a:r>
              <a:rPr lang="en-US" dirty="0"/>
              <a:t>factorial(</a:t>
            </a:r>
            <a:r>
              <a:rPr lang="en-US" dirty="0" err="1"/>
              <a:t>int</a:t>
            </a:r>
            <a:r>
              <a:rPr lang="en-US" dirty="0"/>
              <a:t> n) {</a:t>
            </a:r>
          </a:p>
          <a:p>
            <a:pPr marL="400050" lvl="1" indent="0">
              <a:buNone/>
            </a:pPr>
            <a:r>
              <a:rPr lang="en-US" dirty="0"/>
              <a:t>	if(n == 0 || n == 1) </a:t>
            </a:r>
            <a:endParaRPr lang="en-US" dirty="0" smtClean="0"/>
          </a:p>
          <a:p>
            <a:pPr marL="400050" lvl="1" indent="0">
              <a:buNone/>
            </a:pPr>
            <a:r>
              <a:rPr lang="en-US" dirty="0"/>
              <a:t>	</a:t>
            </a:r>
            <a:r>
              <a:rPr lang="en-US" dirty="0" smtClean="0"/>
              <a:t>{</a:t>
            </a:r>
            <a:endParaRPr lang="en-US" dirty="0"/>
          </a:p>
          <a:p>
            <a:pPr marL="400050" lvl="1" indent="0">
              <a:buNone/>
            </a:pPr>
            <a:r>
              <a:rPr lang="en-US" dirty="0"/>
              <a:t>		return 1;</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int</a:t>
            </a:r>
            <a:r>
              <a:rPr lang="en-US" dirty="0"/>
              <a:t> result = 1;</a:t>
            </a:r>
          </a:p>
          <a:p>
            <a:pPr marL="400050" lvl="1" indent="0">
              <a:buNone/>
            </a:pPr>
            <a:r>
              <a:rPr lang="en-US" dirty="0"/>
              <a:t>	for(</a:t>
            </a:r>
            <a:r>
              <a:rPr lang="en-US" dirty="0" err="1"/>
              <a:t>int</a:t>
            </a:r>
            <a:r>
              <a:rPr lang="en-US" dirty="0"/>
              <a:t> </a:t>
            </a:r>
            <a:r>
              <a:rPr lang="en-US" dirty="0" err="1"/>
              <a:t>i</a:t>
            </a:r>
            <a:r>
              <a:rPr lang="en-US" dirty="0"/>
              <a:t> = 1; </a:t>
            </a:r>
            <a:r>
              <a:rPr lang="en-US" dirty="0" err="1"/>
              <a:t>i</a:t>
            </a:r>
            <a:r>
              <a:rPr lang="en-US" dirty="0"/>
              <a:t> &lt;= n; ++</a:t>
            </a:r>
            <a:r>
              <a:rPr lang="en-US" dirty="0" err="1"/>
              <a:t>i</a:t>
            </a:r>
            <a:r>
              <a:rPr lang="en-US" dirty="0"/>
              <a:t> ) {</a:t>
            </a:r>
          </a:p>
          <a:p>
            <a:pPr marL="400050" lvl="1" indent="0">
              <a:buNone/>
            </a:pPr>
            <a:r>
              <a:rPr lang="en-US" dirty="0"/>
              <a:t>		result *= </a:t>
            </a:r>
            <a:r>
              <a:rPr lang="en-US" dirty="0" err="1"/>
              <a:t>i</a:t>
            </a:r>
            <a:r>
              <a:rPr lang="en-US" dirty="0"/>
              <a:t>;</a:t>
            </a:r>
          </a:p>
          <a:p>
            <a:pPr marL="400050" lvl="1" indent="0">
              <a:buNone/>
            </a:pPr>
            <a:r>
              <a:rPr lang="en-US" dirty="0"/>
              <a:t>	}</a:t>
            </a:r>
          </a:p>
          <a:p>
            <a:pPr marL="400050" lvl="1" indent="0">
              <a:buNone/>
            </a:pPr>
            <a:r>
              <a:rPr lang="en-US" dirty="0"/>
              <a:t>	return result;</a:t>
            </a:r>
          </a:p>
          <a:p>
            <a:pPr marL="400050" lvl="1" indent="0">
              <a:buNone/>
            </a:pPr>
            <a:r>
              <a:rPr lang="en-US" dirty="0" smtClean="0"/>
              <a:t>	}</a:t>
            </a:r>
            <a:endParaRPr lang="en-US" dirty="0"/>
          </a:p>
          <a:p>
            <a:endParaRPr lang="en-US" dirty="0"/>
          </a:p>
        </p:txBody>
      </p:sp>
    </p:spTree>
    <p:extLst>
      <p:ext uri="{BB962C8B-B14F-4D97-AF65-F5344CB8AC3E}">
        <p14:creationId xmlns:p14="http://schemas.microsoft.com/office/powerpoint/2010/main" val="408521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When a recursion involves many redundant computations, one tries to write an iterative version of the method (using loops). Likewise, though all healing can in principle be done on the level of consciousness, when consciousness is not yet sufficiently established in its home, many steps of healing may be required to obtain the desired result.</a:t>
            </a:r>
            <a:endParaRPr lang="en-US" dirty="0"/>
          </a:p>
        </p:txBody>
      </p:sp>
    </p:spTree>
    <p:extLst>
      <p:ext uri="{BB962C8B-B14F-4D97-AF65-F5344CB8AC3E}">
        <p14:creationId xmlns:p14="http://schemas.microsoft.com/office/powerpoint/2010/main" val="71132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Recursion in Java</a:t>
            </a:r>
          </a:p>
        </p:txBody>
      </p:sp>
      <p:sp>
        <p:nvSpPr>
          <p:cNvPr id="3" name="Content Placeholder 2"/>
          <p:cNvSpPr>
            <a:spLocks noGrp="1"/>
          </p:cNvSpPr>
          <p:nvPr>
            <p:ph idx="1"/>
          </p:nvPr>
        </p:nvSpPr>
        <p:spPr/>
        <p:txBody>
          <a:bodyPr>
            <a:normAutofit fontScale="92500"/>
          </a:bodyPr>
          <a:lstStyle/>
          <a:p>
            <a:r>
              <a:rPr lang="en-US" dirty="0"/>
              <a:t>Attempt to reverse the order of the characters in an input String by using the following strategy</a:t>
            </a:r>
            <a:r>
              <a:rPr lang="en-US" dirty="0" smtClean="0"/>
              <a:t>:</a:t>
            </a:r>
            <a:endParaRPr lang="en-US" dirty="0"/>
          </a:p>
          <a:p>
            <a:pPr marL="400050" lvl="1" indent="0">
              <a:buNone/>
            </a:pPr>
            <a:r>
              <a:rPr lang="en-US" dirty="0"/>
              <a:t>Remove the 0</a:t>
            </a:r>
            <a:r>
              <a:rPr lang="en-US" baseline="30000" dirty="0"/>
              <a:t>th</a:t>
            </a:r>
            <a:r>
              <a:rPr lang="en-US" dirty="0"/>
              <a:t> character </a:t>
            </a:r>
            <a:r>
              <a:rPr lang="en-US" dirty="0" err="1"/>
              <a:t>ch</a:t>
            </a:r>
            <a:r>
              <a:rPr lang="en-US" dirty="0"/>
              <a:t> from the input string and name the modified string t.</a:t>
            </a:r>
          </a:p>
          <a:p>
            <a:pPr marL="400050" lvl="1" indent="0">
              <a:buNone/>
            </a:pPr>
            <a:r>
              <a:rPr lang="en-US" dirty="0"/>
              <a:t>Reverse t and append </a:t>
            </a:r>
            <a:r>
              <a:rPr lang="en-US" dirty="0" err="1"/>
              <a:t>ch</a:t>
            </a:r>
            <a:r>
              <a:rPr lang="en-US" dirty="0" err="1" smtClean="0"/>
              <a:t>.</a:t>
            </a:r>
            <a:endParaRPr lang="en-US" dirty="0"/>
          </a:p>
          <a:p>
            <a:r>
              <a:rPr lang="en-US" i="1" dirty="0"/>
              <a:t>Thinking recursively. </a:t>
            </a:r>
            <a:r>
              <a:rPr lang="en-US" dirty="0"/>
              <a:t>After processing the 0</a:t>
            </a:r>
            <a:r>
              <a:rPr lang="en-US" baseline="30000" dirty="0"/>
              <a:t>th</a:t>
            </a:r>
            <a:r>
              <a:rPr lang="en-US" dirty="0"/>
              <a:t> character, assume the reverse method works on the remaining elements.</a:t>
            </a:r>
          </a:p>
          <a:p>
            <a:r>
              <a:rPr lang="en-US" i="1" u="sng" dirty="0"/>
              <a:t>Implementation</a:t>
            </a:r>
            <a:endParaRPr lang="en-US" dirty="0"/>
          </a:p>
          <a:p>
            <a:pPr marL="400050" lvl="1" indent="0">
              <a:buNone/>
            </a:pPr>
            <a:r>
              <a:rPr lang="en-US" dirty="0"/>
              <a:t> </a:t>
            </a:r>
          </a:p>
          <a:p>
            <a:pPr marL="400050" lvl="1" indent="0">
              <a:buNone/>
            </a:pPr>
            <a:r>
              <a:rPr lang="en-US" b="1" dirty="0"/>
              <a:t>static</a:t>
            </a:r>
            <a:r>
              <a:rPr lang="en-US" dirty="0"/>
              <a:t> String reverse(String s) {</a:t>
            </a:r>
          </a:p>
          <a:p>
            <a:pPr marL="400050" lvl="1" indent="0">
              <a:buNone/>
            </a:pPr>
            <a:r>
              <a:rPr lang="en-US" dirty="0"/>
              <a:t>		</a:t>
            </a:r>
            <a:r>
              <a:rPr lang="en-US" b="1" dirty="0"/>
              <a:t>if</a:t>
            </a:r>
            <a:r>
              <a:rPr lang="en-US" dirty="0"/>
              <a:t>(</a:t>
            </a:r>
            <a:r>
              <a:rPr lang="en-US" dirty="0" err="1"/>
              <a:t>s.length</a:t>
            </a:r>
            <a:r>
              <a:rPr lang="en-US" dirty="0"/>
              <a:t>() == 0) </a:t>
            </a:r>
            <a:r>
              <a:rPr lang="en-US" b="1" dirty="0"/>
              <a:t>return</a:t>
            </a:r>
            <a:r>
              <a:rPr lang="en-US" dirty="0"/>
              <a:t> s;</a:t>
            </a:r>
          </a:p>
          <a:p>
            <a:pPr marL="400050" lvl="1" indent="0">
              <a:buNone/>
            </a:pPr>
            <a:r>
              <a:rPr lang="en-US" dirty="0"/>
              <a:t>		String first = "" + </a:t>
            </a:r>
            <a:r>
              <a:rPr lang="en-US" dirty="0" err="1"/>
              <a:t>s.charAt</a:t>
            </a:r>
            <a:r>
              <a:rPr lang="en-US" dirty="0"/>
              <a:t>(0);</a:t>
            </a:r>
          </a:p>
          <a:p>
            <a:pPr marL="400050" lvl="1" indent="0">
              <a:buNone/>
            </a:pPr>
            <a:r>
              <a:rPr lang="en-US" dirty="0"/>
              <a:t>		</a:t>
            </a:r>
            <a:r>
              <a:rPr lang="en-US" b="1" dirty="0"/>
              <a:t>return</a:t>
            </a:r>
            <a:r>
              <a:rPr lang="en-US" dirty="0"/>
              <a:t>  </a:t>
            </a:r>
            <a:r>
              <a:rPr lang="en-US" i="1" dirty="0"/>
              <a:t>reverse</a:t>
            </a:r>
            <a:r>
              <a:rPr lang="en-US" dirty="0"/>
              <a:t>(</a:t>
            </a:r>
            <a:r>
              <a:rPr lang="en-US" dirty="0" err="1"/>
              <a:t>s.substring</a:t>
            </a:r>
            <a:r>
              <a:rPr lang="en-US" dirty="0"/>
              <a:t>(1)) + first;</a:t>
            </a:r>
          </a:p>
          <a:p>
            <a:pPr marL="400050" lvl="1" indent="0">
              <a:buNone/>
            </a:pPr>
            <a:r>
              <a:rPr lang="en-US" dirty="0"/>
              <a:t>} </a:t>
            </a:r>
          </a:p>
          <a:p>
            <a:endParaRPr lang="en-US" dirty="0"/>
          </a:p>
        </p:txBody>
      </p:sp>
    </p:spTree>
    <p:extLst>
      <p:ext uri="{BB962C8B-B14F-4D97-AF65-F5344CB8AC3E}">
        <p14:creationId xmlns:p14="http://schemas.microsoft.com/office/powerpoint/2010/main" val="2593001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425</TotalTime>
  <Words>643</Words>
  <Application>Microsoft Office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      Lesson 4: Recursion </vt:lpstr>
      <vt:lpstr>Wholeness of the Lesson</vt:lpstr>
      <vt:lpstr>Recursion In Java</vt:lpstr>
      <vt:lpstr>Recursion In Java</vt:lpstr>
      <vt:lpstr>Recursion In Java</vt:lpstr>
      <vt:lpstr>MAIN POINT</vt:lpstr>
      <vt:lpstr>Recursion in Java</vt:lpstr>
      <vt:lpstr>MAIN POINT</vt:lpstr>
      <vt:lpstr>Recursion in Java</vt:lpstr>
      <vt:lpstr>Recursion in Java</vt:lpstr>
      <vt:lpstr>Recursion in Java</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67</cp:revision>
  <dcterms:created xsi:type="dcterms:W3CDTF">2006-08-16T00:00:00Z</dcterms:created>
  <dcterms:modified xsi:type="dcterms:W3CDTF">2015-11-28T08:35:25Z</dcterms:modified>
</cp:coreProperties>
</file>