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300"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6" r:id="rId17"/>
    <p:sldId id="315" r:id="rId18"/>
    <p:sldId id="317" r:id="rId19"/>
    <p:sldId id="318" r:id="rId20"/>
    <p:sldId id="314" r:id="rId21"/>
    <p:sldId id="319" r:id="rId22"/>
    <p:sldId id="321" r:id="rId23"/>
    <p:sldId id="320" r:id="rId24"/>
    <p:sldId id="323" r:id="rId25"/>
    <p:sldId id="325" r:id="rId26"/>
    <p:sldId id="322" r:id="rId27"/>
    <p:sldId id="324" r:id="rId28"/>
    <p:sldId id="326" r:id="rId29"/>
    <p:sldId id="327" r:id="rId30"/>
    <p:sldId id="328" r:id="rId31"/>
    <p:sldId id="329" r:id="rId32"/>
    <p:sldId id="330" r:id="rId33"/>
    <p:sldId id="331" r:id="rId34"/>
    <p:sldId id="332" r:id="rId35"/>
    <p:sldId id="333" r:id="rId36"/>
    <p:sldId id="334" r:id="rId37"/>
    <p:sldId id="335" r:id="rId38"/>
    <p:sldId id="336" r:id="rId39"/>
    <p:sldId id="337" r:id="rId40"/>
    <p:sldId id="338" r:id="rId41"/>
    <p:sldId id="339" r:id="rId42"/>
    <p:sldId id="340" r:id="rId43"/>
    <p:sldId id="341" r:id="rId44"/>
    <p:sldId id="274"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65" autoAdjust="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11/30/2015</a:t>
            </a:fld>
            <a:endParaRPr lang="en-US" dirty="0"/>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pPr/>
              <a:t>11/30/2015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pPr/>
              <a:t>11/30/2015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11/30/2015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11/30/2015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11/30/2015</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81200"/>
            <a:ext cx="8382000" cy="914399"/>
          </a:xfrm>
        </p:spPr>
        <p:txBody>
          <a:bodyPr/>
          <a:lstStyle/>
          <a:p>
            <a:r>
              <a:rPr lang="en-US" sz="3200" b="1" dirty="0" smtClean="0">
                <a:effectLst/>
              </a:rPr>
              <a:t/>
            </a:r>
            <a:br>
              <a:rPr lang="en-US" sz="3200" b="1" dirty="0" smtClean="0">
                <a:effectLst/>
              </a:rPr>
            </a:br>
            <a:r>
              <a:rPr lang="en-US" sz="3200" b="1" dirty="0">
                <a:effectLst/>
              </a:rPr>
              <a:t/>
            </a:r>
            <a:br>
              <a:rPr lang="en-US" sz="3200" b="1" dirty="0">
                <a:effectLst/>
              </a:rPr>
            </a:br>
            <a:r>
              <a:rPr lang="en-US" sz="3200" b="1" dirty="0" smtClean="0">
                <a:effectLst/>
              </a:rPr>
              <a:t/>
            </a:r>
            <a:br>
              <a:rPr lang="en-US" sz="3200" b="1" dirty="0" smtClean="0">
                <a:effectLst/>
              </a:rPr>
            </a:br>
            <a:r>
              <a:rPr lang="en-US" sz="3200" b="1" dirty="0" smtClean="0">
                <a:effectLst/>
              </a:rPr>
              <a:t/>
            </a:r>
            <a:br>
              <a:rPr lang="en-US" sz="3200" b="1" dirty="0" smtClean="0">
                <a:effectLst/>
              </a:rPr>
            </a:br>
            <a:r>
              <a:rPr lang="en-US" sz="3200" b="1" dirty="0">
                <a:effectLst/>
              </a:rPr>
              <a:t/>
            </a:r>
            <a:br>
              <a:rPr lang="en-US" sz="3200" b="1" dirty="0">
                <a:effectLst/>
              </a:rPr>
            </a:br>
            <a:r>
              <a:rPr lang="en-US" sz="3200" b="1" dirty="0" smtClean="0">
                <a:effectLst/>
              </a:rPr>
              <a:t/>
            </a:r>
            <a:br>
              <a:rPr lang="en-US" sz="3200" b="1" dirty="0" smtClean="0">
                <a:effectLst/>
              </a:rPr>
            </a:br>
            <a:r>
              <a:rPr lang="en-US" sz="3200" b="1" dirty="0" smtClean="0">
                <a:effectLst/>
              </a:rPr>
              <a:t>Lesson </a:t>
            </a:r>
            <a:r>
              <a:rPr lang="en-US" sz="3200" b="1" dirty="0" smtClean="0">
                <a:effectLst/>
              </a:rPr>
              <a:t>5: </a:t>
            </a:r>
            <a:r>
              <a:rPr lang="en-US" sz="3200" b="1" dirty="0">
                <a:effectLst/>
              </a:rPr>
              <a:t>Building GUIs in Java with Swing</a:t>
            </a:r>
            <a:endParaRPr lang="en-US" sz="3200" dirty="0">
              <a:effectLst/>
            </a:endParaRPr>
          </a:p>
        </p:txBody>
      </p:sp>
      <p:sp>
        <p:nvSpPr>
          <p:cNvPr id="3" name="Subtitle 2"/>
          <p:cNvSpPr>
            <a:spLocks noGrp="1"/>
          </p:cNvSpPr>
          <p:nvPr>
            <p:ph type="subTitle" idx="1"/>
          </p:nvPr>
        </p:nvSpPr>
        <p:spPr>
          <a:xfrm>
            <a:off x="1371600" y="3124200"/>
            <a:ext cx="6400800" cy="1219200"/>
          </a:xfrm>
        </p:spPr>
        <p:txBody>
          <a:bodyPr/>
          <a:lstStyle/>
          <a:p>
            <a:r>
              <a:rPr lang="en-US" dirty="0"/>
              <a:t>b</a:t>
            </a:r>
            <a:r>
              <a:rPr lang="en-US" dirty="0" smtClean="0"/>
              <a:t>y Dr. </a:t>
            </a:r>
            <a:r>
              <a:rPr lang="en-US" dirty="0" err="1" smtClean="0"/>
              <a:t>Shafqat</a:t>
            </a:r>
            <a:r>
              <a:rPr lang="en-US" dirty="0" smtClean="0"/>
              <a:t> Ali Shad</a:t>
            </a:r>
            <a:endParaRPr lang="en-US" dirty="0"/>
          </a:p>
        </p:txBody>
      </p:sp>
    </p:spTree>
    <p:extLst>
      <p:ext uri="{BB962C8B-B14F-4D97-AF65-F5344CB8AC3E}">
        <p14:creationId xmlns:p14="http://schemas.microsoft.com/office/powerpoint/2010/main" val="1442199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err="1">
                <a:effectLst/>
              </a:rPr>
              <a:t>JFrames</a:t>
            </a:r>
            <a:endParaRPr lang="en-US" sz="3200" dirty="0"/>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pPr marL="400050" lvl="1" indent="0">
              <a:buNone/>
            </a:pPr>
            <a:r>
              <a:rPr lang="en-US" dirty="0"/>
              <a:t>Need to adjust size and position. </a:t>
            </a:r>
            <a:br>
              <a:rPr lang="en-US" dirty="0"/>
            </a:br>
            <a:endParaRPr lang="en-US" dirty="0"/>
          </a:p>
          <a:p>
            <a:pPr marL="400050" lvl="1" indent="0">
              <a:buNone/>
            </a:pPr>
            <a:r>
              <a:rPr lang="en-US" dirty="0"/>
              <a:t>public class </a:t>
            </a:r>
            <a:r>
              <a:rPr lang="en-US" dirty="0" err="1"/>
              <a:t>MyFrame</a:t>
            </a:r>
            <a:r>
              <a:rPr lang="en-US" dirty="0"/>
              <a:t> extends </a:t>
            </a:r>
            <a:r>
              <a:rPr lang="en-US" dirty="0" err="1"/>
              <a:t>JFrame</a:t>
            </a:r>
            <a:r>
              <a:rPr lang="en-US" dirty="0"/>
              <a:t> {</a:t>
            </a:r>
          </a:p>
          <a:p>
            <a:pPr marL="400050" lvl="1" indent="0">
              <a:buNone/>
            </a:pPr>
            <a:r>
              <a:rPr lang="en-US" dirty="0"/>
              <a:t>	public </a:t>
            </a:r>
            <a:r>
              <a:rPr lang="en-US" dirty="0" err="1"/>
              <a:t>MyFrame</a:t>
            </a:r>
            <a:r>
              <a:rPr lang="en-US" dirty="0"/>
              <a:t>(){</a:t>
            </a:r>
          </a:p>
          <a:p>
            <a:pPr marL="400050" lvl="1" indent="0">
              <a:buNone/>
            </a:pPr>
            <a:r>
              <a:rPr lang="en-US" dirty="0" smtClean="0"/>
              <a:t>		</a:t>
            </a:r>
            <a:r>
              <a:rPr lang="en-US" dirty="0" err="1" smtClean="0"/>
              <a:t>setDefaultCloseOperation</a:t>
            </a:r>
            <a:r>
              <a:rPr lang="en-US" dirty="0" smtClean="0"/>
              <a:t>(</a:t>
            </a:r>
            <a:r>
              <a:rPr lang="en-US" dirty="0" err="1" smtClean="0"/>
              <a:t>JFrame.EXIT_ON_CLOSE</a:t>
            </a:r>
            <a:r>
              <a:rPr lang="en-US" dirty="0"/>
              <a:t>);</a:t>
            </a:r>
          </a:p>
          <a:p>
            <a:pPr marL="400050" lvl="1" indent="0">
              <a:buNone/>
            </a:pPr>
            <a:r>
              <a:rPr lang="en-US" dirty="0"/>
              <a:t>		</a:t>
            </a:r>
            <a:r>
              <a:rPr lang="en-US" dirty="0" err="1"/>
              <a:t>setTitle</a:t>
            </a:r>
            <a:r>
              <a:rPr lang="en-US" dirty="0"/>
              <a:t>("Hello World");		</a:t>
            </a:r>
          </a:p>
          <a:p>
            <a:pPr marL="400050" lvl="1" indent="0">
              <a:buNone/>
            </a:pPr>
            <a:r>
              <a:rPr lang="en-US" dirty="0"/>
              <a:t>		</a:t>
            </a:r>
            <a:r>
              <a:rPr lang="en-US" dirty="0" err="1"/>
              <a:t>setSize</a:t>
            </a:r>
            <a:r>
              <a:rPr lang="en-US" dirty="0"/>
              <a:t>(320,240);   //see NOTE below</a:t>
            </a:r>
          </a:p>
          <a:p>
            <a:pPr marL="400050" lvl="1" indent="0">
              <a:buNone/>
            </a:pPr>
            <a:r>
              <a:rPr lang="en-US" dirty="0"/>
              <a:t>		</a:t>
            </a:r>
            <a:r>
              <a:rPr lang="en-US" dirty="0" err="1"/>
              <a:t>centerFrameOnDesktop</a:t>
            </a:r>
            <a:r>
              <a:rPr lang="en-US" dirty="0"/>
              <a:t>(this);</a:t>
            </a:r>
          </a:p>
          <a:p>
            <a:pPr marL="400050" lvl="1" indent="0">
              <a:buNone/>
            </a:pPr>
            <a:r>
              <a:rPr lang="en-US" dirty="0"/>
              <a:t>		</a:t>
            </a:r>
            <a:r>
              <a:rPr lang="en-US" dirty="0" err="1"/>
              <a:t>setResizable</a:t>
            </a:r>
            <a:r>
              <a:rPr lang="en-US" dirty="0"/>
              <a:t>(false);</a:t>
            </a:r>
          </a:p>
          <a:p>
            <a:pPr marL="400050" lvl="1" indent="0">
              <a:buNone/>
            </a:pPr>
            <a:r>
              <a:rPr lang="en-US" dirty="0"/>
              <a:t>		</a:t>
            </a:r>
          </a:p>
          <a:p>
            <a:pPr marL="400050" lvl="1" indent="0">
              <a:buNone/>
            </a:pPr>
            <a:r>
              <a:rPr lang="en-US" dirty="0"/>
              <a:t>	}	</a:t>
            </a:r>
          </a:p>
          <a:p>
            <a:pPr marL="400050" lvl="1" indent="0">
              <a:buNone/>
            </a:pPr>
            <a:r>
              <a:rPr lang="en-US" dirty="0"/>
              <a:t>	public static void </a:t>
            </a:r>
            <a:r>
              <a:rPr lang="en-US" dirty="0" err="1"/>
              <a:t>centerFrameOnDesktop</a:t>
            </a:r>
            <a:r>
              <a:rPr lang="en-US" dirty="0"/>
              <a:t>(Component f) {</a:t>
            </a:r>
          </a:p>
          <a:p>
            <a:pPr marL="400050" lvl="1" indent="0">
              <a:buNone/>
            </a:pPr>
            <a:r>
              <a:rPr lang="en-US" dirty="0"/>
              <a:t>	     Toolkit </a:t>
            </a:r>
            <a:r>
              <a:rPr lang="en-US" dirty="0" err="1"/>
              <a:t>toolkit</a:t>
            </a:r>
            <a:r>
              <a:rPr lang="en-US" dirty="0"/>
              <a:t> = </a:t>
            </a:r>
            <a:r>
              <a:rPr lang="en-US" dirty="0" err="1"/>
              <a:t>Toolkit.getDefaultToolkit</a:t>
            </a:r>
            <a:r>
              <a:rPr lang="en-US" dirty="0"/>
              <a:t>();</a:t>
            </a:r>
          </a:p>
          <a:p>
            <a:pPr marL="400050" lvl="1" indent="0">
              <a:buNone/>
            </a:pPr>
            <a:r>
              <a:rPr lang="en-US" dirty="0"/>
              <a:t>	     </a:t>
            </a:r>
            <a:r>
              <a:rPr lang="en-US" dirty="0" err="1"/>
              <a:t>int</a:t>
            </a:r>
            <a:r>
              <a:rPr lang="en-US" dirty="0"/>
              <a:t> height = </a:t>
            </a:r>
            <a:r>
              <a:rPr lang="en-US" dirty="0" err="1"/>
              <a:t>toolkit.getScreenSize</a:t>
            </a:r>
            <a:r>
              <a:rPr lang="en-US" dirty="0"/>
              <a:t>().height;</a:t>
            </a:r>
          </a:p>
          <a:p>
            <a:pPr marL="400050" lvl="1" indent="0">
              <a:buNone/>
            </a:pPr>
            <a:r>
              <a:rPr lang="en-US" dirty="0"/>
              <a:t>	     </a:t>
            </a:r>
            <a:r>
              <a:rPr lang="en-US" dirty="0" err="1"/>
              <a:t>int</a:t>
            </a:r>
            <a:r>
              <a:rPr lang="en-US" dirty="0"/>
              <a:t> width  = </a:t>
            </a:r>
            <a:r>
              <a:rPr lang="en-US" dirty="0" err="1"/>
              <a:t>toolkit.getScreenSize</a:t>
            </a:r>
            <a:r>
              <a:rPr lang="en-US" dirty="0"/>
              <a:t>().width;</a:t>
            </a:r>
          </a:p>
          <a:p>
            <a:pPr marL="400050" lvl="1" indent="0">
              <a:buNone/>
            </a:pPr>
            <a:r>
              <a:rPr lang="en-US" dirty="0"/>
              <a:t>	     </a:t>
            </a:r>
            <a:r>
              <a:rPr lang="en-US" dirty="0" err="1"/>
              <a:t>int</a:t>
            </a:r>
            <a:r>
              <a:rPr lang="en-US" dirty="0"/>
              <a:t> </a:t>
            </a:r>
            <a:r>
              <a:rPr lang="en-US" dirty="0" err="1"/>
              <a:t>frameHeight</a:t>
            </a:r>
            <a:r>
              <a:rPr lang="en-US" dirty="0"/>
              <a:t> = </a:t>
            </a:r>
            <a:r>
              <a:rPr lang="en-US" dirty="0" err="1"/>
              <a:t>f.getSize</a:t>
            </a:r>
            <a:r>
              <a:rPr lang="en-US" dirty="0"/>
              <a:t>().height;</a:t>
            </a:r>
          </a:p>
          <a:p>
            <a:pPr marL="400050" lvl="1" indent="0">
              <a:buNone/>
            </a:pPr>
            <a:r>
              <a:rPr lang="en-US" dirty="0"/>
              <a:t>	     </a:t>
            </a:r>
            <a:r>
              <a:rPr lang="en-US" dirty="0" err="1"/>
              <a:t>int</a:t>
            </a:r>
            <a:r>
              <a:rPr lang="en-US" dirty="0"/>
              <a:t> </a:t>
            </a:r>
            <a:r>
              <a:rPr lang="en-US" dirty="0" err="1"/>
              <a:t>frameWidth</a:t>
            </a:r>
            <a:r>
              <a:rPr lang="en-US" dirty="0"/>
              <a:t>  = </a:t>
            </a:r>
            <a:r>
              <a:rPr lang="en-US" dirty="0" err="1"/>
              <a:t>f.getSize</a:t>
            </a:r>
            <a:r>
              <a:rPr lang="en-US" dirty="0"/>
              <a:t>().width;</a:t>
            </a:r>
          </a:p>
          <a:p>
            <a:pPr marL="400050" lvl="1" indent="0">
              <a:buNone/>
            </a:pPr>
            <a:r>
              <a:rPr lang="en-US" dirty="0"/>
              <a:t>	     </a:t>
            </a:r>
            <a:r>
              <a:rPr lang="en-US" dirty="0" err="1"/>
              <a:t>f.setLocation</a:t>
            </a:r>
            <a:r>
              <a:rPr lang="en-US" dirty="0"/>
              <a:t>(((width-</a:t>
            </a:r>
            <a:r>
              <a:rPr lang="en-US" dirty="0" err="1"/>
              <a:t>frameWidth</a:t>
            </a:r>
            <a:r>
              <a:rPr lang="en-US" dirty="0"/>
              <a:t>)/2), </a:t>
            </a:r>
          </a:p>
          <a:p>
            <a:pPr marL="400050" lvl="1" indent="0">
              <a:buNone/>
            </a:pPr>
            <a:r>
              <a:rPr lang="en-US" dirty="0"/>
              <a:t>(height-</a:t>
            </a:r>
            <a:r>
              <a:rPr lang="en-US" dirty="0" err="1"/>
              <a:t>frameHeight</a:t>
            </a:r>
            <a:r>
              <a:rPr lang="en-US" dirty="0"/>
              <a:t>)/3);    </a:t>
            </a:r>
          </a:p>
          <a:p>
            <a:pPr marL="400050" lvl="1" indent="0">
              <a:buNone/>
            </a:pPr>
            <a:r>
              <a:rPr lang="en-US" dirty="0"/>
              <a:t>	}</a:t>
            </a:r>
          </a:p>
          <a:p>
            <a:pPr marL="400050" lvl="1" indent="0">
              <a:buNone/>
            </a:pPr>
            <a:r>
              <a:rPr lang="en-US" dirty="0"/>
              <a:t>}</a:t>
            </a:r>
          </a:p>
          <a:p>
            <a:endParaRPr lang="en-US" dirty="0"/>
          </a:p>
        </p:txBody>
      </p:sp>
    </p:spTree>
    <p:extLst>
      <p:ext uri="{BB962C8B-B14F-4D97-AF65-F5344CB8AC3E}">
        <p14:creationId xmlns:p14="http://schemas.microsoft.com/office/powerpoint/2010/main" val="462203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t>JFrame</a:t>
            </a:r>
            <a:endParaRPr lang="en-US" sz="3200" dirty="0"/>
          </a:p>
        </p:txBody>
      </p:sp>
      <p:sp>
        <p:nvSpPr>
          <p:cNvPr id="3" name="Content Placeholder 2"/>
          <p:cNvSpPr>
            <a:spLocks noGrp="1"/>
          </p:cNvSpPr>
          <p:nvPr>
            <p:ph idx="1"/>
          </p:nvPr>
        </p:nvSpPr>
        <p:spPr/>
        <p:txBody>
          <a:bodyPr/>
          <a:lstStyle/>
          <a:p>
            <a:r>
              <a:rPr lang="en-US" dirty="0"/>
              <a:t>NOTE: Once you have added your components to your </a:t>
            </a:r>
            <a:r>
              <a:rPr lang="en-US" dirty="0" err="1"/>
              <a:t>JFrame</a:t>
            </a:r>
            <a:r>
              <a:rPr lang="en-US" dirty="0"/>
              <a:t> (see below), a more elegant way of declaring the size of the window is by calling the </a:t>
            </a:r>
            <a:r>
              <a:rPr lang="en-US" dirty="0" err="1"/>
              <a:t>JFrame</a:t>
            </a:r>
            <a:r>
              <a:rPr lang="en-US" dirty="0"/>
              <a:t> method pack() – this method will make the window just large enough to fit in all the components. However, pack() should be called only after all components have been added. Also, centering window on the desktop should be done after size has been set (either with </a:t>
            </a:r>
            <a:r>
              <a:rPr lang="en-US" dirty="0" err="1"/>
              <a:t>setSize</a:t>
            </a:r>
            <a:r>
              <a:rPr lang="en-US" dirty="0"/>
              <a:t>() or pack()) – otherwise the centering effect will be destroyed when a new size is introduced.</a:t>
            </a:r>
          </a:p>
          <a:p>
            <a:endParaRPr lang="en-US" dirty="0"/>
          </a:p>
        </p:txBody>
      </p:sp>
    </p:spTree>
    <p:extLst>
      <p:ext uri="{BB962C8B-B14F-4D97-AF65-F5344CB8AC3E}">
        <p14:creationId xmlns:p14="http://schemas.microsoft.com/office/powerpoint/2010/main" val="1999943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Adding Components</a:t>
            </a:r>
            <a:endParaRPr lang="en-US" sz="3200" dirty="0"/>
          </a:p>
        </p:txBody>
      </p:sp>
      <p:sp>
        <p:nvSpPr>
          <p:cNvPr id="3" name="Content Placeholder 2"/>
          <p:cNvSpPr>
            <a:spLocks noGrp="1"/>
          </p:cNvSpPr>
          <p:nvPr>
            <p:ph idx="1"/>
          </p:nvPr>
        </p:nvSpPr>
        <p:spPr/>
        <p:txBody>
          <a:bodyPr/>
          <a:lstStyle/>
          <a:p>
            <a:pPr lvl="0"/>
            <a:r>
              <a:rPr lang="en-US" dirty="0"/>
              <a:t>Typically, you will organize components into various containers (called “panels”) and assemble the panels into the main frame. For consistency, it is helpful to create a “top-level” panel that will contain all the other panels that you define.</a:t>
            </a:r>
            <a:br>
              <a:rPr lang="en-US" dirty="0"/>
            </a:br>
            <a:endParaRPr lang="en-US" dirty="0"/>
          </a:p>
          <a:p>
            <a:r>
              <a:rPr lang="en-US" dirty="0"/>
              <a:t>You can add components to your main panel, but they will be arranged according to a default layout (called </a:t>
            </a:r>
            <a:r>
              <a:rPr lang="en-US" dirty="0" err="1"/>
              <a:t>FlowLayout</a:t>
            </a:r>
            <a:r>
              <a:rPr lang="en-US" dirty="0"/>
              <a:t>). (Note: The default layout for the content pane of a </a:t>
            </a:r>
            <a:r>
              <a:rPr lang="en-US" dirty="0" err="1"/>
              <a:t>JFrame</a:t>
            </a:r>
            <a:r>
              <a:rPr lang="en-US" dirty="0"/>
              <a:t> is </a:t>
            </a:r>
            <a:r>
              <a:rPr lang="en-US" dirty="0" err="1"/>
              <a:t>BorderLayout</a:t>
            </a:r>
            <a:r>
              <a:rPr lang="en-US" dirty="0"/>
              <a:t>.)</a:t>
            </a:r>
            <a:endParaRPr lang="en-US" dirty="0"/>
          </a:p>
        </p:txBody>
      </p:sp>
    </p:spTree>
    <p:extLst>
      <p:ext uri="{BB962C8B-B14F-4D97-AF65-F5344CB8AC3E}">
        <p14:creationId xmlns:p14="http://schemas.microsoft.com/office/powerpoint/2010/main" val="3314242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Adding Components</a:t>
            </a:r>
            <a:endParaRPr lang="en-US" sz="3200" dirty="0"/>
          </a:p>
        </p:txBody>
      </p:sp>
      <p:sp>
        <p:nvSpPr>
          <p:cNvPr id="3" name="Content Placeholder 2"/>
          <p:cNvSpPr>
            <a:spLocks noGrp="1"/>
          </p:cNvSpPr>
          <p:nvPr>
            <p:ph idx="1"/>
          </p:nvPr>
        </p:nvSpPr>
        <p:spPr/>
        <p:txBody>
          <a:bodyPr>
            <a:normAutofit fontScale="70000" lnSpcReduction="20000"/>
          </a:bodyPr>
          <a:lstStyle/>
          <a:p>
            <a:r>
              <a:rPr lang="en-US" dirty="0"/>
              <a:t>//make the text field and label instance variables in </a:t>
            </a:r>
            <a:r>
              <a:rPr lang="en-US" dirty="0" err="1"/>
              <a:t>MyFrame</a:t>
            </a:r>
            <a:r>
              <a:rPr lang="en-US" dirty="0"/>
              <a:t> </a:t>
            </a:r>
            <a:endParaRPr lang="en-US" dirty="0" smtClean="0"/>
          </a:p>
          <a:p>
            <a:pPr marL="0" indent="0">
              <a:buNone/>
            </a:pPr>
            <a:r>
              <a:rPr lang="en-US" dirty="0" smtClean="0"/>
              <a:t>	</a:t>
            </a:r>
            <a:r>
              <a:rPr lang="en-US" dirty="0" err="1" smtClean="0"/>
              <a:t>JTextField</a:t>
            </a:r>
            <a:r>
              <a:rPr lang="en-US" dirty="0" smtClean="0"/>
              <a:t> </a:t>
            </a:r>
            <a:r>
              <a:rPr lang="en-US" dirty="0"/>
              <a:t>text;</a:t>
            </a:r>
          </a:p>
          <a:p>
            <a:pPr marL="0" indent="0">
              <a:buNone/>
            </a:pPr>
            <a:r>
              <a:rPr lang="en-US" dirty="0" smtClean="0"/>
              <a:t>	</a:t>
            </a:r>
            <a:r>
              <a:rPr lang="en-US" dirty="0" err="1" smtClean="0"/>
              <a:t>JLabel</a:t>
            </a:r>
            <a:r>
              <a:rPr lang="en-US" dirty="0" smtClean="0"/>
              <a:t> </a:t>
            </a:r>
            <a:r>
              <a:rPr lang="en-US" dirty="0"/>
              <a:t>label;</a:t>
            </a:r>
          </a:p>
          <a:p>
            <a:pPr marL="0" indent="0">
              <a:buNone/>
            </a:pPr>
            <a:r>
              <a:rPr lang="en-US" dirty="0"/>
              <a:t>	public </a:t>
            </a:r>
            <a:r>
              <a:rPr lang="en-US" dirty="0" err="1"/>
              <a:t>MyFrame</a:t>
            </a:r>
            <a:r>
              <a:rPr lang="en-US" dirty="0"/>
              <a:t>(){</a:t>
            </a:r>
          </a:p>
          <a:p>
            <a:pPr marL="0" indent="0">
              <a:buNone/>
            </a:pPr>
            <a:r>
              <a:rPr lang="en-US" dirty="0"/>
              <a:t>		//put initializations like </a:t>
            </a:r>
            <a:r>
              <a:rPr lang="en-US" dirty="0" err="1"/>
              <a:t>setSize</a:t>
            </a:r>
            <a:r>
              <a:rPr lang="en-US" dirty="0"/>
              <a:t>, </a:t>
            </a:r>
            <a:r>
              <a:rPr lang="en-US" dirty="0" err="1"/>
              <a:t>setTitle</a:t>
            </a:r>
            <a:r>
              <a:rPr lang="en-US" dirty="0"/>
              <a:t>, </a:t>
            </a:r>
            <a:r>
              <a:rPr lang="en-US" dirty="0" err="1"/>
              <a:t>centerFrame</a:t>
            </a:r>
            <a:r>
              <a:rPr lang="en-US" dirty="0"/>
              <a:t> here</a:t>
            </a:r>
          </a:p>
          <a:p>
            <a:pPr marL="0" indent="0">
              <a:buNone/>
            </a:pPr>
            <a:r>
              <a:rPr lang="en-US" dirty="0"/>
              <a:t>		</a:t>
            </a:r>
            <a:r>
              <a:rPr lang="en-US" dirty="0" err="1"/>
              <a:t>initializeWindow</a:t>
            </a:r>
            <a:r>
              <a:rPr lang="en-US" dirty="0"/>
              <a:t>();</a:t>
            </a:r>
          </a:p>
          <a:p>
            <a:pPr marL="0" indent="0">
              <a:buNone/>
            </a:pPr>
            <a:r>
              <a:rPr lang="en-US" dirty="0"/>
              <a:t> </a:t>
            </a:r>
          </a:p>
          <a:p>
            <a:pPr marL="0" indent="0">
              <a:buNone/>
            </a:pPr>
            <a:r>
              <a:rPr lang="en-US" dirty="0"/>
              <a:t>		</a:t>
            </a:r>
            <a:r>
              <a:rPr lang="en-US" dirty="0" err="1"/>
              <a:t>JPanel</a:t>
            </a:r>
            <a:r>
              <a:rPr lang="en-US" dirty="0"/>
              <a:t> </a:t>
            </a:r>
            <a:r>
              <a:rPr lang="en-US" dirty="0" err="1"/>
              <a:t>mainPanel</a:t>
            </a:r>
            <a:r>
              <a:rPr lang="en-US" dirty="0"/>
              <a:t> = new </a:t>
            </a:r>
            <a:r>
              <a:rPr lang="en-US" dirty="0" err="1"/>
              <a:t>JPanel</a:t>
            </a:r>
            <a:r>
              <a:rPr lang="en-US" dirty="0"/>
              <a:t>();</a:t>
            </a:r>
          </a:p>
          <a:p>
            <a:pPr marL="0" indent="0">
              <a:buNone/>
            </a:pPr>
            <a:r>
              <a:rPr lang="en-US" dirty="0"/>
              <a:t>		text = new </a:t>
            </a:r>
            <a:r>
              <a:rPr lang="en-US" dirty="0" err="1"/>
              <a:t>JTextField</a:t>
            </a:r>
            <a:r>
              <a:rPr lang="en-US" dirty="0"/>
              <a:t>(10);</a:t>
            </a:r>
          </a:p>
          <a:p>
            <a:pPr marL="0" indent="0">
              <a:buNone/>
            </a:pPr>
            <a:r>
              <a:rPr lang="en-US" dirty="0"/>
              <a:t>		label = new </a:t>
            </a:r>
            <a:r>
              <a:rPr lang="en-US" dirty="0" err="1"/>
              <a:t>JLabel</a:t>
            </a:r>
            <a:r>
              <a:rPr lang="en-US" dirty="0"/>
              <a:t>("My Text");</a:t>
            </a:r>
          </a:p>
          <a:p>
            <a:pPr marL="0" indent="0">
              <a:buNone/>
            </a:pPr>
            <a:r>
              <a:rPr lang="en-US" dirty="0"/>
              <a:t>		</a:t>
            </a:r>
            <a:r>
              <a:rPr lang="en-US" dirty="0" err="1"/>
              <a:t>JButton</a:t>
            </a:r>
            <a:r>
              <a:rPr lang="en-US" dirty="0"/>
              <a:t> button = new </a:t>
            </a:r>
            <a:r>
              <a:rPr lang="en-US" dirty="0" err="1"/>
              <a:t>JButton</a:t>
            </a:r>
            <a:r>
              <a:rPr lang="en-US" dirty="0"/>
              <a:t>("My Button");</a:t>
            </a:r>
          </a:p>
          <a:p>
            <a:pPr marL="0" indent="0">
              <a:buNone/>
            </a:pPr>
            <a:r>
              <a:rPr lang="en-US" dirty="0"/>
              <a:t>		</a:t>
            </a:r>
            <a:r>
              <a:rPr lang="en-US" dirty="0" err="1"/>
              <a:t>mainPanel.add</a:t>
            </a:r>
            <a:r>
              <a:rPr lang="en-US" dirty="0"/>
              <a:t>(text);</a:t>
            </a:r>
          </a:p>
          <a:p>
            <a:pPr marL="0" indent="0">
              <a:buNone/>
            </a:pPr>
            <a:r>
              <a:rPr lang="en-US" dirty="0"/>
              <a:t>		</a:t>
            </a:r>
            <a:r>
              <a:rPr lang="en-US" dirty="0" err="1"/>
              <a:t>mainPanel.add</a:t>
            </a:r>
            <a:r>
              <a:rPr lang="en-US" dirty="0"/>
              <a:t>(label);</a:t>
            </a:r>
          </a:p>
          <a:p>
            <a:pPr marL="0" indent="0">
              <a:buNone/>
            </a:pPr>
            <a:r>
              <a:rPr lang="en-US" dirty="0"/>
              <a:t>		</a:t>
            </a:r>
            <a:r>
              <a:rPr lang="en-US" dirty="0" err="1"/>
              <a:t>mainPanel.add</a:t>
            </a:r>
            <a:r>
              <a:rPr lang="en-US" dirty="0"/>
              <a:t>(button);</a:t>
            </a:r>
          </a:p>
          <a:p>
            <a:pPr marL="0" indent="0">
              <a:buNone/>
            </a:pPr>
            <a:r>
              <a:rPr lang="en-US" dirty="0"/>
              <a:t>		</a:t>
            </a:r>
          </a:p>
          <a:p>
            <a:pPr marL="0" indent="0">
              <a:buNone/>
            </a:pPr>
            <a:r>
              <a:rPr lang="en-US" dirty="0"/>
              <a:t>		</a:t>
            </a:r>
            <a:r>
              <a:rPr lang="en-US" dirty="0" err="1"/>
              <a:t>getContentPane</a:t>
            </a:r>
            <a:r>
              <a:rPr lang="en-US" dirty="0"/>
              <a:t>().add(</a:t>
            </a:r>
            <a:r>
              <a:rPr lang="en-US" dirty="0" err="1"/>
              <a:t>mainPanel</a:t>
            </a:r>
            <a:r>
              <a:rPr lang="en-US" dirty="0"/>
              <a:t>);</a:t>
            </a:r>
          </a:p>
          <a:p>
            <a:pPr marL="0" indent="0">
              <a:buNone/>
            </a:pPr>
            <a:r>
              <a:rPr lang="en-US" dirty="0"/>
              <a:t>	}</a:t>
            </a:r>
          </a:p>
        </p:txBody>
      </p:sp>
    </p:spTree>
    <p:extLst>
      <p:ext uri="{BB962C8B-B14F-4D97-AF65-F5344CB8AC3E}">
        <p14:creationId xmlns:p14="http://schemas.microsoft.com/office/powerpoint/2010/main" val="690423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MAIN POINT</a:t>
            </a:r>
            <a:endParaRPr lang="en-US" sz="3200" dirty="0"/>
          </a:p>
        </p:txBody>
      </p:sp>
      <p:sp>
        <p:nvSpPr>
          <p:cNvPr id="3" name="Content Placeholder 2"/>
          <p:cNvSpPr>
            <a:spLocks noGrp="1"/>
          </p:cNvSpPr>
          <p:nvPr>
            <p:ph idx="1"/>
          </p:nvPr>
        </p:nvSpPr>
        <p:spPr/>
        <p:txBody>
          <a:bodyPr/>
          <a:lstStyle/>
          <a:p>
            <a:r>
              <a:rPr lang="en-US" dirty="0"/>
              <a:t>Swing classes are of two kinds: </a:t>
            </a:r>
            <a:r>
              <a:rPr lang="en-US" i="1" dirty="0"/>
              <a:t>components</a:t>
            </a:r>
            <a:r>
              <a:rPr lang="en-US" dirty="0"/>
              <a:t> and </a:t>
            </a:r>
            <a:r>
              <a:rPr lang="en-US" i="1" dirty="0"/>
              <a:t>containers.</a:t>
            </a:r>
            <a:r>
              <a:rPr lang="en-US" dirty="0"/>
              <a:t> A screen is created by creating components (like buttons, </a:t>
            </a:r>
            <a:r>
              <a:rPr lang="en-US" dirty="0" err="1"/>
              <a:t>textfields</a:t>
            </a:r>
            <a:r>
              <a:rPr lang="en-US" dirty="0"/>
              <a:t>, labels) and arranging them in one or more containers. Components and containers are </a:t>
            </a:r>
            <a:r>
              <a:rPr lang="en-US" dirty="0" err="1"/>
              <a:t>analgous</a:t>
            </a:r>
            <a:r>
              <a:rPr lang="en-US" dirty="0"/>
              <a:t> to the </a:t>
            </a:r>
            <a:r>
              <a:rPr lang="en-US" i="1" dirty="0"/>
              <a:t>manifest</a:t>
            </a:r>
            <a:r>
              <a:rPr lang="en-US" dirty="0"/>
              <a:t> and </a:t>
            </a:r>
            <a:r>
              <a:rPr lang="en-US" i="1" dirty="0" err="1"/>
              <a:t>unmanifest</a:t>
            </a:r>
            <a:r>
              <a:rPr lang="en-US" dirty="0"/>
              <a:t> fields of life; manifest existence, in the form of individual expressions, lives and moves within the unbounded container of pure existence.</a:t>
            </a:r>
          </a:p>
          <a:p>
            <a:endParaRPr lang="en-US" dirty="0"/>
          </a:p>
        </p:txBody>
      </p:sp>
    </p:spTree>
    <p:extLst>
      <p:ext uri="{BB962C8B-B14F-4D97-AF65-F5344CB8AC3E}">
        <p14:creationId xmlns:p14="http://schemas.microsoft.com/office/powerpoint/2010/main" val="2554087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Layout Managers:</a:t>
            </a:r>
            <a:r>
              <a:rPr lang="en-US" sz="3200" dirty="0">
                <a:effectLst/>
              </a:rPr>
              <a:t/>
            </a:r>
            <a:br>
              <a:rPr lang="en-US" sz="3200" dirty="0">
                <a:effectLst/>
              </a:rPr>
            </a:br>
            <a:r>
              <a:rPr lang="en-US" sz="3200" b="1" dirty="0" err="1">
                <a:effectLst/>
              </a:rPr>
              <a:t>FlowLayout</a:t>
            </a:r>
            <a:r>
              <a:rPr lang="en-US" sz="3200" b="1" dirty="0">
                <a:effectLst/>
              </a:rPr>
              <a:t> and </a:t>
            </a:r>
            <a:r>
              <a:rPr lang="en-US" sz="3200" b="1" dirty="0" err="1" smtClean="0">
                <a:effectLst/>
              </a:rPr>
              <a:t>BorderLayout</a:t>
            </a:r>
            <a:endParaRPr lang="en-US" dirty="0"/>
          </a:p>
        </p:txBody>
      </p:sp>
      <p:sp>
        <p:nvSpPr>
          <p:cNvPr id="3" name="Content Placeholder 2"/>
          <p:cNvSpPr>
            <a:spLocks noGrp="1"/>
          </p:cNvSpPr>
          <p:nvPr>
            <p:ph idx="1"/>
          </p:nvPr>
        </p:nvSpPr>
        <p:spPr>
          <a:xfrm>
            <a:off x="457200" y="1600200"/>
            <a:ext cx="8229600" cy="5029200"/>
          </a:xfrm>
        </p:spPr>
        <p:txBody>
          <a:bodyPr/>
          <a:lstStyle/>
          <a:p>
            <a:pPr lvl="0"/>
            <a:r>
              <a:rPr lang="en-US" dirty="0"/>
              <a:t>A Layout Manager is a Java class that decides how components will be arranged in a container and to what extent the </a:t>
            </a:r>
            <a:r>
              <a:rPr lang="en-US" i="1" dirty="0"/>
              <a:t>preferred size</a:t>
            </a:r>
            <a:r>
              <a:rPr lang="en-US" dirty="0"/>
              <a:t> of these components will be honored. </a:t>
            </a:r>
            <a:br>
              <a:rPr lang="en-US" dirty="0"/>
            </a:br>
            <a:endParaRPr lang="en-US" dirty="0"/>
          </a:p>
          <a:p>
            <a:pPr lvl="1"/>
            <a:r>
              <a:rPr lang="en-US" sz="2000" dirty="0"/>
              <a:t>The preferred size of a component, is, roughly, the minimum size it can have and still be visually meaningful (for example, a button's preferred size is "just big enough" so that you can see the button's label)</a:t>
            </a:r>
            <a:br>
              <a:rPr lang="en-US" sz="2000" dirty="0"/>
            </a:br>
            <a:endParaRPr lang="en-US" sz="2000" dirty="0"/>
          </a:p>
          <a:p>
            <a:pPr lvl="1"/>
            <a:r>
              <a:rPr lang="en-US" sz="2000" dirty="0"/>
              <a:t>The general rule is that the components in a container will be given their preferred size unless the policy of the container's layout manager conflicts with this</a:t>
            </a:r>
          </a:p>
          <a:p>
            <a:endParaRPr lang="en-US" dirty="0"/>
          </a:p>
        </p:txBody>
      </p:sp>
    </p:spTree>
    <p:extLst>
      <p:ext uri="{BB962C8B-B14F-4D97-AF65-F5344CB8AC3E}">
        <p14:creationId xmlns:p14="http://schemas.microsoft.com/office/powerpoint/2010/main" val="2051596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Layout Managers:</a:t>
            </a:r>
            <a:r>
              <a:rPr lang="en-US" sz="3200" dirty="0">
                <a:effectLst/>
              </a:rPr>
              <a:t/>
            </a:r>
            <a:br>
              <a:rPr lang="en-US" sz="3200" dirty="0">
                <a:effectLst/>
              </a:rPr>
            </a:br>
            <a:r>
              <a:rPr lang="en-US" sz="3200" b="1" dirty="0" err="1">
                <a:effectLst/>
              </a:rPr>
              <a:t>FlowLayout</a:t>
            </a:r>
            <a:r>
              <a:rPr lang="en-US" sz="3200" b="1" dirty="0">
                <a:effectLst/>
              </a:rPr>
              <a:t> and </a:t>
            </a:r>
            <a:r>
              <a:rPr lang="en-US" sz="3200" b="1" dirty="0" err="1" smtClean="0">
                <a:effectLst/>
              </a:rPr>
              <a:t>BorderLayout</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pPr lvl="0"/>
            <a:r>
              <a:rPr lang="en-US" sz="2000" dirty="0" err="1"/>
              <a:t>FlowLayout</a:t>
            </a:r>
            <a:r>
              <a:rPr lang="en-US" sz="2000" dirty="0"/>
              <a:t> </a:t>
            </a:r>
            <a:r>
              <a:rPr lang="en-US" dirty="0"/>
              <a:t>has the following simple policy:</a:t>
            </a:r>
            <a:br>
              <a:rPr lang="en-US" dirty="0"/>
            </a:br>
            <a:endParaRPr lang="en-US" dirty="0"/>
          </a:p>
          <a:p>
            <a:pPr lvl="1"/>
            <a:r>
              <a:rPr lang="en-US" dirty="0"/>
              <a:t>All components are given their preferred size</a:t>
            </a:r>
            <a:br>
              <a:rPr lang="en-US" dirty="0"/>
            </a:br>
            <a:endParaRPr lang="en-US" dirty="0"/>
          </a:p>
          <a:p>
            <a:pPr lvl="1"/>
            <a:r>
              <a:rPr lang="en-US" dirty="0"/>
              <a:t>When components are added to the container, they are added from left to right in horizontal rows; when a row is filled up, components are placed in a new line below the first</a:t>
            </a:r>
            <a:br>
              <a:rPr lang="en-US" dirty="0"/>
            </a:br>
            <a:endParaRPr lang="en-US" dirty="0"/>
          </a:p>
          <a:p>
            <a:pPr lvl="1"/>
            <a:r>
              <a:rPr lang="en-US" dirty="0"/>
              <a:t>The default distance between successive components (both horizontally and vertically) is 5 pixels – this quantity can be modified</a:t>
            </a:r>
            <a:br>
              <a:rPr lang="en-US" dirty="0"/>
            </a:br>
            <a:endParaRPr lang="en-US" dirty="0"/>
          </a:p>
          <a:p>
            <a:pPr lvl="1"/>
            <a:r>
              <a:rPr lang="en-US" dirty="0"/>
              <a:t>The entire cluster of components in a row can be justified left, justified right, or centered using these arguments, respectively, in the </a:t>
            </a:r>
            <a:r>
              <a:rPr lang="en-US" dirty="0" err="1"/>
              <a:t>FlowLayout</a:t>
            </a:r>
            <a:r>
              <a:rPr lang="en-US" dirty="0"/>
              <a:t> constructor</a:t>
            </a:r>
            <a:r>
              <a:rPr lang="en-US" dirty="0" smtClean="0"/>
              <a:t>:</a:t>
            </a:r>
            <a:r>
              <a:rPr lang="en-US" sz="2800" dirty="0"/>
              <a:t/>
            </a:r>
            <a:br>
              <a:rPr lang="en-US" sz="2800" dirty="0"/>
            </a:br>
            <a:r>
              <a:rPr lang="en-US" dirty="0" err="1"/>
              <a:t>FlowLayout.LEFT</a:t>
            </a:r>
            <a:r>
              <a:rPr lang="en-US" dirty="0"/>
              <a:t>, </a:t>
            </a:r>
            <a:r>
              <a:rPr lang="en-US" dirty="0" err="1"/>
              <a:t>FlowLayout.RIGHT</a:t>
            </a:r>
            <a:r>
              <a:rPr lang="en-US" dirty="0"/>
              <a:t>, </a:t>
            </a:r>
            <a:r>
              <a:rPr lang="en-US" dirty="0" err="1"/>
              <a:t>FlowLayout.CENTER</a:t>
            </a:r>
            <a:endParaRPr lang="en-US" sz="2800" dirty="0"/>
          </a:p>
          <a:p>
            <a:endParaRPr lang="en-US" dirty="0"/>
          </a:p>
        </p:txBody>
      </p:sp>
    </p:spTree>
    <p:extLst>
      <p:ext uri="{BB962C8B-B14F-4D97-AF65-F5344CB8AC3E}">
        <p14:creationId xmlns:p14="http://schemas.microsoft.com/office/powerpoint/2010/main" val="2049899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Layout Managers:</a:t>
            </a:r>
            <a:r>
              <a:rPr lang="en-US" sz="3200" dirty="0">
                <a:effectLst/>
              </a:rPr>
              <a:t/>
            </a:r>
            <a:br>
              <a:rPr lang="en-US" sz="3200" dirty="0">
                <a:effectLst/>
              </a:rPr>
            </a:br>
            <a:r>
              <a:rPr lang="en-US" sz="3200" b="1" dirty="0" err="1">
                <a:effectLst/>
              </a:rPr>
              <a:t>FlowLayout</a:t>
            </a:r>
            <a:r>
              <a:rPr lang="en-US" sz="3200" b="1" dirty="0">
                <a:effectLst/>
              </a:rPr>
              <a:t> and </a:t>
            </a:r>
            <a:r>
              <a:rPr lang="en-US" sz="3200" b="1" dirty="0" err="1" smtClean="0">
                <a:effectLst/>
              </a:rPr>
              <a:t>BorderLayout</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pPr lvl="0"/>
            <a:r>
              <a:rPr lang="en-US" dirty="0" err="1"/>
              <a:t>BorderLayout</a:t>
            </a:r>
            <a:r>
              <a:rPr lang="en-US" dirty="0"/>
              <a:t> </a:t>
            </a:r>
            <a:r>
              <a:rPr lang="en-US" dirty="0" err="1" smtClean="0"/>
              <a:t>policy:When</a:t>
            </a:r>
            <a:r>
              <a:rPr lang="en-US" dirty="0" smtClean="0"/>
              <a:t> </a:t>
            </a:r>
            <a:r>
              <a:rPr lang="en-US" dirty="0"/>
              <a:t>components are added, they are placed in one of 5 regions in the container, specified by </a:t>
            </a:r>
            <a:r>
              <a:rPr lang="en-US" sz="1800" dirty="0" err="1" smtClean="0"/>
              <a:t>BorderLayout.NORTH</a:t>
            </a:r>
            <a:r>
              <a:rPr lang="en-US" sz="1800" dirty="0"/>
              <a:t>, </a:t>
            </a:r>
            <a:r>
              <a:rPr lang="en-US" sz="1800" dirty="0" err="1"/>
              <a:t>BorderLayout.SOUTH</a:t>
            </a:r>
            <a:r>
              <a:rPr lang="en-US" sz="1800" dirty="0"/>
              <a:t>, </a:t>
            </a:r>
            <a:r>
              <a:rPr lang="en-US" sz="1800" dirty="0" err="1"/>
              <a:t>BorderLayout.EAST</a:t>
            </a:r>
            <a:r>
              <a:rPr lang="en-US" sz="1800" dirty="0"/>
              <a:t>, </a:t>
            </a:r>
            <a:r>
              <a:rPr lang="en-US" sz="1800" dirty="0" err="1"/>
              <a:t>BorderLayout.WEST</a:t>
            </a:r>
            <a:r>
              <a:rPr lang="en-US" sz="1800" dirty="0"/>
              <a:t>, </a:t>
            </a:r>
            <a:r>
              <a:rPr lang="en-US" sz="1800" dirty="0" err="1" smtClean="0"/>
              <a:t>BorderLayout.CENTER</a:t>
            </a:r>
            <a:endParaRPr lang="en-US" sz="1800" dirty="0"/>
          </a:p>
          <a:p>
            <a:pPr lvl="0"/>
            <a:r>
              <a:rPr lang="en-US" dirty="0" smtClean="0"/>
              <a:t>If </a:t>
            </a:r>
            <a:r>
              <a:rPr lang="en-US" dirty="0"/>
              <a:t>no region is specified, CENTER is the default. It is not necessary to populate every region with a </a:t>
            </a:r>
            <a:r>
              <a:rPr lang="en-US" dirty="0" smtClean="0"/>
              <a:t>component.</a:t>
            </a:r>
            <a:endParaRPr lang="en-US" sz="1400" dirty="0"/>
          </a:p>
          <a:p>
            <a:pPr lvl="0"/>
            <a:r>
              <a:rPr lang="en-US" dirty="0" smtClean="0"/>
              <a:t>The </a:t>
            </a:r>
            <a:r>
              <a:rPr lang="en-US" dirty="0"/>
              <a:t>preferred </a:t>
            </a:r>
            <a:r>
              <a:rPr lang="en-US" i="1" dirty="0"/>
              <a:t>height</a:t>
            </a:r>
            <a:r>
              <a:rPr lang="en-US" dirty="0"/>
              <a:t> of components placed North or South is honored, but the </a:t>
            </a:r>
            <a:r>
              <a:rPr lang="en-US" i="1" dirty="0"/>
              <a:t>width</a:t>
            </a:r>
            <a:r>
              <a:rPr lang="en-US" dirty="0"/>
              <a:t> of such components is made to be as wide as the container itself</a:t>
            </a:r>
            <a:endParaRPr lang="en-US" dirty="0"/>
          </a:p>
        </p:txBody>
      </p:sp>
    </p:spTree>
    <p:extLst>
      <p:ext uri="{BB962C8B-B14F-4D97-AF65-F5344CB8AC3E}">
        <p14:creationId xmlns:p14="http://schemas.microsoft.com/office/powerpoint/2010/main" val="2049899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Layout Managers:</a:t>
            </a:r>
            <a:r>
              <a:rPr lang="en-US" sz="3200" dirty="0">
                <a:effectLst/>
              </a:rPr>
              <a:t/>
            </a:r>
            <a:br>
              <a:rPr lang="en-US" sz="3200" dirty="0">
                <a:effectLst/>
              </a:rPr>
            </a:br>
            <a:r>
              <a:rPr lang="en-US" sz="3200" b="1" dirty="0" err="1">
                <a:effectLst/>
              </a:rPr>
              <a:t>FlowLayout</a:t>
            </a:r>
            <a:r>
              <a:rPr lang="en-US" sz="3200" b="1" dirty="0">
                <a:effectLst/>
              </a:rPr>
              <a:t> and </a:t>
            </a:r>
            <a:r>
              <a:rPr lang="en-US" sz="3200" b="1" dirty="0" err="1" smtClean="0">
                <a:effectLst/>
              </a:rPr>
              <a:t>BorderLayout</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pPr lvl="1"/>
            <a:r>
              <a:rPr lang="en-US" sz="2000" dirty="0"/>
              <a:t>The preferred </a:t>
            </a:r>
            <a:r>
              <a:rPr lang="en-US" sz="2000" i="1" dirty="0"/>
              <a:t>width</a:t>
            </a:r>
            <a:r>
              <a:rPr lang="en-US" sz="2000" dirty="0"/>
              <a:t> of components placed East or West is honored. The </a:t>
            </a:r>
            <a:r>
              <a:rPr lang="en-US" sz="2000" i="1" dirty="0"/>
              <a:t>height</a:t>
            </a:r>
            <a:r>
              <a:rPr lang="en-US" sz="2000" dirty="0"/>
              <a:t> of such a component is forced to extend to the top and bottom of the container </a:t>
            </a:r>
            <a:r>
              <a:rPr lang="en-US" sz="2000" i="1" dirty="0"/>
              <a:t>unless</a:t>
            </a:r>
            <a:r>
              <a:rPr lang="en-US" sz="2000" dirty="0"/>
              <a:t> a component occupies North or South position. If North is occupied, then the height of West (and East) extends up to the North component. If South is occupied, the height of West (and East) extends down to the South </a:t>
            </a:r>
            <a:r>
              <a:rPr lang="en-US" sz="2000" dirty="0" smtClean="0"/>
              <a:t>component.</a:t>
            </a:r>
            <a:endParaRPr lang="en-US" sz="2000" dirty="0"/>
          </a:p>
          <a:p>
            <a:pPr lvl="1"/>
            <a:r>
              <a:rPr lang="en-US" sz="2000" dirty="0" smtClean="0"/>
              <a:t>A </a:t>
            </a:r>
            <a:r>
              <a:rPr lang="en-US" sz="2000" dirty="0"/>
              <a:t>component that occupies the Center position is stretched to fill out the region up to the components in the other positions</a:t>
            </a:r>
            <a:r>
              <a:rPr lang="en-US" sz="2000" dirty="0" smtClean="0"/>
              <a:t>.</a:t>
            </a:r>
            <a:endParaRPr lang="en-US" sz="2000" dirty="0"/>
          </a:p>
          <a:p>
            <a:pPr lvl="1"/>
            <a:r>
              <a:rPr lang="en-US" sz="2000" dirty="0"/>
              <a:t>The gaps between these regions is, as with </a:t>
            </a:r>
            <a:r>
              <a:rPr lang="en-US" sz="2000" dirty="0" err="1"/>
              <a:t>FlowLayout</a:t>
            </a:r>
            <a:r>
              <a:rPr lang="en-US" sz="2000" dirty="0"/>
              <a:t>, 5 pixels both vertically and horizontally.</a:t>
            </a:r>
          </a:p>
        </p:txBody>
      </p:sp>
    </p:spTree>
    <p:extLst>
      <p:ext uri="{BB962C8B-B14F-4D97-AF65-F5344CB8AC3E}">
        <p14:creationId xmlns:p14="http://schemas.microsoft.com/office/powerpoint/2010/main" val="2690708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effectLst/>
              </a:rPr>
              <a:t>MAIN POINT</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pPr lvl="0"/>
            <a:r>
              <a:rPr lang="en-US" dirty="0"/>
              <a:t>Components are arranged in a container through the use of </a:t>
            </a:r>
            <a:r>
              <a:rPr lang="en-US" i="1" dirty="0"/>
              <a:t>layout managers</a:t>
            </a:r>
            <a:r>
              <a:rPr lang="en-US" dirty="0"/>
              <a:t> that organize components in different ways. </a:t>
            </a:r>
            <a:r>
              <a:rPr lang="en-US" dirty="0" err="1"/>
              <a:t>FlowLayout</a:t>
            </a:r>
            <a:r>
              <a:rPr lang="en-US" dirty="0"/>
              <a:t> preserves the size of components and lays components out horizontally, from left to right. </a:t>
            </a:r>
            <a:r>
              <a:rPr lang="en-US" dirty="0" err="1"/>
              <a:t>BorderLayout</a:t>
            </a:r>
            <a:r>
              <a:rPr lang="en-US" dirty="0"/>
              <a:t> lays out components in five positions – north, south, east, west and center; to preserve the size of components, </a:t>
            </a:r>
            <a:r>
              <a:rPr lang="en-US" dirty="0" err="1"/>
              <a:t>BorderLayout</a:t>
            </a:r>
            <a:r>
              <a:rPr lang="en-US" dirty="0"/>
              <a:t> is used in conjunction with </a:t>
            </a:r>
            <a:r>
              <a:rPr lang="en-US" dirty="0" err="1"/>
              <a:t>FlowLayout</a:t>
            </a:r>
            <a:r>
              <a:rPr lang="en-US" dirty="0"/>
              <a:t>. Likewise, all of manifest life is conducted by a vast network of natural laws.</a:t>
            </a:r>
            <a:endParaRPr lang="en-US" dirty="0"/>
          </a:p>
        </p:txBody>
      </p:sp>
    </p:spTree>
    <p:extLst>
      <p:ext uri="{BB962C8B-B14F-4D97-AF65-F5344CB8AC3E}">
        <p14:creationId xmlns:p14="http://schemas.microsoft.com/office/powerpoint/2010/main" val="2690708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effectLst/>
              </a:rPr>
              <a:t>Wholeness of the Lesson</a:t>
            </a:r>
            <a:endParaRPr lang="en-US" dirty="0"/>
          </a:p>
        </p:txBody>
      </p:sp>
      <p:sp>
        <p:nvSpPr>
          <p:cNvPr id="3" name="Content Placeholder 2"/>
          <p:cNvSpPr>
            <a:spLocks noGrp="1"/>
          </p:cNvSpPr>
          <p:nvPr>
            <p:ph idx="1"/>
          </p:nvPr>
        </p:nvSpPr>
        <p:spPr/>
        <p:txBody>
          <a:bodyPr/>
          <a:lstStyle/>
          <a:p>
            <a:r>
              <a:rPr lang="en-US" dirty="0"/>
              <a:t>Swing is a windowing toolkit that allows developers to create GUIs that are rich in content and functionality. The ultimate provider of tools for the creation of beautiful and functional content is pure intelligence itself; all creativity arises from this field’s self-interacting dynamics.</a:t>
            </a:r>
          </a:p>
          <a:p>
            <a:endParaRPr lang="en-US" dirty="0"/>
          </a:p>
        </p:txBody>
      </p:sp>
    </p:spTree>
    <p:extLst>
      <p:ext uri="{BB962C8B-B14F-4D97-AF65-F5344CB8AC3E}">
        <p14:creationId xmlns:p14="http://schemas.microsoft.com/office/powerpoint/2010/main" val="2238085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Applying Layout Managers</a:t>
            </a:r>
            <a:endParaRPr lang="en-US" sz="3200" dirty="0"/>
          </a:p>
        </p:txBody>
      </p:sp>
      <p:sp>
        <p:nvSpPr>
          <p:cNvPr id="3" name="Content Placeholder 2"/>
          <p:cNvSpPr>
            <a:spLocks noGrp="1"/>
          </p:cNvSpPr>
          <p:nvPr>
            <p:ph idx="1"/>
          </p:nvPr>
        </p:nvSpPr>
        <p:spPr/>
        <p:txBody>
          <a:bodyPr>
            <a:normAutofit/>
          </a:bodyPr>
          <a:lstStyle/>
          <a:p>
            <a:r>
              <a:rPr lang="en-US" i="1" dirty="0" err="1"/>
              <a:t>JTextField</a:t>
            </a:r>
            <a:r>
              <a:rPr lang="en-US" i="1" dirty="0"/>
              <a:t> and </a:t>
            </a:r>
            <a:r>
              <a:rPr lang="en-US" i="1" dirty="0" err="1"/>
              <a:t>JLabel</a:t>
            </a:r>
            <a:r>
              <a:rPr lang="en-US" i="1" dirty="0"/>
              <a:t>. </a:t>
            </a:r>
            <a:r>
              <a:rPr lang="en-US" dirty="0"/>
              <a:t>Returning to our example, if we wish to left justify our text field and label, placing the label below the text field (as in many GUIs), we can create the following panels</a:t>
            </a:r>
            <a:r>
              <a:rPr lang="en-US" dirty="0" smtClean="0"/>
              <a:t>:</a:t>
            </a:r>
            <a:endParaRPr lang="en-US" dirty="0"/>
          </a:p>
          <a:p>
            <a:pPr marL="914400" lvl="1" indent="-514350">
              <a:buFont typeface="+mj-lt"/>
              <a:buAutoNum type="romanLcPeriod"/>
            </a:pPr>
            <a:r>
              <a:rPr lang="en-US" dirty="0"/>
              <a:t>a </a:t>
            </a:r>
            <a:r>
              <a:rPr lang="en-US" dirty="0" err="1"/>
              <a:t>textPanel</a:t>
            </a:r>
            <a:r>
              <a:rPr lang="en-US" dirty="0"/>
              <a:t> that will have a </a:t>
            </a:r>
            <a:r>
              <a:rPr lang="en-US" dirty="0" err="1"/>
              <a:t>BorderLayout</a:t>
            </a:r>
            <a:r>
              <a:rPr lang="en-US" dirty="0"/>
              <a:t>, so we can arrange the text field and label vertically</a:t>
            </a:r>
          </a:p>
          <a:p>
            <a:pPr marL="914400" lvl="1" indent="-514350">
              <a:buFont typeface="+mj-lt"/>
              <a:buAutoNum type="romanLcPeriod"/>
            </a:pPr>
            <a:r>
              <a:rPr lang="en-US" dirty="0"/>
              <a:t>a </a:t>
            </a:r>
            <a:r>
              <a:rPr lang="en-US" dirty="0" err="1"/>
              <a:t>topTextPanel</a:t>
            </a:r>
            <a:r>
              <a:rPr lang="en-US" dirty="0"/>
              <a:t> that will allow us to control the position of the text field – we can specify that the text field should be placed at the far left of this panel, using a </a:t>
            </a:r>
            <a:r>
              <a:rPr lang="en-US" dirty="0" err="1"/>
              <a:t>FlowLayout</a:t>
            </a:r>
            <a:endParaRPr lang="en-US" dirty="0"/>
          </a:p>
          <a:p>
            <a:pPr marL="914400" lvl="1" indent="-514350">
              <a:buFont typeface="+mj-lt"/>
              <a:buAutoNum type="romanLcPeriod"/>
            </a:pPr>
            <a:r>
              <a:rPr lang="en-US" dirty="0"/>
              <a:t>a </a:t>
            </a:r>
            <a:r>
              <a:rPr lang="en-US" dirty="0" err="1"/>
              <a:t>bottomTextPanel</a:t>
            </a:r>
            <a:r>
              <a:rPr lang="en-US" dirty="0"/>
              <a:t> that will allow us to control the position of the label – again we use a </a:t>
            </a:r>
            <a:r>
              <a:rPr lang="en-US" dirty="0" err="1"/>
              <a:t>FlowLayout</a:t>
            </a:r>
            <a:endParaRPr lang="en-US" dirty="0"/>
          </a:p>
          <a:p>
            <a:pPr marL="914400" lvl="1" indent="-514350">
              <a:buFont typeface="+mj-lt"/>
              <a:buAutoNum type="romanLcPeriod"/>
            </a:pPr>
            <a:r>
              <a:rPr lang="en-US" dirty="0"/>
              <a:t>place the </a:t>
            </a:r>
            <a:r>
              <a:rPr lang="en-US" dirty="0" err="1"/>
              <a:t>topTextPanel</a:t>
            </a:r>
            <a:r>
              <a:rPr lang="en-US" dirty="0"/>
              <a:t> in the NORTH position and </a:t>
            </a:r>
            <a:r>
              <a:rPr lang="en-US" dirty="0" err="1"/>
              <a:t>bottomTextPanel</a:t>
            </a:r>
            <a:r>
              <a:rPr lang="en-US" dirty="0"/>
              <a:t> in the CENTER position of the </a:t>
            </a:r>
            <a:r>
              <a:rPr lang="en-US" dirty="0" err="1"/>
              <a:t>textPanel</a:t>
            </a:r>
            <a:r>
              <a:rPr lang="en-US" dirty="0"/>
              <a:t>.</a:t>
            </a:r>
          </a:p>
          <a:p>
            <a:endParaRPr lang="en-US" dirty="0"/>
          </a:p>
        </p:txBody>
      </p:sp>
    </p:spTree>
    <p:extLst>
      <p:ext uri="{BB962C8B-B14F-4D97-AF65-F5344CB8AC3E}">
        <p14:creationId xmlns:p14="http://schemas.microsoft.com/office/powerpoint/2010/main" val="4140217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Applying Layout Managers</a:t>
            </a:r>
            <a:endParaRPr lang="en-US" sz="3200" dirty="0"/>
          </a:p>
        </p:txBody>
      </p:sp>
      <p:sp>
        <p:nvSpPr>
          <p:cNvPr id="3" name="Content Placeholder 2"/>
          <p:cNvSpPr>
            <a:spLocks noGrp="1"/>
          </p:cNvSpPr>
          <p:nvPr>
            <p:ph idx="1"/>
          </p:nvPr>
        </p:nvSpPr>
        <p:spPr/>
        <p:txBody>
          <a:bodyPr>
            <a:normAutofit/>
          </a:bodyPr>
          <a:lstStyle/>
          <a:p>
            <a:r>
              <a:rPr lang="en-US" b="1" i="1" dirty="0" err="1"/>
              <a:t>JTextField</a:t>
            </a:r>
            <a:r>
              <a:rPr lang="en-US" b="1" i="1" dirty="0"/>
              <a:t> and </a:t>
            </a:r>
            <a:r>
              <a:rPr lang="en-US" b="1" i="1" dirty="0" err="1"/>
              <a:t>JLabel</a:t>
            </a:r>
            <a:r>
              <a:rPr lang="en-US" b="1" i="1" dirty="0"/>
              <a:t>. </a:t>
            </a:r>
            <a:r>
              <a:rPr lang="en-US" dirty="0"/>
              <a:t>Returning to our example, if we wish to left justify our text field and label, placing the label below the text field (as in many GUIs), we can create the following panels</a:t>
            </a:r>
            <a:r>
              <a:rPr lang="en-US" dirty="0" smtClean="0"/>
              <a:t>:</a:t>
            </a:r>
            <a:endParaRPr lang="en-US" dirty="0"/>
          </a:p>
          <a:p>
            <a:pPr marL="914400" lvl="1" indent="-514350">
              <a:buFont typeface="+mj-lt"/>
              <a:buAutoNum type="romanLcPeriod"/>
            </a:pPr>
            <a:r>
              <a:rPr lang="en-US" dirty="0"/>
              <a:t>a </a:t>
            </a:r>
            <a:r>
              <a:rPr lang="en-US" dirty="0" err="1"/>
              <a:t>textPanel</a:t>
            </a:r>
            <a:r>
              <a:rPr lang="en-US" dirty="0"/>
              <a:t> that will have a </a:t>
            </a:r>
            <a:r>
              <a:rPr lang="en-US" dirty="0" err="1"/>
              <a:t>BorderLayout</a:t>
            </a:r>
            <a:r>
              <a:rPr lang="en-US" dirty="0"/>
              <a:t>, so we can arrange the text field and label vertically</a:t>
            </a:r>
          </a:p>
          <a:p>
            <a:pPr marL="914400" lvl="1" indent="-514350">
              <a:buFont typeface="+mj-lt"/>
              <a:buAutoNum type="romanLcPeriod"/>
            </a:pPr>
            <a:r>
              <a:rPr lang="en-US" dirty="0"/>
              <a:t>a </a:t>
            </a:r>
            <a:r>
              <a:rPr lang="en-US" dirty="0" err="1"/>
              <a:t>topTextPanel</a:t>
            </a:r>
            <a:r>
              <a:rPr lang="en-US" dirty="0"/>
              <a:t> that will allow us to control the position of the text field – we can specify that the text field should be placed at the far left of this panel, using a </a:t>
            </a:r>
            <a:r>
              <a:rPr lang="en-US" dirty="0" err="1"/>
              <a:t>FlowLayout</a:t>
            </a:r>
            <a:endParaRPr lang="en-US" dirty="0"/>
          </a:p>
          <a:p>
            <a:pPr marL="914400" lvl="1" indent="-514350">
              <a:buFont typeface="+mj-lt"/>
              <a:buAutoNum type="romanLcPeriod"/>
            </a:pPr>
            <a:r>
              <a:rPr lang="en-US" dirty="0"/>
              <a:t>a </a:t>
            </a:r>
            <a:r>
              <a:rPr lang="en-US" dirty="0" err="1"/>
              <a:t>bottomTextPanel</a:t>
            </a:r>
            <a:r>
              <a:rPr lang="en-US" dirty="0"/>
              <a:t> that will allow us to control the position of the label – again we use a </a:t>
            </a:r>
            <a:r>
              <a:rPr lang="en-US" dirty="0" err="1"/>
              <a:t>FlowLayout</a:t>
            </a:r>
            <a:endParaRPr lang="en-US" dirty="0"/>
          </a:p>
          <a:p>
            <a:pPr marL="914400" lvl="1" indent="-514350">
              <a:buFont typeface="+mj-lt"/>
              <a:buAutoNum type="romanLcPeriod"/>
            </a:pPr>
            <a:r>
              <a:rPr lang="en-US" dirty="0"/>
              <a:t>place the </a:t>
            </a:r>
            <a:r>
              <a:rPr lang="en-US" dirty="0" err="1"/>
              <a:t>topTextPanel</a:t>
            </a:r>
            <a:r>
              <a:rPr lang="en-US" dirty="0"/>
              <a:t> in the NORTH position and </a:t>
            </a:r>
            <a:r>
              <a:rPr lang="en-US" dirty="0" err="1"/>
              <a:t>bottomTextPanel</a:t>
            </a:r>
            <a:r>
              <a:rPr lang="en-US" dirty="0"/>
              <a:t> in the CENTER position of the </a:t>
            </a:r>
            <a:r>
              <a:rPr lang="en-US" dirty="0" err="1"/>
              <a:t>textPanel</a:t>
            </a:r>
            <a:r>
              <a:rPr lang="en-US" dirty="0"/>
              <a:t>.</a:t>
            </a:r>
          </a:p>
          <a:p>
            <a:endParaRPr lang="en-US" dirty="0"/>
          </a:p>
        </p:txBody>
      </p:sp>
    </p:spTree>
    <p:extLst>
      <p:ext uri="{BB962C8B-B14F-4D97-AF65-F5344CB8AC3E}">
        <p14:creationId xmlns:p14="http://schemas.microsoft.com/office/powerpoint/2010/main" val="810282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Applying Layout Managers</a:t>
            </a:r>
            <a:endParaRPr lang="en-US" sz="3200"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err="1"/>
              <a:t>JPanel</a:t>
            </a:r>
            <a:r>
              <a:rPr lang="en-US" dirty="0"/>
              <a:t> </a:t>
            </a:r>
            <a:r>
              <a:rPr lang="en-US" dirty="0" err="1"/>
              <a:t>topText</a:t>
            </a:r>
            <a:r>
              <a:rPr lang="en-US" dirty="0"/>
              <a:t> = new </a:t>
            </a:r>
            <a:r>
              <a:rPr lang="en-US" dirty="0" err="1"/>
              <a:t>JPanel</a:t>
            </a:r>
            <a:r>
              <a:rPr lang="en-US" dirty="0"/>
              <a:t>();</a:t>
            </a:r>
          </a:p>
          <a:p>
            <a:pPr marL="0" indent="0">
              <a:buNone/>
            </a:pPr>
            <a:r>
              <a:rPr lang="en-US" dirty="0"/>
              <a:t>		</a:t>
            </a:r>
            <a:r>
              <a:rPr lang="en-US" dirty="0" err="1"/>
              <a:t>JPanel</a:t>
            </a:r>
            <a:r>
              <a:rPr lang="en-US" dirty="0"/>
              <a:t> </a:t>
            </a:r>
            <a:r>
              <a:rPr lang="en-US" dirty="0" err="1"/>
              <a:t>bottomText</a:t>
            </a:r>
            <a:r>
              <a:rPr lang="en-US" dirty="0"/>
              <a:t> = new </a:t>
            </a:r>
            <a:r>
              <a:rPr lang="en-US" dirty="0" err="1"/>
              <a:t>JPanel</a:t>
            </a:r>
            <a:r>
              <a:rPr lang="en-US" dirty="0"/>
              <a:t>();</a:t>
            </a:r>
          </a:p>
          <a:p>
            <a:pPr marL="0" indent="0">
              <a:buNone/>
            </a:pPr>
            <a:r>
              <a:rPr lang="en-US" dirty="0"/>
              <a:t>		</a:t>
            </a:r>
            <a:r>
              <a:rPr lang="en-US" dirty="0" err="1"/>
              <a:t>topText.setLayout</a:t>
            </a:r>
            <a:r>
              <a:rPr lang="en-US" dirty="0"/>
              <a:t>(new </a:t>
            </a:r>
            <a:r>
              <a:rPr lang="en-US" dirty="0" err="1"/>
              <a:t>FlowLayout</a:t>
            </a:r>
            <a:r>
              <a:rPr lang="en-US" dirty="0"/>
              <a:t>(FlowLayout.LEFT,5,0));</a:t>
            </a:r>
          </a:p>
          <a:p>
            <a:pPr marL="0" indent="0">
              <a:buNone/>
            </a:pPr>
            <a:r>
              <a:rPr lang="en-US" dirty="0"/>
              <a:t>		</a:t>
            </a:r>
            <a:r>
              <a:rPr lang="en-US" dirty="0" err="1"/>
              <a:t>bottomText.setLayout</a:t>
            </a:r>
            <a:r>
              <a:rPr lang="en-US" dirty="0"/>
              <a:t>(new </a:t>
            </a:r>
            <a:r>
              <a:rPr lang="en-US" dirty="0" err="1"/>
              <a:t>FlowLayout</a:t>
            </a:r>
            <a:r>
              <a:rPr lang="en-US" dirty="0"/>
              <a:t>(FlowLayout.LEFT,5,0));		</a:t>
            </a:r>
          </a:p>
          <a:p>
            <a:pPr marL="0" indent="0">
              <a:buNone/>
            </a:pPr>
            <a:r>
              <a:rPr lang="en-US" dirty="0"/>
              <a:t>		</a:t>
            </a:r>
          </a:p>
          <a:p>
            <a:pPr marL="0" indent="0">
              <a:buNone/>
            </a:pPr>
            <a:r>
              <a:rPr lang="en-US" dirty="0"/>
              <a:t>		text = new </a:t>
            </a:r>
            <a:r>
              <a:rPr lang="en-US" dirty="0" err="1"/>
              <a:t>JTextField</a:t>
            </a:r>
            <a:r>
              <a:rPr lang="en-US" dirty="0"/>
              <a:t>(10);</a:t>
            </a:r>
          </a:p>
          <a:p>
            <a:pPr marL="0" indent="0">
              <a:buNone/>
            </a:pPr>
            <a:r>
              <a:rPr lang="en-US" dirty="0"/>
              <a:t>		label = new </a:t>
            </a:r>
            <a:r>
              <a:rPr lang="en-US" dirty="0" err="1"/>
              <a:t>JLabel</a:t>
            </a:r>
            <a:r>
              <a:rPr lang="en-US" dirty="0"/>
              <a:t>("My Text");</a:t>
            </a:r>
          </a:p>
          <a:p>
            <a:pPr marL="0" indent="0">
              <a:buNone/>
            </a:pPr>
            <a:r>
              <a:rPr lang="en-US" dirty="0"/>
              <a:t>		</a:t>
            </a:r>
            <a:r>
              <a:rPr lang="en-US" dirty="0" err="1"/>
              <a:t>label.setFont</a:t>
            </a:r>
            <a:r>
              <a:rPr lang="en-US" dirty="0"/>
              <a:t>(</a:t>
            </a:r>
            <a:r>
              <a:rPr lang="en-US" dirty="0" err="1"/>
              <a:t>makeSmallFont</a:t>
            </a:r>
            <a:r>
              <a:rPr lang="en-US" dirty="0"/>
              <a:t>(</a:t>
            </a:r>
            <a:r>
              <a:rPr lang="en-US" dirty="0" err="1"/>
              <a:t>label.getFont</a:t>
            </a:r>
            <a:r>
              <a:rPr lang="en-US" dirty="0"/>
              <a:t>()));</a:t>
            </a:r>
          </a:p>
          <a:p>
            <a:pPr marL="0" indent="0">
              <a:buNone/>
            </a:pPr>
            <a:r>
              <a:rPr lang="en-US" dirty="0"/>
              <a:t>		</a:t>
            </a:r>
            <a:r>
              <a:rPr lang="en-US" dirty="0" err="1"/>
              <a:t>topText.add</a:t>
            </a:r>
            <a:r>
              <a:rPr lang="en-US" dirty="0"/>
              <a:t>(text);</a:t>
            </a:r>
          </a:p>
          <a:p>
            <a:pPr marL="0" indent="0">
              <a:buNone/>
            </a:pPr>
            <a:r>
              <a:rPr lang="en-US" dirty="0"/>
              <a:t>		</a:t>
            </a:r>
            <a:r>
              <a:rPr lang="en-US" dirty="0" err="1"/>
              <a:t>bottomText.add</a:t>
            </a:r>
            <a:r>
              <a:rPr lang="en-US" dirty="0"/>
              <a:t>(label);</a:t>
            </a:r>
          </a:p>
          <a:p>
            <a:pPr marL="0" indent="0">
              <a:buNone/>
            </a:pPr>
            <a:r>
              <a:rPr lang="en-US" dirty="0"/>
              <a:t>		</a:t>
            </a:r>
          </a:p>
          <a:p>
            <a:pPr marL="0" indent="0">
              <a:buNone/>
            </a:pPr>
            <a:r>
              <a:rPr lang="en-US" dirty="0"/>
              <a:t>		</a:t>
            </a:r>
            <a:r>
              <a:rPr lang="en-US" dirty="0" err="1"/>
              <a:t>textPanel</a:t>
            </a:r>
            <a:r>
              <a:rPr lang="en-US" dirty="0"/>
              <a:t> = new </a:t>
            </a:r>
            <a:r>
              <a:rPr lang="en-US" dirty="0" err="1"/>
              <a:t>JPanel</a:t>
            </a:r>
            <a:r>
              <a:rPr lang="en-US" dirty="0"/>
              <a:t>();</a:t>
            </a:r>
          </a:p>
          <a:p>
            <a:pPr marL="0" indent="0">
              <a:buNone/>
            </a:pPr>
            <a:r>
              <a:rPr lang="en-US" dirty="0"/>
              <a:t>		</a:t>
            </a:r>
            <a:r>
              <a:rPr lang="en-US" dirty="0" err="1"/>
              <a:t>textPanel.setLayout</a:t>
            </a:r>
            <a:r>
              <a:rPr lang="en-US" dirty="0"/>
              <a:t>(new </a:t>
            </a:r>
            <a:r>
              <a:rPr lang="en-US" dirty="0" err="1"/>
              <a:t>BorderLayout</a:t>
            </a:r>
            <a:r>
              <a:rPr lang="en-US" dirty="0"/>
              <a:t>());</a:t>
            </a:r>
          </a:p>
          <a:p>
            <a:pPr marL="0" indent="0">
              <a:buNone/>
            </a:pPr>
            <a:r>
              <a:rPr lang="en-US" dirty="0"/>
              <a:t>		</a:t>
            </a:r>
            <a:r>
              <a:rPr lang="en-US" dirty="0" err="1"/>
              <a:t>textPanel.add</a:t>
            </a:r>
            <a:r>
              <a:rPr lang="en-US" dirty="0"/>
              <a:t>(</a:t>
            </a:r>
            <a:r>
              <a:rPr lang="en-US" dirty="0" err="1"/>
              <a:t>topText,BorderLayout.NORTH</a:t>
            </a:r>
            <a:r>
              <a:rPr lang="en-US" dirty="0"/>
              <a:t>);</a:t>
            </a:r>
          </a:p>
          <a:p>
            <a:pPr marL="0" indent="0">
              <a:buNone/>
            </a:pPr>
            <a:r>
              <a:rPr lang="en-US" dirty="0"/>
              <a:t>		</a:t>
            </a:r>
            <a:r>
              <a:rPr lang="en-US" dirty="0" err="1"/>
              <a:t>textPanel.add</a:t>
            </a:r>
            <a:r>
              <a:rPr lang="en-US" dirty="0"/>
              <a:t>(</a:t>
            </a:r>
            <a:r>
              <a:rPr lang="en-US" dirty="0" err="1"/>
              <a:t>bottomText,BorderLayout.CENTER</a:t>
            </a:r>
            <a:r>
              <a:rPr lang="en-US" dirty="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3235" y="5791200"/>
            <a:ext cx="1457529" cy="724001"/>
          </a:xfrm>
          <a:prstGeom prst="rect">
            <a:avLst/>
          </a:prstGeom>
        </p:spPr>
      </p:pic>
    </p:spTree>
    <p:extLst>
      <p:ext uri="{BB962C8B-B14F-4D97-AF65-F5344CB8AC3E}">
        <p14:creationId xmlns:p14="http://schemas.microsoft.com/office/powerpoint/2010/main" val="2765963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3200" b="1" dirty="0">
                <a:effectLst/>
              </a:rPr>
              <a:t>Applying Layout Managers</a:t>
            </a:r>
            <a:endParaRPr lang="en-US" sz="3200" dirty="0"/>
          </a:p>
        </p:txBody>
      </p:sp>
      <p:sp>
        <p:nvSpPr>
          <p:cNvPr id="3" name="Content Placeholder 2"/>
          <p:cNvSpPr>
            <a:spLocks noGrp="1"/>
          </p:cNvSpPr>
          <p:nvPr>
            <p:ph idx="1"/>
          </p:nvPr>
        </p:nvSpPr>
        <p:spPr/>
        <p:txBody>
          <a:bodyPr>
            <a:normAutofit fontScale="92500"/>
          </a:bodyPr>
          <a:lstStyle/>
          <a:p>
            <a:r>
              <a:rPr lang="en-US" i="1" dirty="0"/>
              <a:t>Layout of the </a:t>
            </a:r>
            <a:r>
              <a:rPr lang="en-US" i="1" dirty="0" err="1"/>
              <a:t>textfield</a:t>
            </a:r>
            <a:r>
              <a:rPr lang="en-US" i="1" dirty="0"/>
              <a:t>/label combination and the Button.</a:t>
            </a:r>
            <a:r>
              <a:rPr lang="en-US" dirty="0"/>
              <a:t> Now suppose we wish to place the </a:t>
            </a:r>
            <a:r>
              <a:rPr lang="en-US" dirty="0" err="1"/>
              <a:t>textfield</a:t>
            </a:r>
            <a:r>
              <a:rPr lang="en-US" dirty="0"/>
              <a:t>/label component we created in the upper left of the screen and place the button in the middle of the screen. We can create the following panels</a:t>
            </a:r>
            <a:r>
              <a:rPr lang="en-US" dirty="0" smtClean="0"/>
              <a:t>:</a:t>
            </a:r>
            <a:endParaRPr lang="en-US" dirty="0"/>
          </a:p>
          <a:p>
            <a:pPr marL="514350" lvl="0" indent="-514350">
              <a:buFont typeface="+mj-lt"/>
              <a:buAutoNum type="romanUcPeriod"/>
            </a:pPr>
            <a:r>
              <a:rPr lang="en-US" dirty="0"/>
              <a:t>a </a:t>
            </a:r>
            <a:r>
              <a:rPr lang="en-US" dirty="0" err="1"/>
              <a:t>topPanel</a:t>
            </a:r>
            <a:r>
              <a:rPr lang="en-US" dirty="0"/>
              <a:t> to hold the </a:t>
            </a:r>
            <a:r>
              <a:rPr lang="en-US" dirty="0" err="1"/>
              <a:t>textfield</a:t>
            </a:r>
            <a:r>
              <a:rPr lang="en-US" dirty="0"/>
              <a:t>/label – use a </a:t>
            </a:r>
            <a:r>
              <a:rPr lang="en-US" dirty="0" err="1"/>
              <a:t>FlowLayout</a:t>
            </a:r>
            <a:r>
              <a:rPr lang="en-US" dirty="0"/>
              <a:t> to left-justify </a:t>
            </a:r>
          </a:p>
          <a:p>
            <a:pPr marL="514350" lvl="0" indent="-514350">
              <a:buFont typeface="+mj-lt"/>
              <a:buAutoNum type="romanUcPeriod"/>
            </a:pPr>
            <a:r>
              <a:rPr lang="en-US" dirty="0"/>
              <a:t>a </a:t>
            </a:r>
            <a:r>
              <a:rPr lang="en-US" dirty="0" err="1"/>
              <a:t>middlePanel</a:t>
            </a:r>
            <a:r>
              <a:rPr lang="en-US" dirty="0"/>
              <a:t> to hold the button – use a </a:t>
            </a:r>
            <a:r>
              <a:rPr lang="en-US" dirty="0" err="1"/>
              <a:t>FlowLayout</a:t>
            </a:r>
            <a:r>
              <a:rPr lang="en-US" dirty="0"/>
              <a:t> to center the button</a:t>
            </a:r>
          </a:p>
          <a:p>
            <a:pPr marL="514350" lvl="0" indent="-514350">
              <a:buFont typeface="+mj-lt"/>
              <a:buAutoNum type="romanUcPeriod"/>
            </a:pPr>
            <a:r>
              <a:rPr lang="en-US" dirty="0"/>
              <a:t>layout the </a:t>
            </a:r>
            <a:r>
              <a:rPr lang="en-US" dirty="0" err="1"/>
              <a:t>mainPanel</a:t>
            </a:r>
            <a:r>
              <a:rPr lang="en-US" dirty="0"/>
              <a:t> with </a:t>
            </a:r>
            <a:r>
              <a:rPr lang="en-US" dirty="0" err="1"/>
              <a:t>BorderLayout</a:t>
            </a:r>
            <a:r>
              <a:rPr lang="en-US" dirty="0"/>
              <a:t>, and place </a:t>
            </a:r>
            <a:r>
              <a:rPr lang="en-US" dirty="0" err="1"/>
              <a:t>topPanel</a:t>
            </a:r>
            <a:r>
              <a:rPr lang="en-US" dirty="0"/>
              <a:t> in the NORTH and </a:t>
            </a:r>
            <a:r>
              <a:rPr lang="en-US" dirty="0" err="1"/>
              <a:t>middlePanel</a:t>
            </a:r>
            <a:r>
              <a:rPr lang="en-US" dirty="0"/>
              <a:t> in the CENTER.</a:t>
            </a:r>
          </a:p>
          <a:p>
            <a:endParaRPr lang="en-US" dirty="0"/>
          </a:p>
        </p:txBody>
      </p:sp>
    </p:spTree>
    <p:extLst>
      <p:ext uri="{BB962C8B-B14F-4D97-AF65-F5344CB8AC3E}">
        <p14:creationId xmlns:p14="http://schemas.microsoft.com/office/powerpoint/2010/main" val="1008039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Applying Layout Managers</a:t>
            </a:r>
            <a:endParaRPr lang="en-US" sz="3200" dirty="0"/>
          </a:p>
        </p:txBody>
      </p:sp>
      <p:sp>
        <p:nvSpPr>
          <p:cNvPr id="3" name="Content Placeholder 2"/>
          <p:cNvSpPr>
            <a:spLocks noGrp="1"/>
          </p:cNvSpPr>
          <p:nvPr>
            <p:ph idx="1"/>
          </p:nvPr>
        </p:nvSpPr>
        <p:spPr/>
        <p:txBody>
          <a:bodyPr>
            <a:normAutofit fontScale="92500"/>
          </a:bodyPr>
          <a:lstStyle/>
          <a:p>
            <a:r>
              <a:rPr lang="en-US" b="1" i="1" dirty="0"/>
              <a:t>Layout of the </a:t>
            </a:r>
            <a:r>
              <a:rPr lang="en-US" b="1" i="1" dirty="0" err="1"/>
              <a:t>textfield</a:t>
            </a:r>
            <a:r>
              <a:rPr lang="en-US" b="1" i="1" dirty="0"/>
              <a:t>/label combination and the Button.</a:t>
            </a:r>
            <a:r>
              <a:rPr lang="en-US" dirty="0"/>
              <a:t> Now suppose we wish to place the </a:t>
            </a:r>
            <a:r>
              <a:rPr lang="en-US" dirty="0" err="1"/>
              <a:t>textfield</a:t>
            </a:r>
            <a:r>
              <a:rPr lang="en-US" dirty="0"/>
              <a:t>/label component we created in the upper left of the screen and place the button in the middle of the screen. We can create the following panels</a:t>
            </a:r>
            <a:r>
              <a:rPr lang="en-US" dirty="0" smtClean="0"/>
              <a:t>:</a:t>
            </a:r>
            <a:endParaRPr lang="en-US" dirty="0"/>
          </a:p>
          <a:p>
            <a:pPr marL="514350" lvl="0" indent="-514350">
              <a:buFont typeface="+mj-lt"/>
              <a:buAutoNum type="romanUcPeriod"/>
            </a:pPr>
            <a:r>
              <a:rPr lang="en-US" dirty="0"/>
              <a:t>a </a:t>
            </a:r>
            <a:r>
              <a:rPr lang="en-US" dirty="0" err="1"/>
              <a:t>topPanel</a:t>
            </a:r>
            <a:r>
              <a:rPr lang="en-US" dirty="0"/>
              <a:t> to hold the </a:t>
            </a:r>
            <a:r>
              <a:rPr lang="en-US" dirty="0" err="1"/>
              <a:t>textfield</a:t>
            </a:r>
            <a:r>
              <a:rPr lang="en-US" dirty="0"/>
              <a:t>/label – use a </a:t>
            </a:r>
            <a:r>
              <a:rPr lang="en-US" dirty="0" err="1"/>
              <a:t>FlowLayout</a:t>
            </a:r>
            <a:r>
              <a:rPr lang="en-US" dirty="0"/>
              <a:t> to left-justify </a:t>
            </a:r>
          </a:p>
          <a:p>
            <a:pPr marL="514350" lvl="0" indent="-514350">
              <a:buFont typeface="+mj-lt"/>
              <a:buAutoNum type="romanUcPeriod"/>
            </a:pPr>
            <a:r>
              <a:rPr lang="en-US" dirty="0"/>
              <a:t>a </a:t>
            </a:r>
            <a:r>
              <a:rPr lang="en-US" dirty="0" err="1"/>
              <a:t>middlePanel</a:t>
            </a:r>
            <a:r>
              <a:rPr lang="en-US" dirty="0"/>
              <a:t> to hold the button – use a </a:t>
            </a:r>
            <a:r>
              <a:rPr lang="en-US" dirty="0" err="1"/>
              <a:t>FlowLayout</a:t>
            </a:r>
            <a:r>
              <a:rPr lang="en-US" dirty="0"/>
              <a:t> to center the button</a:t>
            </a:r>
          </a:p>
          <a:p>
            <a:pPr marL="514350" lvl="0" indent="-514350">
              <a:buFont typeface="+mj-lt"/>
              <a:buAutoNum type="romanUcPeriod"/>
            </a:pPr>
            <a:r>
              <a:rPr lang="en-US" dirty="0"/>
              <a:t>layout the </a:t>
            </a:r>
            <a:r>
              <a:rPr lang="en-US" dirty="0" err="1"/>
              <a:t>mainPanel</a:t>
            </a:r>
            <a:r>
              <a:rPr lang="en-US" dirty="0"/>
              <a:t> with </a:t>
            </a:r>
            <a:r>
              <a:rPr lang="en-US" dirty="0" err="1"/>
              <a:t>BorderLayout</a:t>
            </a:r>
            <a:r>
              <a:rPr lang="en-US" dirty="0"/>
              <a:t>, and place </a:t>
            </a:r>
            <a:r>
              <a:rPr lang="en-US" dirty="0" err="1"/>
              <a:t>topPanel</a:t>
            </a:r>
            <a:r>
              <a:rPr lang="en-US" dirty="0"/>
              <a:t> in the NORTH and </a:t>
            </a:r>
            <a:r>
              <a:rPr lang="en-US" dirty="0" err="1"/>
              <a:t>middlePanel</a:t>
            </a:r>
            <a:r>
              <a:rPr lang="en-US" dirty="0"/>
              <a:t> in the CENTER.</a:t>
            </a:r>
          </a:p>
          <a:p>
            <a:endParaRPr lang="en-US" dirty="0"/>
          </a:p>
        </p:txBody>
      </p:sp>
    </p:spTree>
    <p:extLst>
      <p:ext uri="{BB962C8B-B14F-4D97-AF65-F5344CB8AC3E}">
        <p14:creationId xmlns:p14="http://schemas.microsoft.com/office/powerpoint/2010/main" val="1528891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600200"/>
          </a:xfrm>
        </p:spPr>
        <p:txBody>
          <a:bodyPr/>
          <a:lstStyle/>
          <a:p>
            <a:r>
              <a:rPr lang="en-US" sz="3200" b="1" dirty="0">
                <a:effectLst/>
              </a:rPr>
              <a:t>Applying Layout Managers</a:t>
            </a:r>
            <a:endParaRPr lang="en-US" sz="3200" dirty="0"/>
          </a:p>
        </p:txBody>
      </p:sp>
      <p:sp>
        <p:nvSpPr>
          <p:cNvPr id="3" name="Content Placeholder 2"/>
          <p:cNvSpPr>
            <a:spLocks noGrp="1"/>
          </p:cNvSpPr>
          <p:nvPr>
            <p:ph idx="1"/>
          </p:nvPr>
        </p:nvSpPr>
        <p:spPr>
          <a:xfrm>
            <a:off x="533400" y="1219200"/>
            <a:ext cx="8229600" cy="5638800"/>
          </a:xfrm>
        </p:spPr>
        <p:txBody>
          <a:bodyPr>
            <a:normAutofit fontScale="62500" lnSpcReduction="20000"/>
          </a:bodyPr>
          <a:lstStyle/>
          <a:p>
            <a:pPr marL="0" indent="0">
              <a:buNone/>
            </a:pPr>
            <a:r>
              <a:rPr lang="en-US" dirty="0"/>
              <a:t>public </a:t>
            </a:r>
            <a:r>
              <a:rPr lang="en-US" dirty="0" err="1"/>
              <a:t>MyFrame</a:t>
            </a:r>
            <a:r>
              <a:rPr lang="en-US" dirty="0"/>
              <a:t>(){</a:t>
            </a:r>
          </a:p>
          <a:p>
            <a:pPr marL="0" indent="0">
              <a:buNone/>
            </a:pPr>
            <a:r>
              <a:rPr lang="en-US" dirty="0"/>
              <a:t>		</a:t>
            </a:r>
            <a:r>
              <a:rPr lang="en-US" dirty="0" err="1"/>
              <a:t>initializeWindow</a:t>
            </a:r>
            <a:r>
              <a:rPr lang="en-US" dirty="0"/>
              <a:t>();</a:t>
            </a:r>
          </a:p>
          <a:p>
            <a:pPr marL="0" indent="0">
              <a:buNone/>
            </a:pPr>
            <a:r>
              <a:rPr lang="en-US" dirty="0"/>
              <a:t>		</a:t>
            </a:r>
            <a:r>
              <a:rPr lang="en-US" dirty="0" err="1"/>
              <a:t>JPanel</a:t>
            </a:r>
            <a:r>
              <a:rPr lang="en-US" dirty="0"/>
              <a:t> </a:t>
            </a:r>
            <a:r>
              <a:rPr lang="en-US" dirty="0" err="1"/>
              <a:t>mainPanel</a:t>
            </a:r>
            <a:r>
              <a:rPr lang="en-US" dirty="0"/>
              <a:t> = new </a:t>
            </a:r>
            <a:r>
              <a:rPr lang="en-US" dirty="0" err="1"/>
              <a:t>JPanel</a:t>
            </a:r>
            <a:r>
              <a:rPr lang="en-US" dirty="0"/>
              <a:t>();</a:t>
            </a:r>
          </a:p>
          <a:p>
            <a:pPr marL="0" indent="0">
              <a:buNone/>
            </a:pPr>
            <a:r>
              <a:rPr lang="en-US" dirty="0"/>
              <a:t>		</a:t>
            </a:r>
            <a:r>
              <a:rPr lang="en-US" dirty="0" err="1"/>
              <a:t>defineTopPanel</a:t>
            </a:r>
            <a:r>
              <a:rPr lang="en-US" dirty="0"/>
              <a:t>();</a:t>
            </a:r>
          </a:p>
          <a:p>
            <a:pPr marL="0" indent="0">
              <a:buNone/>
            </a:pPr>
            <a:r>
              <a:rPr lang="en-US" dirty="0"/>
              <a:t>		</a:t>
            </a:r>
            <a:r>
              <a:rPr lang="en-US" dirty="0" err="1"/>
              <a:t>defineMiddlePanel</a:t>
            </a:r>
            <a:r>
              <a:rPr lang="en-US" dirty="0"/>
              <a:t>();</a:t>
            </a:r>
          </a:p>
          <a:p>
            <a:pPr marL="0" indent="0">
              <a:buNone/>
            </a:pPr>
            <a:r>
              <a:rPr lang="en-US" dirty="0"/>
              <a:t>		</a:t>
            </a:r>
            <a:r>
              <a:rPr lang="en-US" dirty="0" err="1"/>
              <a:t>mainPanel.setLayout</a:t>
            </a:r>
            <a:r>
              <a:rPr lang="en-US" dirty="0"/>
              <a:t>(new </a:t>
            </a:r>
            <a:r>
              <a:rPr lang="en-US" dirty="0" err="1"/>
              <a:t>BorderLayout</a:t>
            </a:r>
            <a:r>
              <a:rPr lang="en-US" dirty="0"/>
              <a:t>());</a:t>
            </a:r>
          </a:p>
          <a:p>
            <a:pPr marL="0" indent="0">
              <a:buNone/>
            </a:pPr>
            <a:r>
              <a:rPr lang="en-US" dirty="0"/>
              <a:t>		</a:t>
            </a:r>
            <a:r>
              <a:rPr lang="en-US" dirty="0" err="1"/>
              <a:t>mainPanel.add</a:t>
            </a:r>
            <a:r>
              <a:rPr lang="en-US" dirty="0"/>
              <a:t>(</a:t>
            </a:r>
            <a:r>
              <a:rPr lang="en-US" dirty="0" err="1"/>
              <a:t>topPanel</a:t>
            </a:r>
            <a:r>
              <a:rPr lang="en-US" dirty="0"/>
              <a:t>, </a:t>
            </a:r>
            <a:r>
              <a:rPr lang="en-US" dirty="0" err="1"/>
              <a:t>BorderLayout.NORTH</a:t>
            </a:r>
            <a:r>
              <a:rPr lang="en-US" dirty="0"/>
              <a:t>);</a:t>
            </a:r>
          </a:p>
          <a:p>
            <a:pPr marL="0" indent="0">
              <a:buNone/>
            </a:pPr>
            <a:r>
              <a:rPr lang="en-US" dirty="0"/>
              <a:t>		</a:t>
            </a:r>
            <a:r>
              <a:rPr lang="en-US" dirty="0" err="1"/>
              <a:t>mainPanel.add</a:t>
            </a:r>
            <a:r>
              <a:rPr lang="en-US" dirty="0"/>
              <a:t>(</a:t>
            </a:r>
            <a:r>
              <a:rPr lang="en-US" dirty="0" err="1"/>
              <a:t>middlePanel</a:t>
            </a:r>
            <a:r>
              <a:rPr lang="en-US" dirty="0"/>
              <a:t>, </a:t>
            </a:r>
            <a:r>
              <a:rPr lang="en-US" dirty="0" err="1"/>
              <a:t>BorderLayout.CENTER</a:t>
            </a:r>
            <a:r>
              <a:rPr lang="en-US" dirty="0"/>
              <a:t>);</a:t>
            </a:r>
          </a:p>
          <a:p>
            <a:pPr marL="0" indent="0">
              <a:buNone/>
            </a:pPr>
            <a:r>
              <a:rPr lang="en-US" dirty="0"/>
              <a:t>		</a:t>
            </a:r>
            <a:r>
              <a:rPr lang="en-US" dirty="0" err="1"/>
              <a:t>getContentPane</a:t>
            </a:r>
            <a:r>
              <a:rPr lang="en-US" dirty="0"/>
              <a:t>().add(</a:t>
            </a:r>
            <a:r>
              <a:rPr lang="en-US" dirty="0" err="1"/>
              <a:t>mainPanel</a:t>
            </a:r>
            <a:r>
              <a:rPr lang="en-US" dirty="0"/>
              <a:t>);</a:t>
            </a:r>
          </a:p>
          <a:p>
            <a:pPr marL="0" indent="0">
              <a:buNone/>
            </a:pPr>
            <a:r>
              <a:rPr lang="en-US" dirty="0"/>
              <a:t>	}</a:t>
            </a:r>
          </a:p>
          <a:p>
            <a:pPr marL="0" indent="0">
              <a:buNone/>
            </a:pPr>
            <a:r>
              <a:rPr lang="en-US" dirty="0"/>
              <a:t>	private void </a:t>
            </a:r>
            <a:r>
              <a:rPr lang="en-US" dirty="0" err="1"/>
              <a:t>defineTopPanel</a:t>
            </a:r>
            <a:r>
              <a:rPr lang="en-US" dirty="0"/>
              <a:t>() {</a:t>
            </a:r>
          </a:p>
          <a:p>
            <a:pPr marL="0" indent="0">
              <a:buNone/>
            </a:pPr>
            <a:r>
              <a:rPr lang="en-US" dirty="0"/>
              <a:t>		</a:t>
            </a:r>
            <a:r>
              <a:rPr lang="en-US" dirty="0" err="1"/>
              <a:t>topPanel</a:t>
            </a:r>
            <a:r>
              <a:rPr lang="en-US" dirty="0"/>
              <a:t> = new </a:t>
            </a:r>
            <a:r>
              <a:rPr lang="en-US" dirty="0" err="1"/>
              <a:t>JPanel</a:t>
            </a:r>
            <a:r>
              <a:rPr lang="en-US" dirty="0"/>
              <a:t>();</a:t>
            </a:r>
          </a:p>
          <a:p>
            <a:pPr marL="0" indent="0">
              <a:buNone/>
            </a:pPr>
            <a:r>
              <a:rPr lang="en-US" dirty="0"/>
              <a:t>		</a:t>
            </a:r>
            <a:r>
              <a:rPr lang="en-US" dirty="0" err="1"/>
              <a:t>defineTextPanel</a:t>
            </a:r>
            <a:r>
              <a:rPr lang="en-US" dirty="0"/>
              <a:t>();</a:t>
            </a:r>
          </a:p>
          <a:p>
            <a:pPr marL="0" indent="0">
              <a:buNone/>
            </a:pPr>
            <a:r>
              <a:rPr lang="en-US" dirty="0"/>
              <a:t>		</a:t>
            </a:r>
            <a:r>
              <a:rPr lang="en-US" dirty="0" err="1"/>
              <a:t>topPanel.setLayout</a:t>
            </a:r>
            <a:r>
              <a:rPr lang="en-US" dirty="0"/>
              <a:t>(new </a:t>
            </a:r>
            <a:r>
              <a:rPr lang="en-US" dirty="0" err="1"/>
              <a:t>FlowLayout</a:t>
            </a:r>
            <a:r>
              <a:rPr lang="en-US" dirty="0"/>
              <a:t>(</a:t>
            </a:r>
            <a:r>
              <a:rPr lang="en-US" dirty="0" err="1"/>
              <a:t>FlowLayout.LEFT</a:t>
            </a:r>
            <a:r>
              <a:rPr lang="en-US" dirty="0"/>
              <a:t>));</a:t>
            </a:r>
          </a:p>
          <a:p>
            <a:pPr marL="0" indent="0">
              <a:buNone/>
            </a:pPr>
            <a:r>
              <a:rPr lang="en-US" dirty="0"/>
              <a:t>		</a:t>
            </a:r>
            <a:r>
              <a:rPr lang="en-US" dirty="0" err="1"/>
              <a:t>topPanel.add</a:t>
            </a:r>
            <a:r>
              <a:rPr lang="en-US" dirty="0"/>
              <a:t>(</a:t>
            </a:r>
            <a:r>
              <a:rPr lang="en-US" dirty="0" err="1"/>
              <a:t>textPanel</a:t>
            </a:r>
            <a:r>
              <a:rPr lang="en-US" dirty="0"/>
              <a:t>);</a:t>
            </a:r>
          </a:p>
          <a:p>
            <a:pPr marL="0" indent="0">
              <a:buNone/>
            </a:pPr>
            <a:r>
              <a:rPr lang="en-US" dirty="0"/>
              <a:t>		</a:t>
            </a:r>
          </a:p>
          <a:p>
            <a:pPr marL="0" indent="0">
              <a:buNone/>
            </a:pPr>
            <a:r>
              <a:rPr lang="en-US" dirty="0"/>
              <a:t>	}</a:t>
            </a:r>
          </a:p>
          <a:p>
            <a:pPr marL="0" indent="0">
              <a:buNone/>
            </a:pPr>
            <a:r>
              <a:rPr lang="en-US" dirty="0"/>
              <a:t>	private void </a:t>
            </a:r>
            <a:r>
              <a:rPr lang="en-US" dirty="0" err="1"/>
              <a:t>defineMiddlePanel</a:t>
            </a:r>
            <a:r>
              <a:rPr lang="en-US" dirty="0"/>
              <a:t>(){</a:t>
            </a:r>
          </a:p>
          <a:p>
            <a:pPr marL="0" indent="0">
              <a:buNone/>
            </a:pPr>
            <a:r>
              <a:rPr lang="en-US" dirty="0"/>
              <a:t>		</a:t>
            </a:r>
            <a:r>
              <a:rPr lang="en-US" dirty="0" err="1"/>
              <a:t>middlePanel</a:t>
            </a:r>
            <a:r>
              <a:rPr lang="en-US" dirty="0"/>
              <a:t>=new </a:t>
            </a:r>
            <a:r>
              <a:rPr lang="en-US" dirty="0" err="1"/>
              <a:t>JPanel</a:t>
            </a:r>
            <a:r>
              <a:rPr lang="en-US" dirty="0"/>
              <a:t>();</a:t>
            </a:r>
          </a:p>
          <a:p>
            <a:pPr marL="0" indent="0">
              <a:buNone/>
            </a:pPr>
            <a:r>
              <a:rPr lang="en-US" dirty="0"/>
              <a:t>		</a:t>
            </a:r>
            <a:r>
              <a:rPr lang="en-US" dirty="0" err="1"/>
              <a:t>middlePanel.setLayout</a:t>
            </a:r>
            <a:r>
              <a:rPr lang="en-US" dirty="0"/>
              <a:t>(new </a:t>
            </a:r>
            <a:r>
              <a:rPr lang="en-US" dirty="0" err="1"/>
              <a:t>FlowLayout</a:t>
            </a:r>
            <a:r>
              <a:rPr lang="en-US" dirty="0"/>
              <a:t>(</a:t>
            </a:r>
            <a:r>
              <a:rPr lang="en-US" dirty="0" err="1"/>
              <a:t>FlowLayout.CENTER</a:t>
            </a:r>
            <a:r>
              <a:rPr lang="en-US" dirty="0"/>
              <a:t>));</a:t>
            </a:r>
          </a:p>
          <a:p>
            <a:pPr marL="0" indent="0">
              <a:buNone/>
            </a:pPr>
            <a:r>
              <a:rPr lang="en-US" dirty="0"/>
              <a:t>		button = new </a:t>
            </a:r>
            <a:r>
              <a:rPr lang="en-US" dirty="0" err="1"/>
              <a:t>JButton</a:t>
            </a:r>
            <a:r>
              <a:rPr lang="en-US" dirty="0"/>
              <a:t>("My Button");</a:t>
            </a:r>
          </a:p>
          <a:p>
            <a:pPr marL="0" indent="0">
              <a:buNone/>
            </a:pPr>
            <a:r>
              <a:rPr lang="en-US" dirty="0"/>
              <a:t>		</a:t>
            </a:r>
            <a:r>
              <a:rPr lang="en-US" dirty="0" err="1"/>
              <a:t>middlePanel.add</a:t>
            </a:r>
            <a:r>
              <a:rPr lang="en-US" dirty="0"/>
              <a:t>(button);</a:t>
            </a:r>
          </a:p>
          <a:p>
            <a:pPr marL="0" indent="0">
              <a:buNone/>
            </a:pP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2678054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MAIN POINT</a:t>
            </a:r>
            <a:endParaRPr lang="en-US" sz="3200" dirty="0"/>
          </a:p>
        </p:txBody>
      </p:sp>
      <p:sp>
        <p:nvSpPr>
          <p:cNvPr id="3" name="Content Placeholder 2"/>
          <p:cNvSpPr>
            <a:spLocks noGrp="1"/>
          </p:cNvSpPr>
          <p:nvPr>
            <p:ph idx="1"/>
          </p:nvPr>
        </p:nvSpPr>
        <p:spPr/>
        <p:txBody>
          <a:bodyPr/>
          <a:lstStyle/>
          <a:p>
            <a:r>
              <a:rPr lang="en-US" dirty="0"/>
              <a:t>Because containers are themselves a certain type of component, containers can be organized inside of other containers.  Attractive visual design of GUIs is accomplished in Swing through the creative use of multiple layouts of container classes. The natural order of existence is created and maintained by the hidden dynamics of pure intelligence.</a:t>
            </a:r>
            <a:br>
              <a:rPr lang="en-US" dirty="0"/>
            </a:br>
            <a:endParaRPr lang="en-US" dirty="0"/>
          </a:p>
          <a:p>
            <a:endParaRPr lang="en-US" dirty="0"/>
          </a:p>
        </p:txBody>
      </p:sp>
    </p:spTree>
    <p:extLst>
      <p:ext uri="{BB962C8B-B14F-4D97-AF65-F5344CB8AC3E}">
        <p14:creationId xmlns:p14="http://schemas.microsoft.com/office/powerpoint/2010/main" val="2905850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229600" cy="914400"/>
          </a:xfrm>
        </p:spPr>
        <p:txBody>
          <a:bodyPr/>
          <a:lstStyle/>
          <a:p>
            <a:r>
              <a:rPr lang="en-US" sz="3200" b="1" dirty="0">
                <a:effectLst/>
              </a:rPr>
              <a:t>Handling Events</a:t>
            </a:r>
            <a:r>
              <a:rPr lang="en-US" dirty="0">
                <a:effectLst/>
              </a:rPr>
              <a:t/>
            </a:r>
            <a:br>
              <a:rPr lang="en-US" dirty="0">
                <a:effectLst/>
              </a:rPr>
            </a:br>
            <a:endParaRPr lang="en-US" dirty="0"/>
          </a:p>
        </p:txBody>
      </p:sp>
      <p:sp>
        <p:nvSpPr>
          <p:cNvPr id="3" name="Content Placeholder 2"/>
          <p:cNvSpPr>
            <a:spLocks noGrp="1"/>
          </p:cNvSpPr>
          <p:nvPr>
            <p:ph idx="1"/>
          </p:nvPr>
        </p:nvSpPr>
        <p:spPr>
          <a:xfrm>
            <a:off x="457200" y="990600"/>
            <a:ext cx="8229600" cy="5715000"/>
          </a:xfrm>
        </p:spPr>
        <p:txBody>
          <a:bodyPr>
            <a:normAutofit fontScale="70000" lnSpcReduction="20000"/>
          </a:bodyPr>
          <a:lstStyle/>
          <a:p>
            <a:r>
              <a:rPr lang="en-US" dirty="0"/>
              <a:t>So far, when we click the button on our GUI, there is no GUI response. To get something to happen, we associate a “listener” to the button; the listener will be informed (by way of an </a:t>
            </a:r>
            <a:r>
              <a:rPr lang="en-US" dirty="0" err="1"/>
              <a:t>ActionEvent</a:t>
            </a:r>
            <a:r>
              <a:rPr lang="en-US" dirty="0"/>
              <a:t>) whenever the button is clicked at runtime</a:t>
            </a:r>
            <a:r>
              <a:rPr lang="en-US" dirty="0" smtClean="0"/>
              <a:t>.</a:t>
            </a:r>
            <a:endParaRPr lang="en-US" dirty="0"/>
          </a:p>
          <a:p>
            <a:r>
              <a:rPr lang="en-US" dirty="0"/>
              <a:t>Here is a slightly more detailed overview of event handling in the AWT</a:t>
            </a:r>
            <a:r>
              <a:rPr lang="en-US" dirty="0" smtClean="0"/>
              <a:t>:</a:t>
            </a:r>
            <a:endParaRPr lang="en-US" dirty="0"/>
          </a:p>
          <a:p>
            <a:pPr lvl="0"/>
            <a:r>
              <a:rPr lang="en-US" dirty="0"/>
              <a:t>A listener object is an instance of a class that implements a </a:t>
            </a:r>
            <a:r>
              <a:rPr lang="en-US" i="1" dirty="0"/>
              <a:t>listener interface</a:t>
            </a:r>
            <a:r>
              <a:rPr lang="en-US" dirty="0"/>
              <a:t> – typical example: </a:t>
            </a:r>
            <a:r>
              <a:rPr lang="en-US" dirty="0" err="1"/>
              <a:t>ActionListener</a:t>
            </a:r>
            <a:r>
              <a:rPr lang="en-US" dirty="0"/>
              <a:t> -- used for the most common GUI components in Java. (An </a:t>
            </a:r>
            <a:r>
              <a:rPr lang="en-US" i="1" dirty="0"/>
              <a:t>interface</a:t>
            </a:r>
            <a:r>
              <a:rPr lang="en-US" dirty="0"/>
              <a:t> in Java is like a Java class except that it simply lists method signatures and return types without implementation. More about interfaces in Lesson 6.)</a:t>
            </a:r>
            <a:br>
              <a:rPr lang="en-US" dirty="0"/>
            </a:br>
            <a:r>
              <a:rPr lang="en-US" dirty="0"/>
              <a:t/>
            </a:r>
            <a:br>
              <a:rPr lang="en-US" dirty="0"/>
            </a:br>
            <a:r>
              <a:rPr lang="en-US" dirty="0"/>
              <a:t>Here is  </a:t>
            </a:r>
            <a:r>
              <a:rPr lang="en-US" dirty="0" err="1"/>
              <a:t>ActionListener</a:t>
            </a:r>
            <a:r>
              <a:rPr lang="en-US" dirty="0"/>
              <a:t> from the source code for the Java libraries:</a:t>
            </a:r>
          </a:p>
          <a:p>
            <a:pPr marL="400050" lvl="1" indent="0">
              <a:buNone/>
            </a:pPr>
            <a:r>
              <a:rPr lang="en-US" dirty="0"/>
              <a:t> </a:t>
            </a:r>
          </a:p>
          <a:p>
            <a:pPr marL="400050" lvl="1" indent="0">
              <a:buNone/>
            </a:pPr>
            <a:r>
              <a:rPr lang="en-US" dirty="0"/>
              <a:t>public interface </a:t>
            </a:r>
            <a:r>
              <a:rPr lang="en-US" dirty="0" err="1"/>
              <a:t>ActionListener</a:t>
            </a:r>
            <a:r>
              <a:rPr lang="en-US" dirty="0"/>
              <a:t> {</a:t>
            </a:r>
          </a:p>
          <a:p>
            <a:pPr marL="400050" lvl="1" indent="0">
              <a:buNone/>
            </a:pPr>
            <a:r>
              <a:rPr lang="en-US" dirty="0"/>
              <a:t> </a:t>
            </a:r>
          </a:p>
          <a:p>
            <a:pPr marL="400050" lvl="1" indent="0">
              <a:buNone/>
            </a:pPr>
            <a:r>
              <a:rPr lang="en-US" dirty="0"/>
              <a:t>   	public void </a:t>
            </a:r>
            <a:r>
              <a:rPr lang="en-US" dirty="0" err="1"/>
              <a:t>actionPerformed</a:t>
            </a:r>
            <a:r>
              <a:rPr lang="en-US" dirty="0"/>
              <a:t>(</a:t>
            </a:r>
            <a:r>
              <a:rPr lang="en-US" dirty="0" err="1"/>
              <a:t>ActionEvent</a:t>
            </a:r>
            <a:r>
              <a:rPr lang="en-US" dirty="0"/>
              <a:t> e);</a:t>
            </a:r>
          </a:p>
          <a:p>
            <a:pPr marL="400050" lvl="1" indent="0">
              <a:buNone/>
            </a:pPr>
            <a:r>
              <a:rPr lang="en-US" dirty="0"/>
              <a:t> </a:t>
            </a:r>
          </a:p>
          <a:p>
            <a:pPr marL="400050" lvl="1" indent="0">
              <a:buNone/>
            </a:pPr>
            <a:r>
              <a:rPr lang="en-US" dirty="0"/>
              <a:t>}</a:t>
            </a:r>
          </a:p>
          <a:p>
            <a:r>
              <a:rPr lang="en-US" dirty="0"/>
              <a:t>When a class </a:t>
            </a:r>
            <a:r>
              <a:rPr lang="en-US" i="1" dirty="0"/>
              <a:t>implements</a:t>
            </a:r>
            <a:r>
              <a:rPr lang="en-US" dirty="0"/>
              <a:t> an interface, it means that the class provides an implementation for each of the method declared in the interface.</a:t>
            </a:r>
          </a:p>
          <a:p>
            <a:r>
              <a:rPr lang="en-US" dirty="0"/>
              <a:t> </a:t>
            </a:r>
          </a:p>
          <a:p>
            <a:r>
              <a:rPr lang="en-US" i="1" dirty="0"/>
              <a:t>Note: </a:t>
            </a:r>
            <a:r>
              <a:rPr lang="en-US" dirty="0"/>
              <a:t>Interfaces are discussed in detail in Lesson 7.	</a:t>
            </a:r>
            <a:br>
              <a:rPr lang="en-US" dirty="0"/>
            </a:br>
            <a:endParaRPr lang="en-US" dirty="0"/>
          </a:p>
          <a:p>
            <a:endParaRPr lang="en-US" dirty="0"/>
          </a:p>
        </p:txBody>
      </p:sp>
    </p:spTree>
    <p:extLst>
      <p:ext uri="{BB962C8B-B14F-4D97-AF65-F5344CB8AC3E}">
        <p14:creationId xmlns:p14="http://schemas.microsoft.com/office/powerpoint/2010/main" val="1426165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Handling Events</a:t>
            </a:r>
            <a:endParaRPr lang="en-US" sz="3200" dirty="0"/>
          </a:p>
        </p:txBody>
      </p:sp>
      <p:sp>
        <p:nvSpPr>
          <p:cNvPr id="3" name="Content Placeholder 2"/>
          <p:cNvSpPr>
            <a:spLocks noGrp="1"/>
          </p:cNvSpPr>
          <p:nvPr>
            <p:ph idx="1"/>
          </p:nvPr>
        </p:nvSpPr>
        <p:spPr/>
        <p:txBody>
          <a:bodyPr>
            <a:normAutofit/>
          </a:bodyPr>
          <a:lstStyle/>
          <a:p>
            <a:pPr lvl="0"/>
            <a:r>
              <a:rPr lang="en-US" dirty="0"/>
              <a:t>An event source is an object that can register listener objects and send them event objects – examples: buttons, menu items, checkboxes, combo </a:t>
            </a:r>
            <a:r>
              <a:rPr lang="en-US" dirty="0" smtClean="0"/>
              <a:t>boxes</a:t>
            </a:r>
            <a:endParaRPr lang="en-US" dirty="0"/>
          </a:p>
          <a:p>
            <a:pPr lvl="0"/>
            <a:r>
              <a:rPr lang="en-US" dirty="0"/>
              <a:t>The event source sends out event objects to all registered listeners when that event occurs – for instance, when a button is clicked, all listeners for this button receive an </a:t>
            </a:r>
            <a:r>
              <a:rPr lang="en-US" dirty="0" err="1"/>
              <a:t>ActionEvent</a:t>
            </a:r>
            <a:r>
              <a:rPr lang="en-US" dirty="0"/>
              <a:t> </a:t>
            </a:r>
            <a:r>
              <a:rPr lang="en-US" dirty="0" smtClean="0"/>
              <a:t>instance</a:t>
            </a:r>
            <a:endParaRPr lang="en-US" dirty="0"/>
          </a:p>
          <a:p>
            <a:pPr lvl="0"/>
            <a:r>
              <a:rPr lang="en-US" dirty="0" smtClean="0"/>
              <a:t>Listener </a:t>
            </a:r>
            <a:r>
              <a:rPr lang="en-US" dirty="0"/>
              <a:t>objects use the information in the event object received to determine their reaction to the event </a:t>
            </a:r>
          </a:p>
          <a:p>
            <a:endParaRPr lang="en-US" dirty="0"/>
          </a:p>
        </p:txBody>
      </p:sp>
    </p:spTree>
    <p:extLst>
      <p:ext uri="{BB962C8B-B14F-4D97-AF65-F5344CB8AC3E}">
        <p14:creationId xmlns:p14="http://schemas.microsoft.com/office/powerpoint/2010/main" val="847526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Handling Events</a:t>
            </a:r>
            <a:endParaRPr lang="en-US" sz="3200" dirty="0"/>
          </a:p>
        </p:txBody>
      </p:sp>
      <p:sp>
        <p:nvSpPr>
          <p:cNvPr id="3" name="Content Placeholder 2"/>
          <p:cNvSpPr>
            <a:spLocks noGrp="1"/>
          </p:cNvSpPr>
          <p:nvPr>
            <p:ph idx="1"/>
          </p:nvPr>
        </p:nvSpPr>
        <p:spPr>
          <a:xfrm>
            <a:off x="457200" y="1600200"/>
            <a:ext cx="8229600" cy="5029200"/>
          </a:xfrm>
        </p:spPr>
        <p:txBody>
          <a:bodyPr/>
          <a:lstStyle/>
          <a:p>
            <a:r>
              <a:rPr lang="en-US" b="1" i="1" dirty="0"/>
              <a:t>Example.</a:t>
            </a:r>
            <a:r>
              <a:rPr lang="en-US" dirty="0"/>
              <a:t>  For our GUI example, we now register an </a:t>
            </a:r>
            <a:r>
              <a:rPr lang="en-US" dirty="0" err="1"/>
              <a:t>ActionListener</a:t>
            </a:r>
            <a:r>
              <a:rPr lang="en-US" dirty="0"/>
              <a:t> – named </a:t>
            </a:r>
            <a:r>
              <a:rPr lang="en-US" dirty="0" err="1"/>
              <a:t>MyButtonListener</a:t>
            </a:r>
            <a:r>
              <a:rPr lang="en-US" dirty="0"/>
              <a:t> – when we define our button.  We specify the response to a </a:t>
            </a:r>
            <a:br>
              <a:rPr lang="en-US" dirty="0"/>
            </a:br>
            <a:r>
              <a:rPr lang="en-US" dirty="0"/>
              <a:t>button click in the body of the </a:t>
            </a:r>
            <a:r>
              <a:rPr lang="en-US" dirty="0" err="1"/>
              <a:t>actionPerformed</a:t>
            </a:r>
            <a:r>
              <a:rPr lang="en-US" dirty="0"/>
              <a:t> method</a:t>
            </a:r>
            <a:r>
              <a:rPr lang="en-US" dirty="0" smtClean="0"/>
              <a:t>.</a:t>
            </a:r>
          </a:p>
          <a:p>
            <a:endParaRPr lang="en-US" dirty="0"/>
          </a:p>
        </p:txBody>
      </p:sp>
    </p:spTree>
    <p:extLst>
      <p:ext uri="{BB962C8B-B14F-4D97-AF65-F5344CB8AC3E}">
        <p14:creationId xmlns:p14="http://schemas.microsoft.com/office/powerpoint/2010/main" val="4226118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600200"/>
          </a:xfrm>
        </p:spPr>
        <p:txBody>
          <a:bodyPr/>
          <a:lstStyle/>
          <a:p>
            <a:r>
              <a:rPr lang="en-US" sz="3200" dirty="0" smtClean="0"/>
              <a:t>Introduction</a:t>
            </a:r>
            <a:endParaRPr lang="en-US" sz="3200" dirty="0"/>
          </a:p>
        </p:txBody>
      </p:sp>
      <p:sp>
        <p:nvSpPr>
          <p:cNvPr id="3" name="Content Placeholder 2"/>
          <p:cNvSpPr>
            <a:spLocks noGrp="1"/>
          </p:cNvSpPr>
          <p:nvPr>
            <p:ph idx="1"/>
          </p:nvPr>
        </p:nvSpPr>
        <p:spPr>
          <a:xfrm>
            <a:off x="457200" y="1066800"/>
            <a:ext cx="8229600" cy="5791200"/>
          </a:xfrm>
        </p:spPr>
        <p:txBody>
          <a:bodyPr>
            <a:normAutofit lnSpcReduction="10000"/>
          </a:bodyPr>
          <a:lstStyle/>
          <a:p>
            <a:pPr lvl="0"/>
            <a:r>
              <a:rPr lang="en-US" b="1" i="1" dirty="0"/>
              <a:t>Sun’s AWT. </a:t>
            </a:r>
            <a:r>
              <a:rPr lang="en-US" dirty="0"/>
              <a:t>The original version of Java (jdk1.0) came with a primitive windowing toolkit (the AWT) for making simple GUIs. GUI components were built by using the native GUI toolkit of the target platform (Windows, </a:t>
            </a:r>
            <a:r>
              <a:rPr lang="en-US" dirty="0" err="1"/>
              <a:t>MacIntosh</a:t>
            </a:r>
            <a:r>
              <a:rPr lang="en-US" dirty="0"/>
              <a:t>, Solaris, </a:t>
            </a:r>
            <a:r>
              <a:rPr lang="en-US" dirty="0" err="1"/>
              <a:t>etc</a:t>
            </a:r>
            <a:r>
              <a:rPr lang="en-US" dirty="0"/>
              <a:t>).  “Write once, run anywhere” was the goal</a:t>
            </a:r>
            <a:r>
              <a:rPr lang="en-US" dirty="0" smtClean="0"/>
              <a:t>.</a:t>
            </a:r>
            <a:endParaRPr lang="en-US" dirty="0"/>
          </a:p>
          <a:p>
            <a:pPr lvl="0"/>
            <a:r>
              <a:rPr lang="en-US" b="1" i="1" dirty="0"/>
              <a:t>Problems with Peer-Based Approach. </a:t>
            </a:r>
            <a:r>
              <a:rPr lang="en-US" dirty="0"/>
              <a:t>The effect of the peer-based approach was that GUI components looked like the GUI elements users of that platform were accustomed to. However, there were problems:</a:t>
            </a:r>
          </a:p>
          <a:p>
            <a:pPr lvl="1"/>
            <a:r>
              <a:rPr lang="en-US" sz="1700" dirty="0"/>
              <a:t>subtle differences in behavior of components like menus and scrollbars on different platforms made it difficult to create a consistent and predictable experience across </a:t>
            </a:r>
            <a:r>
              <a:rPr lang="en-US" sz="1700" dirty="0" smtClean="0"/>
              <a:t>platforms</a:t>
            </a:r>
            <a:endParaRPr lang="en-US" sz="1700" dirty="0"/>
          </a:p>
          <a:p>
            <a:pPr lvl="1"/>
            <a:r>
              <a:rPr lang="en-US" sz="1700" dirty="0" smtClean="0"/>
              <a:t>in </a:t>
            </a:r>
            <a:r>
              <a:rPr lang="en-US" sz="1700" dirty="0"/>
              <a:t>order to support </a:t>
            </a:r>
            <a:r>
              <a:rPr lang="en-US" sz="1700" dirty="0" err="1"/>
              <a:t>plataforms</a:t>
            </a:r>
            <a:r>
              <a:rPr lang="en-US" sz="1700" dirty="0"/>
              <a:t> in which the native GUI toolkit had limited functionality, Sun needed to limit the functionality of its toolkit as well </a:t>
            </a:r>
          </a:p>
          <a:p>
            <a:pPr lvl="1"/>
            <a:r>
              <a:rPr lang="en-US" sz="1700" dirty="0"/>
              <a:t>“write once, debug everywhere” became the slogan</a:t>
            </a:r>
          </a:p>
          <a:p>
            <a:endParaRPr lang="en-US" dirty="0"/>
          </a:p>
        </p:txBody>
      </p:sp>
    </p:spTree>
    <p:extLst>
      <p:ext uri="{BB962C8B-B14F-4D97-AF65-F5344CB8AC3E}">
        <p14:creationId xmlns:p14="http://schemas.microsoft.com/office/powerpoint/2010/main" val="7879893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Handling Events</a:t>
            </a:r>
            <a:endParaRPr lang="en-US" sz="3200"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t>//define the listener class</a:t>
            </a:r>
          </a:p>
          <a:p>
            <a:pPr marL="0" indent="0">
              <a:buNone/>
            </a:pPr>
            <a:r>
              <a:rPr lang="en-US" dirty="0"/>
              <a:t>public class </a:t>
            </a:r>
            <a:r>
              <a:rPr lang="en-US" dirty="0" err="1"/>
              <a:t>MyButtonListener</a:t>
            </a:r>
            <a:r>
              <a:rPr lang="en-US" dirty="0"/>
              <a:t> implements </a:t>
            </a:r>
            <a:r>
              <a:rPr lang="en-US" dirty="0" err="1"/>
              <a:t>ActionListener</a:t>
            </a:r>
            <a:r>
              <a:rPr lang="en-US" dirty="0"/>
              <a:t> {</a:t>
            </a:r>
          </a:p>
          <a:p>
            <a:pPr marL="0" indent="0">
              <a:buNone/>
            </a:pPr>
            <a:r>
              <a:rPr lang="en-US" dirty="0"/>
              <a:t>		//the text field we are listening to</a:t>
            </a:r>
          </a:p>
          <a:p>
            <a:pPr marL="0" indent="0">
              <a:buNone/>
            </a:pPr>
            <a:r>
              <a:rPr lang="en-US" dirty="0"/>
              <a:t>		private </a:t>
            </a:r>
            <a:r>
              <a:rPr lang="en-US" dirty="0" err="1"/>
              <a:t>JTextField</a:t>
            </a:r>
            <a:r>
              <a:rPr lang="en-US" dirty="0"/>
              <a:t> text;</a:t>
            </a:r>
          </a:p>
          <a:p>
            <a:pPr marL="0" indent="0">
              <a:buNone/>
            </a:pPr>
            <a:r>
              <a:rPr lang="en-US" dirty="0"/>
              <a:t>		public </a:t>
            </a:r>
            <a:r>
              <a:rPr lang="en-US" dirty="0" err="1"/>
              <a:t>MyButtonListener</a:t>
            </a:r>
            <a:r>
              <a:rPr lang="en-US" dirty="0"/>
              <a:t>(</a:t>
            </a:r>
            <a:r>
              <a:rPr lang="en-US" dirty="0" err="1"/>
              <a:t>JTextField</a:t>
            </a:r>
            <a:r>
              <a:rPr lang="en-US" dirty="0"/>
              <a:t> text) {</a:t>
            </a:r>
          </a:p>
          <a:p>
            <a:pPr marL="0" indent="0">
              <a:buNone/>
            </a:pPr>
            <a:r>
              <a:rPr lang="en-US" dirty="0"/>
              <a:t>			</a:t>
            </a:r>
            <a:r>
              <a:rPr lang="en-US" dirty="0" err="1"/>
              <a:t>this.text</a:t>
            </a:r>
            <a:r>
              <a:rPr lang="en-US" dirty="0"/>
              <a:t> = text;</a:t>
            </a:r>
          </a:p>
          <a:p>
            <a:pPr marL="0" indent="0">
              <a:buNone/>
            </a:pPr>
            <a:r>
              <a:rPr lang="en-US" dirty="0"/>
              <a:t>		}</a:t>
            </a:r>
          </a:p>
          <a:p>
            <a:pPr marL="0" indent="0">
              <a:buNone/>
            </a:pPr>
            <a:r>
              <a:rPr lang="en-US" dirty="0"/>
              <a:t>		public void </a:t>
            </a:r>
            <a:r>
              <a:rPr lang="en-US" dirty="0" err="1"/>
              <a:t>actionPerformed</a:t>
            </a:r>
            <a:r>
              <a:rPr lang="en-US" dirty="0"/>
              <a:t>(</a:t>
            </a:r>
            <a:r>
              <a:rPr lang="en-US" dirty="0" err="1"/>
              <a:t>ActionEvent</a:t>
            </a:r>
            <a:r>
              <a:rPr lang="en-US" dirty="0"/>
              <a:t> </a:t>
            </a:r>
            <a:r>
              <a:rPr lang="en-US" dirty="0" err="1"/>
              <a:t>evt</a:t>
            </a:r>
            <a:r>
              <a:rPr lang="en-US" dirty="0"/>
              <a:t>){</a:t>
            </a:r>
          </a:p>
          <a:p>
            <a:pPr marL="0" indent="0">
              <a:buNone/>
            </a:pPr>
            <a:r>
              <a:rPr lang="en-US" dirty="0"/>
              <a:t>			String </a:t>
            </a:r>
            <a:r>
              <a:rPr lang="en-US" dirty="0" err="1"/>
              <a:t>textVal</a:t>
            </a:r>
            <a:r>
              <a:rPr lang="en-US" dirty="0"/>
              <a:t> = </a:t>
            </a:r>
            <a:r>
              <a:rPr lang="en-US" dirty="0" err="1"/>
              <a:t>text.getText</a:t>
            </a:r>
            <a:r>
              <a:rPr lang="en-US" dirty="0"/>
              <a:t>();</a:t>
            </a:r>
          </a:p>
          <a:p>
            <a:pPr marL="0" indent="0">
              <a:buNone/>
            </a:pPr>
            <a:r>
              <a:rPr lang="en-US" dirty="0"/>
              <a:t>			final String prompt = "Type a string";</a:t>
            </a:r>
          </a:p>
          <a:p>
            <a:pPr marL="0" indent="0">
              <a:buNone/>
            </a:pPr>
            <a:r>
              <a:rPr lang="en-US" dirty="0"/>
              <a:t>			final String </a:t>
            </a:r>
            <a:r>
              <a:rPr lang="en-US" dirty="0" err="1"/>
              <a:t>youWrote</a:t>
            </a:r>
            <a:r>
              <a:rPr lang="en-US" dirty="0"/>
              <a:t> = "You wrote: ";</a:t>
            </a:r>
          </a:p>
          <a:p>
            <a:pPr marL="0" indent="0">
              <a:buNone/>
            </a:pPr>
            <a:r>
              <a:rPr lang="en-US" dirty="0"/>
              <a:t>			if(</a:t>
            </a:r>
            <a:r>
              <a:rPr lang="en-US" dirty="0" err="1"/>
              <a:t>textVal.equals</a:t>
            </a:r>
            <a:r>
              <a:rPr lang="en-US" dirty="0"/>
              <a:t>("") || </a:t>
            </a:r>
          </a:p>
          <a:p>
            <a:pPr marL="0" indent="0">
              <a:buNone/>
            </a:pPr>
            <a:r>
              <a:rPr lang="en-US" dirty="0"/>
              <a:t>					</a:t>
            </a:r>
            <a:r>
              <a:rPr lang="en-US" dirty="0" err="1"/>
              <a:t>textVal.equals</a:t>
            </a:r>
            <a:r>
              <a:rPr lang="en-US" dirty="0"/>
              <a:t>(prompt) || </a:t>
            </a:r>
          </a:p>
          <a:p>
            <a:pPr marL="0" indent="0">
              <a:buNone/>
            </a:pPr>
            <a:r>
              <a:rPr lang="en-US" dirty="0"/>
              <a:t>					</a:t>
            </a:r>
            <a:r>
              <a:rPr lang="en-US" dirty="0" err="1"/>
              <a:t>textVal.startsWith</a:t>
            </a:r>
            <a:r>
              <a:rPr lang="en-US" dirty="0"/>
              <a:t>(</a:t>
            </a:r>
            <a:r>
              <a:rPr lang="en-US" dirty="0" err="1"/>
              <a:t>youWrote</a:t>
            </a:r>
            <a:r>
              <a:rPr lang="en-US" dirty="0"/>
              <a:t>)){</a:t>
            </a:r>
          </a:p>
          <a:p>
            <a:pPr marL="0" indent="0">
              <a:buNone/>
            </a:pPr>
            <a:r>
              <a:rPr lang="en-US" dirty="0"/>
              <a:t>				</a:t>
            </a:r>
          </a:p>
          <a:p>
            <a:pPr marL="0" indent="0">
              <a:buNone/>
            </a:pPr>
            <a:r>
              <a:rPr lang="en-US" dirty="0"/>
              <a:t>				</a:t>
            </a:r>
            <a:r>
              <a:rPr lang="en-US" dirty="0" err="1"/>
              <a:t>text.setText</a:t>
            </a:r>
            <a:r>
              <a:rPr lang="en-US" dirty="0"/>
              <a:t>(prompt);</a:t>
            </a:r>
          </a:p>
          <a:p>
            <a:pPr marL="0" indent="0">
              <a:buNone/>
            </a:pPr>
            <a:r>
              <a:rPr lang="en-US" dirty="0"/>
              <a:t>			}</a:t>
            </a:r>
          </a:p>
          <a:p>
            <a:pPr marL="0" indent="0">
              <a:buNone/>
            </a:pPr>
            <a:r>
              <a:rPr lang="en-US" dirty="0"/>
              <a:t>			else {</a:t>
            </a:r>
          </a:p>
          <a:p>
            <a:pPr marL="0" indent="0">
              <a:buNone/>
            </a:pPr>
            <a:r>
              <a:rPr lang="en-US" dirty="0"/>
              <a:t>				</a:t>
            </a:r>
            <a:r>
              <a:rPr lang="en-US" dirty="0" err="1"/>
              <a:t>text.setText</a:t>
            </a:r>
            <a:r>
              <a:rPr lang="en-US" dirty="0"/>
              <a:t>(</a:t>
            </a:r>
            <a:r>
              <a:rPr lang="en-US" dirty="0" err="1"/>
              <a:t>youWrote</a:t>
            </a:r>
            <a:r>
              <a:rPr lang="en-US" dirty="0"/>
              <a:t>+"\""+</a:t>
            </a:r>
            <a:r>
              <a:rPr lang="en-US" dirty="0" err="1"/>
              <a:t>textVal</a:t>
            </a:r>
            <a:r>
              <a:rPr lang="en-US" dirty="0"/>
              <a:t>+"\".");</a:t>
            </a:r>
          </a:p>
          <a:p>
            <a:pPr marL="0" indent="0">
              <a:buNone/>
            </a:pPr>
            <a:r>
              <a:rPr lang="en-US" dirty="0"/>
              <a:t>			}</a:t>
            </a:r>
          </a:p>
          <a:p>
            <a:pPr marL="0" indent="0">
              <a:buNone/>
            </a:pPr>
            <a:r>
              <a:rPr lang="en-US" dirty="0"/>
              <a:t>		}</a:t>
            </a:r>
          </a:p>
          <a:p>
            <a:pPr marL="0" indent="0">
              <a:buNone/>
            </a:pPr>
            <a:r>
              <a:rPr lang="en-US" dirty="0"/>
              <a:t>}</a:t>
            </a:r>
          </a:p>
          <a:p>
            <a:pPr marL="0" indent="0">
              <a:buNone/>
            </a:pPr>
            <a:r>
              <a:rPr lang="en-US" dirty="0"/>
              <a:t/>
            </a:r>
            <a:br>
              <a:rPr lang="en-US" dirty="0"/>
            </a:br>
            <a:r>
              <a:rPr lang="en-US" dirty="0"/>
              <a:t> </a:t>
            </a:r>
          </a:p>
          <a:p>
            <a:endParaRPr lang="en-US" dirty="0"/>
          </a:p>
        </p:txBody>
      </p:sp>
    </p:spTree>
    <p:extLst>
      <p:ext uri="{BB962C8B-B14F-4D97-AF65-F5344CB8AC3E}">
        <p14:creationId xmlns:p14="http://schemas.microsoft.com/office/powerpoint/2010/main" val="32268336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Handling Events</a:t>
            </a:r>
            <a:endParaRPr lang="en-US" sz="3200" dirty="0"/>
          </a:p>
        </p:txBody>
      </p:sp>
      <p:sp>
        <p:nvSpPr>
          <p:cNvPr id="3" name="Content Placeholder 2"/>
          <p:cNvSpPr>
            <a:spLocks noGrp="1"/>
          </p:cNvSpPr>
          <p:nvPr>
            <p:ph idx="1"/>
          </p:nvPr>
        </p:nvSpPr>
        <p:spPr/>
        <p:txBody>
          <a:bodyPr>
            <a:normAutofit lnSpcReduction="10000"/>
          </a:bodyPr>
          <a:lstStyle/>
          <a:p>
            <a:r>
              <a:rPr lang="en-US" dirty="0"/>
              <a:t>//Inside </a:t>
            </a:r>
            <a:r>
              <a:rPr lang="en-US" dirty="0" err="1"/>
              <a:t>MyFrame</a:t>
            </a:r>
            <a:r>
              <a:rPr lang="en-US" dirty="0"/>
              <a:t>, register your new</a:t>
            </a:r>
          </a:p>
          <a:p>
            <a:r>
              <a:rPr lang="en-US" dirty="0"/>
              <a:t>//listener class when the button is defined</a:t>
            </a:r>
          </a:p>
          <a:p>
            <a:r>
              <a:rPr lang="en-US" dirty="0"/>
              <a:t>button = new </a:t>
            </a:r>
            <a:r>
              <a:rPr lang="en-US" dirty="0" err="1"/>
              <a:t>JButton</a:t>
            </a:r>
            <a:r>
              <a:rPr lang="en-US" dirty="0"/>
              <a:t>("My Button");</a:t>
            </a:r>
          </a:p>
          <a:p>
            <a:r>
              <a:rPr lang="en-US" dirty="0"/>
              <a:t> </a:t>
            </a:r>
          </a:p>
          <a:p>
            <a:r>
              <a:rPr lang="en-US" dirty="0"/>
              <a:t>//because our text field is stored as an instance variable</a:t>
            </a:r>
          </a:p>
          <a:p>
            <a:r>
              <a:rPr lang="en-US" dirty="0"/>
              <a:t>//we can pass it in to the listener like this:</a:t>
            </a:r>
          </a:p>
          <a:p>
            <a:r>
              <a:rPr lang="en-US" dirty="0" err="1"/>
              <a:t>button.addActionListener</a:t>
            </a:r>
            <a:r>
              <a:rPr lang="en-US" dirty="0"/>
              <a:t>(new </a:t>
            </a:r>
            <a:r>
              <a:rPr lang="en-US" dirty="0" err="1"/>
              <a:t>MyButtonListener</a:t>
            </a:r>
            <a:r>
              <a:rPr lang="en-US" dirty="0"/>
              <a:t>(text));</a:t>
            </a:r>
          </a:p>
          <a:p>
            <a:r>
              <a:rPr lang="en-US" dirty="0"/>
              <a:t/>
            </a:r>
            <a:br>
              <a:rPr lang="en-US" dirty="0"/>
            </a:br>
            <a:endParaRPr lang="en-US" dirty="0"/>
          </a:p>
        </p:txBody>
      </p:sp>
    </p:spTree>
    <p:extLst>
      <p:ext uri="{BB962C8B-B14F-4D97-AF65-F5344CB8AC3E}">
        <p14:creationId xmlns:p14="http://schemas.microsoft.com/office/powerpoint/2010/main" val="9636950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Handling Events</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5207" y="1967442"/>
            <a:ext cx="4553586" cy="3791479"/>
          </a:xfrm>
        </p:spPr>
      </p:pic>
    </p:spTree>
    <p:extLst>
      <p:ext uri="{BB962C8B-B14F-4D97-AF65-F5344CB8AC3E}">
        <p14:creationId xmlns:p14="http://schemas.microsoft.com/office/powerpoint/2010/main" val="19578612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Handling Events</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4180" y="1824547"/>
            <a:ext cx="5115639" cy="4077269"/>
          </a:xfrm>
        </p:spPr>
      </p:pic>
    </p:spTree>
    <p:extLst>
      <p:ext uri="{BB962C8B-B14F-4D97-AF65-F5344CB8AC3E}">
        <p14:creationId xmlns:p14="http://schemas.microsoft.com/office/powerpoint/2010/main" val="33024340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Brief Introduction to Inner Classes:</a:t>
            </a:r>
            <a:r>
              <a:rPr lang="en-US" sz="3200" dirty="0">
                <a:effectLst/>
              </a:rPr>
              <a:t/>
            </a:r>
            <a:br>
              <a:rPr lang="en-US" sz="3200" dirty="0">
                <a:effectLst/>
              </a:rPr>
            </a:br>
            <a:r>
              <a:rPr lang="en-US" sz="3200" b="1" dirty="0">
                <a:effectLst/>
              </a:rPr>
              <a:t>Listeners As Inner </a:t>
            </a:r>
            <a:r>
              <a:rPr lang="en-US" sz="3200" b="1" dirty="0" smtClean="0">
                <a:effectLst/>
              </a:rPr>
              <a:t>Classes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Notice that the class </a:t>
            </a:r>
            <a:r>
              <a:rPr lang="en-US" dirty="0" err="1"/>
              <a:t>MyButtonListener</a:t>
            </a:r>
            <a:r>
              <a:rPr lang="en-US" dirty="0"/>
              <a:t> is closely associated with </a:t>
            </a:r>
            <a:r>
              <a:rPr lang="en-US" dirty="0" err="1"/>
              <a:t>MyFrame</a:t>
            </a:r>
            <a:r>
              <a:rPr lang="en-US" dirty="0"/>
              <a:t> – it relies on the text field of </a:t>
            </a:r>
            <a:r>
              <a:rPr lang="en-US" dirty="0" err="1"/>
              <a:t>MyFrame</a:t>
            </a:r>
            <a:r>
              <a:rPr lang="en-US" dirty="0"/>
              <a:t> and has behavior that is customized to the requirements of this particular application.  </a:t>
            </a:r>
          </a:p>
          <a:p>
            <a:r>
              <a:rPr lang="en-US" dirty="0"/>
              <a:t>It is therefore natural to think of </a:t>
            </a:r>
            <a:r>
              <a:rPr lang="en-US" dirty="0" err="1"/>
              <a:t>MyButtonListener</a:t>
            </a:r>
            <a:r>
              <a:rPr lang="en-US" dirty="0"/>
              <a:t> as an auxiliary class for the private use of </a:t>
            </a:r>
            <a:r>
              <a:rPr lang="en-US" dirty="0" err="1"/>
              <a:t>MyFrame</a:t>
            </a:r>
            <a:r>
              <a:rPr lang="en-US" dirty="0" smtClean="0"/>
              <a:t>.</a:t>
            </a:r>
            <a:r>
              <a:rPr lang="en-US" dirty="0"/>
              <a:t> </a:t>
            </a:r>
          </a:p>
          <a:p>
            <a:r>
              <a:rPr lang="en-US" dirty="0"/>
              <a:t>Java supports this need with </a:t>
            </a:r>
            <a:r>
              <a:rPr lang="en-US" i="1" dirty="0"/>
              <a:t>inner classes</a:t>
            </a:r>
            <a:r>
              <a:rPr lang="en-US" dirty="0"/>
              <a:t> – an inner class is (roughly speaking) a class that is defined within another class. The resulting inner class has access to all the instance variables of its surrounding class.  </a:t>
            </a:r>
          </a:p>
          <a:p>
            <a:r>
              <a:rPr lang="en-US" dirty="0"/>
              <a:t>If we make </a:t>
            </a:r>
            <a:r>
              <a:rPr lang="en-US" dirty="0" err="1"/>
              <a:t>MyButtonListener</a:t>
            </a:r>
            <a:r>
              <a:rPr lang="en-US" dirty="0"/>
              <a:t> an inner class of </a:t>
            </a:r>
            <a:r>
              <a:rPr lang="en-US" dirty="0" err="1"/>
              <a:t>MyFrame</a:t>
            </a:r>
            <a:r>
              <a:rPr lang="en-US" dirty="0"/>
              <a:t>, then there is no longer a need to pass a text field into the listener class since it will automatically have access to it. </a:t>
            </a:r>
          </a:p>
          <a:p>
            <a:endParaRPr lang="en-US" dirty="0"/>
          </a:p>
        </p:txBody>
      </p:sp>
    </p:spTree>
    <p:extLst>
      <p:ext uri="{BB962C8B-B14F-4D97-AF65-F5344CB8AC3E}">
        <p14:creationId xmlns:p14="http://schemas.microsoft.com/office/powerpoint/2010/main" val="24053448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Brief Introduction to Inner Classes:</a:t>
            </a:r>
            <a:r>
              <a:rPr lang="en-US" sz="3200" dirty="0">
                <a:effectLst/>
              </a:rPr>
              <a:t/>
            </a:r>
            <a:br>
              <a:rPr lang="en-US" sz="3200" dirty="0">
                <a:effectLst/>
              </a:rPr>
            </a:br>
            <a:r>
              <a:rPr lang="en-US" sz="3200" b="1" dirty="0">
                <a:effectLst/>
              </a:rPr>
              <a:t>Listeners As Inner Classes</a:t>
            </a:r>
            <a:endParaRPr lang="en-US" sz="3200"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public class </a:t>
            </a:r>
            <a:r>
              <a:rPr lang="en-US" dirty="0" err="1"/>
              <a:t>MyFrame</a:t>
            </a:r>
            <a:r>
              <a:rPr lang="en-US" dirty="0"/>
              <a:t> extends </a:t>
            </a:r>
            <a:r>
              <a:rPr lang="en-US" dirty="0" err="1"/>
              <a:t>JFrame</a:t>
            </a:r>
            <a:r>
              <a:rPr lang="en-US" dirty="0"/>
              <a:t> {</a:t>
            </a:r>
          </a:p>
          <a:p>
            <a:pPr marL="0" indent="0">
              <a:buNone/>
            </a:pPr>
            <a:r>
              <a:rPr lang="en-US" dirty="0"/>
              <a:t>	private </a:t>
            </a:r>
            <a:r>
              <a:rPr lang="en-US" dirty="0" err="1"/>
              <a:t>JTextField</a:t>
            </a:r>
            <a:r>
              <a:rPr lang="en-US" dirty="0"/>
              <a:t> text;</a:t>
            </a:r>
          </a:p>
          <a:p>
            <a:pPr marL="0" indent="0">
              <a:buNone/>
            </a:pPr>
            <a:r>
              <a:rPr lang="en-US" dirty="0"/>
              <a:t>	private </a:t>
            </a:r>
            <a:r>
              <a:rPr lang="en-US" dirty="0" err="1"/>
              <a:t>JLabel</a:t>
            </a:r>
            <a:r>
              <a:rPr lang="en-US" dirty="0"/>
              <a:t> label;</a:t>
            </a:r>
          </a:p>
          <a:p>
            <a:pPr marL="0" indent="0">
              <a:buNone/>
            </a:pPr>
            <a:r>
              <a:rPr lang="en-US" dirty="0"/>
              <a:t>	private </a:t>
            </a:r>
            <a:r>
              <a:rPr lang="en-US" dirty="0" err="1"/>
              <a:t>JButton</a:t>
            </a:r>
            <a:r>
              <a:rPr lang="en-US" dirty="0"/>
              <a:t> button;</a:t>
            </a:r>
          </a:p>
          <a:p>
            <a:pPr marL="0" indent="0">
              <a:buNone/>
            </a:pPr>
            <a:r>
              <a:rPr lang="en-US" dirty="0"/>
              <a:t>	public </a:t>
            </a:r>
            <a:r>
              <a:rPr lang="en-US" dirty="0" err="1"/>
              <a:t>MyFrame</a:t>
            </a:r>
            <a:r>
              <a:rPr lang="en-US" dirty="0"/>
              <a:t>() {</a:t>
            </a:r>
          </a:p>
          <a:p>
            <a:pPr marL="0" indent="0">
              <a:buNone/>
            </a:pPr>
            <a:r>
              <a:rPr lang="en-US" dirty="0"/>
              <a:t> 		// . . .</a:t>
            </a:r>
          </a:p>
          <a:p>
            <a:pPr marL="0" indent="0">
              <a:buNone/>
            </a:pPr>
            <a:r>
              <a:rPr lang="en-US" dirty="0"/>
              <a:t>	}</a:t>
            </a:r>
          </a:p>
          <a:p>
            <a:pPr marL="0" indent="0">
              <a:buNone/>
            </a:pPr>
            <a:r>
              <a:rPr lang="en-US" dirty="0"/>
              <a:t>	private void </a:t>
            </a:r>
            <a:r>
              <a:rPr lang="en-US" dirty="0" err="1"/>
              <a:t>defineMiddlePanel</a:t>
            </a:r>
            <a:r>
              <a:rPr lang="en-US" dirty="0"/>
              <a:t>(){</a:t>
            </a:r>
          </a:p>
          <a:p>
            <a:pPr marL="0" indent="0">
              <a:buNone/>
            </a:pPr>
            <a:r>
              <a:rPr lang="en-US" dirty="0"/>
              <a:t>		</a:t>
            </a:r>
            <a:r>
              <a:rPr lang="en-US" dirty="0" err="1"/>
              <a:t>middlePanel</a:t>
            </a:r>
            <a:r>
              <a:rPr lang="en-US" dirty="0"/>
              <a:t>=new </a:t>
            </a:r>
            <a:r>
              <a:rPr lang="en-US" dirty="0" err="1"/>
              <a:t>JPanel</a:t>
            </a:r>
            <a:r>
              <a:rPr lang="en-US" dirty="0"/>
              <a:t>();</a:t>
            </a:r>
            <a:br>
              <a:rPr lang="en-US" dirty="0"/>
            </a:br>
            <a:r>
              <a:rPr lang="en-US" dirty="0"/>
              <a:t>		// . . .</a:t>
            </a:r>
          </a:p>
          <a:p>
            <a:pPr marL="0" indent="0">
              <a:buNone/>
            </a:pPr>
            <a:r>
              <a:rPr lang="en-US" dirty="0"/>
              <a:t>		button = new </a:t>
            </a:r>
            <a:r>
              <a:rPr lang="en-US" dirty="0" err="1"/>
              <a:t>JButton</a:t>
            </a:r>
            <a:r>
              <a:rPr lang="en-US" dirty="0"/>
              <a:t>("My Button");</a:t>
            </a:r>
          </a:p>
          <a:p>
            <a:pPr marL="0" indent="0">
              <a:buNone/>
            </a:pPr>
            <a:r>
              <a:rPr lang="en-US" dirty="0"/>
              <a:t>		</a:t>
            </a:r>
            <a:r>
              <a:rPr lang="en-US" dirty="0" err="1"/>
              <a:t>button.addActionListener</a:t>
            </a:r>
            <a:r>
              <a:rPr lang="en-US" dirty="0"/>
              <a:t>(</a:t>
            </a:r>
            <a:r>
              <a:rPr lang="en-US" b="1" dirty="0"/>
              <a:t>new </a:t>
            </a:r>
            <a:r>
              <a:rPr lang="en-US" b="1" dirty="0" err="1"/>
              <a:t>MyButtonListener</a:t>
            </a:r>
            <a:r>
              <a:rPr lang="en-US" b="1" dirty="0"/>
              <a:t>()</a:t>
            </a:r>
            <a:r>
              <a:rPr lang="en-US" dirty="0"/>
              <a:t>);</a:t>
            </a:r>
          </a:p>
          <a:p>
            <a:pPr marL="0" indent="0">
              <a:buNone/>
            </a:pPr>
            <a:r>
              <a:rPr lang="en-US" dirty="0"/>
              <a:t>		// . . .		</a:t>
            </a:r>
          </a:p>
          <a:p>
            <a:pPr marL="0" indent="0">
              <a:buNone/>
            </a:pPr>
            <a:r>
              <a:rPr lang="en-US" dirty="0"/>
              <a:t>	}</a:t>
            </a:r>
          </a:p>
          <a:p>
            <a:r>
              <a:rPr lang="en-US" dirty="0"/>
              <a:t/>
            </a:r>
            <a:br>
              <a:rPr lang="en-US" dirty="0"/>
            </a:br>
            <a:r>
              <a:rPr lang="en-US" dirty="0"/>
              <a:t> </a:t>
            </a:r>
          </a:p>
          <a:p>
            <a:endParaRPr lang="en-US" dirty="0"/>
          </a:p>
        </p:txBody>
      </p:sp>
    </p:spTree>
    <p:extLst>
      <p:ext uri="{BB962C8B-B14F-4D97-AF65-F5344CB8AC3E}">
        <p14:creationId xmlns:p14="http://schemas.microsoft.com/office/powerpoint/2010/main" val="16326853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Brief Introduction to Inner Classes:</a:t>
            </a:r>
            <a:r>
              <a:rPr lang="en-US" sz="3200" dirty="0">
                <a:effectLst/>
              </a:rPr>
              <a:t/>
            </a:r>
            <a:br>
              <a:rPr lang="en-US" sz="3200" dirty="0">
                <a:effectLst/>
              </a:rPr>
            </a:br>
            <a:r>
              <a:rPr lang="en-US" sz="3200" b="1" dirty="0">
                <a:effectLst/>
              </a:rPr>
              <a:t>Listeners As Inner Classes</a:t>
            </a:r>
            <a:endParaRPr lang="en-US" sz="3200" dirty="0"/>
          </a:p>
        </p:txBody>
      </p:sp>
      <p:sp>
        <p:nvSpPr>
          <p:cNvPr id="3" name="Content Placeholder 2"/>
          <p:cNvSpPr>
            <a:spLocks noGrp="1"/>
          </p:cNvSpPr>
          <p:nvPr>
            <p:ph idx="1"/>
          </p:nvPr>
        </p:nvSpPr>
        <p:spPr>
          <a:xfrm>
            <a:off x="457200" y="1600200"/>
            <a:ext cx="8229600" cy="5105400"/>
          </a:xfrm>
        </p:spPr>
        <p:txBody>
          <a:bodyPr>
            <a:normAutofit fontScale="47500" lnSpcReduction="20000"/>
          </a:bodyPr>
          <a:lstStyle/>
          <a:p>
            <a:pPr marL="0" indent="0">
              <a:buNone/>
            </a:pPr>
            <a:r>
              <a:rPr lang="en-US" dirty="0"/>
              <a:t>// . . .</a:t>
            </a:r>
          </a:p>
          <a:p>
            <a:pPr marL="0" indent="0">
              <a:buNone/>
            </a:pPr>
            <a:r>
              <a:rPr lang="en-US" dirty="0"/>
              <a:t>	//now defined as an </a:t>
            </a:r>
            <a:r>
              <a:rPr lang="en-US" dirty="0" err="1"/>
              <a:t>innner</a:t>
            </a:r>
            <a:r>
              <a:rPr lang="en-US" dirty="0"/>
              <a:t> class</a:t>
            </a:r>
          </a:p>
          <a:p>
            <a:pPr marL="0" indent="0">
              <a:buNone/>
            </a:pPr>
            <a:r>
              <a:rPr lang="en-US" dirty="0"/>
              <a:t>	class </a:t>
            </a:r>
            <a:r>
              <a:rPr lang="en-US" dirty="0" err="1"/>
              <a:t>MyButtonListener</a:t>
            </a:r>
            <a:r>
              <a:rPr lang="en-US" dirty="0"/>
              <a:t> implements </a:t>
            </a:r>
            <a:r>
              <a:rPr lang="en-US" dirty="0" err="1"/>
              <a:t>ActionListener</a:t>
            </a:r>
            <a:r>
              <a:rPr lang="en-US" dirty="0"/>
              <a:t> {</a:t>
            </a:r>
          </a:p>
          <a:p>
            <a:pPr marL="0" indent="0">
              <a:buNone/>
            </a:pPr>
            <a:r>
              <a:rPr lang="en-US" dirty="0"/>
              <a:t>		public void </a:t>
            </a:r>
            <a:r>
              <a:rPr lang="en-US" dirty="0" err="1"/>
              <a:t>actionPerformed</a:t>
            </a:r>
            <a:r>
              <a:rPr lang="en-US" dirty="0"/>
              <a:t>(</a:t>
            </a:r>
            <a:r>
              <a:rPr lang="en-US" dirty="0" err="1"/>
              <a:t>ActionEvent</a:t>
            </a:r>
            <a:r>
              <a:rPr lang="en-US" dirty="0"/>
              <a:t> </a:t>
            </a:r>
            <a:r>
              <a:rPr lang="en-US" dirty="0" err="1"/>
              <a:t>evt</a:t>
            </a:r>
            <a:r>
              <a:rPr lang="en-US" dirty="0"/>
              <a:t>){</a:t>
            </a:r>
          </a:p>
          <a:p>
            <a:pPr marL="0" indent="0">
              <a:buNone/>
            </a:pPr>
            <a:r>
              <a:rPr lang="en-US" dirty="0"/>
              <a:t>			//automatic access to </a:t>
            </a:r>
            <a:r>
              <a:rPr lang="en-US" dirty="0" err="1"/>
              <a:t>MyFrame’s</a:t>
            </a:r>
            <a:r>
              <a:rPr lang="en-US" dirty="0"/>
              <a:t> instance variables</a:t>
            </a:r>
          </a:p>
          <a:p>
            <a:pPr marL="0" indent="0">
              <a:buNone/>
            </a:pPr>
            <a:r>
              <a:rPr lang="en-US" dirty="0"/>
              <a:t>			String </a:t>
            </a:r>
            <a:r>
              <a:rPr lang="en-US" dirty="0" err="1"/>
              <a:t>textVal</a:t>
            </a:r>
            <a:r>
              <a:rPr lang="en-US" dirty="0"/>
              <a:t> = </a:t>
            </a:r>
            <a:r>
              <a:rPr lang="en-US" b="1" dirty="0" err="1"/>
              <a:t>text.getText</a:t>
            </a:r>
            <a:r>
              <a:rPr lang="en-US" b="1" dirty="0"/>
              <a:t>();</a:t>
            </a:r>
            <a:endParaRPr lang="en-US" dirty="0"/>
          </a:p>
          <a:p>
            <a:pPr marL="0" indent="0">
              <a:buNone/>
            </a:pPr>
            <a:r>
              <a:rPr lang="en-US" dirty="0"/>
              <a:t>			final String prompt = "Type a string";</a:t>
            </a:r>
          </a:p>
          <a:p>
            <a:pPr marL="0" indent="0">
              <a:buNone/>
            </a:pPr>
            <a:r>
              <a:rPr lang="en-US" dirty="0"/>
              <a:t>			final String </a:t>
            </a:r>
            <a:r>
              <a:rPr lang="en-US" dirty="0" err="1"/>
              <a:t>youWrote</a:t>
            </a:r>
            <a:r>
              <a:rPr lang="en-US" dirty="0"/>
              <a:t> = "You wrote: ";</a:t>
            </a:r>
          </a:p>
          <a:p>
            <a:pPr marL="0" indent="0">
              <a:buNone/>
            </a:pPr>
            <a:r>
              <a:rPr lang="en-US" dirty="0"/>
              <a:t>			if(</a:t>
            </a:r>
            <a:r>
              <a:rPr lang="en-US" dirty="0" err="1"/>
              <a:t>textVal.equals</a:t>
            </a:r>
            <a:r>
              <a:rPr lang="en-US" dirty="0"/>
              <a:t>("") || </a:t>
            </a:r>
          </a:p>
          <a:p>
            <a:pPr marL="0" indent="0">
              <a:buNone/>
            </a:pPr>
            <a:r>
              <a:rPr lang="en-US" dirty="0"/>
              <a:t>					</a:t>
            </a:r>
            <a:r>
              <a:rPr lang="en-US" dirty="0" err="1"/>
              <a:t>textVal.equals</a:t>
            </a:r>
            <a:r>
              <a:rPr lang="en-US" dirty="0"/>
              <a:t>(prompt) || </a:t>
            </a:r>
          </a:p>
          <a:p>
            <a:pPr marL="0" indent="0">
              <a:buNone/>
            </a:pPr>
            <a:r>
              <a:rPr lang="en-US" dirty="0"/>
              <a:t>					</a:t>
            </a:r>
            <a:r>
              <a:rPr lang="en-US" dirty="0" err="1"/>
              <a:t>textVal.startsWith</a:t>
            </a:r>
            <a:r>
              <a:rPr lang="en-US" dirty="0"/>
              <a:t>(</a:t>
            </a:r>
            <a:r>
              <a:rPr lang="en-US" dirty="0" err="1"/>
              <a:t>youWrote</a:t>
            </a:r>
            <a:r>
              <a:rPr lang="en-US" dirty="0"/>
              <a:t>)){</a:t>
            </a:r>
          </a:p>
          <a:p>
            <a:pPr marL="0" indent="0">
              <a:buNone/>
            </a:pPr>
            <a:r>
              <a:rPr lang="en-US" dirty="0"/>
              <a:t>				</a:t>
            </a:r>
          </a:p>
          <a:p>
            <a:pPr marL="0" indent="0">
              <a:buNone/>
            </a:pPr>
            <a:r>
              <a:rPr lang="en-US" dirty="0"/>
              <a:t>				</a:t>
            </a:r>
            <a:r>
              <a:rPr lang="en-US" dirty="0" err="1"/>
              <a:t>text.setText</a:t>
            </a:r>
            <a:r>
              <a:rPr lang="en-US" dirty="0"/>
              <a:t>(prompt);</a:t>
            </a:r>
          </a:p>
          <a:p>
            <a:pPr marL="0" indent="0">
              <a:buNone/>
            </a:pPr>
            <a:r>
              <a:rPr lang="en-US" dirty="0"/>
              <a:t>			}</a:t>
            </a:r>
          </a:p>
          <a:p>
            <a:pPr marL="0" indent="0">
              <a:buNone/>
            </a:pPr>
            <a:r>
              <a:rPr lang="en-US" dirty="0"/>
              <a:t>			else if(</a:t>
            </a:r>
            <a:r>
              <a:rPr lang="en-US" dirty="0" err="1"/>
              <a:t>textVal.equalsIgnoreCase</a:t>
            </a:r>
            <a:r>
              <a:rPr lang="en-US" dirty="0"/>
              <a:t>("error")){</a:t>
            </a:r>
          </a:p>
          <a:p>
            <a:pPr marL="0" indent="0">
              <a:buNone/>
            </a:pPr>
            <a:r>
              <a:rPr lang="en-US" dirty="0"/>
              <a:t>				</a:t>
            </a:r>
            <a:r>
              <a:rPr lang="en-US" dirty="0" err="1"/>
              <a:t>showMessage</a:t>
            </a:r>
            <a:r>
              <a:rPr lang="en-US" dirty="0"/>
              <a:t>("An error has occurred!");</a:t>
            </a:r>
          </a:p>
          <a:p>
            <a:pPr marL="0" indent="0">
              <a:buNone/>
            </a:pPr>
            <a:r>
              <a:rPr lang="en-US" dirty="0"/>
              <a:t>				</a:t>
            </a:r>
            <a:r>
              <a:rPr lang="en-US" dirty="0" err="1"/>
              <a:t>text.setText</a:t>
            </a:r>
            <a:r>
              <a:rPr lang="en-US" dirty="0"/>
              <a:t>(prompt);</a:t>
            </a:r>
          </a:p>
          <a:p>
            <a:pPr marL="0" indent="0">
              <a:buNone/>
            </a:pPr>
            <a:r>
              <a:rPr lang="en-US" dirty="0"/>
              <a:t>			}</a:t>
            </a:r>
          </a:p>
          <a:p>
            <a:pPr marL="0" indent="0">
              <a:buNone/>
            </a:pPr>
            <a:r>
              <a:rPr lang="en-US" dirty="0"/>
              <a:t>			else {</a:t>
            </a:r>
          </a:p>
          <a:p>
            <a:pPr marL="0" indent="0">
              <a:buNone/>
            </a:pPr>
            <a:r>
              <a:rPr lang="en-US" dirty="0"/>
              <a:t>				</a:t>
            </a:r>
            <a:r>
              <a:rPr lang="en-US" dirty="0" err="1"/>
              <a:t>text.setText</a:t>
            </a:r>
            <a:r>
              <a:rPr lang="en-US" dirty="0"/>
              <a:t>(</a:t>
            </a:r>
            <a:r>
              <a:rPr lang="en-US" dirty="0" err="1"/>
              <a:t>youWrote</a:t>
            </a:r>
            <a:r>
              <a:rPr lang="en-US" dirty="0"/>
              <a:t>+"\""+</a:t>
            </a:r>
            <a:r>
              <a:rPr lang="en-US" dirty="0" err="1"/>
              <a:t>textVal</a:t>
            </a:r>
            <a:r>
              <a:rPr lang="en-US" dirty="0"/>
              <a:t>+"\".");</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a:t>
            </a:r>
          </a:p>
          <a:p>
            <a:pPr marL="0" indent="0">
              <a:buNone/>
            </a:pPr>
            <a:r>
              <a:rPr lang="en-US" dirty="0"/>
              <a:t> </a:t>
            </a:r>
          </a:p>
          <a:p>
            <a:endParaRPr lang="en-US" dirty="0"/>
          </a:p>
        </p:txBody>
      </p:sp>
    </p:spTree>
    <p:extLst>
      <p:ext uri="{BB962C8B-B14F-4D97-AF65-F5344CB8AC3E}">
        <p14:creationId xmlns:p14="http://schemas.microsoft.com/office/powerpoint/2010/main" val="29268308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MAIN POINT</a:t>
            </a:r>
            <a:endParaRPr lang="en-US" sz="3200" dirty="0"/>
          </a:p>
        </p:txBody>
      </p:sp>
      <p:sp>
        <p:nvSpPr>
          <p:cNvPr id="3" name="Content Placeholder 2"/>
          <p:cNvSpPr>
            <a:spLocks noGrp="1"/>
          </p:cNvSpPr>
          <p:nvPr>
            <p:ph idx="1"/>
          </p:nvPr>
        </p:nvSpPr>
        <p:spPr/>
        <p:txBody>
          <a:bodyPr>
            <a:normAutofit fontScale="92500" lnSpcReduction="20000"/>
          </a:bodyPr>
          <a:lstStyle/>
          <a:p>
            <a:r>
              <a:rPr lang="en-US" dirty="0"/>
              <a:t>A GUI becomes responsive to user interaction (for example, button clicks and mouse clicks) through Swing’s event-handling model in which event sources are associated with listener classes, whose </a:t>
            </a:r>
            <a:r>
              <a:rPr lang="en-US" dirty="0" err="1"/>
              <a:t>actionPerformed</a:t>
            </a:r>
            <a:r>
              <a:rPr lang="en-US" dirty="0"/>
              <a:t> method is called (and is passed an event object) whenever a relevant action occurs. To make use of this event-handling model, the developer defines a listener class, implements </a:t>
            </a:r>
            <a:r>
              <a:rPr lang="en-US" dirty="0" err="1"/>
              <a:t>actionPerformed</a:t>
            </a:r>
            <a:r>
              <a:rPr lang="en-US" dirty="0"/>
              <a:t>, and, when defining an event source (like a button), registers the listener class with this event source component. The “observer” pattern that is used in Swing mirrors the fact that in creation, the influence of every action is felt everywhere; existence is a field of infinite correlation; every behavior is “</a:t>
            </a:r>
            <a:r>
              <a:rPr lang="en-US" dirty="0" err="1"/>
              <a:t>listented</a:t>
            </a:r>
            <a:r>
              <a:rPr lang="en-US" dirty="0"/>
              <a:t> to” throughout creation.</a:t>
            </a:r>
          </a:p>
          <a:p>
            <a:endParaRPr lang="en-US" dirty="0"/>
          </a:p>
        </p:txBody>
      </p:sp>
    </p:spTree>
    <p:extLst>
      <p:ext uri="{BB962C8B-B14F-4D97-AF65-F5344CB8AC3E}">
        <p14:creationId xmlns:p14="http://schemas.microsoft.com/office/powerpoint/2010/main" val="5716418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66800"/>
          </a:xfrm>
        </p:spPr>
        <p:txBody>
          <a:bodyPr/>
          <a:lstStyle/>
          <a:p>
            <a:r>
              <a:rPr lang="en-US" sz="3200" b="1" dirty="0">
                <a:effectLst/>
              </a:rPr>
              <a:t>Displaying Pop-up Messages</a:t>
            </a:r>
            <a:r>
              <a:rPr lang="en-US" sz="3200" dirty="0">
                <a:effectLst/>
              </a:rPr>
              <a:t/>
            </a:r>
            <a:br>
              <a:rPr lang="en-US" sz="3200" dirty="0">
                <a:effectLst/>
              </a:rPr>
            </a:br>
            <a:endParaRPr lang="en-US" sz="3200" dirty="0"/>
          </a:p>
        </p:txBody>
      </p:sp>
      <p:sp>
        <p:nvSpPr>
          <p:cNvPr id="3" name="Content Placeholder 2"/>
          <p:cNvSpPr>
            <a:spLocks noGrp="1"/>
          </p:cNvSpPr>
          <p:nvPr>
            <p:ph idx="1"/>
          </p:nvPr>
        </p:nvSpPr>
        <p:spPr/>
        <p:txBody>
          <a:bodyPr/>
          <a:lstStyle/>
          <a:p>
            <a:r>
              <a:rPr lang="en-US" dirty="0"/>
              <a:t>The Swing class </a:t>
            </a:r>
            <a:r>
              <a:rPr lang="en-US" dirty="0" err="1"/>
              <a:t>JOptionPane</a:t>
            </a:r>
            <a:r>
              <a:rPr lang="en-US" dirty="0"/>
              <a:t> makes it easy to pop up a standard dialog box that prompts users for a value or informs them of something (such as error messages). See the Java API docs for all the different options in using this class. We focus on one common usage here</a:t>
            </a:r>
            <a:r>
              <a:rPr lang="en-US" dirty="0" smtClean="0"/>
              <a:t>:</a:t>
            </a:r>
            <a:endParaRPr lang="en-US" dirty="0"/>
          </a:p>
          <a:p>
            <a:r>
              <a:rPr lang="en-US" b="1" i="1" dirty="0"/>
              <a:t>Example: </a:t>
            </a:r>
            <a:r>
              <a:rPr lang="en-US" b="1" dirty="0"/>
              <a:t> </a:t>
            </a:r>
            <a:r>
              <a:rPr lang="en-US" dirty="0"/>
              <a:t>In our example, we will add one more piece of functionality. When the user types in the word “error” in the text box, the GUI will respond by displaying a popup with an error message:</a:t>
            </a:r>
          </a:p>
          <a:p>
            <a:endParaRPr lang="en-US" dirty="0"/>
          </a:p>
        </p:txBody>
      </p:sp>
    </p:spTree>
    <p:extLst>
      <p:ext uri="{BB962C8B-B14F-4D97-AF65-F5344CB8AC3E}">
        <p14:creationId xmlns:p14="http://schemas.microsoft.com/office/powerpoint/2010/main" val="27819426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66800"/>
          </a:xfrm>
        </p:spPr>
        <p:txBody>
          <a:bodyPr/>
          <a:lstStyle/>
          <a:p>
            <a:r>
              <a:rPr lang="en-US" sz="3200" b="1" dirty="0">
                <a:effectLst/>
              </a:rPr>
              <a:t>Displaying Pop-up Messages</a:t>
            </a:r>
            <a:r>
              <a:rPr lang="en-US" sz="3200" dirty="0">
                <a:effectLst/>
              </a:rPr>
              <a:t/>
            </a:r>
            <a:br>
              <a:rPr lang="en-US" sz="3200" dirty="0">
                <a:effectLst/>
              </a:rPr>
            </a:b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5600" y="1066800"/>
            <a:ext cx="3210373" cy="186716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9675" y="2592508"/>
            <a:ext cx="4920441" cy="4189292"/>
          </a:xfrm>
          <a:prstGeom prst="rect">
            <a:avLst/>
          </a:prstGeom>
        </p:spPr>
      </p:pic>
    </p:spTree>
    <p:extLst>
      <p:ext uri="{BB962C8B-B14F-4D97-AF65-F5344CB8AC3E}">
        <p14:creationId xmlns:p14="http://schemas.microsoft.com/office/powerpoint/2010/main" val="3544598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600200"/>
          </a:xfrm>
        </p:spPr>
        <p:txBody>
          <a:bodyPr/>
          <a:lstStyle/>
          <a:p>
            <a:r>
              <a:rPr lang="en-US" sz="3200" dirty="0"/>
              <a:t>Introduction</a:t>
            </a:r>
          </a:p>
        </p:txBody>
      </p:sp>
      <p:sp>
        <p:nvSpPr>
          <p:cNvPr id="3" name="Content Placeholder 2"/>
          <p:cNvSpPr>
            <a:spLocks noGrp="1"/>
          </p:cNvSpPr>
          <p:nvPr>
            <p:ph idx="1"/>
          </p:nvPr>
        </p:nvSpPr>
        <p:spPr>
          <a:xfrm>
            <a:off x="457200" y="990600"/>
            <a:ext cx="8229600" cy="5715000"/>
          </a:xfrm>
        </p:spPr>
        <p:txBody>
          <a:bodyPr>
            <a:normAutofit fontScale="77500" lnSpcReduction="20000"/>
          </a:bodyPr>
          <a:lstStyle/>
          <a:p>
            <a:pPr lvl="0"/>
            <a:r>
              <a:rPr lang="en-US" b="1" i="1" dirty="0"/>
              <a:t>IFC.</a:t>
            </a:r>
            <a:r>
              <a:rPr lang="en-US" dirty="0"/>
              <a:t> Various alternative windowing toolkits emerged in 1995, 1996, the most significant of which was Netscape’s IFC (Internet Foundation Classes). Components in the IFC toolkit were painted onto blank windows – the native toolkit of the target platform was not used at all. This caused components and their behavior to be identical across all platforms.</a:t>
            </a:r>
            <a:br>
              <a:rPr lang="en-US" dirty="0"/>
            </a:br>
            <a:endParaRPr lang="en-US" dirty="0"/>
          </a:p>
          <a:p>
            <a:pPr lvl="0"/>
            <a:r>
              <a:rPr lang="en-US" b="1" i="1" dirty="0"/>
              <a:t>Swing.</a:t>
            </a:r>
            <a:r>
              <a:rPr lang="en-US" dirty="0"/>
              <a:t> Sun worked with Netscape to refine the peerless IFC approach, producing, in the end, a new windowing toolkit called Swing. Swing was made available (1997) as an extension to jdk1.1, but in the end became part of an enormous upgrade to Java, known as JFC (Java Foundation Classes), which was released as part of jdk1.2 in 1999.</a:t>
            </a:r>
            <a:br>
              <a:rPr lang="en-US" dirty="0"/>
            </a:br>
            <a:endParaRPr lang="en-US" dirty="0"/>
          </a:p>
          <a:p>
            <a:pPr lvl="0"/>
            <a:r>
              <a:rPr lang="en-US" b="1" i="1" dirty="0"/>
              <a:t>AWT Still Used.</a:t>
            </a:r>
            <a:r>
              <a:rPr lang="en-US" dirty="0"/>
              <a:t>  Swing components still make use of aspects of the AWT – Swing is built “on top of” the old AWT. In particular, handling of events relies on the old event-handling model.</a:t>
            </a:r>
            <a:br>
              <a:rPr lang="en-US" dirty="0"/>
            </a:br>
            <a:endParaRPr lang="en-US" dirty="0"/>
          </a:p>
          <a:p>
            <a:pPr lvl="0"/>
            <a:r>
              <a:rPr lang="en-US" b="1" i="1" dirty="0"/>
              <a:t>JavaFX.</a:t>
            </a:r>
            <a:r>
              <a:rPr lang="en-US" dirty="0"/>
              <a:t> In 2014, Oracle declared that Swing libraries would be developed no further, and that the windowing toolkit of choice had become JavaFX. JavaFX has more modern-looking components and has a more flexible API. Since Swing is still (as of 2015) far more widely used than JavaFX, Swing is presented here.</a:t>
            </a:r>
          </a:p>
          <a:p>
            <a:endParaRPr lang="en-US" dirty="0"/>
          </a:p>
        </p:txBody>
      </p:sp>
    </p:spTree>
    <p:extLst>
      <p:ext uri="{BB962C8B-B14F-4D97-AF65-F5344CB8AC3E}">
        <p14:creationId xmlns:p14="http://schemas.microsoft.com/office/powerpoint/2010/main" val="18977007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Displaying Pop-up Messages</a:t>
            </a:r>
            <a:endParaRPr lang="en-US" sz="3200" dirty="0"/>
          </a:p>
        </p:txBody>
      </p:sp>
      <p:sp>
        <p:nvSpPr>
          <p:cNvPr id="3" name="Content Placeholder 2"/>
          <p:cNvSpPr>
            <a:spLocks noGrp="1"/>
          </p:cNvSpPr>
          <p:nvPr>
            <p:ph idx="1"/>
          </p:nvPr>
        </p:nvSpPr>
        <p:spPr/>
        <p:txBody>
          <a:bodyPr>
            <a:normAutofit fontScale="55000" lnSpcReduction="20000"/>
          </a:bodyPr>
          <a:lstStyle/>
          <a:p>
            <a:r>
              <a:rPr lang="en-US" dirty="0"/>
              <a:t>To achieve this behavior, we modify the listener code to check for the input “error” like this:</a:t>
            </a:r>
          </a:p>
          <a:p>
            <a:r>
              <a:rPr lang="en-US" dirty="0"/>
              <a:t> </a:t>
            </a:r>
          </a:p>
          <a:p>
            <a:r>
              <a:rPr lang="en-US" dirty="0"/>
              <a:t>class </a:t>
            </a:r>
            <a:r>
              <a:rPr lang="en-US" dirty="0" err="1"/>
              <a:t>MyButtonListener</a:t>
            </a:r>
            <a:r>
              <a:rPr lang="en-US" dirty="0"/>
              <a:t> implements </a:t>
            </a:r>
            <a:r>
              <a:rPr lang="en-US" dirty="0" err="1"/>
              <a:t>ActionListener</a:t>
            </a:r>
            <a:r>
              <a:rPr lang="en-US" dirty="0"/>
              <a:t> {</a:t>
            </a:r>
          </a:p>
          <a:p>
            <a:r>
              <a:rPr lang="en-US" dirty="0"/>
              <a:t>		public void </a:t>
            </a:r>
            <a:r>
              <a:rPr lang="en-US" dirty="0" err="1"/>
              <a:t>actionPerformed</a:t>
            </a:r>
            <a:r>
              <a:rPr lang="en-US" dirty="0"/>
              <a:t>(</a:t>
            </a:r>
            <a:r>
              <a:rPr lang="en-US" dirty="0" err="1"/>
              <a:t>ActionEvent</a:t>
            </a:r>
            <a:r>
              <a:rPr lang="en-US" dirty="0"/>
              <a:t> </a:t>
            </a:r>
            <a:r>
              <a:rPr lang="en-US" dirty="0" err="1"/>
              <a:t>evt</a:t>
            </a:r>
            <a:r>
              <a:rPr lang="en-US" dirty="0"/>
              <a:t>){</a:t>
            </a:r>
          </a:p>
          <a:p>
            <a:r>
              <a:rPr lang="en-US" dirty="0"/>
              <a:t>			String </a:t>
            </a:r>
            <a:r>
              <a:rPr lang="en-US" dirty="0" err="1"/>
              <a:t>textVal</a:t>
            </a:r>
            <a:r>
              <a:rPr lang="en-US" dirty="0"/>
              <a:t> = </a:t>
            </a:r>
            <a:r>
              <a:rPr lang="en-US" dirty="0" err="1"/>
              <a:t>text.getText</a:t>
            </a:r>
            <a:r>
              <a:rPr lang="en-US" dirty="0"/>
              <a:t>();</a:t>
            </a:r>
          </a:p>
          <a:p>
            <a:r>
              <a:rPr lang="en-US" dirty="0"/>
              <a:t>			final String prompt = "Type a string";</a:t>
            </a:r>
          </a:p>
          <a:p>
            <a:r>
              <a:rPr lang="en-US" dirty="0"/>
              <a:t>			final String </a:t>
            </a:r>
            <a:r>
              <a:rPr lang="en-US" dirty="0" err="1"/>
              <a:t>youWrote</a:t>
            </a:r>
            <a:r>
              <a:rPr lang="en-US" dirty="0"/>
              <a:t> = "You wrote: ";</a:t>
            </a:r>
          </a:p>
          <a:p>
            <a:r>
              <a:rPr lang="en-US" dirty="0"/>
              <a:t>			if(</a:t>
            </a:r>
            <a:r>
              <a:rPr lang="en-US" dirty="0" err="1"/>
              <a:t>textVal.equals</a:t>
            </a:r>
            <a:r>
              <a:rPr lang="en-US" dirty="0"/>
              <a:t>("") || </a:t>
            </a:r>
          </a:p>
          <a:p>
            <a:r>
              <a:rPr lang="en-US" dirty="0"/>
              <a:t>					</a:t>
            </a:r>
            <a:r>
              <a:rPr lang="en-US" dirty="0" err="1"/>
              <a:t>textVal.equals</a:t>
            </a:r>
            <a:r>
              <a:rPr lang="en-US" dirty="0"/>
              <a:t>(prompt) || </a:t>
            </a:r>
          </a:p>
          <a:p>
            <a:r>
              <a:rPr lang="en-US" dirty="0"/>
              <a:t>					</a:t>
            </a:r>
            <a:r>
              <a:rPr lang="en-US" dirty="0" err="1"/>
              <a:t>textVal.startsWith</a:t>
            </a:r>
            <a:r>
              <a:rPr lang="en-US" dirty="0"/>
              <a:t>(</a:t>
            </a:r>
            <a:r>
              <a:rPr lang="en-US" dirty="0" err="1"/>
              <a:t>youWrote</a:t>
            </a:r>
            <a:r>
              <a:rPr lang="en-US" dirty="0"/>
              <a:t>)){</a:t>
            </a:r>
          </a:p>
          <a:p>
            <a:r>
              <a:rPr lang="en-US" dirty="0"/>
              <a:t>				</a:t>
            </a:r>
          </a:p>
          <a:p>
            <a:r>
              <a:rPr lang="en-US" dirty="0"/>
              <a:t>				</a:t>
            </a:r>
            <a:r>
              <a:rPr lang="en-US" dirty="0" err="1"/>
              <a:t>text.setText</a:t>
            </a:r>
            <a:r>
              <a:rPr lang="en-US" dirty="0"/>
              <a:t>(prompt);</a:t>
            </a:r>
          </a:p>
          <a:p>
            <a:r>
              <a:rPr lang="en-US" dirty="0"/>
              <a:t>			}</a:t>
            </a:r>
          </a:p>
          <a:p>
            <a:r>
              <a:rPr lang="en-US" dirty="0"/>
              <a:t>			</a:t>
            </a:r>
            <a:r>
              <a:rPr lang="en-US" b="1" dirty="0"/>
              <a:t>else if(</a:t>
            </a:r>
            <a:r>
              <a:rPr lang="en-US" b="1" dirty="0" err="1"/>
              <a:t>textVal.equalsIgnoreCase</a:t>
            </a:r>
            <a:r>
              <a:rPr lang="en-US" b="1" dirty="0"/>
              <a:t>("error")){</a:t>
            </a:r>
            <a:endParaRPr lang="en-US" dirty="0"/>
          </a:p>
          <a:p>
            <a:r>
              <a:rPr lang="en-US" b="1" dirty="0"/>
              <a:t>				</a:t>
            </a:r>
            <a:r>
              <a:rPr lang="en-US" b="1" dirty="0" err="1"/>
              <a:t>showMessage</a:t>
            </a:r>
            <a:r>
              <a:rPr lang="en-US" b="1" dirty="0"/>
              <a:t>("An error has occurred!");</a:t>
            </a:r>
            <a:endParaRPr lang="en-US" dirty="0"/>
          </a:p>
          <a:p>
            <a:r>
              <a:rPr lang="en-US" b="1" dirty="0"/>
              <a:t>				</a:t>
            </a:r>
            <a:r>
              <a:rPr lang="en-US" b="1" dirty="0" err="1"/>
              <a:t>text.setText</a:t>
            </a:r>
            <a:r>
              <a:rPr lang="en-US" b="1" dirty="0"/>
              <a:t>(prompt);</a:t>
            </a:r>
            <a:endParaRPr lang="en-US" dirty="0"/>
          </a:p>
          <a:p>
            <a:r>
              <a:rPr lang="en-US" dirty="0"/>
              <a:t>			}</a:t>
            </a:r>
          </a:p>
          <a:p>
            <a:r>
              <a:rPr lang="en-US" dirty="0"/>
              <a:t>			else {</a:t>
            </a:r>
          </a:p>
          <a:p>
            <a:r>
              <a:rPr lang="en-US" dirty="0"/>
              <a:t>				</a:t>
            </a:r>
            <a:r>
              <a:rPr lang="en-US" dirty="0" err="1"/>
              <a:t>text.setText</a:t>
            </a:r>
            <a:r>
              <a:rPr lang="en-US" dirty="0"/>
              <a:t>(</a:t>
            </a:r>
            <a:r>
              <a:rPr lang="en-US" dirty="0" err="1"/>
              <a:t>youWrote</a:t>
            </a:r>
            <a:r>
              <a:rPr lang="en-US" dirty="0"/>
              <a:t>+"\""+</a:t>
            </a:r>
            <a:r>
              <a:rPr lang="en-US" dirty="0" err="1"/>
              <a:t>textVal</a:t>
            </a:r>
            <a:r>
              <a:rPr lang="en-US" dirty="0"/>
              <a:t>+"\".");</a:t>
            </a:r>
          </a:p>
          <a:p>
            <a:r>
              <a:rPr lang="en-US" dirty="0"/>
              <a:t>			}</a:t>
            </a:r>
          </a:p>
          <a:p>
            <a:r>
              <a:rPr lang="en-US" dirty="0"/>
              <a:t>		}</a:t>
            </a:r>
          </a:p>
          <a:p>
            <a:r>
              <a:rPr lang="en-US" dirty="0"/>
              <a:t>	}</a:t>
            </a:r>
          </a:p>
          <a:p>
            <a:endParaRPr lang="en-US" dirty="0"/>
          </a:p>
        </p:txBody>
      </p:sp>
    </p:spTree>
    <p:extLst>
      <p:ext uri="{BB962C8B-B14F-4D97-AF65-F5344CB8AC3E}">
        <p14:creationId xmlns:p14="http://schemas.microsoft.com/office/powerpoint/2010/main" val="28189134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work of displaying the message is encapsulated in the </a:t>
            </a:r>
            <a:r>
              <a:rPr lang="en-US" dirty="0" err="1"/>
              <a:t>showMessage</a:t>
            </a:r>
            <a:r>
              <a:rPr lang="en-US" dirty="0"/>
              <a:t>() method</a:t>
            </a:r>
            <a:r>
              <a:rPr lang="en-US" dirty="0" smtClean="0"/>
              <a:t>:</a:t>
            </a:r>
            <a:endParaRPr lang="en-US" dirty="0"/>
          </a:p>
          <a:p>
            <a:pPr marL="0" indent="0">
              <a:buNone/>
            </a:pPr>
            <a:r>
              <a:rPr lang="en-US" dirty="0" smtClean="0"/>
              <a:t>	private </a:t>
            </a:r>
            <a:r>
              <a:rPr lang="en-US" dirty="0"/>
              <a:t>void </a:t>
            </a:r>
            <a:r>
              <a:rPr lang="en-US" dirty="0" err="1"/>
              <a:t>showMessage</a:t>
            </a:r>
            <a:r>
              <a:rPr lang="en-US" dirty="0"/>
              <a:t>(String message){</a:t>
            </a:r>
          </a:p>
          <a:p>
            <a:pPr marL="0" indent="0">
              <a:buNone/>
            </a:pPr>
            <a:r>
              <a:rPr lang="en-US" dirty="0"/>
              <a:t>		</a:t>
            </a:r>
            <a:r>
              <a:rPr lang="en-US" dirty="0" err="1"/>
              <a:t>JOptionPane.showMessageDialog</a:t>
            </a:r>
            <a:r>
              <a:rPr lang="en-US" dirty="0"/>
              <a:t>(this,</a:t>
            </a:r>
          </a:p>
          <a:p>
            <a:pPr marL="0" indent="0">
              <a:buNone/>
            </a:pPr>
            <a:r>
              <a:rPr lang="en-US" dirty="0"/>
              <a:t>		          message,</a:t>
            </a:r>
          </a:p>
          <a:p>
            <a:pPr marL="0" indent="0">
              <a:buNone/>
            </a:pPr>
            <a:r>
              <a:rPr lang="en-US" dirty="0"/>
              <a:t>		          "Error", </a:t>
            </a:r>
          </a:p>
          <a:p>
            <a:pPr marL="0" indent="0">
              <a:buNone/>
            </a:pPr>
            <a:r>
              <a:rPr lang="en-US" dirty="0"/>
              <a:t>		          </a:t>
            </a:r>
            <a:r>
              <a:rPr lang="en-US" dirty="0" err="1"/>
              <a:t>JOptionPane.ERROR_MESSAGE</a:t>
            </a: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41723031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sz="3200" b="1" dirty="0">
                <a:effectLst/>
              </a:rPr>
              <a:t>The </a:t>
            </a:r>
            <a:r>
              <a:rPr lang="en-US" sz="3200" b="1" dirty="0" err="1">
                <a:effectLst/>
              </a:rPr>
              <a:t>UserIO</a:t>
            </a:r>
            <a:r>
              <a:rPr lang="en-US" sz="3200" b="1" dirty="0">
                <a:effectLst/>
              </a:rPr>
              <a:t> GUI</a:t>
            </a:r>
            <a:endParaRPr lang="en-US" sz="3200" dirty="0"/>
          </a:p>
        </p:txBody>
      </p:sp>
      <p:sp>
        <p:nvSpPr>
          <p:cNvPr id="3" name="Content Placeholder 2"/>
          <p:cNvSpPr>
            <a:spLocks noGrp="1"/>
          </p:cNvSpPr>
          <p:nvPr>
            <p:ph idx="1"/>
          </p:nvPr>
        </p:nvSpPr>
        <p:spPr>
          <a:xfrm>
            <a:off x="457200" y="762000"/>
            <a:ext cx="8229600" cy="6019800"/>
          </a:xfrm>
        </p:spPr>
        <p:txBody>
          <a:bodyPr/>
          <a:lstStyle/>
          <a:p>
            <a:r>
              <a:rPr lang="en-US" dirty="0"/>
              <a:t>The class </a:t>
            </a:r>
            <a:r>
              <a:rPr lang="en-US" dirty="0" err="1"/>
              <a:t>UserIO</a:t>
            </a:r>
            <a:r>
              <a:rPr lang="en-US" dirty="0"/>
              <a:t> is a simple GUI that we will use in class for some of the labs. It makes use of the principles described here, uses some additional techniques, and is well suited for displaying input/output behavior. See package </a:t>
            </a:r>
            <a:r>
              <a:rPr lang="en-US" dirty="0" smtClean="0"/>
              <a:t>lesson5.useriogui</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3006073"/>
            <a:ext cx="5106113" cy="3801006"/>
          </a:xfrm>
          <a:prstGeom prst="rect">
            <a:avLst/>
          </a:prstGeom>
        </p:spPr>
      </p:pic>
    </p:spTree>
    <p:extLst>
      <p:ext uri="{BB962C8B-B14F-4D97-AF65-F5344CB8AC3E}">
        <p14:creationId xmlns:p14="http://schemas.microsoft.com/office/powerpoint/2010/main" val="152523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b="1" dirty="0">
                <a:effectLst/>
              </a:rPr>
              <a:t>CONNECTING THE PARTS OF KNOWLEDGE</a:t>
            </a:r>
            <a:r>
              <a:rPr lang="en-US" sz="1600" dirty="0">
                <a:effectLst/>
              </a:rPr>
              <a:t/>
            </a:r>
            <a:br>
              <a:rPr lang="en-US" sz="1600" dirty="0">
                <a:effectLst/>
              </a:rPr>
            </a:br>
            <a:r>
              <a:rPr lang="en-US" sz="1600" b="1" dirty="0">
                <a:effectLst/>
              </a:rPr>
              <a:t>WITH THE WHOLENESS OF KNOWLEDGE</a:t>
            </a:r>
            <a:endParaRPr lang="en-US" sz="1600" dirty="0"/>
          </a:p>
        </p:txBody>
      </p:sp>
      <p:sp>
        <p:nvSpPr>
          <p:cNvPr id="3" name="Content Placeholder 2"/>
          <p:cNvSpPr>
            <a:spLocks noGrp="1"/>
          </p:cNvSpPr>
          <p:nvPr>
            <p:ph idx="1"/>
          </p:nvPr>
        </p:nvSpPr>
        <p:spPr>
          <a:xfrm>
            <a:off x="457200" y="1752600"/>
            <a:ext cx="8229600" cy="4373563"/>
          </a:xfrm>
        </p:spPr>
        <p:txBody>
          <a:bodyPr>
            <a:normAutofit/>
          </a:bodyPr>
          <a:lstStyle/>
          <a:p>
            <a:pPr marL="0" indent="0" algn="ctr">
              <a:buNone/>
            </a:pPr>
            <a:r>
              <a:rPr lang="en-US" i="1" dirty="0"/>
              <a:t>The self-referral dynamics </a:t>
            </a:r>
            <a:r>
              <a:rPr lang="en-US" i="1" dirty="0" smtClean="0"/>
              <a:t>arising </a:t>
            </a:r>
            <a:r>
              <a:rPr lang="en-US" i="1" dirty="0"/>
              <a:t>from the reflexive association of container </a:t>
            </a:r>
            <a:r>
              <a:rPr lang="en-US" i="1" dirty="0" smtClean="0"/>
              <a:t>classes</a:t>
            </a:r>
            <a:endParaRPr lang="en-US" dirty="0"/>
          </a:p>
          <a:p>
            <a:pPr lvl="0"/>
            <a:r>
              <a:rPr lang="en-US" dirty="0"/>
              <a:t>In Swing, components are placed and arranged in container classes for attractive display. </a:t>
            </a:r>
          </a:p>
          <a:p>
            <a:pPr lvl="0"/>
            <a:r>
              <a:rPr lang="en-US" dirty="0"/>
              <a:t>In Swing, containers are also considered to be components; this makes it possible to place and arrange container classes inside other container classes. These self-referral </a:t>
            </a:r>
            <a:r>
              <a:rPr lang="en-US" dirty="0" err="1"/>
              <a:t>dyanmics</a:t>
            </a:r>
            <a:r>
              <a:rPr lang="en-US" dirty="0"/>
              <a:t> support a much broader range of possibilities in the design of GUIs.</a:t>
            </a:r>
          </a:p>
          <a:p>
            <a:endParaRPr lang="en-US" dirty="0"/>
          </a:p>
        </p:txBody>
      </p:sp>
    </p:spTree>
    <p:extLst>
      <p:ext uri="{BB962C8B-B14F-4D97-AF65-F5344CB8AC3E}">
        <p14:creationId xmlns:p14="http://schemas.microsoft.com/office/powerpoint/2010/main" val="6724794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lgn="ctr">
              <a:buNone/>
            </a:pPr>
            <a:r>
              <a:rPr lang="en-US" sz="2800" dirty="0" smtClean="0"/>
              <a:t>Thank you</a:t>
            </a:r>
            <a:endParaRPr lang="en-US" sz="2800" dirty="0"/>
          </a:p>
        </p:txBody>
      </p:sp>
    </p:spTree>
    <p:extLst>
      <p:ext uri="{BB962C8B-B14F-4D97-AF65-F5344CB8AC3E}">
        <p14:creationId xmlns:p14="http://schemas.microsoft.com/office/powerpoint/2010/main" val="23965333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600200"/>
          </a:xfrm>
        </p:spPr>
        <p:txBody>
          <a:bodyPr/>
          <a:lstStyle/>
          <a:p>
            <a:r>
              <a:rPr lang="en-US" sz="3200" dirty="0"/>
              <a:t>Introduction</a:t>
            </a:r>
          </a:p>
        </p:txBody>
      </p:sp>
      <p:sp>
        <p:nvSpPr>
          <p:cNvPr id="3" name="Content Placeholder 2"/>
          <p:cNvSpPr>
            <a:spLocks noGrp="1"/>
          </p:cNvSpPr>
          <p:nvPr>
            <p:ph idx="1"/>
          </p:nvPr>
        </p:nvSpPr>
        <p:spPr>
          <a:xfrm>
            <a:off x="457200" y="990600"/>
            <a:ext cx="8229600" cy="5562600"/>
          </a:xfrm>
        </p:spPr>
        <p:txBody>
          <a:bodyPr>
            <a:normAutofit fontScale="85000" lnSpcReduction="20000"/>
          </a:bodyPr>
          <a:lstStyle/>
          <a:p>
            <a:pPr lvl="0"/>
            <a:r>
              <a:rPr lang="en-US" b="1" i="1" dirty="0"/>
              <a:t>Industry Standard.</a:t>
            </a:r>
            <a:r>
              <a:rPr lang="en-US" dirty="0"/>
              <a:t>  For standalone GUI development in Java, Swing is the toolkit most often used. A “runner up” is SWT, the toolkit that Eclipse was built from; it is available as an Eclipse plug-in. </a:t>
            </a:r>
          </a:p>
          <a:p>
            <a:pPr lvl="0"/>
            <a:r>
              <a:rPr lang="en-US" b="1" i="1" dirty="0"/>
              <a:t>Visual Designers.</a:t>
            </a:r>
            <a:r>
              <a:rPr lang="en-US" dirty="0"/>
              <a:t> Visual Basic, C++ and C# provide excellent tools for tool-aided drag-and-drop creation of GUIs, and even automatic GUI generation. Such tools have also appeared in the Java world. Symantec’s Visual Café, IBM’s Visual Age for Java, Borland’s </a:t>
            </a:r>
            <a:r>
              <a:rPr lang="en-US" dirty="0" err="1"/>
              <a:t>JBuilder</a:t>
            </a:r>
            <a:r>
              <a:rPr lang="en-US" dirty="0"/>
              <a:t>, Sun’s Visual Designer, and NetBeans’ Matisse – all have offered their own versions of visual designers. Many experts in the field feel that these are good for prototyping but not for industry-strength GUIs, since the generated code is hard to maintain (but there are enthusiasts who disagree). It is also generally accepted that learning the principles of good GUI design, and the implementation of those principles in the Java language, are pre-requisites for effective use of such tools. A visual tool called </a:t>
            </a:r>
            <a:r>
              <a:rPr lang="en-US" dirty="0" err="1"/>
              <a:t>SceneBuilder</a:t>
            </a:r>
            <a:r>
              <a:rPr lang="en-US" dirty="0"/>
              <a:t> comes with JavaFX and makes it easier than ever to create UIs without coding, but still, to understand it is important to understand what is going on instead of just relying on a tool.</a:t>
            </a:r>
          </a:p>
          <a:p>
            <a:endParaRPr lang="en-US" dirty="0"/>
          </a:p>
        </p:txBody>
      </p:sp>
    </p:spTree>
    <p:extLst>
      <p:ext uri="{BB962C8B-B14F-4D97-AF65-F5344CB8AC3E}">
        <p14:creationId xmlns:p14="http://schemas.microsoft.com/office/powerpoint/2010/main" val="2309311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600200"/>
          </a:xfrm>
        </p:spPr>
        <p:txBody>
          <a:bodyPr/>
          <a:lstStyle/>
          <a:p>
            <a:r>
              <a:rPr lang="en-US" sz="3200" dirty="0"/>
              <a:t>Introduction</a:t>
            </a:r>
          </a:p>
        </p:txBody>
      </p:sp>
      <p:sp>
        <p:nvSpPr>
          <p:cNvPr id="3" name="Content Placeholder 2"/>
          <p:cNvSpPr>
            <a:spLocks noGrp="1"/>
          </p:cNvSpPr>
          <p:nvPr>
            <p:ph idx="1"/>
          </p:nvPr>
        </p:nvSpPr>
        <p:spPr>
          <a:xfrm>
            <a:off x="457200" y="990600"/>
            <a:ext cx="8229600" cy="5562600"/>
          </a:xfrm>
        </p:spPr>
        <p:txBody>
          <a:bodyPr>
            <a:normAutofit/>
          </a:bodyPr>
          <a:lstStyle/>
          <a:p>
            <a:pPr lvl="0"/>
            <a:r>
              <a:rPr lang="en-US" b="1" i="1" dirty="0"/>
              <a:t>About This Lesson.</a:t>
            </a:r>
            <a:r>
              <a:rPr lang="en-US" dirty="0"/>
              <a:t> This is a quick introduction to </a:t>
            </a:r>
            <a:br>
              <a:rPr lang="en-US" dirty="0"/>
            </a:br>
            <a:endParaRPr lang="en-US" dirty="0"/>
          </a:p>
          <a:p>
            <a:pPr lvl="1">
              <a:buFont typeface="Wingdings" panose="05000000000000000000" pitchFamily="2" charset="2"/>
              <a:buChar char="Ø"/>
            </a:pPr>
            <a:r>
              <a:rPr lang="en-US" sz="2000" dirty="0"/>
              <a:t>Using Swing components and containers</a:t>
            </a:r>
          </a:p>
          <a:p>
            <a:pPr lvl="1">
              <a:buFont typeface="Wingdings" panose="05000000000000000000" pitchFamily="2" charset="2"/>
              <a:buChar char="Ø"/>
            </a:pPr>
            <a:r>
              <a:rPr lang="en-US" sz="2000" dirty="0"/>
              <a:t>Layout basics</a:t>
            </a:r>
          </a:p>
          <a:p>
            <a:pPr lvl="1">
              <a:buFont typeface="Wingdings" panose="05000000000000000000" pitchFamily="2" charset="2"/>
              <a:buChar char="Ø"/>
            </a:pPr>
            <a:r>
              <a:rPr lang="en-US" sz="2000" dirty="0"/>
              <a:t>Handling GUI events</a:t>
            </a:r>
            <a:r>
              <a:rPr lang="en-US" dirty="0"/>
              <a:t/>
            </a:r>
            <a:br>
              <a:rPr lang="en-US" dirty="0"/>
            </a:br>
            <a:endParaRPr lang="en-US" dirty="0"/>
          </a:p>
          <a:p>
            <a:r>
              <a:rPr lang="en-US" dirty="0"/>
              <a:t>Swing has many features, but this lesson is enough to allow you  to build simple but attractive and functional GUIs for your own applications.</a:t>
            </a:r>
          </a:p>
          <a:p>
            <a:endParaRPr lang="en-US" dirty="0"/>
          </a:p>
        </p:txBody>
      </p:sp>
    </p:spTree>
    <p:extLst>
      <p:ext uri="{BB962C8B-B14F-4D97-AF65-F5344CB8AC3E}">
        <p14:creationId xmlns:p14="http://schemas.microsoft.com/office/powerpoint/2010/main" val="1762643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Main Idea in Swing</a:t>
            </a:r>
            <a:endParaRPr lang="en-US" sz="3200" dirty="0"/>
          </a:p>
        </p:txBody>
      </p:sp>
      <p:sp>
        <p:nvSpPr>
          <p:cNvPr id="3" name="Content Placeholder 2"/>
          <p:cNvSpPr>
            <a:spLocks noGrp="1"/>
          </p:cNvSpPr>
          <p:nvPr>
            <p:ph idx="1"/>
          </p:nvPr>
        </p:nvSpPr>
        <p:spPr/>
        <p:txBody>
          <a:bodyPr>
            <a:normAutofit fontScale="77500" lnSpcReduction="20000"/>
          </a:bodyPr>
          <a:lstStyle/>
          <a:p>
            <a:pPr lvl="0"/>
            <a:r>
              <a:rPr lang="en-US" i="1" dirty="0"/>
              <a:t>Components and containers. </a:t>
            </a:r>
            <a:r>
              <a:rPr lang="en-US" dirty="0"/>
              <a:t>Swing provides components (like text boxes, buttons, checkboxes) and containers (frames, windows, panels, applets) in which such components can be placed. </a:t>
            </a:r>
          </a:p>
          <a:p>
            <a:pPr lvl="0"/>
            <a:r>
              <a:rPr lang="en-US" i="1" dirty="0"/>
              <a:t>Containers placed in other containers. </a:t>
            </a:r>
            <a:r>
              <a:rPr lang="en-US" dirty="0"/>
              <a:t>In Swing, a container is also considered to be another kind of component, so containers can be placed in other containers</a:t>
            </a:r>
            <a:r>
              <a:rPr lang="en-US" dirty="0" smtClean="0"/>
              <a:t>.</a:t>
            </a:r>
            <a:endParaRPr lang="en-US" dirty="0"/>
          </a:p>
          <a:p>
            <a:pPr lvl="0"/>
            <a:r>
              <a:rPr lang="en-US" i="1" dirty="0" err="1"/>
              <a:t>LayoutManagers</a:t>
            </a:r>
            <a:r>
              <a:rPr lang="en-US" i="1" dirty="0"/>
              <a:t> for containers. </a:t>
            </a:r>
            <a:r>
              <a:rPr lang="en-US" dirty="0"/>
              <a:t>Every container supports the use of a layout strategy. To achieve the visual objectives in building Swing screens requires skillful use of layouts on multiple containers</a:t>
            </a:r>
            <a:r>
              <a:rPr lang="en-US" dirty="0" smtClean="0"/>
              <a:t>.</a:t>
            </a:r>
            <a:endParaRPr lang="en-US" dirty="0"/>
          </a:p>
          <a:p>
            <a:pPr lvl="0"/>
            <a:r>
              <a:rPr lang="en-US" i="1" dirty="0"/>
              <a:t>Listeners = Event Handlers. </a:t>
            </a:r>
            <a:r>
              <a:rPr lang="en-US" dirty="0"/>
              <a:t>A Swing GUI becomes responsive to user actions (like button presses, item selections, </a:t>
            </a:r>
            <a:r>
              <a:rPr lang="en-US" dirty="0" err="1"/>
              <a:t>etc</a:t>
            </a:r>
            <a:r>
              <a:rPr lang="en-US" dirty="0"/>
              <a:t>) by means of an event handling model. In this model, there are “listeners” for user actions (like button presses and mouse clicks). When a relevant user action occurs, the listener is informed and the code that you have written to handle the event will then be executed.</a:t>
            </a:r>
          </a:p>
          <a:p>
            <a:endParaRPr lang="en-US" dirty="0"/>
          </a:p>
        </p:txBody>
      </p:sp>
    </p:spTree>
    <p:extLst>
      <p:ext uri="{BB962C8B-B14F-4D97-AF65-F5344CB8AC3E}">
        <p14:creationId xmlns:p14="http://schemas.microsoft.com/office/powerpoint/2010/main" val="1989499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err="1">
                <a:effectLst/>
              </a:rPr>
              <a:t>JFrames</a:t>
            </a:r>
            <a:endParaRPr lang="en-US" sz="3200" dirty="0"/>
          </a:p>
        </p:txBody>
      </p:sp>
      <p:sp>
        <p:nvSpPr>
          <p:cNvPr id="3" name="Content Placeholder 2"/>
          <p:cNvSpPr>
            <a:spLocks noGrp="1"/>
          </p:cNvSpPr>
          <p:nvPr>
            <p:ph idx="1"/>
          </p:nvPr>
        </p:nvSpPr>
        <p:spPr/>
        <p:txBody>
          <a:bodyPr/>
          <a:lstStyle/>
          <a:p>
            <a:pPr marL="400050" lvl="1" indent="0">
              <a:buNone/>
            </a:pPr>
            <a:r>
              <a:rPr lang="en-US" sz="2400" dirty="0"/>
              <a:t>The top-level container class in Swing is </a:t>
            </a:r>
            <a:r>
              <a:rPr lang="en-US" sz="2400" dirty="0" err="1"/>
              <a:t>JFrame</a:t>
            </a:r>
            <a:r>
              <a:rPr lang="en-US" sz="2400" dirty="0"/>
              <a:t>. (“Top-level” means “not contained in any other containers.”)  </a:t>
            </a:r>
            <a:r>
              <a:rPr lang="en-US" sz="2400" dirty="0" err="1"/>
              <a:t>JFrame</a:t>
            </a:r>
            <a:r>
              <a:rPr lang="en-US" sz="2400" dirty="0"/>
              <a:t> is equipped with a title bar whose value can be modified. </a:t>
            </a:r>
            <a:r>
              <a:rPr lang="en-US" dirty="0"/>
              <a:t/>
            </a:r>
            <a:br>
              <a:rPr lang="en-US" dirty="0"/>
            </a:br>
            <a:r>
              <a:rPr lang="en-US" dirty="0"/>
              <a:t/>
            </a:r>
            <a:br>
              <a:rPr lang="en-US" dirty="0"/>
            </a:br>
            <a:r>
              <a:rPr lang="en-US" dirty="0"/>
              <a:t>class </a:t>
            </a:r>
            <a:r>
              <a:rPr lang="en-US" dirty="0" err="1"/>
              <a:t>MyFrame</a:t>
            </a:r>
            <a:r>
              <a:rPr lang="en-US" dirty="0"/>
              <a:t> extends </a:t>
            </a:r>
            <a:r>
              <a:rPr lang="en-US" dirty="0" err="1"/>
              <a:t>JFrame</a:t>
            </a:r>
            <a:r>
              <a:rPr lang="en-US" dirty="0"/>
              <a:t> {</a:t>
            </a:r>
          </a:p>
          <a:p>
            <a:pPr marL="400050" lvl="1" indent="0">
              <a:buNone/>
            </a:pPr>
            <a:r>
              <a:rPr lang="en-US" dirty="0"/>
              <a:t>	</a:t>
            </a:r>
            <a:r>
              <a:rPr lang="en-US" dirty="0" err="1"/>
              <a:t>MyFrame</a:t>
            </a:r>
            <a:r>
              <a:rPr lang="en-US" dirty="0"/>
              <a:t>() {</a:t>
            </a:r>
          </a:p>
          <a:p>
            <a:pPr marL="400050" lvl="1" indent="0">
              <a:buNone/>
            </a:pPr>
            <a:r>
              <a:rPr lang="en-US" dirty="0"/>
              <a:t>		</a:t>
            </a:r>
            <a:r>
              <a:rPr lang="en-US" dirty="0" err="1"/>
              <a:t>setTitle</a:t>
            </a:r>
            <a:r>
              <a:rPr lang="en-US" dirty="0"/>
              <a:t>(″Hello World″);</a:t>
            </a:r>
          </a:p>
          <a:p>
            <a:pPr marL="400050" lvl="1" indent="0">
              <a:buNone/>
            </a:pPr>
            <a:r>
              <a:rPr lang="en-US" dirty="0"/>
              <a:t>}</a:t>
            </a:r>
            <a:endParaRPr lang="en-US" dirty="0"/>
          </a:p>
        </p:txBody>
      </p:sp>
    </p:spTree>
    <p:extLst>
      <p:ext uri="{BB962C8B-B14F-4D97-AF65-F5344CB8AC3E}">
        <p14:creationId xmlns:p14="http://schemas.microsoft.com/office/powerpoint/2010/main" val="2323895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err="1">
                <a:effectLst/>
              </a:rPr>
              <a:t>JFrames</a:t>
            </a:r>
            <a:endParaRPr lang="en-US" sz="3200"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To see the result so far, create an instance of </a:t>
            </a:r>
            <a:r>
              <a:rPr lang="en-US" sz="2000" dirty="0" err="1"/>
              <a:t>MyFrame</a:t>
            </a:r>
            <a:r>
              <a:rPr lang="en-US" dirty="0"/>
              <a:t> and call the </a:t>
            </a:r>
            <a:r>
              <a:rPr lang="en-US" sz="2000" dirty="0" err="1"/>
              <a:t>setVisible</a:t>
            </a:r>
            <a:r>
              <a:rPr lang="en-US" dirty="0"/>
              <a:t> method on it. Because of the non-</a:t>
            </a:r>
            <a:r>
              <a:rPr lang="en-US" dirty="0" err="1"/>
              <a:t>threadsafe</a:t>
            </a:r>
            <a:r>
              <a:rPr lang="en-US" dirty="0"/>
              <a:t> nature of Swing components, all component-building (to be safe) must be done through the </a:t>
            </a:r>
            <a:r>
              <a:rPr lang="en-US" dirty="0" err="1"/>
              <a:t>EventQueue</a:t>
            </a:r>
            <a:r>
              <a:rPr lang="en-US" dirty="0"/>
              <a:t>, so we have to create our </a:t>
            </a:r>
            <a:r>
              <a:rPr lang="en-US" dirty="0" err="1"/>
              <a:t>JFrame</a:t>
            </a:r>
            <a:r>
              <a:rPr lang="en-US" dirty="0"/>
              <a:t> and make it visible with the following mysterious code, which places our GUI-building thread in Swing’s event queue, where it will be executed in the proper order.</a:t>
            </a:r>
            <a:br>
              <a:rPr lang="en-US" dirty="0"/>
            </a:br>
            <a:r>
              <a:rPr lang="en-US" dirty="0"/>
              <a:t/>
            </a:r>
            <a:br>
              <a:rPr lang="en-US" dirty="0"/>
            </a:br>
            <a:r>
              <a:rPr lang="en-US" sz="2000" dirty="0"/>
              <a:t>public static void main(String[] </a:t>
            </a:r>
            <a:r>
              <a:rPr lang="en-US" sz="2000" dirty="0" err="1"/>
              <a:t>args</a:t>
            </a:r>
            <a:r>
              <a:rPr lang="en-US" sz="2000" dirty="0"/>
              <a:t>) {</a:t>
            </a:r>
            <a:br>
              <a:rPr lang="en-US" sz="2000" dirty="0"/>
            </a:br>
            <a:r>
              <a:rPr lang="en-US" sz="2000" dirty="0"/>
              <a:t>	</a:t>
            </a:r>
            <a:r>
              <a:rPr lang="en-US" sz="2000" dirty="0" err="1"/>
              <a:t>EventQueue.invokeLater</a:t>
            </a:r>
            <a:r>
              <a:rPr lang="en-US" sz="2000" dirty="0"/>
              <a:t>(new Runnable()</a:t>
            </a:r>
            <a:endParaRPr lang="en-US" dirty="0"/>
          </a:p>
          <a:p>
            <a:pPr marL="0" indent="0">
              <a:buNone/>
            </a:pPr>
            <a:r>
              <a:rPr lang="en-US" dirty="0"/>
              <a:t>	{</a:t>
            </a:r>
            <a:endParaRPr lang="en-US" sz="2800" dirty="0"/>
          </a:p>
          <a:p>
            <a:pPr marL="0" indent="0">
              <a:buNone/>
            </a:pPr>
            <a:r>
              <a:rPr lang="en-US" dirty="0"/>
              <a:t>			public void run() {</a:t>
            </a:r>
            <a:endParaRPr lang="en-US" sz="2800" dirty="0"/>
          </a:p>
          <a:p>
            <a:pPr marL="0" indent="0">
              <a:buNone/>
            </a:pPr>
            <a:r>
              <a:rPr lang="en-US" dirty="0"/>
              <a:t>				MyFrame1 mf = new MyFrame1();</a:t>
            </a:r>
            <a:endParaRPr lang="en-US" sz="2800" dirty="0"/>
          </a:p>
          <a:p>
            <a:pPr marL="0" indent="0">
              <a:buNone/>
            </a:pPr>
            <a:r>
              <a:rPr lang="en-US" dirty="0"/>
              <a:t>				</a:t>
            </a:r>
            <a:r>
              <a:rPr lang="en-US" dirty="0" err="1"/>
              <a:t>mf.setVisible</a:t>
            </a:r>
            <a:r>
              <a:rPr lang="en-US" dirty="0"/>
              <a:t>(true);</a:t>
            </a:r>
            <a:endParaRPr lang="en-US" sz="2800" dirty="0"/>
          </a:p>
          <a:p>
            <a:pPr marL="0" indent="0">
              <a:buNone/>
            </a:pPr>
            <a:r>
              <a:rPr lang="en-US" dirty="0"/>
              <a:t>			}</a:t>
            </a:r>
            <a:endParaRPr lang="en-US" sz="2800" dirty="0"/>
          </a:p>
          <a:p>
            <a:pPr marL="0" indent="0">
              <a:buNone/>
            </a:pPr>
            <a:r>
              <a:rPr lang="en-US" dirty="0"/>
              <a:t>}); </a:t>
            </a:r>
            <a:endParaRPr lang="en-US" sz="2800" dirty="0"/>
          </a:p>
          <a:p>
            <a:pPr marL="0" indent="0">
              <a:buNone/>
            </a:pPr>
            <a:r>
              <a:rPr lang="en-US" dirty="0"/>
              <a:t>}</a:t>
            </a:r>
            <a:endParaRPr lang="en-US" sz="2800" dirty="0"/>
          </a:p>
        </p:txBody>
      </p:sp>
    </p:spTree>
    <p:extLst>
      <p:ext uri="{BB962C8B-B14F-4D97-AF65-F5344CB8AC3E}">
        <p14:creationId xmlns:p14="http://schemas.microsoft.com/office/powerpoint/2010/main" val="11976982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1129</TotalTime>
  <Words>2657</Words>
  <Application>Microsoft Office PowerPoint</Application>
  <PresentationFormat>On-screen Show (4:3)</PresentationFormat>
  <Paragraphs>322</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Executive</vt:lpstr>
      <vt:lpstr>      Lesson 5: Building GUIs in Java with Swing</vt:lpstr>
      <vt:lpstr>Wholeness of the Lesson</vt:lpstr>
      <vt:lpstr>Introduction</vt:lpstr>
      <vt:lpstr>Introduction</vt:lpstr>
      <vt:lpstr>Introduction</vt:lpstr>
      <vt:lpstr>Introduction</vt:lpstr>
      <vt:lpstr>Main Idea in Swing</vt:lpstr>
      <vt:lpstr>JFrames</vt:lpstr>
      <vt:lpstr>JFrames</vt:lpstr>
      <vt:lpstr>JFrames</vt:lpstr>
      <vt:lpstr>JFrame</vt:lpstr>
      <vt:lpstr>Adding Components</vt:lpstr>
      <vt:lpstr>Adding Components</vt:lpstr>
      <vt:lpstr>MAIN POINT</vt:lpstr>
      <vt:lpstr>Layout Managers: FlowLayout and BorderLayout</vt:lpstr>
      <vt:lpstr>Layout Managers: FlowLayout and BorderLayout</vt:lpstr>
      <vt:lpstr>Layout Managers: FlowLayout and BorderLayout</vt:lpstr>
      <vt:lpstr>Layout Managers: FlowLayout and BorderLayout</vt:lpstr>
      <vt:lpstr>MAIN POINT</vt:lpstr>
      <vt:lpstr>Applying Layout Managers</vt:lpstr>
      <vt:lpstr>Applying Layout Managers</vt:lpstr>
      <vt:lpstr>Applying Layout Managers</vt:lpstr>
      <vt:lpstr>Applying Layout Managers</vt:lpstr>
      <vt:lpstr>Applying Layout Managers</vt:lpstr>
      <vt:lpstr>Applying Layout Managers</vt:lpstr>
      <vt:lpstr>MAIN POINT</vt:lpstr>
      <vt:lpstr>Handling Events </vt:lpstr>
      <vt:lpstr>Handling Events</vt:lpstr>
      <vt:lpstr>Handling Events</vt:lpstr>
      <vt:lpstr>Handling Events</vt:lpstr>
      <vt:lpstr>Handling Events</vt:lpstr>
      <vt:lpstr>Handling Events</vt:lpstr>
      <vt:lpstr>Handling Events</vt:lpstr>
      <vt:lpstr>Brief Introduction to Inner Classes: Listeners As Inner Classes</vt:lpstr>
      <vt:lpstr>Brief Introduction to Inner Classes: Listeners As Inner Classes</vt:lpstr>
      <vt:lpstr>Brief Introduction to Inner Classes: Listeners As Inner Classes</vt:lpstr>
      <vt:lpstr>MAIN POINT</vt:lpstr>
      <vt:lpstr>Displaying Pop-up Messages </vt:lpstr>
      <vt:lpstr>Displaying Pop-up Messages </vt:lpstr>
      <vt:lpstr>Displaying Pop-up Messages</vt:lpstr>
      <vt:lpstr>PowerPoint Presentation</vt:lpstr>
      <vt:lpstr>The UserIO GUI</vt:lpstr>
      <vt:lpstr>CONNECTING THE PARTS OF KNOWLEDGE WITH THE WHOLENESS OF KNOWLEDGE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Lesson 1: Introduction to Java And the Eclipse Development Environment </dc:title>
  <dc:creator>admin</dc:creator>
  <cp:lastModifiedBy>admin</cp:lastModifiedBy>
  <cp:revision>114</cp:revision>
  <dcterms:created xsi:type="dcterms:W3CDTF">2006-08-16T00:00:00Z</dcterms:created>
  <dcterms:modified xsi:type="dcterms:W3CDTF">2015-11-30T17:51:22Z</dcterms:modified>
</cp:coreProperties>
</file>