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2"/>
  </p:notesMasterIdLst>
  <p:sldIdLst>
    <p:sldId id="256" r:id="rId2"/>
    <p:sldId id="300"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 id="333" r:id="rId36"/>
    <p:sldId id="334" r:id="rId37"/>
    <p:sldId id="335" r:id="rId38"/>
    <p:sldId id="336" r:id="rId39"/>
    <p:sldId id="337" r:id="rId40"/>
    <p:sldId id="274"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65" autoAdjust="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043A96-F417-4019-AB32-5E7187B6AE4A}" type="datetimeFigureOut">
              <a:rPr lang="en-US" smtClean="0"/>
              <a:t>12/2/2015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9FCF3C-1DA6-49F9-8E6B-7E5C9762986B}" type="slidenum">
              <a:rPr lang="en-US" smtClean="0"/>
              <a:t>‹#›</a:t>
            </a:fld>
            <a:endParaRPr lang="en-US"/>
          </a:p>
        </p:txBody>
      </p:sp>
    </p:spTree>
    <p:extLst>
      <p:ext uri="{BB962C8B-B14F-4D97-AF65-F5344CB8AC3E}">
        <p14:creationId xmlns:p14="http://schemas.microsoft.com/office/powerpoint/2010/main" val="1922078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9FCF3C-1DA6-49F9-8E6B-7E5C9762986B}" type="slidenum">
              <a:rPr lang="en-US" smtClean="0"/>
              <a:t>38</a:t>
            </a:fld>
            <a:endParaRPr lang="en-US"/>
          </a:p>
        </p:txBody>
      </p:sp>
    </p:spTree>
    <p:extLst>
      <p:ext uri="{BB962C8B-B14F-4D97-AF65-F5344CB8AC3E}">
        <p14:creationId xmlns:p14="http://schemas.microsoft.com/office/powerpoint/2010/main" val="3707898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12/2/2015</a:t>
            </a:fld>
            <a:endParaRPr lang="en-US" dirty="0"/>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12/2/2015</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81200"/>
            <a:ext cx="8382000" cy="914399"/>
          </a:xfrm>
        </p:spPr>
        <p:txBody>
          <a:bodyPr/>
          <a:lstStyle/>
          <a:p>
            <a:r>
              <a:rPr lang="en-US" sz="3200" b="1" dirty="0" smtClean="0">
                <a:effectLst/>
              </a:rPr>
              <a:t/>
            </a:r>
            <a:br>
              <a:rPr lang="en-US" sz="3200" b="1" dirty="0" smtClean="0">
                <a:effectLst/>
              </a:rPr>
            </a:br>
            <a:r>
              <a:rPr lang="en-US" sz="3200" b="1" dirty="0">
                <a:effectLst/>
              </a:rPr>
              <a:t/>
            </a:r>
            <a:br>
              <a:rPr lang="en-US" sz="3200" b="1" dirty="0">
                <a:effectLst/>
              </a:rPr>
            </a:br>
            <a:r>
              <a:rPr lang="en-US" sz="3200" b="1" dirty="0" smtClean="0">
                <a:effectLst/>
              </a:rPr>
              <a:t/>
            </a:r>
            <a:br>
              <a:rPr lang="en-US" sz="3200" b="1" dirty="0" smtClean="0">
                <a:effectLst/>
              </a:rPr>
            </a:br>
            <a:r>
              <a:rPr lang="en-US" sz="3200" b="1" dirty="0" smtClean="0">
                <a:effectLst/>
              </a:rPr>
              <a:t/>
            </a:r>
            <a:br>
              <a:rPr lang="en-US" sz="3200" b="1" dirty="0" smtClean="0">
                <a:effectLst/>
              </a:rPr>
            </a:br>
            <a:r>
              <a:rPr lang="en-US" sz="3200" b="1" dirty="0">
                <a:effectLst/>
              </a:rPr>
              <a:t/>
            </a:r>
            <a:br>
              <a:rPr lang="en-US" sz="3200" b="1" dirty="0">
                <a:effectLst/>
              </a:rPr>
            </a:br>
            <a:r>
              <a:rPr lang="en-US" sz="3200" b="1" dirty="0" smtClean="0">
                <a:effectLst/>
              </a:rPr>
              <a:t/>
            </a:r>
            <a:br>
              <a:rPr lang="en-US" sz="3200" b="1" dirty="0" smtClean="0">
                <a:effectLst/>
              </a:rPr>
            </a:br>
            <a:r>
              <a:rPr lang="en-US" sz="3200" b="1" dirty="0" smtClean="0">
                <a:effectLst/>
              </a:rPr>
              <a:t>Lesson </a:t>
            </a:r>
            <a:r>
              <a:rPr lang="en-US" sz="3200" b="1" dirty="0" smtClean="0">
                <a:effectLst/>
              </a:rPr>
              <a:t>6: Inheritance and Polymorphism</a:t>
            </a:r>
            <a:endParaRPr lang="en-US" sz="3200" dirty="0">
              <a:effectLst/>
            </a:endParaRPr>
          </a:p>
        </p:txBody>
      </p:sp>
      <p:sp>
        <p:nvSpPr>
          <p:cNvPr id="3" name="Subtitle 2"/>
          <p:cNvSpPr>
            <a:spLocks noGrp="1"/>
          </p:cNvSpPr>
          <p:nvPr>
            <p:ph type="subTitle" idx="1"/>
          </p:nvPr>
        </p:nvSpPr>
        <p:spPr>
          <a:xfrm>
            <a:off x="1371600" y="3124200"/>
            <a:ext cx="6400800" cy="1219200"/>
          </a:xfrm>
        </p:spPr>
        <p:txBody>
          <a:bodyPr/>
          <a:lstStyle/>
          <a:p>
            <a:r>
              <a:rPr lang="en-US" dirty="0"/>
              <a:t>b</a:t>
            </a:r>
            <a:r>
              <a:rPr lang="en-US" dirty="0" smtClean="0"/>
              <a:t>y Dr. </a:t>
            </a:r>
            <a:r>
              <a:rPr lang="en-US" dirty="0" err="1" smtClean="0"/>
              <a:t>Shafqat</a:t>
            </a:r>
            <a:r>
              <a:rPr lang="en-US" dirty="0" smtClean="0"/>
              <a:t> Ali Shad</a:t>
            </a:r>
            <a:endParaRPr lang="en-US" dirty="0"/>
          </a:p>
        </p:txBody>
      </p:sp>
    </p:spTree>
    <p:extLst>
      <p:ext uri="{BB962C8B-B14F-4D97-AF65-F5344CB8AC3E}">
        <p14:creationId xmlns:p14="http://schemas.microsoft.com/office/powerpoint/2010/main" val="1442199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An Example of Superclass and Subclass</a:t>
            </a:r>
            <a:endParaRPr lang="en-US" sz="3200" dirty="0"/>
          </a:p>
        </p:txBody>
      </p:sp>
      <p:sp>
        <p:nvSpPr>
          <p:cNvPr id="3" name="Content Placeholder 2"/>
          <p:cNvSpPr>
            <a:spLocks noGrp="1"/>
          </p:cNvSpPr>
          <p:nvPr>
            <p:ph idx="1"/>
          </p:nvPr>
        </p:nvSpPr>
        <p:spPr>
          <a:xfrm>
            <a:off x="457200" y="1600200"/>
            <a:ext cx="8229600" cy="4953000"/>
          </a:xfrm>
        </p:spPr>
        <p:txBody>
          <a:bodyPr>
            <a:normAutofit fontScale="55000" lnSpcReduction="20000"/>
          </a:bodyPr>
          <a:lstStyle/>
          <a:p>
            <a:pPr marL="0" indent="0">
              <a:buNone/>
            </a:pPr>
            <a:r>
              <a:rPr lang="en-US" sz="2900" dirty="0"/>
              <a:t>class </a:t>
            </a:r>
            <a:r>
              <a:rPr lang="en-US" sz="2900" dirty="0" err="1"/>
              <a:t>ManagerTest</a:t>
            </a:r>
            <a:r>
              <a:rPr lang="en-US" sz="2900" dirty="0"/>
              <a:t> {</a:t>
            </a:r>
          </a:p>
          <a:p>
            <a:pPr marL="0" indent="0">
              <a:buNone/>
            </a:pPr>
            <a:r>
              <a:rPr lang="en-US" sz="2900" dirty="0"/>
              <a:t>	public static void main(String[] </a:t>
            </a:r>
            <a:r>
              <a:rPr lang="en-US" sz="2900" dirty="0" err="1"/>
              <a:t>args</a:t>
            </a:r>
            <a:r>
              <a:rPr lang="en-US" sz="2900" dirty="0"/>
              <a:t>) {</a:t>
            </a:r>
          </a:p>
          <a:p>
            <a:pPr marL="0" indent="0">
              <a:buNone/>
            </a:pPr>
            <a:r>
              <a:rPr lang="en-US" sz="2900" dirty="0"/>
              <a:t>		Manager boss = new Manager("Boss Guy", 80000, 1987, 12, 15);</a:t>
            </a:r>
          </a:p>
          <a:p>
            <a:pPr marL="0" indent="0">
              <a:buNone/>
            </a:pPr>
            <a:r>
              <a:rPr lang="en-US" sz="2900" dirty="0"/>
              <a:t>		</a:t>
            </a:r>
            <a:r>
              <a:rPr lang="en-US" sz="2900" dirty="0" err="1"/>
              <a:t>boss.setBonus</a:t>
            </a:r>
            <a:r>
              <a:rPr lang="en-US" sz="2900" dirty="0"/>
              <a:t>(5000);</a:t>
            </a:r>
          </a:p>
          <a:p>
            <a:pPr marL="0" indent="0">
              <a:buNone/>
            </a:pPr>
            <a:r>
              <a:rPr lang="en-US" sz="2900" dirty="0"/>
              <a:t> </a:t>
            </a:r>
          </a:p>
          <a:p>
            <a:pPr marL="0" indent="0">
              <a:buNone/>
            </a:pPr>
            <a:r>
              <a:rPr lang="en-US" sz="2900" dirty="0"/>
              <a:t>		Employee[] staff = new Employee[3];</a:t>
            </a:r>
          </a:p>
          <a:p>
            <a:pPr marL="0" indent="0">
              <a:buNone/>
            </a:pPr>
            <a:r>
              <a:rPr lang="en-US" sz="2900" dirty="0"/>
              <a:t> </a:t>
            </a:r>
          </a:p>
          <a:p>
            <a:pPr marL="0" indent="0">
              <a:buNone/>
            </a:pPr>
            <a:r>
              <a:rPr lang="en-US" sz="2900" dirty="0"/>
              <a:t>		staff[0] = boss;</a:t>
            </a:r>
          </a:p>
          <a:p>
            <a:pPr marL="0" indent="0">
              <a:buNone/>
            </a:pPr>
            <a:r>
              <a:rPr lang="en-US" sz="2900" dirty="0"/>
              <a:t>staff[1] = new Employee("</a:t>
            </a:r>
            <a:r>
              <a:rPr lang="en-US" sz="2900" dirty="0" err="1"/>
              <a:t>Jimbo</a:t>
            </a:r>
            <a:r>
              <a:rPr lang="en-US" sz="2900" dirty="0"/>
              <a:t>", 50000, 1989, 10, 1);</a:t>
            </a:r>
          </a:p>
          <a:p>
            <a:pPr marL="0" indent="0">
              <a:buNone/>
            </a:pPr>
            <a:r>
              <a:rPr lang="en-US" sz="2900" dirty="0"/>
              <a:t>staff[2] = new Employee("Tommy", 40000, 1990, 3,15);</a:t>
            </a:r>
          </a:p>
          <a:p>
            <a:pPr marL="0" indent="0">
              <a:buNone/>
            </a:pPr>
            <a:r>
              <a:rPr lang="en-US" sz="2900" dirty="0"/>
              <a:t> </a:t>
            </a:r>
          </a:p>
          <a:p>
            <a:pPr marL="0" indent="0">
              <a:buNone/>
            </a:pPr>
            <a:r>
              <a:rPr lang="en-US" sz="2900" dirty="0"/>
              <a:t>			//print names and salaries</a:t>
            </a:r>
          </a:p>
          <a:p>
            <a:pPr marL="0" indent="0">
              <a:buNone/>
            </a:pPr>
            <a:r>
              <a:rPr lang="en-US" sz="2900" dirty="0"/>
              <a:t>			for(Employee e : staff) {</a:t>
            </a:r>
          </a:p>
          <a:p>
            <a:pPr marL="0" indent="0">
              <a:buNone/>
            </a:pPr>
            <a:r>
              <a:rPr lang="en-US" sz="2900" dirty="0"/>
              <a:t>				</a:t>
            </a:r>
            <a:r>
              <a:rPr lang="en-US" sz="2900" dirty="0" err="1"/>
              <a:t>System.out.println</a:t>
            </a:r>
            <a:r>
              <a:rPr lang="en-US" sz="2900" dirty="0"/>
              <a:t>("name: " + </a:t>
            </a:r>
            <a:r>
              <a:rPr lang="en-US" sz="2900" dirty="0" err="1"/>
              <a:t>e.getName</a:t>
            </a:r>
            <a:r>
              <a:rPr lang="en-US" sz="2900" dirty="0"/>
              <a:t>() +</a:t>
            </a:r>
          </a:p>
          <a:p>
            <a:pPr marL="0" indent="0">
              <a:buNone/>
            </a:pPr>
            <a:r>
              <a:rPr lang="en-US" sz="2900" dirty="0"/>
              <a:t>									    	"salary: "+ </a:t>
            </a:r>
            <a:r>
              <a:rPr lang="en-US" sz="2900" dirty="0" err="1"/>
              <a:t>e.getSalary</a:t>
            </a:r>
            <a:r>
              <a:rPr lang="en-US" sz="2900" dirty="0"/>
              <a:t>());</a:t>
            </a:r>
          </a:p>
          <a:p>
            <a:pPr marL="0" indent="0">
              <a:buNone/>
            </a:pPr>
            <a:r>
              <a:rPr lang="en-US" sz="2900" dirty="0"/>
              <a:t>			}</a:t>
            </a:r>
          </a:p>
          <a:p>
            <a:pPr marL="0" indent="0">
              <a:buNone/>
            </a:pPr>
            <a:r>
              <a:rPr lang="en-US" sz="2900" dirty="0"/>
              <a:t>		}</a:t>
            </a:r>
          </a:p>
          <a:p>
            <a:pPr marL="0" indent="0">
              <a:buNone/>
            </a:pPr>
            <a:r>
              <a:rPr lang="en-US" dirty="0"/>
              <a:t> </a:t>
            </a:r>
            <a:br>
              <a:rPr lang="en-US" dirty="0"/>
            </a:br>
            <a:endParaRPr lang="en-US" dirty="0"/>
          </a:p>
        </p:txBody>
      </p:sp>
    </p:spTree>
    <p:extLst>
      <p:ext uri="{BB962C8B-B14F-4D97-AF65-F5344CB8AC3E}">
        <p14:creationId xmlns:p14="http://schemas.microsoft.com/office/powerpoint/2010/main" val="2667255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Points to observe</a:t>
            </a:r>
            <a:r>
              <a:rPr lang="en-US" sz="3200" dirty="0">
                <a:effectLst/>
              </a:rPr>
              <a:t>:</a:t>
            </a:r>
            <a:endParaRPr lang="en-US" sz="3200" dirty="0"/>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r>
              <a:rPr lang="en-US" dirty="0"/>
              <a:t>A.	Manager provides all the "services" of Employee, with additional functionality (involving bonuses) and overridden functionality (</a:t>
            </a:r>
            <a:r>
              <a:rPr lang="en-US" dirty="0" err="1"/>
              <a:t>getSalary</a:t>
            </a:r>
            <a:r>
              <a:rPr lang="en-US" dirty="0"/>
              <a:t> method) – so it's a good candidate for </a:t>
            </a:r>
            <a:r>
              <a:rPr lang="en-US" i="1" dirty="0"/>
              <a:t>extending</a:t>
            </a:r>
            <a:r>
              <a:rPr lang="en-US" dirty="0"/>
              <a:t> Employee</a:t>
            </a:r>
            <a:r>
              <a:rPr lang="en-US" dirty="0" smtClean="0"/>
              <a:t>.</a:t>
            </a:r>
            <a:endParaRPr lang="en-US" dirty="0"/>
          </a:p>
          <a:p>
            <a:r>
              <a:rPr lang="en-US" dirty="0"/>
              <a:t>B.	We use the </a:t>
            </a:r>
            <a:r>
              <a:rPr lang="en-US" i="1" dirty="0"/>
              <a:t>extends</a:t>
            </a:r>
            <a:r>
              <a:rPr lang="en-US" dirty="0"/>
              <a:t> keyword to indicate that Manager is a </a:t>
            </a:r>
            <a:r>
              <a:rPr lang="en-US" i="1" dirty="0"/>
              <a:t>subclass</a:t>
            </a:r>
            <a:r>
              <a:rPr lang="en-US" dirty="0"/>
              <a:t> of </a:t>
            </a:r>
            <a:r>
              <a:rPr lang="en-US" dirty="0" smtClean="0"/>
              <a:t>Employee</a:t>
            </a:r>
            <a:endParaRPr lang="en-US" dirty="0"/>
          </a:p>
          <a:p>
            <a:r>
              <a:rPr lang="en-US" dirty="0"/>
              <a:t>C.	A Manager instance can freely use the </a:t>
            </a:r>
            <a:r>
              <a:rPr lang="en-US" dirty="0" err="1"/>
              <a:t>getName</a:t>
            </a:r>
            <a:r>
              <a:rPr lang="en-US" dirty="0"/>
              <a:t> and </a:t>
            </a:r>
            <a:r>
              <a:rPr lang="en-US" dirty="0" err="1"/>
              <a:t>getHireDay</a:t>
            </a:r>
            <a:r>
              <a:rPr lang="en-US" dirty="0"/>
              <a:t> methods of its superclass Employee – no need to re-code these methods. However, special methods that are unique to Manager (in particular, the </a:t>
            </a:r>
            <a:r>
              <a:rPr lang="en-US" dirty="0" err="1"/>
              <a:t>setBonus</a:t>
            </a:r>
            <a:r>
              <a:rPr lang="en-US" dirty="0"/>
              <a:t> method) cannot be called on an Employee instance.</a:t>
            </a:r>
          </a:p>
          <a:p>
            <a:pPr marL="0" indent="0">
              <a:buNone/>
            </a:pPr>
            <a:r>
              <a:rPr lang="en-US" dirty="0"/>
              <a:t> </a:t>
            </a:r>
          </a:p>
          <a:p>
            <a:pPr marL="0" indent="0">
              <a:buNone/>
            </a:pPr>
            <a:r>
              <a:rPr lang="en-US" dirty="0"/>
              <a:t>			Manager m = new Manager(. . .);</a:t>
            </a:r>
          </a:p>
          <a:p>
            <a:pPr marL="0" indent="0">
              <a:buNone/>
            </a:pPr>
            <a:r>
              <a:rPr lang="en-US" dirty="0"/>
              <a:t>			</a:t>
            </a:r>
            <a:r>
              <a:rPr lang="en-US" dirty="0" err="1"/>
              <a:t>m.getName</a:t>
            </a:r>
            <a:r>
              <a:rPr lang="en-US" dirty="0"/>
              <a:t>();		</a:t>
            </a:r>
            <a:r>
              <a:rPr lang="en-US" dirty="0" smtClean="0"/>
              <a:t>//</a:t>
            </a:r>
            <a:r>
              <a:rPr lang="en-US" dirty="0"/>
              <a:t>ok</a:t>
            </a:r>
          </a:p>
          <a:p>
            <a:pPr marL="0" indent="0">
              <a:buNone/>
            </a:pPr>
            <a:r>
              <a:rPr lang="en-US" dirty="0"/>
              <a:t>			</a:t>
            </a:r>
            <a:r>
              <a:rPr lang="en-US" dirty="0" err="1"/>
              <a:t>m.setBonus</a:t>
            </a:r>
            <a:r>
              <a:rPr lang="en-US" dirty="0"/>
              <a:t>(5000);  	</a:t>
            </a:r>
            <a:r>
              <a:rPr lang="en-US" dirty="0" smtClean="0"/>
              <a:t>//</a:t>
            </a:r>
            <a:r>
              <a:rPr lang="en-US" dirty="0"/>
              <a:t>ok</a:t>
            </a:r>
          </a:p>
          <a:p>
            <a:pPr marL="0" indent="0">
              <a:buNone/>
            </a:pPr>
            <a:r>
              <a:rPr lang="en-US" dirty="0"/>
              <a:t> </a:t>
            </a:r>
          </a:p>
          <a:p>
            <a:pPr marL="0" indent="0">
              <a:buNone/>
            </a:pPr>
            <a:r>
              <a:rPr lang="en-US" dirty="0"/>
              <a:t>			Employee e = new Employee(. . .);</a:t>
            </a:r>
          </a:p>
          <a:p>
            <a:pPr marL="0" indent="0">
              <a:buNone/>
            </a:pPr>
            <a:r>
              <a:rPr lang="en-US" dirty="0"/>
              <a:t>			</a:t>
            </a:r>
            <a:r>
              <a:rPr lang="en-US" dirty="0" err="1"/>
              <a:t>e.getName</a:t>
            </a:r>
            <a:r>
              <a:rPr lang="en-US" dirty="0"/>
              <a:t>();  		</a:t>
            </a:r>
            <a:r>
              <a:rPr lang="en-US" dirty="0" smtClean="0"/>
              <a:t>//</a:t>
            </a:r>
            <a:r>
              <a:rPr lang="en-US" dirty="0"/>
              <a:t>ok</a:t>
            </a:r>
          </a:p>
          <a:p>
            <a:pPr marL="0" indent="0">
              <a:buNone/>
            </a:pPr>
            <a:r>
              <a:rPr lang="en-US" dirty="0"/>
              <a:t>			</a:t>
            </a:r>
            <a:r>
              <a:rPr lang="en-US" dirty="0" err="1"/>
              <a:t>e.setBonus</a:t>
            </a:r>
            <a:r>
              <a:rPr lang="en-US" dirty="0"/>
              <a:t>(5000);		</a:t>
            </a:r>
            <a:r>
              <a:rPr lang="en-US" dirty="0" smtClean="0"/>
              <a:t>//</a:t>
            </a:r>
            <a:r>
              <a:rPr lang="en-US" dirty="0"/>
              <a:t>compiler error</a:t>
            </a:r>
          </a:p>
          <a:p>
            <a:endParaRPr lang="en-US" dirty="0"/>
          </a:p>
        </p:txBody>
      </p:sp>
    </p:spTree>
    <p:extLst>
      <p:ext uri="{BB962C8B-B14F-4D97-AF65-F5344CB8AC3E}">
        <p14:creationId xmlns:p14="http://schemas.microsoft.com/office/powerpoint/2010/main" val="397939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Points to observe</a:t>
            </a:r>
            <a:r>
              <a:rPr lang="en-US" sz="3200" dirty="0">
                <a:effectLst/>
              </a:rPr>
              <a:t>:</a:t>
            </a:r>
            <a:endParaRPr lang="en-US" sz="3200"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r>
              <a:rPr lang="en-US" dirty="0"/>
              <a:t>We </a:t>
            </a:r>
            <a:r>
              <a:rPr lang="en-US" i="1" dirty="0"/>
              <a:t>override</a:t>
            </a:r>
            <a:r>
              <a:rPr lang="en-US" dirty="0"/>
              <a:t> the </a:t>
            </a:r>
            <a:r>
              <a:rPr lang="en-US" dirty="0" err="1"/>
              <a:t>getSalary</a:t>
            </a:r>
            <a:r>
              <a:rPr lang="en-US" dirty="0"/>
              <a:t> method in the Manager class. This means that the method is defined differently from its original version in Employee. A Manager object computes salary differently from Employee </a:t>
            </a:r>
            <a:r>
              <a:rPr lang="en-US" dirty="0" smtClean="0"/>
              <a:t>objects.</a:t>
            </a:r>
            <a:endParaRPr lang="en-US" dirty="0"/>
          </a:p>
          <a:p>
            <a:r>
              <a:rPr lang="en-US" dirty="0" smtClean="0"/>
              <a:t>In </a:t>
            </a:r>
            <a:r>
              <a:rPr lang="en-US" dirty="0"/>
              <a:t>this case we want to </a:t>
            </a:r>
            <a:r>
              <a:rPr lang="en-US" i="1" dirty="0"/>
              <a:t>use</a:t>
            </a:r>
            <a:r>
              <a:rPr lang="en-US" dirty="0"/>
              <a:t> the Employee version of  </a:t>
            </a:r>
            <a:r>
              <a:rPr lang="en-US" dirty="0" err="1"/>
              <a:t>getSalary</a:t>
            </a:r>
            <a:r>
              <a:rPr lang="en-US" dirty="0"/>
              <a:t>, but we want to add to that value any possible bonus that the Manager has. How to access the </a:t>
            </a:r>
            <a:r>
              <a:rPr lang="en-US" i="1" dirty="0"/>
              <a:t>superclass version</a:t>
            </a:r>
            <a:r>
              <a:rPr lang="en-US" dirty="0"/>
              <a:t> of </a:t>
            </a:r>
            <a:r>
              <a:rPr lang="en-US" dirty="0" err="1"/>
              <a:t>getSalary</a:t>
            </a:r>
            <a:r>
              <a:rPr lang="en-US" dirty="0"/>
              <a:t> from within the subclass Manager? </a:t>
            </a:r>
            <a:endParaRPr lang="en-US" dirty="0"/>
          </a:p>
          <a:p>
            <a:r>
              <a:rPr lang="en-US" dirty="0" smtClean="0"/>
              <a:t>Use </a:t>
            </a:r>
            <a:r>
              <a:rPr lang="en-US" b="1" dirty="0"/>
              <a:t>super </a:t>
            </a:r>
            <a:r>
              <a:rPr lang="en-US" dirty="0"/>
              <a:t>to indicate that you are accessing the superclass version</a:t>
            </a:r>
            <a:r>
              <a:rPr lang="en-US" dirty="0" smtClean="0"/>
              <a:t>.</a:t>
            </a:r>
            <a:endParaRPr lang="en-US" dirty="0"/>
          </a:p>
          <a:p>
            <a:r>
              <a:rPr lang="en-US" b="1" i="1" dirty="0" smtClean="0"/>
              <a:t>Best </a:t>
            </a:r>
            <a:r>
              <a:rPr lang="en-US" b="1" i="1" dirty="0"/>
              <a:t>Practice </a:t>
            </a:r>
            <a:r>
              <a:rPr lang="en-US" dirty="0"/>
              <a:t>Use the @Override annotation to make it clear that </a:t>
            </a:r>
            <a:r>
              <a:rPr lang="en-US" dirty="0" err="1"/>
              <a:t>getSalary</a:t>
            </a:r>
            <a:r>
              <a:rPr lang="en-US" dirty="0"/>
              <a:t> is being overridden. Two reasons to do so:</a:t>
            </a:r>
          </a:p>
          <a:p>
            <a:pPr marL="514350" indent="-514350">
              <a:buFont typeface="+mj-lt"/>
              <a:buAutoNum type="romanUcPeriod"/>
            </a:pPr>
            <a:r>
              <a:rPr lang="en-US" dirty="0" smtClean="0"/>
              <a:t>It </a:t>
            </a:r>
            <a:r>
              <a:rPr lang="en-US" dirty="0"/>
              <a:t>is possible for another user of your code not to realize that your method overrides a method in a superclass.</a:t>
            </a:r>
          </a:p>
          <a:p>
            <a:pPr marL="514350" indent="-514350">
              <a:buFont typeface="+mj-lt"/>
              <a:buAutoNum type="romanUcPeriod"/>
            </a:pPr>
            <a:r>
              <a:rPr lang="en-US" dirty="0" smtClean="0"/>
              <a:t>It </a:t>
            </a:r>
            <a:r>
              <a:rPr lang="en-US" dirty="0"/>
              <a:t>is also possible to </a:t>
            </a:r>
            <a:r>
              <a:rPr lang="en-US" i="1" dirty="0"/>
              <a:t>intend</a:t>
            </a:r>
            <a:r>
              <a:rPr lang="en-US" dirty="0"/>
              <a:t> to override a method in a superclass but to accidentally use a slightly different signature (in which case the method will </a:t>
            </a:r>
            <a:r>
              <a:rPr lang="en-US" i="1" dirty="0"/>
              <a:t>not</a:t>
            </a:r>
            <a:r>
              <a:rPr lang="en-US" dirty="0"/>
              <a:t> be overridden). With the @Override annotation, this mistake will be caught by the compiler. Example: Overriding the equals method (see below)</a:t>
            </a:r>
          </a:p>
          <a:p>
            <a:endParaRPr lang="en-US" dirty="0"/>
          </a:p>
        </p:txBody>
      </p:sp>
    </p:spTree>
    <p:extLst>
      <p:ext uri="{BB962C8B-B14F-4D97-AF65-F5344CB8AC3E}">
        <p14:creationId xmlns:p14="http://schemas.microsoft.com/office/powerpoint/2010/main" val="355204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Points to observe</a:t>
            </a:r>
            <a:r>
              <a:rPr lang="en-US" sz="3200" dirty="0">
                <a:effectLst/>
              </a:rPr>
              <a:t>:</a:t>
            </a:r>
            <a:endParaRPr lang="en-US" sz="3200"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r>
              <a:rPr lang="en-US" dirty="0" err="1" smtClean="0"/>
              <a:t>W</a:t>
            </a:r>
            <a:r>
              <a:rPr lang="en-US" dirty="0" err="1"/>
              <a:t>In</a:t>
            </a:r>
            <a:r>
              <a:rPr lang="en-US" dirty="0"/>
              <a:t> the Manager constructor, we wish to </a:t>
            </a:r>
            <a:r>
              <a:rPr lang="en-US" i="1" dirty="0"/>
              <a:t>reuse</a:t>
            </a:r>
            <a:r>
              <a:rPr lang="en-US" dirty="0"/>
              <a:t> the constructor that is found in Employee, but we also want to include more code. This is accomplished by using the </a:t>
            </a:r>
            <a:r>
              <a:rPr lang="en-US" b="1" dirty="0"/>
              <a:t>super</a:t>
            </a:r>
            <a:r>
              <a:rPr lang="en-US" dirty="0"/>
              <a:t> keyword again (but it has a different meaning here</a:t>
            </a:r>
            <a:r>
              <a:rPr lang="en-US" dirty="0" smtClean="0"/>
              <a:t>).</a:t>
            </a:r>
            <a:endParaRPr lang="en-US" dirty="0"/>
          </a:p>
          <a:p>
            <a:r>
              <a:rPr lang="en-US" dirty="0" smtClean="0"/>
              <a:t>Like </a:t>
            </a:r>
            <a:r>
              <a:rPr lang="en-US" b="1" dirty="0"/>
              <a:t>this</a:t>
            </a:r>
            <a:r>
              <a:rPr lang="en-US" dirty="0"/>
              <a:t> in constructor, the use of </a:t>
            </a:r>
            <a:r>
              <a:rPr lang="en-US" b="1" dirty="0"/>
              <a:t>super</a:t>
            </a:r>
            <a:r>
              <a:rPr lang="en-US" b="1" i="1" dirty="0"/>
              <a:t> </a:t>
            </a:r>
            <a:r>
              <a:rPr lang="en-US" dirty="0"/>
              <a:t>must occur on the first line of the constructor body</a:t>
            </a:r>
            <a:r>
              <a:rPr lang="en-US" dirty="0" smtClean="0"/>
              <a:t>.</a:t>
            </a:r>
          </a:p>
          <a:p>
            <a:r>
              <a:rPr lang="en-US" i="1" dirty="0"/>
              <a:t>Polymorphic types</a:t>
            </a:r>
            <a:r>
              <a:rPr lang="en-US" dirty="0"/>
              <a:t>. The 0th element of the staff array was defined to be of type Manager, yet we placed it in an array of Employee objects. The fact that an object variable can refer to an object of a given type as well as objects that belong to subtypes of the given type is called </a:t>
            </a:r>
            <a:r>
              <a:rPr lang="en-US" i="1" dirty="0"/>
              <a:t>polymorphism</a:t>
            </a:r>
            <a:r>
              <a:rPr lang="en-US" i="1" dirty="0" smtClean="0"/>
              <a:t>.</a:t>
            </a:r>
            <a:endParaRPr lang="en-US" dirty="0"/>
          </a:p>
          <a:p>
            <a:r>
              <a:rPr lang="en-US" i="1" dirty="0" smtClean="0"/>
              <a:t>Dynamic </a:t>
            </a:r>
            <a:r>
              <a:rPr lang="en-US" i="1" dirty="0"/>
              <a:t>binding.</a:t>
            </a:r>
            <a:r>
              <a:rPr lang="en-US" dirty="0"/>
              <a:t> When the </a:t>
            </a:r>
            <a:r>
              <a:rPr lang="en-US" dirty="0" err="1"/>
              <a:t>getSalary</a:t>
            </a:r>
            <a:r>
              <a:rPr lang="en-US" dirty="0"/>
              <a:t> method is called on staff[0], the version of </a:t>
            </a:r>
            <a:r>
              <a:rPr lang="en-US" dirty="0" err="1"/>
              <a:t>getSalary</a:t>
            </a:r>
            <a:r>
              <a:rPr lang="en-US" dirty="0"/>
              <a:t> that is used is the version that is found </a:t>
            </a:r>
            <a:r>
              <a:rPr lang="en-US" i="1" dirty="0"/>
              <a:t>in the Manager class</a:t>
            </a:r>
            <a:r>
              <a:rPr lang="en-US" dirty="0"/>
              <a:t>. This is possible because the JVM keeps track of the actual type of the object when it was created (that type is set with execution of the "new" operator). The correct method body (the version that is in Manager) is associated with the </a:t>
            </a:r>
            <a:r>
              <a:rPr lang="en-US" dirty="0" err="1"/>
              <a:t>getSalary</a:t>
            </a:r>
            <a:r>
              <a:rPr lang="en-US" dirty="0"/>
              <a:t> method at runtime – this "binding" of method body to method name is called </a:t>
            </a:r>
            <a:r>
              <a:rPr lang="en-US" i="1" dirty="0"/>
              <a:t>late binding</a:t>
            </a:r>
            <a:r>
              <a:rPr lang="en-US" dirty="0"/>
              <a:t> or </a:t>
            </a:r>
            <a:r>
              <a:rPr lang="en-US" i="1" dirty="0"/>
              <a:t>dynamic binding.</a:t>
            </a:r>
            <a:endParaRPr lang="en-US" dirty="0"/>
          </a:p>
          <a:p>
            <a:endParaRPr lang="en-US" dirty="0"/>
          </a:p>
          <a:p>
            <a:endParaRPr lang="en-US" dirty="0"/>
          </a:p>
        </p:txBody>
      </p:sp>
    </p:spTree>
    <p:extLst>
      <p:ext uri="{BB962C8B-B14F-4D97-AF65-F5344CB8AC3E}">
        <p14:creationId xmlns:p14="http://schemas.microsoft.com/office/powerpoint/2010/main" val="4030164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MAIN POINTS</a:t>
            </a:r>
            <a:endParaRPr lang="en-US" sz="3200" dirty="0"/>
          </a:p>
        </p:txBody>
      </p:sp>
      <p:sp>
        <p:nvSpPr>
          <p:cNvPr id="3" name="Content Placeholder 2"/>
          <p:cNvSpPr>
            <a:spLocks noGrp="1"/>
          </p:cNvSpPr>
          <p:nvPr>
            <p:ph idx="1"/>
          </p:nvPr>
        </p:nvSpPr>
        <p:spPr/>
        <p:txBody>
          <a:bodyPr/>
          <a:lstStyle/>
          <a:p>
            <a:r>
              <a:rPr lang="en-US" dirty="0"/>
              <a:t>One class (the </a:t>
            </a:r>
            <a:r>
              <a:rPr lang="en-US" i="1" dirty="0"/>
              <a:t>subclass)</a:t>
            </a:r>
            <a:r>
              <a:rPr lang="en-US" dirty="0"/>
              <a:t> inherits from another class (the </a:t>
            </a:r>
            <a:r>
              <a:rPr lang="en-US" i="1" dirty="0"/>
              <a:t>superclass</a:t>
            </a:r>
            <a:r>
              <a:rPr lang="en-US" dirty="0"/>
              <a:t>) if all </a:t>
            </a:r>
            <a:r>
              <a:rPr lang="en-US" dirty="0" err="1"/>
              <a:t>proteced</a:t>
            </a:r>
            <a:r>
              <a:rPr lang="en-US" dirty="0"/>
              <a:t> and public data and methods in the superclass are automatically accessible to the subclass, even though the subclass may have additional methods and data not found in the superclass. Java supports this notion of inheritance. In Java syntax, a class is declared to be a subclass of another by using the </a:t>
            </a:r>
            <a:r>
              <a:rPr lang="en-US" i="1" dirty="0"/>
              <a:t>extends</a:t>
            </a:r>
            <a:r>
              <a:rPr lang="en-US" dirty="0"/>
              <a:t> keyword. Likewise, individual intelligence "inherits from" cosmic intelligence, though each "implementation" is unique.</a:t>
            </a:r>
            <a:endParaRPr lang="en-US" dirty="0"/>
          </a:p>
        </p:txBody>
      </p:sp>
    </p:spTree>
    <p:extLst>
      <p:ext uri="{BB962C8B-B14F-4D97-AF65-F5344CB8AC3E}">
        <p14:creationId xmlns:p14="http://schemas.microsoft.com/office/powerpoint/2010/main" val="293925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effectLst/>
              </a:rPr>
              <a:t>Points </a:t>
            </a:r>
            <a:r>
              <a:rPr lang="en-US" sz="3200" b="1" dirty="0">
                <a:effectLst/>
              </a:rPr>
              <a:t>to observe</a:t>
            </a:r>
            <a:r>
              <a:rPr lang="en-US" sz="3200" dirty="0">
                <a:effectLst/>
              </a:rPr>
              <a:t>:</a:t>
            </a:r>
            <a:endParaRPr lang="en-US" sz="3200" dirty="0"/>
          </a:p>
        </p:txBody>
      </p:sp>
      <p:sp>
        <p:nvSpPr>
          <p:cNvPr id="3" name="Content Placeholder 2"/>
          <p:cNvSpPr>
            <a:spLocks noGrp="1"/>
          </p:cNvSpPr>
          <p:nvPr>
            <p:ph idx="1"/>
          </p:nvPr>
        </p:nvSpPr>
        <p:spPr/>
        <p:txBody>
          <a:bodyPr>
            <a:normAutofit fontScale="92500" lnSpcReduction="10000"/>
          </a:bodyPr>
          <a:lstStyle/>
          <a:p>
            <a:r>
              <a:rPr lang="en-US" dirty="0" smtClean="0"/>
              <a:t>Right </a:t>
            </a:r>
            <a:r>
              <a:rPr lang="en-US" dirty="0"/>
              <a:t>use of inheritance. </a:t>
            </a:r>
            <a:br>
              <a:rPr lang="en-US" dirty="0"/>
            </a:br>
            <a:endParaRPr lang="en-US" dirty="0"/>
          </a:p>
          <a:p>
            <a:pPr marL="514350" lvl="0" indent="-514350">
              <a:buFont typeface="+mj-lt"/>
              <a:buAutoNum type="romanUcPeriod"/>
            </a:pPr>
            <a:r>
              <a:rPr lang="en-US" dirty="0" smtClean="0"/>
              <a:t>Manager </a:t>
            </a:r>
            <a:r>
              <a:rPr lang="en-US" dirty="0"/>
              <a:t>IS-A Employee – it's not just that the two classes have some methods in common, but a manager really is an employee. This helps to verify that inheritance is the right relationship between these classes</a:t>
            </a:r>
            <a:r>
              <a:rPr lang="en-US" dirty="0" smtClean="0"/>
              <a:t>.</a:t>
            </a:r>
            <a:endParaRPr lang="en-US" dirty="0"/>
          </a:p>
          <a:p>
            <a:pPr marL="514350" lvl="0" indent="-514350">
              <a:buFont typeface="+mj-lt"/>
              <a:buAutoNum type="romanUcPeriod"/>
            </a:pPr>
            <a:r>
              <a:rPr lang="en-US" i="1" dirty="0" smtClean="0"/>
              <a:t>Substitution </a:t>
            </a:r>
            <a:r>
              <a:rPr lang="en-US" i="1" dirty="0"/>
              <a:t>principle.</a:t>
            </a:r>
            <a:r>
              <a:rPr lang="en-US" dirty="0"/>
              <a:t> Another test is: Can a Manager instance be used whenever an Employee instance is expected? The answer is yes, since every manager really is an employee, and partakes of all the properties and behavior of  an employee, though managers support extra behavior.</a:t>
            </a:r>
          </a:p>
        </p:txBody>
      </p:sp>
    </p:spTree>
    <p:extLst>
      <p:ext uri="{BB962C8B-B14F-4D97-AF65-F5344CB8AC3E}">
        <p14:creationId xmlns:p14="http://schemas.microsoft.com/office/powerpoint/2010/main" val="2321165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MAIN POINTS</a:t>
            </a:r>
            <a:endParaRPr lang="en-US" sz="3200" dirty="0"/>
          </a:p>
        </p:txBody>
      </p:sp>
      <p:sp>
        <p:nvSpPr>
          <p:cNvPr id="3" name="Content Placeholder 2"/>
          <p:cNvSpPr>
            <a:spLocks noGrp="1"/>
          </p:cNvSpPr>
          <p:nvPr>
            <p:ph idx="1"/>
          </p:nvPr>
        </p:nvSpPr>
        <p:spPr/>
        <p:txBody>
          <a:bodyPr/>
          <a:lstStyle/>
          <a:p>
            <a:r>
              <a:rPr lang="en-US" dirty="0"/>
              <a:t>As a matter of good design, a class C should not be made a subclass of a class D unless C "IS-A" D. Likewise, individual intelligence "is" cosmic intelligence, though this relationship requires time to be recognized as true.</a:t>
            </a:r>
          </a:p>
          <a:p>
            <a:endParaRPr lang="en-US" dirty="0"/>
          </a:p>
        </p:txBody>
      </p:sp>
    </p:spTree>
    <p:extLst>
      <p:ext uri="{BB962C8B-B14F-4D97-AF65-F5344CB8AC3E}">
        <p14:creationId xmlns:p14="http://schemas.microsoft.com/office/powerpoint/2010/main" val="4275818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Rules for Subclass Constructors</a:t>
            </a:r>
            <a:endParaRPr lang="en-US" sz="3200"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pPr marL="0" indent="0" algn="ctr">
              <a:buNone/>
            </a:pPr>
            <a:r>
              <a:rPr lang="en-US" b="1" i="1" dirty="0" smtClean="0"/>
              <a:t>	a </a:t>
            </a:r>
            <a:r>
              <a:rPr lang="en-US" b="1" i="1" dirty="0"/>
              <a:t>subclass constructor </a:t>
            </a:r>
            <a:r>
              <a:rPr lang="en-US" b="1" i="1" u="sng" dirty="0"/>
              <a:t>must</a:t>
            </a:r>
            <a:r>
              <a:rPr lang="en-US" b="1" i="1" dirty="0"/>
              <a:t> make use of </a:t>
            </a:r>
            <a:endParaRPr lang="en-US" dirty="0"/>
          </a:p>
          <a:p>
            <a:pPr marL="0" indent="0" algn="ctr">
              <a:buNone/>
            </a:pPr>
            <a:r>
              <a:rPr lang="en-US" b="1" i="1" dirty="0" smtClean="0"/>
              <a:t>	one </a:t>
            </a:r>
            <a:r>
              <a:rPr lang="en-US" b="1" i="1" dirty="0"/>
              <a:t>of the constructors from its </a:t>
            </a:r>
            <a:r>
              <a:rPr lang="en-US" b="1" i="1" dirty="0" smtClean="0"/>
              <a:t>superclass</a:t>
            </a:r>
            <a:endParaRPr lang="en-US" dirty="0"/>
          </a:p>
          <a:p>
            <a:r>
              <a:rPr lang="en-US" dirty="0"/>
              <a:t>The reason for the rule is that the state of the superclass (values of its instance variables)  should be set by the superclass (not the subclass); so during construction, the subclass must request the superclass to first set its state, and then the subclass may perform further initialization of its own state</a:t>
            </a:r>
            <a:r>
              <a:rPr lang="en-US" dirty="0" smtClean="0"/>
              <a:t>.</a:t>
            </a:r>
            <a:endParaRPr lang="en-US" dirty="0"/>
          </a:p>
          <a:p>
            <a:r>
              <a:rPr lang="en-US" dirty="0"/>
              <a:t>We saw this rule at work in the Employee/Manager example</a:t>
            </a:r>
            <a:r>
              <a:rPr lang="en-US" dirty="0" smtClean="0"/>
              <a:t>:</a:t>
            </a:r>
            <a:endParaRPr lang="en-US" dirty="0"/>
          </a:p>
          <a:p>
            <a:pPr marL="400050" lvl="1" indent="0">
              <a:buNone/>
            </a:pPr>
            <a:r>
              <a:rPr lang="en-US" dirty="0"/>
              <a:t>class Employee{</a:t>
            </a:r>
          </a:p>
          <a:p>
            <a:pPr marL="400050" lvl="1" indent="0">
              <a:buNone/>
            </a:pPr>
            <a:r>
              <a:rPr lang="en-US" dirty="0"/>
              <a:t>	Employee(String name, double salary, </a:t>
            </a:r>
            <a:r>
              <a:rPr lang="en-US" dirty="0" err="1"/>
              <a:t>int</a:t>
            </a:r>
            <a:r>
              <a:rPr lang="en-US" dirty="0"/>
              <a:t> y, </a:t>
            </a:r>
            <a:r>
              <a:rPr lang="en-US" dirty="0" err="1"/>
              <a:t>int</a:t>
            </a:r>
            <a:r>
              <a:rPr lang="en-US" dirty="0"/>
              <a:t> m, </a:t>
            </a:r>
            <a:r>
              <a:rPr lang="en-US" dirty="0" err="1"/>
              <a:t>int</a:t>
            </a:r>
            <a:r>
              <a:rPr lang="en-US" dirty="0"/>
              <a:t> d){</a:t>
            </a:r>
          </a:p>
          <a:p>
            <a:pPr marL="400050" lvl="1" indent="0">
              <a:buNone/>
            </a:pPr>
            <a:r>
              <a:rPr lang="en-US" dirty="0"/>
              <a:t>		//…//</a:t>
            </a:r>
          </a:p>
          <a:p>
            <a:pPr marL="400050" lvl="1" indent="0">
              <a:buNone/>
            </a:pPr>
            <a:r>
              <a:rPr lang="en-US" dirty="0"/>
              <a:t>	}</a:t>
            </a:r>
          </a:p>
          <a:p>
            <a:pPr marL="400050" lvl="1" indent="0">
              <a:buNone/>
            </a:pPr>
            <a:r>
              <a:rPr lang="en-US" dirty="0"/>
              <a:t>}</a:t>
            </a:r>
          </a:p>
          <a:p>
            <a:pPr marL="400050" lvl="1" indent="0">
              <a:buNone/>
            </a:pPr>
            <a:r>
              <a:rPr lang="en-US" dirty="0"/>
              <a:t>class Manager extends Employee {</a:t>
            </a:r>
          </a:p>
          <a:p>
            <a:pPr marL="400050" lvl="1" indent="0">
              <a:buNone/>
            </a:pPr>
            <a:r>
              <a:rPr lang="en-US" dirty="0"/>
              <a:t>	Manager(String name, double salary, </a:t>
            </a:r>
            <a:r>
              <a:rPr lang="en-US" dirty="0" err="1"/>
              <a:t>int</a:t>
            </a:r>
            <a:r>
              <a:rPr lang="en-US" dirty="0"/>
              <a:t> y, </a:t>
            </a:r>
            <a:r>
              <a:rPr lang="en-US" dirty="0" err="1"/>
              <a:t>int</a:t>
            </a:r>
            <a:r>
              <a:rPr lang="en-US" dirty="0"/>
              <a:t> m, </a:t>
            </a:r>
            <a:r>
              <a:rPr lang="en-US" dirty="0" err="1"/>
              <a:t>int</a:t>
            </a:r>
            <a:r>
              <a:rPr lang="en-US" dirty="0"/>
              <a:t> d) {</a:t>
            </a:r>
          </a:p>
          <a:p>
            <a:pPr marL="400050" lvl="1" indent="0">
              <a:buNone/>
            </a:pPr>
            <a:r>
              <a:rPr lang="en-US" dirty="0"/>
              <a:t>		</a:t>
            </a:r>
            <a:r>
              <a:rPr lang="en-US" b="1" dirty="0"/>
              <a:t>super(</a:t>
            </a:r>
            <a:r>
              <a:rPr lang="en-US" b="1" dirty="0" err="1"/>
              <a:t>name,salary,y,m,d</a:t>
            </a:r>
            <a:r>
              <a:rPr lang="en-US" b="1" dirty="0"/>
              <a:t>)</a:t>
            </a:r>
            <a:r>
              <a:rPr lang="en-US" dirty="0"/>
              <a:t>; //makes use of superclass constructor</a:t>
            </a:r>
          </a:p>
          <a:p>
            <a:pPr marL="400050" lvl="1" indent="0">
              <a:buNone/>
            </a:pPr>
            <a:r>
              <a:rPr lang="en-US" dirty="0"/>
              <a:t>	}</a:t>
            </a:r>
          </a:p>
          <a:p>
            <a:pPr marL="400050" lvl="1" indent="0">
              <a:buNone/>
            </a:pPr>
            <a:r>
              <a:rPr lang="en-US" dirty="0"/>
              <a:t>}</a:t>
            </a:r>
          </a:p>
          <a:p>
            <a:endParaRPr lang="en-US" dirty="0"/>
          </a:p>
        </p:txBody>
      </p:sp>
    </p:spTree>
    <p:extLst>
      <p:ext uri="{BB962C8B-B14F-4D97-AF65-F5344CB8AC3E}">
        <p14:creationId xmlns:p14="http://schemas.microsoft.com/office/powerpoint/2010/main" val="4093692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Rules for Subclass Constructors</a:t>
            </a:r>
            <a:endParaRPr lang="en-US" sz="3200" dirty="0"/>
          </a:p>
        </p:txBody>
      </p:sp>
      <p:sp>
        <p:nvSpPr>
          <p:cNvPr id="3" name="Content Placeholder 2"/>
          <p:cNvSpPr>
            <a:spLocks noGrp="1"/>
          </p:cNvSpPr>
          <p:nvPr>
            <p:ph idx="1"/>
          </p:nvPr>
        </p:nvSpPr>
        <p:spPr>
          <a:xfrm>
            <a:off x="457200" y="1600200"/>
            <a:ext cx="8229600" cy="5181600"/>
          </a:xfrm>
        </p:spPr>
        <p:txBody>
          <a:bodyPr>
            <a:normAutofit/>
          </a:bodyPr>
          <a:lstStyle/>
          <a:p>
            <a:r>
              <a:rPr lang="en-US" dirty="0"/>
              <a:t>It is not necessary for any of the subclass constructors to have the same signature as any of the superclass constructors. However, each of the subclass constructors must access one of the superclass constructors in its implementation.</a:t>
            </a:r>
          </a:p>
          <a:p>
            <a:pPr marL="0" indent="0">
              <a:buNone/>
            </a:pPr>
            <a:r>
              <a:rPr lang="en-US" sz="1300" dirty="0" smtClean="0"/>
              <a:t>class </a:t>
            </a:r>
            <a:r>
              <a:rPr lang="en-US" sz="1300" dirty="0"/>
              <a:t>Employee{</a:t>
            </a:r>
          </a:p>
          <a:p>
            <a:pPr marL="400050" lvl="1" indent="0">
              <a:buNone/>
            </a:pPr>
            <a:r>
              <a:rPr lang="en-US" sz="1300" dirty="0"/>
              <a:t>	Employee(String name, double salary, </a:t>
            </a:r>
            <a:r>
              <a:rPr lang="en-US" sz="1300" dirty="0" err="1"/>
              <a:t>int</a:t>
            </a:r>
            <a:r>
              <a:rPr lang="en-US" sz="1300" dirty="0"/>
              <a:t> y, </a:t>
            </a:r>
            <a:r>
              <a:rPr lang="en-US" sz="1300" dirty="0" err="1"/>
              <a:t>int</a:t>
            </a:r>
            <a:r>
              <a:rPr lang="en-US" sz="1300" dirty="0"/>
              <a:t> m, </a:t>
            </a:r>
            <a:r>
              <a:rPr lang="en-US" sz="1300" dirty="0" err="1"/>
              <a:t>int</a:t>
            </a:r>
            <a:r>
              <a:rPr lang="en-US" sz="1300" dirty="0"/>
              <a:t> d){</a:t>
            </a:r>
          </a:p>
          <a:p>
            <a:pPr marL="400050" lvl="1" indent="0">
              <a:buNone/>
            </a:pPr>
            <a:r>
              <a:rPr lang="en-US" sz="1300" dirty="0"/>
              <a:t>		//…//</a:t>
            </a:r>
          </a:p>
          <a:p>
            <a:pPr marL="400050" lvl="1" indent="0">
              <a:buNone/>
            </a:pPr>
            <a:r>
              <a:rPr lang="en-US" sz="1300" dirty="0"/>
              <a:t>	}</a:t>
            </a:r>
          </a:p>
          <a:p>
            <a:pPr marL="400050" lvl="1" indent="0">
              <a:buNone/>
            </a:pPr>
            <a:r>
              <a:rPr lang="en-US" sz="1300" dirty="0"/>
              <a:t>}</a:t>
            </a:r>
          </a:p>
          <a:p>
            <a:pPr marL="400050" lvl="1" indent="0">
              <a:buNone/>
            </a:pPr>
            <a:r>
              <a:rPr lang="en-US" sz="1300" dirty="0"/>
              <a:t>class Manager extends Employee {</a:t>
            </a:r>
          </a:p>
          <a:p>
            <a:pPr marL="400050" lvl="1" indent="0">
              <a:buNone/>
            </a:pPr>
            <a:r>
              <a:rPr lang="en-US" sz="1300" dirty="0" smtClean="0"/>
              <a:t>Manager(String </a:t>
            </a:r>
            <a:r>
              <a:rPr lang="en-US" sz="1300" dirty="0"/>
              <a:t>name, double salary, </a:t>
            </a:r>
            <a:r>
              <a:rPr lang="en-US" sz="1300" b="1" dirty="0"/>
              <a:t>double bonus</a:t>
            </a:r>
            <a:r>
              <a:rPr lang="en-US" sz="1300" dirty="0"/>
              <a:t>,//different but ok</a:t>
            </a:r>
          </a:p>
          <a:p>
            <a:pPr marL="400050" lvl="1" indent="0">
              <a:buNone/>
            </a:pPr>
            <a:r>
              <a:rPr lang="en-US" sz="1300" dirty="0" err="1"/>
              <a:t>int</a:t>
            </a:r>
            <a:r>
              <a:rPr lang="en-US" sz="1300" dirty="0"/>
              <a:t> y, </a:t>
            </a:r>
            <a:r>
              <a:rPr lang="en-US" sz="1300" dirty="0" err="1"/>
              <a:t>int</a:t>
            </a:r>
            <a:r>
              <a:rPr lang="en-US" sz="1300" dirty="0"/>
              <a:t> m, </a:t>
            </a:r>
            <a:r>
              <a:rPr lang="en-US" sz="1300" dirty="0" err="1"/>
              <a:t>int</a:t>
            </a:r>
            <a:r>
              <a:rPr lang="en-US" sz="1300" dirty="0"/>
              <a:t> d) {</a:t>
            </a:r>
          </a:p>
          <a:p>
            <a:pPr marL="400050" lvl="1" indent="0">
              <a:buNone/>
            </a:pPr>
            <a:r>
              <a:rPr lang="en-US" sz="1300" dirty="0"/>
              <a:t>		</a:t>
            </a:r>
            <a:r>
              <a:rPr lang="en-US" sz="1300" b="1" dirty="0"/>
              <a:t>super(</a:t>
            </a:r>
            <a:r>
              <a:rPr lang="en-US" sz="1300" b="1" dirty="0" err="1"/>
              <a:t>name,salary,y,m,d</a:t>
            </a:r>
            <a:r>
              <a:rPr lang="en-US" sz="1300" b="1" dirty="0"/>
              <a:t>)</a:t>
            </a:r>
            <a:r>
              <a:rPr lang="en-US" sz="1300" dirty="0"/>
              <a:t>; </a:t>
            </a:r>
          </a:p>
          <a:p>
            <a:pPr marL="400050" lvl="1" indent="0">
              <a:buNone/>
            </a:pPr>
            <a:r>
              <a:rPr lang="en-US" sz="1300" dirty="0"/>
              <a:t>		</a:t>
            </a:r>
            <a:r>
              <a:rPr lang="en-US" sz="1300" dirty="0" err="1"/>
              <a:t>this.bonus</a:t>
            </a:r>
            <a:r>
              <a:rPr lang="en-US" sz="1300" dirty="0"/>
              <a:t> = bonus;</a:t>
            </a:r>
          </a:p>
          <a:p>
            <a:pPr marL="400050" lvl="1" indent="0">
              <a:buNone/>
            </a:pPr>
            <a:r>
              <a:rPr lang="en-US" sz="1300" dirty="0"/>
              <a:t>	}</a:t>
            </a:r>
          </a:p>
          <a:p>
            <a:pPr marL="400050" lvl="1" indent="0">
              <a:buNone/>
            </a:pPr>
            <a:r>
              <a:rPr lang="en-US" sz="1300" dirty="0"/>
              <a:t>}</a:t>
            </a:r>
          </a:p>
          <a:p>
            <a:endParaRPr lang="en-US" dirty="0"/>
          </a:p>
        </p:txBody>
      </p:sp>
    </p:spTree>
    <p:extLst>
      <p:ext uri="{BB962C8B-B14F-4D97-AF65-F5344CB8AC3E}">
        <p14:creationId xmlns:p14="http://schemas.microsoft.com/office/powerpoint/2010/main" val="3223988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Rules for Subclass Constructors</a:t>
            </a:r>
            <a:endParaRPr lang="en-US" sz="3200" dirty="0"/>
          </a:p>
        </p:txBody>
      </p:sp>
      <p:sp>
        <p:nvSpPr>
          <p:cNvPr id="3" name="Content Placeholder 2"/>
          <p:cNvSpPr>
            <a:spLocks noGrp="1"/>
          </p:cNvSpPr>
          <p:nvPr>
            <p:ph idx="1"/>
          </p:nvPr>
        </p:nvSpPr>
        <p:spPr>
          <a:xfrm>
            <a:off x="457200" y="1600200"/>
            <a:ext cx="8229600" cy="5181600"/>
          </a:xfrm>
        </p:spPr>
        <p:txBody>
          <a:bodyPr>
            <a:normAutofit/>
          </a:bodyPr>
          <a:lstStyle/>
          <a:p>
            <a:r>
              <a:rPr lang="en-US" dirty="0"/>
              <a:t>The subclass may make use of the implicit (default) constructor </a:t>
            </a:r>
            <a:r>
              <a:rPr lang="en-US" i="1" dirty="0"/>
              <a:t>only if</a:t>
            </a:r>
            <a:r>
              <a:rPr lang="en-US" dirty="0"/>
              <a:t> </a:t>
            </a:r>
            <a:r>
              <a:rPr lang="en-US" dirty="0" smtClean="0"/>
              <a:t>either</a:t>
            </a:r>
            <a:endParaRPr lang="en-US" dirty="0"/>
          </a:p>
          <a:p>
            <a:pPr marL="514350" lvl="0" indent="-514350">
              <a:buFont typeface="+mj-lt"/>
              <a:buAutoNum type="romanUcPeriod"/>
            </a:pPr>
            <a:r>
              <a:rPr lang="en-US" dirty="0" smtClean="0"/>
              <a:t>the </a:t>
            </a:r>
            <a:r>
              <a:rPr lang="en-US" dirty="0"/>
              <a:t>no-argument constructor of the superclass has been explicitly defined, OR</a:t>
            </a:r>
          </a:p>
          <a:p>
            <a:pPr marL="514350" lvl="0" indent="-514350">
              <a:buFont typeface="+mj-lt"/>
              <a:buAutoNum type="romanUcPeriod"/>
            </a:pPr>
            <a:r>
              <a:rPr lang="en-US" dirty="0"/>
              <a:t>no constructor in the superclass is explicitly </a:t>
            </a:r>
            <a:r>
              <a:rPr lang="en-US" dirty="0" smtClean="0"/>
              <a:t>defined</a:t>
            </a:r>
            <a:r>
              <a:rPr lang="en-US" dirty="0"/>
              <a:t> </a:t>
            </a:r>
          </a:p>
          <a:p>
            <a:r>
              <a:rPr lang="en-US" dirty="0"/>
              <a:t>In either of these cases, the subclass may make use (possibly implicitly)  of  the superclass' default constructor.</a:t>
            </a:r>
          </a:p>
          <a:p>
            <a:endParaRPr lang="en-US" dirty="0"/>
          </a:p>
        </p:txBody>
      </p:sp>
    </p:spTree>
    <p:extLst>
      <p:ext uri="{BB962C8B-B14F-4D97-AF65-F5344CB8AC3E}">
        <p14:creationId xmlns:p14="http://schemas.microsoft.com/office/powerpoint/2010/main" val="3237355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effectLst/>
              </a:rPr>
              <a:t>Wholeness of the Lesson</a:t>
            </a:r>
            <a:endParaRPr lang="en-US" dirty="0"/>
          </a:p>
        </p:txBody>
      </p:sp>
      <p:sp>
        <p:nvSpPr>
          <p:cNvPr id="3" name="Content Placeholder 2"/>
          <p:cNvSpPr>
            <a:spLocks noGrp="1"/>
          </p:cNvSpPr>
          <p:nvPr>
            <p:ph idx="1"/>
          </p:nvPr>
        </p:nvSpPr>
        <p:spPr/>
        <p:txBody>
          <a:bodyPr/>
          <a:lstStyle/>
          <a:p>
            <a:r>
              <a:rPr lang="en-US" dirty="0"/>
              <a:t>Java supports inheritance between classes in support of the OO concepts of inherited types and polymorphism. Interfaces support encapsulation, play a role similar to abstract classes, and provide a safe alternative to multiple inheritance. Likewise, relationships of any kind that are grounded on the deeper values at the source of the individuals involved result in fuller creativity of expression with fewer mistakes.</a:t>
            </a:r>
          </a:p>
          <a:p>
            <a:endParaRPr lang="en-US" dirty="0"/>
          </a:p>
        </p:txBody>
      </p:sp>
    </p:spTree>
    <p:extLst>
      <p:ext uri="{BB962C8B-B14F-4D97-AF65-F5344CB8AC3E}">
        <p14:creationId xmlns:p14="http://schemas.microsoft.com/office/powerpoint/2010/main" val="2238085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Rules for Subclass Constructors</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371600"/>
            <a:ext cx="7604793" cy="5329073"/>
          </a:xfrm>
        </p:spPr>
      </p:pic>
    </p:spTree>
    <p:extLst>
      <p:ext uri="{BB962C8B-B14F-4D97-AF65-F5344CB8AC3E}">
        <p14:creationId xmlns:p14="http://schemas.microsoft.com/office/powerpoint/2010/main" val="2178827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Inheritance and the Object Class</a:t>
            </a:r>
            <a:endParaRPr lang="en-US" sz="3200" dirty="0"/>
          </a:p>
        </p:txBody>
      </p:sp>
      <p:sp>
        <p:nvSpPr>
          <p:cNvPr id="3" name="Content Placeholder 2"/>
          <p:cNvSpPr>
            <a:spLocks noGrp="1"/>
          </p:cNvSpPr>
          <p:nvPr>
            <p:ph idx="1"/>
          </p:nvPr>
        </p:nvSpPr>
        <p:spPr/>
        <p:txBody>
          <a:bodyPr>
            <a:normAutofit fontScale="92500"/>
          </a:bodyPr>
          <a:lstStyle/>
          <a:p>
            <a:pPr lvl="0"/>
            <a:r>
              <a:rPr lang="en-US" dirty="0"/>
              <a:t>In Java, there is a class called Object. Every class created in Java (either in the Java libraries, or user-defined) belongs to the inheritance hierarchy of Object. </a:t>
            </a:r>
          </a:p>
          <a:p>
            <a:r>
              <a:rPr lang="en-US" dirty="0"/>
              <a:t>For example:</a:t>
            </a:r>
          </a:p>
          <a:p>
            <a:pPr marL="400050" lvl="1" indent="0">
              <a:buNone/>
            </a:pPr>
            <a:r>
              <a:rPr lang="en-US" dirty="0" smtClean="0"/>
              <a:t>class </a:t>
            </a:r>
            <a:r>
              <a:rPr lang="en-US" dirty="0" err="1"/>
              <a:t>MyClass</a:t>
            </a:r>
            <a:r>
              <a:rPr lang="en-US" dirty="0"/>
              <a:t> {</a:t>
            </a:r>
          </a:p>
          <a:p>
            <a:pPr marL="400050" lvl="1" indent="0">
              <a:buNone/>
            </a:pPr>
            <a:r>
              <a:rPr lang="en-US" dirty="0"/>
              <a:t> </a:t>
            </a:r>
          </a:p>
          <a:p>
            <a:pPr marL="400050" lvl="1" indent="0">
              <a:buNone/>
            </a:pPr>
            <a:r>
              <a:rPr lang="en-US" dirty="0" smtClean="0"/>
              <a:t>}</a:t>
            </a:r>
            <a:endParaRPr lang="en-US" dirty="0"/>
          </a:p>
          <a:p>
            <a:r>
              <a:rPr lang="en-US" dirty="0"/>
              <a:t>This </a:t>
            </a:r>
            <a:r>
              <a:rPr lang="en-US" dirty="0" err="1"/>
              <a:t>MyClass</a:t>
            </a:r>
            <a:r>
              <a:rPr lang="en-US" dirty="0"/>
              <a:t> class automatically inherits from Object, even though we do not write syntax that declares this fact. </a:t>
            </a:r>
          </a:p>
          <a:p>
            <a:r>
              <a:rPr lang="en-US" dirty="0"/>
              <a:t>In later slides, we will discuss the (primarily public)  methods that belong to Object, and that are therefore inherited by every class in Java.</a:t>
            </a:r>
          </a:p>
          <a:p>
            <a:endParaRPr lang="en-US" dirty="0"/>
          </a:p>
        </p:txBody>
      </p:sp>
    </p:spTree>
    <p:extLst>
      <p:ext uri="{BB962C8B-B14F-4D97-AF65-F5344CB8AC3E}">
        <p14:creationId xmlns:p14="http://schemas.microsoft.com/office/powerpoint/2010/main" val="604682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600200"/>
          </a:xfrm>
        </p:spPr>
        <p:txBody>
          <a:bodyPr/>
          <a:lstStyle/>
          <a:p>
            <a:r>
              <a:rPr lang="en-US" sz="3200" b="1" dirty="0">
                <a:effectLst/>
              </a:rPr>
              <a:t>Inheritance and the Object Class</a:t>
            </a:r>
            <a:endParaRPr lang="en-US" sz="3200" dirty="0"/>
          </a:p>
        </p:txBody>
      </p:sp>
      <p:sp>
        <p:nvSpPr>
          <p:cNvPr id="3" name="Content Placeholder 2"/>
          <p:cNvSpPr>
            <a:spLocks noGrp="1"/>
          </p:cNvSpPr>
          <p:nvPr>
            <p:ph idx="1"/>
          </p:nvPr>
        </p:nvSpPr>
        <p:spPr>
          <a:xfrm>
            <a:off x="381000" y="1219200"/>
            <a:ext cx="8229600" cy="5410200"/>
          </a:xfrm>
        </p:spPr>
        <p:txBody>
          <a:bodyPr>
            <a:normAutofit fontScale="77500" lnSpcReduction="20000"/>
          </a:bodyPr>
          <a:lstStyle/>
          <a:p>
            <a:pPr lvl="0"/>
            <a:r>
              <a:rPr lang="en-US" i="1" dirty="0"/>
              <a:t>Using the  </a:t>
            </a:r>
            <a:r>
              <a:rPr lang="en-US" dirty="0" err="1"/>
              <a:t>instanceof</a:t>
            </a:r>
            <a:r>
              <a:rPr lang="en-US" dirty="0"/>
              <a:t> </a:t>
            </a:r>
            <a:r>
              <a:rPr lang="en-US" i="1" dirty="0"/>
              <a:t>operator to check type.</a:t>
            </a:r>
            <a:r>
              <a:rPr lang="en-US" dirty="0"/>
              <a:t> </a:t>
            </a:r>
          </a:p>
          <a:p>
            <a:r>
              <a:rPr lang="en-US" dirty="0"/>
              <a:t>The following code returns true</a:t>
            </a:r>
            <a:r>
              <a:rPr lang="en-US" dirty="0" smtClean="0"/>
              <a:t>:</a:t>
            </a:r>
            <a:endParaRPr lang="en-US" dirty="0"/>
          </a:p>
          <a:p>
            <a:pPr marL="0" indent="0">
              <a:buNone/>
            </a:pPr>
            <a:r>
              <a:rPr lang="en-US" dirty="0" smtClean="0"/>
              <a:t>	"</a:t>
            </a:r>
            <a:r>
              <a:rPr lang="en-US" dirty="0"/>
              <a:t>Hello" </a:t>
            </a:r>
            <a:r>
              <a:rPr lang="en-US" dirty="0" err="1"/>
              <a:t>instanceof</a:t>
            </a:r>
            <a:r>
              <a:rPr lang="en-US" dirty="0"/>
              <a:t> </a:t>
            </a:r>
            <a:r>
              <a:rPr lang="en-US" dirty="0" err="1" smtClean="0"/>
              <a:t>java.lang.String</a:t>
            </a:r>
            <a:endParaRPr lang="en-US" dirty="0"/>
          </a:p>
          <a:p>
            <a:r>
              <a:rPr lang="en-US" dirty="0"/>
              <a:t>In general, you can query Java about the type of any runtime object by using </a:t>
            </a:r>
            <a:r>
              <a:rPr lang="en-US" dirty="0" err="1"/>
              <a:t>instanceof</a:t>
            </a:r>
            <a:r>
              <a:rPr lang="en-US" dirty="0"/>
              <a:t>. The general </a:t>
            </a:r>
            <a:r>
              <a:rPr lang="en-US" dirty="0" err="1"/>
              <a:t>synatx</a:t>
            </a:r>
            <a:r>
              <a:rPr lang="en-US" dirty="0"/>
              <a:t> </a:t>
            </a:r>
            <a:r>
              <a:rPr lang="en-US" dirty="0" smtClean="0"/>
              <a:t>is</a:t>
            </a:r>
            <a:endParaRPr lang="en-US" dirty="0"/>
          </a:p>
          <a:p>
            <a:pPr marL="0" indent="0">
              <a:buNone/>
            </a:pPr>
            <a:r>
              <a:rPr lang="en-US" dirty="0"/>
              <a:t>	</a:t>
            </a:r>
            <a:r>
              <a:rPr lang="en-US" dirty="0" err="1" smtClean="0"/>
              <a:t>ob</a:t>
            </a:r>
            <a:r>
              <a:rPr lang="en-US" dirty="0" smtClean="0"/>
              <a:t> </a:t>
            </a:r>
            <a:r>
              <a:rPr lang="en-US" dirty="0" err="1"/>
              <a:t>instanceof</a:t>
            </a:r>
            <a:r>
              <a:rPr lang="en-US" dirty="0"/>
              <a:t> &lt;</a:t>
            </a:r>
            <a:r>
              <a:rPr lang="en-US" i="1" dirty="0" err="1"/>
              <a:t>classname</a:t>
            </a:r>
            <a:r>
              <a:rPr lang="en-US" dirty="0" smtClean="0"/>
              <a:t>&gt;</a:t>
            </a:r>
            <a:endParaRPr lang="en-US" dirty="0"/>
          </a:p>
          <a:p>
            <a:r>
              <a:rPr lang="en-US" dirty="0"/>
              <a:t>where </a:t>
            </a:r>
            <a:r>
              <a:rPr lang="en-US" dirty="0" err="1"/>
              <a:t>ob</a:t>
            </a:r>
            <a:r>
              <a:rPr lang="en-US" dirty="0"/>
              <a:t> is of type Object (or any subtype). This expression will return true if the </a:t>
            </a:r>
            <a:r>
              <a:rPr lang="en-US" i="1" dirty="0"/>
              <a:t>runtime type</a:t>
            </a:r>
            <a:r>
              <a:rPr lang="en-US" dirty="0"/>
              <a:t> of </a:t>
            </a:r>
            <a:r>
              <a:rPr lang="en-US" dirty="0" err="1"/>
              <a:t>ob</a:t>
            </a:r>
            <a:r>
              <a:rPr lang="en-US" dirty="0"/>
              <a:t> really is of the specified type, or if the class of </a:t>
            </a:r>
            <a:r>
              <a:rPr lang="en-US" dirty="0" err="1"/>
              <a:t>ob</a:t>
            </a:r>
            <a:r>
              <a:rPr lang="en-US" dirty="0"/>
              <a:t> is a subclass of  (or a subclass of a subclass of…</a:t>
            </a:r>
            <a:r>
              <a:rPr lang="en-US" dirty="0" err="1"/>
              <a:t>etc</a:t>
            </a:r>
            <a:r>
              <a:rPr lang="en-US" dirty="0"/>
              <a:t>) the specified type. Therefore, for example, if e is an instance of Employee and s is a String, both of the following are </a:t>
            </a:r>
            <a:r>
              <a:rPr lang="en-US" dirty="0" smtClean="0"/>
              <a:t>true</a:t>
            </a:r>
            <a:endParaRPr lang="en-US" dirty="0"/>
          </a:p>
          <a:p>
            <a:pPr marL="0" indent="0">
              <a:buNone/>
            </a:pPr>
            <a:r>
              <a:rPr lang="en-US" dirty="0" smtClean="0"/>
              <a:t>	e </a:t>
            </a:r>
            <a:r>
              <a:rPr lang="en-US" dirty="0" err="1"/>
              <a:t>instanceof</a:t>
            </a:r>
            <a:r>
              <a:rPr lang="en-US" dirty="0"/>
              <a:t> Object</a:t>
            </a:r>
          </a:p>
          <a:p>
            <a:pPr marL="0" indent="0">
              <a:buNone/>
            </a:pPr>
            <a:r>
              <a:rPr lang="en-US" dirty="0" smtClean="0"/>
              <a:t>	s </a:t>
            </a:r>
            <a:r>
              <a:rPr lang="en-US" dirty="0" err="1"/>
              <a:t>instanceof</a:t>
            </a:r>
            <a:r>
              <a:rPr lang="en-US" dirty="0"/>
              <a:t> </a:t>
            </a:r>
            <a:r>
              <a:rPr lang="en-US" dirty="0" smtClean="0"/>
              <a:t>Object</a:t>
            </a:r>
            <a:endParaRPr lang="en-US" dirty="0"/>
          </a:p>
          <a:p>
            <a:r>
              <a:rPr lang="en-US" dirty="0"/>
              <a:t>Whenever the </a:t>
            </a:r>
            <a:r>
              <a:rPr lang="en-US" dirty="0" err="1"/>
              <a:t>instanceof</a:t>
            </a:r>
            <a:r>
              <a:rPr lang="en-US" dirty="0"/>
              <a:t> operator returns true, the object on the left side of the expression can be viewed as having type indicated on the right side (via polymorphic type assignment). So in this example, we could type e and s above as Objects</a:t>
            </a:r>
            <a:r>
              <a:rPr lang="en-US" dirty="0" smtClean="0"/>
              <a:t>:</a:t>
            </a:r>
            <a:endParaRPr lang="en-US" dirty="0"/>
          </a:p>
          <a:p>
            <a:pPr marL="0" indent="0">
              <a:buNone/>
            </a:pPr>
            <a:r>
              <a:rPr lang="en-US" dirty="0"/>
              <a:t>	</a:t>
            </a:r>
            <a:r>
              <a:rPr lang="en-US" dirty="0" smtClean="0"/>
              <a:t>Object </a:t>
            </a:r>
            <a:r>
              <a:rPr lang="en-US" dirty="0" err="1"/>
              <a:t>ob_e</a:t>
            </a:r>
            <a:r>
              <a:rPr lang="en-US" dirty="0"/>
              <a:t> = e;</a:t>
            </a:r>
          </a:p>
          <a:p>
            <a:pPr marL="0" indent="0">
              <a:buNone/>
            </a:pPr>
            <a:r>
              <a:rPr lang="en-US" dirty="0" smtClean="0"/>
              <a:t>	Object </a:t>
            </a:r>
            <a:r>
              <a:rPr lang="en-US" dirty="0" err="1"/>
              <a:t>ob_s</a:t>
            </a:r>
            <a:r>
              <a:rPr lang="en-US" dirty="0"/>
              <a:t> = s;</a:t>
            </a:r>
          </a:p>
          <a:p>
            <a:pPr marL="0" indent="0">
              <a:buNone/>
            </a:pPr>
            <a:endParaRPr lang="en-US" dirty="0"/>
          </a:p>
          <a:p>
            <a:endParaRPr lang="en-US" dirty="0"/>
          </a:p>
        </p:txBody>
      </p:sp>
    </p:spTree>
    <p:extLst>
      <p:ext uri="{BB962C8B-B14F-4D97-AF65-F5344CB8AC3E}">
        <p14:creationId xmlns:p14="http://schemas.microsoft.com/office/powerpoint/2010/main" val="1812704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3200" b="1" dirty="0">
                <a:effectLst/>
              </a:rPr>
              <a:t>Two Ways Inheritance Arises</a:t>
            </a:r>
            <a:endParaRPr lang="en-US" sz="3200" dirty="0"/>
          </a:p>
        </p:txBody>
      </p:sp>
      <p:sp>
        <p:nvSpPr>
          <p:cNvPr id="3" name="Content Placeholder 2"/>
          <p:cNvSpPr>
            <a:spLocks noGrp="1"/>
          </p:cNvSpPr>
          <p:nvPr>
            <p:ph idx="1"/>
          </p:nvPr>
        </p:nvSpPr>
        <p:spPr/>
        <p:txBody>
          <a:bodyPr/>
          <a:lstStyle/>
          <a:p>
            <a:pPr lvl="0"/>
            <a:r>
              <a:rPr lang="en-US" dirty="0"/>
              <a:t>We saw Manager was a natural choice for a </a:t>
            </a:r>
            <a:r>
              <a:rPr lang="en-US" i="1" dirty="0"/>
              <a:t>subclass</a:t>
            </a:r>
            <a:r>
              <a:rPr lang="en-US" dirty="0"/>
              <a:t> of Employee because it </a:t>
            </a:r>
            <a:r>
              <a:rPr lang="en-US" i="1" dirty="0"/>
              <a:t>extends </a:t>
            </a:r>
            <a:r>
              <a:rPr lang="en-US" dirty="0"/>
              <a:t>Employee's behavior</a:t>
            </a:r>
            <a:r>
              <a:rPr lang="en-US" dirty="0" smtClean="0"/>
              <a:t>.</a:t>
            </a:r>
            <a:endParaRPr lang="en-US" dirty="0"/>
          </a:p>
          <a:p>
            <a:pPr lvl="0"/>
            <a:r>
              <a:rPr lang="en-US" dirty="0"/>
              <a:t>Another situation that gives rise to inheritance occurs when several classes are seen to naturally belong to the same general type – this is </a:t>
            </a:r>
            <a:r>
              <a:rPr lang="en-US" i="1" dirty="0"/>
              <a:t>generalization. </a:t>
            </a:r>
            <a:br>
              <a:rPr lang="en-US" i="1" dirty="0"/>
            </a:br>
            <a:r>
              <a:rPr lang="en-US" dirty="0"/>
              <a:t>In the "figures" example (next slide), it seems natural to generalize the curves Triangle, Circle, Square </a:t>
            </a:r>
          </a:p>
          <a:p>
            <a:endParaRPr lang="en-US" dirty="0"/>
          </a:p>
        </p:txBody>
      </p:sp>
    </p:spTree>
    <p:extLst>
      <p:ext uri="{BB962C8B-B14F-4D97-AF65-F5344CB8AC3E}">
        <p14:creationId xmlns:p14="http://schemas.microsoft.com/office/powerpoint/2010/main" val="1367456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600200"/>
          </a:xfrm>
        </p:spPr>
        <p:txBody>
          <a:bodyPr/>
          <a:lstStyle/>
          <a:p>
            <a:r>
              <a:rPr lang="en-US" sz="3200" b="1" dirty="0">
                <a:effectLst/>
              </a:rPr>
              <a:t>Two Ways Inheritance Arises</a:t>
            </a:r>
            <a:endParaRPr lang="en-US" sz="3200" dirty="0"/>
          </a:p>
        </p:txBody>
      </p:sp>
      <p:sp>
        <p:nvSpPr>
          <p:cNvPr id="3" name="Content Placeholder 2"/>
          <p:cNvSpPr>
            <a:spLocks noGrp="1"/>
          </p:cNvSpPr>
          <p:nvPr>
            <p:ph idx="1"/>
          </p:nvPr>
        </p:nvSpPr>
        <p:spPr>
          <a:xfrm>
            <a:off x="457200" y="914400"/>
            <a:ext cx="8229600" cy="5943600"/>
          </a:xfrm>
        </p:spPr>
        <p:txBody>
          <a:bodyPr>
            <a:normAutofit fontScale="32500" lnSpcReduction="20000"/>
          </a:bodyPr>
          <a:lstStyle/>
          <a:p>
            <a:pPr marL="0" indent="0">
              <a:buNone/>
            </a:pPr>
            <a:r>
              <a:rPr lang="en-US" dirty="0"/>
              <a:t>final class Triangle {</a:t>
            </a:r>
          </a:p>
          <a:p>
            <a:pPr marL="0" indent="0">
              <a:buNone/>
            </a:pPr>
            <a:r>
              <a:rPr lang="en-US" dirty="0"/>
              <a:t>	/* we require height &lt;= base */</a:t>
            </a:r>
          </a:p>
          <a:p>
            <a:pPr marL="0" indent="0">
              <a:buNone/>
            </a:pPr>
            <a:r>
              <a:rPr lang="en-US" dirty="0"/>
              <a:t>	final double base;</a:t>
            </a:r>
          </a:p>
          <a:p>
            <a:pPr marL="0" indent="0">
              <a:buNone/>
            </a:pPr>
            <a:r>
              <a:rPr lang="en-US" dirty="0"/>
              <a:t>	final double height;</a:t>
            </a:r>
          </a:p>
          <a:p>
            <a:pPr marL="0" indent="0">
              <a:buNone/>
            </a:pPr>
            <a:r>
              <a:rPr lang="en-US" dirty="0"/>
              <a:t>   /* we require side1 &lt;= side2 &lt;= side3 */</a:t>
            </a:r>
          </a:p>
          <a:p>
            <a:pPr marL="0" indent="0">
              <a:buNone/>
            </a:pPr>
            <a:r>
              <a:rPr lang="en-US" dirty="0"/>
              <a:t>	final double side1, side2, side3;</a:t>
            </a:r>
          </a:p>
          <a:p>
            <a:pPr marL="0" indent="0">
              <a:buNone/>
            </a:pPr>
            <a:r>
              <a:rPr lang="en-US" dirty="0"/>
              <a:t>Triangle(</a:t>
            </a:r>
            <a:r>
              <a:rPr lang="en-US" b="1" dirty="0"/>
              <a:t>double</a:t>
            </a:r>
            <a:r>
              <a:rPr lang="en-US" dirty="0"/>
              <a:t> base, </a:t>
            </a:r>
            <a:r>
              <a:rPr lang="en-US" b="1" dirty="0"/>
              <a:t>double</a:t>
            </a:r>
            <a:r>
              <a:rPr lang="en-US" dirty="0"/>
              <a:t> height){</a:t>
            </a:r>
          </a:p>
          <a:p>
            <a:pPr marL="0" indent="0">
              <a:buNone/>
            </a:pPr>
            <a:r>
              <a:rPr lang="en-US" dirty="0"/>
              <a:t>		</a:t>
            </a:r>
            <a:r>
              <a:rPr lang="en-US" b="1" dirty="0"/>
              <a:t>if</a:t>
            </a:r>
            <a:r>
              <a:rPr lang="en-US" dirty="0"/>
              <a:t> (height &lt;= base) {</a:t>
            </a:r>
          </a:p>
          <a:p>
            <a:pPr marL="0" indent="0">
              <a:buNone/>
            </a:pPr>
            <a:r>
              <a:rPr lang="en-US" dirty="0"/>
              <a:t>			</a:t>
            </a:r>
            <a:r>
              <a:rPr lang="en-US" b="1" dirty="0" err="1"/>
              <a:t>this</a:t>
            </a:r>
            <a:r>
              <a:rPr lang="en-US" dirty="0" err="1"/>
              <a:t>.base</a:t>
            </a:r>
            <a:r>
              <a:rPr lang="en-US" dirty="0"/>
              <a:t> = base;</a:t>
            </a:r>
          </a:p>
          <a:p>
            <a:pPr marL="0" indent="0">
              <a:buNone/>
            </a:pPr>
            <a:r>
              <a:rPr lang="en-US" dirty="0"/>
              <a:t>			</a:t>
            </a:r>
            <a:r>
              <a:rPr lang="en-US" b="1" dirty="0" err="1"/>
              <a:t>this</a:t>
            </a:r>
            <a:r>
              <a:rPr lang="en-US" dirty="0" err="1"/>
              <a:t>.height</a:t>
            </a:r>
            <a:r>
              <a:rPr lang="en-US" dirty="0"/>
              <a:t> = height;</a:t>
            </a:r>
          </a:p>
          <a:p>
            <a:pPr marL="0" indent="0">
              <a:buNone/>
            </a:pPr>
            <a:r>
              <a:rPr lang="en-US" dirty="0"/>
              <a:t>		} </a:t>
            </a:r>
          </a:p>
          <a:p>
            <a:pPr marL="0" indent="0">
              <a:buNone/>
            </a:pPr>
            <a:r>
              <a:rPr lang="en-US" dirty="0"/>
              <a:t>		</a:t>
            </a:r>
            <a:r>
              <a:rPr lang="en-US" b="1" dirty="0"/>
              <a:t>else</a:t>
            </a:r>
            <a:r>
              <a:rPr lang="en-US" dirty="0"/>
              <a:t> {</a:t>
            </a:r>
          </a:p>
          <a:p>
            <a:pPr marL="0" indent="0">
              <a:buNone/>
            </a:pPr>
            <a:r>
              <a:rPr lang="en-US" dirty="0"/>
              <a:t>			</a:t>
            </a:r>
            <a:r>
              <a:rPr lang="en-US" b="1" dirty="0" err="1"/>
              <a:t>this</a:t>
            </a:r>
            <a:r>
              <a:rPr lang="en-US" dirty="0" err="1"/>
              <a:t>.base</a:t>
            </a:r>
            <a:r>
              <a:rPr lang="en-US" dirty="0"/>
              <a:t> = height;</a:t>
            </a:r>
          </a:p>
          <a:p>
            <a:pPr marL="0" indent="0">
              <a:buNone/>
            </a:pPr>
            <a:r>
              <a:rPr lang="en-US" dirty="0"/>
              <a:t>			</a:t>
            </a:r>
            <a:r>
              <a:rPr lang="en-US" b="1" dirty="0" err="1"/>
              <a:t>this</a:t>
            </a:r>
            <a:r>
              <a:rPr lang="en-US" dirty="0" err="1"/>
              <a:t>.height</a:t>
            </a:r>
            <a:r>
              <a:rPr lang="en-US" dirty="0"/>
              <a:t> = base;</a:t>
            </a:r>
          </a:p>
          <a:p>
            <a:pPr marL="0" indent="0">
              <a:buNone/>
            </a:pPr>
            <a:r>
              <a:rPr lang="en-US" dirty="0"/>
              <a:t>		}</a:t>
            </a:r>
          </a:p>
          <a:p>
            <a:pPr marL="0" indent="0">
              <a:buNone/>
            </a:pPr>
            <a:r>
              <a:rPr lang="en-US" dirty="0"/>
              <a:t>		side1 = height;</a:t>
            </a:r>
          </a:p>
          <a:p>
            <a:pPr marL="0" indent="0">
              <a:buNone/>
            </a:pPr>
            <a:r>
              <a:rPr lang="en-US" dirty="0"/>
              <a:t>		side2 = base;</a:t>
            </a:r>
          </a:p>
          <a:p>
            <a:pPr marL="0" indent="0">
              <a:buNone/>
            </a:pPr>
            <a:r>
              <a:rPr lang="en-US" dirty="0"/>
              <a:t>		side3 = </a:t>
            </a:r>
            <a:r>
              <a:rPr lang="en-US" dirty="0" err="1"/>
              <a:t>Math.</a:t>
            </a:r>
            <a:r>
              <a:rPr lang="en-US" i="1" dirty="0" err="1"/>
              <a:t>sqrt</a:t>
            </a:r>
            <a:r>
              <a:rPr lang="en-US" dirty="0"/>
              <a:t>(base * base + height * height);</a:t>
            </a:r>
          </a:p>
          <a:p>
            <a:pPr marL="0" indent="0">
              <a:buNone/>
            </a:pPr>
            <a:r>
              <a:rPr lang="en-US" b="1" dirty="0"/>
              <a:t>assert</a:t>
            </a:r>
            <a:r>
              <a:rPr lang="en-US" dirty="0"/>
              <a:t>(side1 &lt;= side2 &amp;&amp; side2 &lt;= side3);</a:t>
            </a:r>
          </a:p>
          <a:p>
            <a:pPr marL="0" indent="0">
              <a:buNone/>
            </a:pPr>
            <a:r>
              <a:rPr lang="en-US" dirty="0"/>
              <a:t>		</a:t>
            </a:r>
            <a:r>
              <a:rPr lang="en-US" b="1" dirty="0"/>
              <a:t>assert</a:t>
            </a:r>
            <a:r>
              <a:rPr lang="en-US" dirty="0"/>
              <a:t>(height &lt;= base);		</a:t>
            </a:r>
          </a:p>
          <a:p>
            <a:pPr marL="0" indent="0">
              <a:buNone/>
            </a:pPr>
            <a:r>
              <a:rPr lang="en-US" dirty="0"/>
              <a:t>	}	</a:t>
            </a:r>
          </a:p>
          <a:p>
            <a:pPr marL="0" indent="0">
              <a:buNone/>
            </a:pPr>
            <a:r>
              <a:rPr lang="en-US" dirty="0"/>
              <a:t>Triangle(</a:t>
            </a:r>
            <a:r>
              <a:rPr lang="en-US" b="1" dirty="0"/>
              <a:t>double</a:t>
            </a:r>
            <a:r>
              <a:rPr lang="en-US" dirty="0"/>
              <a:t> s1, </a:t>
            </a:r>
            <a:r>
              <a:rPr lang="en-US" b="1" dirty="0"/>
              <a:t>double</a:t>
            </a:r>
            <a:r>
              <a:rPr lang="en-US" dirty="0"/>
              <a:t> s2, </a:t>
            </a:r>
            <a:r>
              <a:rPr lang="en-US" b="1" dirty="0"/>
              <a:t>double</a:t>
            </a:r>
            <a:r>
              <a:rPr lang="en-US" dirty="0"/>
              <a:t> s3)  {</a:t>
            </a:r>
          </a:p>
          <a:p>
            <a:pPr marL="0" indent="0">
              <a:buNone/>
            </a:pPr>
            <a:r>
              <a:rPr lang="en-US" dirty="0"/>
              <a:t>		</a:t>
            </a:r>
            <a:r>
              <a:rPr lang="en-US" b="1" dirty="0"/>
              <a:t>double</a:t>
            </a:r>
            <a:r>
              <a:rPr lang="en-US" dirty="0"/>
              <a:t>[] </a:t>
            </a:r>
            <a:r>
              <a:rPr lang="en-US" dirty="0" err="1"/>
              <a:t>arr</a:t>
            </a:r>
            <a:r>
              <a:rPr lang="en-US" dirty="0"/>
              <a:t> = {s1, s2, s3};</a:t>
            </a:r>
          </a:p>
          <a:p>
            <a:pPr marL="0" indent="0">
              <a:buNone/>
            </a:pPr>
            <a:r>
              <a:rPr lang="en-US" dirty="0"/>
              <a:t>		</a:t>
            </a:r>
            <a:r>
              <a:rPr lang="en-US" dirty="0" err="1"/>
              <a:t>Arrays.</a:t>
            </a:r>
            <a:r>
              <a:rPr lang="en-US" i="1" dirty="0" err="1"/>
              <a:t>sort</a:t>
            </a:r>
            <a:r>
              <a:rPr lang="en-US" dirty="0"/>
              <a:t>(</a:t>
            </a:r>
            <a:r>
              <a:rPr lang="en-US" dirty="0" err="1"/>
              <a:t>arr</a:t>
            </a:r>
            <a:r>
              <a:rPr lang="en-US" dirty="0"/>
              <a:t>);		</a:t>
            </a:r>
          </a:p>
          <a:p>
            <a:pPr marL="0" indent="0">
              <a:buNone/>
            </a:pPr>
            <a:r>
              <a:rPr lang="en-US" dirty="0"/>
              <a:t>		</a:t>
            </a:r>
            <a:r>
              <a:rPr lang="en-US" b="1" dirty="0"/>
              <a:t>double</a:t>
            </a:r>
            <a:r>
              <a:rPr lang="en-US" dirty="0"/>
              <a:t> x = </a:t>
            </a:r>
            <a:r>
              <a:rPr lang="en-US" dirty="0" err="1"/>
              <a:t>arr</a:t>
            </a:r>
            <a:r>
              <a:rPr lang="en-US" dirty="0"/>
              <a:t>[0];</a:t>
            </a:r>
          </a:p>
          <a:p>
            <a:pPr marL="0" indent="0">
              <a:buNone/>
            </a:pPr>
            <a:r>
              <a:rPr lang="en-US" dirty="0"/>
              <a:t>		</a:t>
            </a:r>
            <a:r>
              <a:rPr lang="en-US" b="1" dirty="0"/>
              <a:t>double</a:t>
            </a:r>
            <a:r>
              <a:rPr lang="en-US" dirty="0"/>
              <a:t> y = </a:t>
            </a:r>
            <a:r>
              <a:rPr lang="en-US" dirty="0" err="1"/>
              <a:t>arr</a:t>
            </a:r>
            <a:r>
              <a:rPr lang="en-US" dirty="0"/>
              <a:t>[1];</a:t>
            </a:r>
          </a:p>
          <a:p>
            <a:pPr marL="0" indent="0">
              <a:buNone/>
            </a:pPr>
            <a:r>
              <a:rPr lang="en-US" dirty="0"/>
              <a:t>		</a:t>
            </a:r>
            <a:r>
              <a:rPr lang="en-US" b="1" dirty="0"/>
              <a:t>double</a:t>
            </a:r>
            <a:r>
              <a:rPr lang="en-US" dirty="0"/>
              <a:t> z = </a:t>
            </a:r>
            <a:r>
              <a:rPr lang="en-US" dirty="0" err="1"/>
              <a:t>arr</a:t>
            </a:r>
            <a:r>
              <a:rPr lang="en-US" dirty="0"/>
              <a:t>[2];</a:t>
            </a:r>
          </a:p>
          <a:p>
            <a:pPr marL="0" indent="0">
              <a:buNone/>
            </a:pPr>
            <a:r>
              <a:rPr lang="en-US" dirty="0"/>
              <a:t>		</a:t>
            </a:r>
            <a:r>
              <a:rPr lang="en-US" b="1" dirty="0"/>
              <a:t>if</a:t>
            </a:r>
            <a:r>
              <a:rPr lang="en-US" dirty="0"/>
              <a:t>(x + y &lt; z) {</a:t>
            </a:r>
          </a:p>
          <a:p>
            <a:pPr marL="0" indent="0">
              <a:buNone/>
            </a:pPr>
            <a:r>
              <a:rPr lang="en-US" dirty="0"/>
              <a:t>		  throw new </a:t>
            </a:r>
            <a:r>
              <a:rPr lang="en-US" dirty="0" err="1"/>
              <a:t>IllegalArgumentException</a:t>
            </a:r>
            <a:r>
              <a:rPr lang="en-US" dirty="0"/>
              <a:t>("Inputs to Triangle " + 			 "are invalid."</a:t>
            </a:r>
          </a:p>
          <a:p>
            <a:pPr marL="0" indent="0">
              <a:buNone/>
            </a:pPr>
            <a:r>
              <a:rPr lang="en-US" dirty="0"/>
              <a:t>		}</a:t>
            </a:r>
          </a:p>
          <a:p>
            <a:pPr marL="0" indent="0">
              <a:buNone/>
            </a:pPr>
            <a:r>
              <a:rPr lang="en-US" dirty="0"/>
              <a:t>		side1 = x;</a:t>
            </a:r>
          </a:p>
          <a:p>
            <a:pPr marL="0" indent="0">
              <a:buNone/>
            </a:pPr>
            <a:r>
              <a:rPr lang="en-US" dirty="0"/>
              <a:t>		side2 = y;</a:t>
            </a:r>
          </a:p>
          <a:p>
            <a:pPr marL="0" indent="0">
              <a:buNone/>
            </a:pPr>
            <a:r>
              <a:rPr lang="en-US" dirty="0"/>
              <a:t>		side3 = z;</a:t>
            </a:r>
          </a:p>
          <a:p>
            <a:pPr marL="0" indent="0">
              <a:buNone/>
            </a:pPr>
            <a:r>
              <a:rPr lang="en-US" dirty="0"/>
              <a:t>		</a:t>
            </a:r>
            <a:r>
              <a:rPr lang="en-US" b="1" dirty="0"/>
              <a:t>double</a:t>
            </a:r>
            <a:r>
              <a:rPr lang="en-US" dirty="0"/>
              <a:t> u = (y * y - x * x + z * z)/(2 * z);</a:t>
            </a:r>
          </a:p>
          <a:p>
            <a:pPr marL="0" indent="0">
              <a:buNone/>
            </a:pPr>
            <a:r>
              <a:rPr lang="en-US" dirty="0"/>
              <a:t>		</a:t>
            </a:r>
            <a:r>
              <a:rPr lang="en-US" b="1" dirty="0"/>
              <a:t>double</a:t>
            </a:r>
            <a:r>
              <a:rPr lang="en-US" dirty="0"/>
              <a:t> h = </a:t>
            </a:r>
            <a:r>
              <a:rPr lang="en-US" dirty="0" err="1"/>
              <a:t>Math.</a:t>
            </a:r>
            <a:r>
              <a:rPr lang="en-US" i="1" dirty="0" err="1"/>
              <a:t>sqrt</a:t>
            </a:r>
            <a:r>
              <a:rPr lang="en-US" dirty="0"/>
              <a:t>(y * y - u * u);</a:t>
            </a:r>
          </a:p>
          <a:p>
            <a:pPr marL="0" indent="0">
              <a:buNone/>
            </a:pPr>
            <a:r>
              <a:rPr lang="en-US" dirty="0"/>
              <a:t>		base = z;</a:t>
            </a:r>
          </a:p>
          <a:p>
            <a:pPr marL="0" indent="0">
              <a:buNone/>
            </a:pPr>
            <a:r>
              <a:rPr lang="en-US" dirty="0"/>
              <a:t>		height = h;	</a:t>
            </a:r>
          </a:p>
          <a:p>
            <a:pPr marL="0" indent="0">
              <a:buNone/>
            </a:pPr>
            <a:r>
              <a:rPr lang="en-US" b="1" dirty="0"/>
              <a:t>assert</a:t>
            </a:r>
            <a:r>
              <a:rPr lang="en-US" dirty="0"/>
              <a:t>(side1 &lt;= side2 &amp;&amp; side2 &lt;= side3);</a:t>
            </a:r>
          </a:p>
          <a:p>
            <a:pPr marL="0" indent="0">
              <a:buNone/>
            </a:pPr>
            <a:r>
              <a:rPr lang="en-US" dirty="0"/>
              <a:t>		</a:t>
            </a:r>
            <a:r>
              <a:rPr lang="en-US" b="1" dirty="0"/>
              <a:t>assert</a:t>
            </a:r>
            <a:r>
              <a:rPr lang="en-US" dirty="0"/>
              <a:t>(height &lt;= base);</a:t>
            </a:r>
          </a:p>
          <a:p>
            <a:pPr marL="0" indent="0">
              <a:buNone/>
            </a:pPr>
            <a:r>
              <a:rPr lang="en-US" dirty="0"/>
              <a:t>	}</a:t>
            </a:r>
          </a:p>
          <a:p>
            <a:pPr marL="0" indent="0">
              <a:buNone/>
            </a:pPr>
            <a:r>
              <a:rPr lang="en-US" dirty="0"/>
              <a:t>double </a:t>
            </a:r>
            <a:r>
              <a:rPr lang="en-US" dirty="0" err="1"/>
              <a:t>computeArea</a:t>
            </a:r>
            <a:r>
              <a:rPr lang="en-US" dirty="0"/>
              <a:t>() {</a:t>
            </a:r>
          </a:p>
          <a:p>
            <a:pPr marL="0" indent="0">
              <a:buNone/>
            </a:pPr>
            <a:r>
              <a:rPr lang="en-US" dirty="0"/>
              <a:t>		return (0.5 * base * height);</a:t>
            </a:r>
          </a:p>
          <a:p>
            <a:pPr marL="0" indent="0">
              <a:buNone/>
            </a:pPr>
            <a:r>
              <a:rPr lang="en-US" dirty="0"/>
              <a:t>	}</a:t>
            </a:r>
          </a:p>
          <a:p>
            <a:pPr marL="0" indent="0">
              <a:buNone/>
            </a:pPr>
            <a:r>
              <a:rPr lang="en-US" dirty="0"/>
              <a:t>}</a:t>
            </a:r>
          </a:p>
          <a:p>
            <a:r>
              <a:rPr lang="en-US" dirty="0"/>
              <a:t/>
            </a:r>
            <a:br>
              <a:rPr lang="en-US" dirty="0"/>
            </a:br>
            <a:endParaRPr lang="en-US" dirty="0"/>
          </a:p>
        </p:txBody>
      </p:sp>
    </p:spTree>
    <p:extLst>
      <p:ext uri="{BB962C8B-B14F-4D97-AF65-F5344CB8AC3E}">
        <p14:creationId xmlns:p14="http://schemas.microsoft.com/office/powerpoint/2010/main" val="2937119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600200"/>
          </a:xfrm>
        </p:spPr>
        <p:txBody>
          <a:bodyPr/>
          <a:lstStyle/>
          <a:p>
            <a:r>
              <a:rPr lang="en-US" sz="3200" b="1" dirty="0">
                <a:effectLst/>
              </a:rPr>
              <a:t>Two Ways Inheritance Arises</a:t>
            </a:r>
            <a:endParaRPr lang="en-US" sz="3200" dirty="0"/>
          </a:p>
        </p:txBody>
      </p:sp>
      <p:sp>
        <p:nvSpPr>
          <p:cNvPr id="3" name="Content Placeholder 2"/>
          <p:cNvSpPr>
            <a:spLocks noGrp="1"/>
          </p:cNvSpPr>
          <p:nvPr>
            <p:ph idx="1"/>
          </p:nvPr>
        </p:nvSpPr>
        <p:spPr>
          <a:xfrm>
            <a:off x="457200" y="914400"/>
            <a:ext cx="8229600" cy="5943600"/>
          </a:xfrm>
        </p:spPr>
        <p:txBody>
          <a:bodyPr>
            <a:normAutofit fontScale="77500" lnSpcReduction="20000"/>
          </a:bodyPr>
          <a:lstStyle/>
          <a:p>
            <a:pPr marL="0" indent="0">
              <a:buNone/>
            </a:pPr>
            <a:r>
              <a:rPr lang="en-US" dirty="0"/>
              <a:t>final class Square {</a:t>
            </a:r>
          </a:p>
          <a:p>
            <a:pPr marL="0" indent="0">
              <a:buNone/>
            </a:pPr>
            <a:r>
              <a:rPr lang="en-US" dirty="0"/>
              <a:t>	final double side;</a:t>
            </a:r>
          </a:p>
          <a:p>
            <a:pPr marL="0" indent="0">
              <a:buNone/>
            </a:pPr>
            <a:r>
              <a:rPr lang="en-US" dirty="0"/>
              <a:t>	Square(double side) {</a:t>
            </a:r>
          </a:p>
          <a:p>
            <a:pPr marL="0" indent="0">
              <a:buNone/>
            </a:pPr>
            <a:r>
              <a:rPr lang="en-US" dirty="0"/>
              <a:t>		</a:t>
            </a:r>
            <a:r>
              <a:rPr lang="en-US" dirty="0" err="1"/>
              <a:t>this.side</a:t>
            </a:r>
            <a:r>
              <a:rPr lang="en-US" dirty="0"/>
              <a:t> = side;</a:t>
            </a:r>
          </a:p>
          <a:p>
            <a:pPr marL="0" indent="0">
              <a:buNone/>
            </a:pPr>
            <a:r>
              <a:rPr lang="en-US" dirty="0"/>
              <a:t>	}</a:t>
            </a:r>
          </a:p>
          <a:p>
            <a:pPr marL="0" indent="0">
              <a:buNone/>
            </a:pPr>
            <a:r>
              <a:rPr lang="en-US" dirty="0"/>
              <a:t>	double </a:t>
            </a:r>
            <a:r>
              <a:rPr lang="en-US" dirty="0" err="1"/>
              <a:t>computeArea</a:t>
            </a:r>
            <a:r>
              <a:rPr lang="en-US" dirty="0"/>
              <a:t>() {</a:t>
            </a:r>
          </a:p>
          <a:p>
            <a:pPr marL="0" indent="0">
              <a:buNone/>
            </a:pPr>
            <a:r>
              <a:rPr lang="en-US" dirty="0"/>
              <a:t>		return(side*side);</a:t>
            </a:r>
          </a:p>
          <a:p>
            <a:pPr marL="0" indent="0">
              <a:buNone/>
            </a:pPr>
            <a:r>
              <a:rPr lang="en-US" dirty="0"/>
              <a:t>	}</a:t>
            </a:r>
          </a:p>
          <a:p>
            <a:pPr marL="0" indent="0">
              <a:buNone/>
            </a:pPr>
            <a:r>
              <a:rPr lang="en-US" dirty="0"/>
              <a:t>}</a:t>
            </a:r>
          </a:p>
          <a:p>
            <a:pPr marL="0" indent="0">
              <a:buNone/>
            </a:pPr>
            <a:r>
              <a:rPr lang="en-US" dirty="0"/>
              <a:t>final class Circle {</a:t>
            </a:r>
          </a:p>
          <a:p>
            <a:pPr marL="0" indent="0">
              <a:buNone/>
            </a:pPr>
            <a:r>
              <a:rPr lang="en-US" dirty="0"/>
              <a:t>	final double radius;</a:t>
            </a:r>
          </a:p>
          <a:p>
            <a:pPr marL="0" indent="0">
              <a:buNone/>
            </a:pPr>
            <a:r>
              <a:rPr lang="en-US" dirty="0"/>
              <a:t>	Circle(double radius) {</a:t>
            </a:r>
          </a:p>
          <a:p>
            <a:pPr marL="0" indent="0">
              <a:buNone/>
            </a:pPr>
            <a:r>
              <a:rPr lang="en-US" dirty="0"/>
              <a:t>		</a:t>
            </a:r>
            <a:r>
              <a:rPr lang="en-US" dirty="0" err="1"/>
              <a:t>this.radius</a:t>
            </a:r>
            <a:r>
              <a:rPr lang="en-US" dirty="0"/>
              <a:t> = radius;</a:t>
            </a:r>
          </a:p>
          <a:p>
            <a:pPr marL="0" indent="0">
              <a:buNone/>
            </a:pPr>
            <a:r>
              <a:rPr lang="en-US" dirty="0"/>
              <a:t>	}</a:t>
            </a:r>
          </a:p>
          <a:p>
            <a:pPr marL="0" indent="0">
              <a:buNone/>
            </a:pPr>
            <a:r>
              <a:rPr lang="en-US" dirty="0"/>
              <a:t>	double </a:t>
            </a:r>
            <a:r>
              <a:rPr lang="en-US" dirty="0" err="1"/>
              <a:t>computeArea</a:t>
            </a:r>
            <a:r>
              <a:rPr lang="en-US" dirty="0"/>
              <a:t>() {</a:t>
            </a:r>
          </a:p>
          <a:p>
            <a:pPr marL="0" indent="0">
              <a:buNone/>
            </a:pPr>
            <a:r>
              <a:rPr lang="en-US" dirty="0"/>
              <a:t>		return (</a:t>
            </a:r>
            <a:r>
              <a:rPr lang="en-US" dirty="0" err="1"/>
              <a:t>Math.PI</a:t>
            </a:r>
            <a:r>
              <a:rPr lang="en-US" dirty="0"/>
              <a:t> * radius * radius);</a:t>
            </a:r>
          </a:p>
          <a:p>
            <a:pPr marL="0" indent="0">
              <a:buNone/>
            </a:pPr>
            <a:r>
              <a:rPr lang="en-US" dirty="0"/>
              <a:t>			}</a:t>
            </a:r>
          </a:p>
          <a:p>
            <a:pPr marL="0" indent="0">
              <a:buNone/>
            </a:pPr>
            <a:r>
              <a:rPr lang="en-US" dirty="0"/>
              <a:t>		}</a:t>
            </a:r>
          </a:p>
          <a:p>
            <a:pPr marL="0" indent="0">
              <a:buNone/>
            </a:pPr>
            <a:r>
              <a:rPr lang="en-US" dirty="0"/>
              <a:t/>
            </a:r>
            <a:br>
              <a:rPr lang="en-US" dirty="0"/>
            </a:br>
            <a:endParaRPr lang="en-US" dirty="0"/>
          </a:p>
        </p:txBody>
      </p:sp>
    </p:spTree>
    <p:extLst>
      <p:ext uri="{BB962C8B-B14F-4D97-AF65-F5344CB8AC3E}">
        <p14:creationId xmlns:p14="http://schemas.microsoft.com/office/powerpoint/2010/main" val="4278252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600200"/>
          </a:xfrm>
        </p:spPr>
        <p:txBody>
          <a:bodyPr/>
          <a:lstStyle/>
          <a:p>
            <a:r>
              <a:rPr lang="en-US" sz="3200" b="1" dirty="0">
                <a:effectLst/>
              </a:rPr>
              <a:t>Two Ways Inheritance Arises</a:t>
            </a:r>
            <a:endParaRPr lang="en-US" sz="3200" dirty="0"/>
          </a:p>
        </p:txBody>
      </p:sp>
      <p:sp>
        <p:nvSpPr>
          <p:cNvPr id="3" name="Content Placeholder 2"/>
          <p:cNvSpPr>
            <a:spLocks noGrp="1"/>
          </p:cNvSpPr>
          <p:nvPr>
            <p:ph idx="1"/>
          </p:nvPr>
        </p:nvSpPr>
        <p:spPr>
          <a:xfrm>
            <a:off x="457200" y="914400"/>
            <a:ext cx="8229600" cy="5943600"/>
          </a:xfrm>
        </p:spPr>
        <p:txBody>
          <a:bodyPr>
            <a:normAutofit fontScale="55000" lnSpcReduction="20000"/>
          </a:bodyPr>
          <a:lstStyle/>
          <a:p>
            <a:pPr marL="0" indent="0">
              <a:buNone/>
            </a:pPr>
            <a:r>
              <a:rPr lang="en-US" dirty="0"/>
              <a:t/>
            </a:r>
            <a:br>
              <a:rPr lang="en-US" dirty="0"/>
            </a:br>
            <a:r>
              <a:rPr lang="en-US" dirty="0"/>
              <a:t> </a:t>
            </a:r>
          </a:p>
          <a:p>
            <a:pPr marL="0" indent="0">
              <a:buNone/>
            </a:pPr>
            <a:r>
              <a:rPr lang="en-US" dirty="0" smtClean="0"/>
              <a:t>//</a:t>
            </a:r>
            <a:r>
              <a:rPr lang="en-US" dirty="0"/>
              <a:t>Illustrates a </a:t>
            </a:r>
            <a:r>
              <a:rPr lang="en-US" b="1" dirty="0"/>
              <a:t>non-OO</a:t>
            </a:r>
            <a:r>
              <a:rPr lang="en-US" dirty="0"/>
              <a:t> (= bad) way of computing areas		</a:t>
            </a:r>
          </a:p>
          <a:p>
            <a:pPr marL="0" indent="0">
              <a:buNone/>
            </a:pPr>
            <a:r>
              <a:rPr lang="en-US" dirty="0"/>
              <a:t>class Test {</a:t>
            </a:r>
          </a:p>
          <a:p>
            <a:pPr marL="0" indent="0">
              <a:buNone/>
            </a:pPr>
            <a:r>
              <a:rPr lang="en-US" dirty="0"/>
              <a:t>		public static void main(String[] </a:t>
            </a:r>
            <a:r>
              <a:rPr lang="en-US" dirty="0" err="1"/>
              <a:t>args</a:t>
            </a:r>
            <a:r>
              <a:rPr lang="en-US" dirty="0"/>
              <a:t>) {</a:t>
            </a:r>
          </a:p>
          <a:p>
            <a:pPr marL="0" indent="0">
              <a:buNone/>
            </a:pPr>
            <a:r>
              <a:rPr lang="en-US" dirty="0"/>
              <a:t> </a:t>
            </a:r>
          </a:p>
          <a:p>
            <a:pPr marL="0" indent="0">
              <a:buNone/>
            </a:pPr>
            <a:r>
              <a:rPr lang="en-US" dirty="0"/>
              <a:t>			Object[] objects = {new Triangle(5,5,5),</a:t>
            </a:r>
          </a:p>
          <a:p>
            <a:pPr marL="0" indent="0">
              <a:buNone/>
            </a:pPr>
            <a:r>
              <a:rPr lang="en-US" dirty="0"/>
              <a:t>											 new Square(3),</a:t>
            </a:r>
          </a:p>
          <a:p>
            <a:pPr marL="0" indent="0">
              <a:buNone/>
            </a:pPr>
            <a:r>
              <a:rPr lang="en-US" dirty="0"/>
              <a:t>											 new Circle(3)};</a:t>
            </a:r>
          </a:p>
          <a:p>
            <a:pPr marL="0" indent="0">
              <a:buNone/>
            </a:pPr>
            <a:r>
              <a:rPr lang="en-US" dirty="0"/>
              <a:t>			//compute areas</a:t>
            </a:r>
          </a:p>
          <a:p>
            <a:pPr marL="0" indent="0">
              <a:buNone/>
            </a:pPr>
            <a:r>
              <a:rPr lang="en-US" dirty="0"/>
              <a:t>			for(Object o : objects) {</a:t>
            </a:r>
          </a:p>
          <a:p>
            <a:pPr marL="0" indent="0">
              <a:buNone/>
            </a:pPr>
            <a:r>
              <a:rPr lang="en-US" dirty="0"/>
              <a:t>				if(o </a:t>
            </a:r>
            <a:r>
              <a:rPr lang="en-US" dirty="0" err="1"/>
              <a:t>instanceof</a:t>
            </a:r>
            <a:r>
              <a:rPr lang="en-US" dirty="0"/>
              <a:t> Triangle) {</a:t>
            </a:r>
          </a:p>
          <a:p>
            <a:pPr marL="0" indent="0">
              <a:buNone/>
            </a:pPr>
            <a:r>
              <a:rPr lang="en-US" dirty="0"/>
              <a:t>					Triangle t = (Triangle)o;</a:t>
            </a:r>
          </a:p>
          <a:p>
            <a:pPr marL="0" indent="0">
              <a:buNone/>
            </a:pPr>
            <a:r>
              <a:rPr lang="en-US" dirty="0"/>
              <a:t>					</a:t>
            </a:r>
            <a:r>
              <a:rPr lang="en-US" dirty="0" err="1"/>
              <a:t>System.out.println</a:t>
            </a:r>
            <a:r>
              <a:rPr lang="en-US" dirty="0"/>
              <a:t>(</a:t>
            </a:r>
            <a:r>
              <a:rPr lang="en-US" dirty="0" err="1"/>
              <a:t>t.computeArea</a:t>
            </a:r>
            <a:r>
              <a:rPr lang="en-US" dirty="0"/>
              <a:t>()); </a:t>
            </a:r>
          </a:p>
          <a:p>
            <a:pPr marL="0" indent="0">
              <a:buNone/>
            </a:pPr>
            <a:r>
              <a:rPr lang="en-US" dirty="0"/>
              <a:t>				}</a:t>
            </a:r>
          </a:p>
          <a:p>
            <a:pPr marL="0" indent="0">
              <a:buNone/>
            </a:pPr>
            <a:r>
              <a:rPr lang="en-US" dirty="0"/>
              <a:t>				if(o </a:t>
            </a:r>
            <a:r>
              <a:rPr lang="en-US" dirty="0" err="1"/>
              <a:t>instanceof</a:t>
            </a:r>
            <a:r>
              <a:rPr lang="en-US" dirty="0"/>
              <a:t> Square) {</a:t>
            </a:r>
          </a:p>
          <a:p>
            <a:pPr marL="0" indent="0">
              <a:buNone/>
            </a:pPr>
            <a:r>
              <a:rPr lang="en-US" dirty="0"/>
              <a:t>					Square s = (Square)o;</a:t>
            </a:r>
          </a:p>
          <a:p>
            <a:pPr marL="0" indent="0">
              <a:buNone/>
            </a:pPr>
            <a:r>
              <a:rPr lang="en-US" dirty="0" err="1"/>
              <a:t>System.out.println</a:t>
            </a:r>
            <a:r>
              <a:rPr lang="en-US" dirty="0"/>
              <a:t>(</a:t>
            </a:r>
            <a:r>
              <a:rPr lang="en-US" dirty="0" err="1"/>
              <a:t>s.computeArea</a:t>
            </a:r>
            <a:r>
              <a:rPr lang="en-US" dirty="0"/>
              <a:t>());</a:t>
            </a:r>
          </a:p>
          <a:p>
            <a:pPr marL="0" indent="0">
              <a:buNone/>
            </a:pPr>
            <a:r>
              <a:rPr lang="en-US" dirty="0"/>
              <a:t>				}</a:t>
            </a:r>
          </a:p>
          <a:p>
            <a:pPr marL="0" indent="0">
              <a:buNone/>
            </a:pPr>
            <a:r>
              <a:rPr lang="en-US" dirty="0"/>
              <a:t>if(o </a:t>
            </a:r>
            <a:r>
              <a:rPr lang="en-US" dirty="0" err="1"/>
              <a:t>instanceof</a:t>
            </a:r>
            <a:r>
              <a:rPr lang="en-US" dirty="0"/>
              <a:t> Circle) {</a:t>
            </a:r>
          </a:p>
          <a:p>
            <a:pPr marL="0" indent="0">
              <a:buNone/>
            </a:pPr>
            <a:r>
              <a:rPr lang="en-US" dirty="0"/>
              <a:t>					Circle c = (Circle)o;</a:t>
            </a:r>
          </a:p>
          <a:p>
            <a:pPr marL="0" indent="0">
              <a:buNone/>
            </a:pPr>
            <a:r>
              <a:rPr lang="en-US" dirty="0" err="1"/>
              <a:t>System.out.println</a:t>
            </a:r>
            <a:r>
              <a:rPr lang="en-US" dirty="0"/>
              <a:t>(</a:t>
            </a:r>
            <a:r>
              <a:rPr lang="en-US" dirty="0" err="1"/>
              <a:t>c.computeArea</a:t>
            </a:r>
            <a:r>
              <a:rPr lang="en-US" dirty="0"/>
              <a:t>());</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a:p>
            <a:r>
              <a:rPr lang="en-US" dirty="0"/>
              <a:t> </a:t>
            </a:r>
          </a:p>
        </p:txBody>
      </p:sp>
    </p:spTree>
    <p:extLst>
      <p:ext uri="{BB962C8B-B14F-4D97-AF65-F5344CB8AC3E}">
        <p14:creationId xmlns:p14="http://schemas.microsoft.com/office/powerpoint/2010/main" val="4066046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Two Ways Inheritance Arises</a:t>
            </a:r>
            <a:endParaRPr lang="en-US" sz="3200" dirty="0"/>
          </a:p>
        </p:txBody>
      </p:sp>
      <p:sp>
        <p:nvSpPr>
          <p:cNvPr id="3" name="Content Placeholder 2"/>
          <p:cNvSpPr>
            <a:spLocks noGrp="1"/>
          </p:cNvSpPr>
          <p:nvPr>
            <p:ph idx="1"/>
          </p:nvPr>
        </p:nvSpPr>
        <p:spPr/>
        <p:txBody>
          <a:bodyPr/>
          <a:lstStyle/>
          <a:p>
            <a:r>
              <a:rPr lang="en-US" dirty="0"/>
              <a:t>Notice we can arrange Triangle, Square, Circle into an array of type Object[] by polymorphism. But Object does not have a </a:t>
            </a:r>
            <a:r>
              <a:rPr lang="en-US" dirty="0" err="1"/>
              <a:t>computeArea</a:t>
            </a:r>
            <a:r>
              <a:rPr lang="en-US" dirty="0"/>
              <a:t> method, so we cannot </a:t>
            </a:r>
            <a:r>
              <a:rPr lang="en-US" dirty="0" err="1"/>
              <a:t>polymorphically</a:t>
            </a:r>
            <a:r>
              <a:rPr lang="en-US" dirty="0"/>
              <a:t> compute areas by using a single superclass method </a:t>
            </a:r>
            <a:r>
              <a:rPr lang="en-US" dirty="0" err="1"/>
              <a:t>computeArea</a:t>
            </a:r>
            <a:r>
              <a:rPr lang="en-US" dirty="0"/>
              <a:t>. </a:t>
            </a:r>
          </a:p>
          <a:p>
            <a:r>
              <a:rPr lang="en-US" dirty="0" smtClean="0"/>
              <a:t>Instead</a:t>
            </a:r>
            <a:r>
              <a:rPr lang="en-US" dirty="0"/>
              <a:t>, if we use an array Object[], we have to repeatedly test the type of the Object in the area in order to execute the correct </a:t>
            </a:r>
            <a:r>
              <a:rPr lang="en-US" dirty="0" err="1"/>
              <a:t>computeArea</a:t>
            </a:r>
            <a:r>
              <a:rPr lang="en-US" dirty="0"/>
              <a:t> method (using the </a:t>
            </a:r>
            <a:r>
              <a:rPr lang="en-US" dirty="0" err="1"/>
              <a:t>instanceof</a:t>
            </a:r>
            <a:r>
              <a:rPr lang="en-US" dirty="0"/>
              <a:t> operator).</a:t>
            </a:r>
            <a:br>
              <a:rPr lang="en-US" dirty="0"/>
            </a:br>
            <a:endParaRPr lang="en-US" dirty="0"/>
          </a:p>
          <a:p>
            <a:endParaRPr lang="en-US" dirty="0"/>
          </a:p>
        </p:txBody>
      </p:sp>
    </p:spTree>
    <p:extLst>
      <p:ext uri="{BB962C8B-B14F-4D97-AF65-F5344CB8AC3E}">
        <p14:creationId xmlns:p14="http://schemas.microsoft.com/office/powerpoint/2010/main" val="4266527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Two Ways Inheritance Arises</a:t>
            </a:r>
            <a:endParaRPr lang="en-US" sz="3200" dirty="0"/>
          </a:p>
        </p:txBody>
      </p:sp>
      <p:sp>
        <p:nvSpPr>
          <p:cNvPr id="3" name="Content Placeholder 2"/>
          <p:cNvSpPr>
            <a:spLocks noGrp="1"/>
          </p:cNvSpPr>
          <p:nvPr>
            <p:ph idx="1"/>
          </p:nvPr>
        </p:nvSpPr>
        <p:spPr/>
        <p:txBody>
          <a:bodyPr/>
          <a:lstStyle/>
          <a:p>
            <a:r>
              <a:rPr lang="en-US" dirty="0"/>
              <a:t>Can </a:t>
            </a:r>
            <a:r>
              <a:rPr lang="en-US" b="1" dirty="0"/>
              <a:t>generalize</a:t>
            </a:r>
            <a:r>
              <a:rPr lang="en-US" dirty="0"/>
              <a:t> the behavior of  these geometric shape classes to support </a:t>
            </a:r>
            <a:r>
              <a:rPr lang="en-US" i="1" dirty="0"/>
              <a:t>polymorphic</a:t>
            </a:r>
            <a:r>
              <a:rPr lang="en-US" dirty="0"/>
              <a:t> access to a general </a:t>
            </a:r>
            <a:r>
              <a:rPr lang="en-US" dirty="0" err="1"/>
              <a:t>computeArea</a:t>
            </a:r>
            <a:r>
              <a:rPr lang="en-US" dirty="0"/>
              <a:t> method</a:t>
            </a:r>
            <a:r>
              <a:rPr lang="en-US" dirty="0" smtClean="0"/>
              <a:t>.</a:t>
            </a:r>
            <a:endParaRPr lang="en-US" dirty="0"/>
          </a:p>
          <a:p>
            <a:pPr marL="400050" lvl="1" indent="0">
              <a:buNone/>
            </a:pPr>
            <a:r>
              <a:rPr lang="en-US" sz="1800" dirty="0"/>
              <a:t>abstract class </a:t>
            </a:r>
            <a:r>
              <a:rPr lang="en-US" sz="1800" dirty="0" err="1"/>
              <a:t>ClosedCurve</a:t>
            </a:r>
            <a:r>
              <a:rPr lang="en-US" sz="1800" dirty="0"/>
              <a:t> {</a:t>
            </a:r>
          </a:p>
          <a:p>
            <a:pPr marL="400050" lvl="1" indent="0">
              <a:buNone/>
            </a:pPr>
            <a:r>
              <a:rPr lang="en-US" sz="1800" dirty="0"/>
              <a:t>	abstract double </a:t>
            </a:r>
            <a:r>
              <a:rPr lang="en-US" sz="1800" dirty="0" err="1"/>
              <a:t>computeArea</a:t>
            </a:r>
            <a:r>
              <a:rPr lang="en-US" sz="1800" dirty="0"/>
              <a:t>();</a:t>
            </a:r>
          </a:p>
          <a:p>
            <a:pPr marL="400050" lvl="1" indent="0">
              <a:buNone/>
            </a:pPr>
            <a:r>
              <a:rPr lang="en-US" sz="1800" dirty="0"/>
              <a:t>}</a:t>
            </a:r>
          </a:p>
          <a:p>
            <a:pPr marL="400050" lvl="1" indent="0">
              <a:buNone/>
            </a:pPr>
            <a:r>
              <a:rPr lang="en-US" sz="1800" dirty="0" smtClean="0"/>
              <a:t>final </a:t>
            </a:r>
            <a:r>
              <a:rPr lang="en-US" sz="1800" dirty="0"/>
              <a:t>class Triangle extends </a:t>
            </a:r>
            <a:r>
              <a:rPr lang="en-US" sz="1800" dirty="0" err="1"/>
              <a:t>ClosedCurve</a:t>
            </a:r>
            <a:r>
              <a:rPr lang="en-US" sz="1800" dirty="0"/>
              <a:t> </a:t>
            </a:r>
            <a:r>
              <a:rPr lang="en-US" sz="1800" dirty="0" smtClean="0"/>
              <a:t>{….}</a:t>
            </a:r>
          </a:p>
          <a:p>
            <a:pPr marL="400050" lvl="1" indent="0">
              <a:buNone/>
            </a:pPr>
            <a:r>
              <a:rPr lang="en-US" sz="1800" dirty="0"/>
              <a:t>final class Square extends </a:t>
            </a:r>
            <a:r>
              <a:rPr lang="en-US" sz="1800" dirty="0" err="1"/>
              <a:t>ClosedCurve</a:t>
            </a:r>
            <a:r>
              <a:rPr lang="en-US" sz="1800" dirty="0"/>
              <a:t> {</a:t>
            </a:r>
          </a:p>
          <a:p>
            <a:pPr marL="400050" lvl="1" indent="0">
              <a:buNone/>
            </a:pPr>
            <a:r>
              <a:rPr lang="en-US" sz="1800" dirty="0"/>
              <a:t>final class Circle extends </a:t>
            </a:r>
            <a:r>
              <a:rPr lang="en-US" sz="1800" dirty="0" err="1"/>
              <a:t>ClosedCurve</a:t>
            </a:r>
            <a:r>
              <a:rPr lang="en-US" sz="1800" dirty="0"/>
              <a:t> {</a:t>
            </a:r>
          </a:p>
          <a:p>
            <a:pPr marL="400050" lvl="1" indent="0">
              <a:buNone/>
            </a:pPr>
            <a:endParaRPr lang="en-US" dirty="0"/>
          </a:p>
          <a:p>
            <a:endParaRPr lang="en-US" dirty="0"/>
          </a:p>
        </p:txBody>
      </p:sp>
    </p:spTree>
    <p:extLst>
      <p:ext uri="{BB962C8B-B14F-4D97-AF65-F5344CB8AC3E}">
        <p14:creationId xmlns:p14="http://schemas.microsoft.com/office/powerpoint/2010/main" val="1522119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Two Ways Inheritance Arises</a:t>
            </a:r>
            <a:endParaRPr lang="en-US" sz="3200"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//This is the </a:t>
            </a:r>
            <a:r>
              <a:rPr lang="en-US" b="1" dirty="0"/>
              <a:t>OO</a:t>
            </a:r>
            <a:r>
              <a:rPr lang="en-US" dirty="0"/>
              <a:t> (= good) way of computing areas</a:t>
            </a:r>
          </a:p>
          <a:p>
            <a:pPr marL="0" indent="0">
              <a:buNone/>
            </a:pPr>
            <a:r>
              <a:rPr lang="en-US" dirty="0"/>
              <a:t>class Test {</a:t>
            </a:r>
          </a:p>
          <a:p>
            <a:pPr marL="0" indent="0">
              <a:buNone/>
            </a:pPr>
            <a:r>
              <a:rPr lang="en-US" dirty="0"/>
              <a:t>	</a:t>
            </a:r>
            <a:r>
              <a:rPr lang="en-US" dirty="0" smtClean="0"/>
              <a:t> </a:t>
            </a:r>
            <a:r>
              <a:rPr lang="en-US" dirty="0"/>
              <a:t>public static void main(String[] </a:t>
            </a:r>
            <a:r>
              <a:rPr lang="en-US" dirty="0" err="1"/>
              <a:t>args</a:t>
            </a:r>
            <a:r>
              <a:rPr lang="en-US" dirty="0"/>
              <a:t>) </a:t>
            </a:r>
            <a:r>
              <a:rPr lang="en-US" dirty="0" smtClean="0"/>
              <a:t>{</a:t>
            </a:r>
          </a:p>
          <a:p>
            <a:pPr marL="0" indent="0">
              <a:buNone/>
            </a:pPr>
            <a:r>
              <a:rPr lang="en-US" dirty="0"/>
              <a:t>	</a:t>
            </a:r>
            <a:r>
              <a:rPr lang="en-US" dirty="0" err="1"/>
              <a:t>ClosedCurve</a:t>
            </a:r>
            <a:r>
              <a:rPr lang="en-US" dirty="0"/>
              <a:t>[] objects = {new Triangle(5,5,5),</a:t>
            </a:r>
          </a:p>
          <a:p>
            <a:pPr marL="0" indent="0">
              <a:buNone/>
            </a:pPr>
            <a:r>
              <a:rPr lang="en-US" dirty="0"/>
              <a:t>									</a:t>
            </a:r>
            <a:r>
              <a:rPr lang="en-US" dirty="0" smtClean="0"/>
              <a:t>	</a:t>
            </a:r>
            <a:r>
              <a:rPr lang="en-US" dirty="0"/>
              <a:t>		 new Square(3),</a:t>
            </a:r>
          </a:p>
          <a:p>
            <a:pPr marL="0" indent="0">
              <a:buNone/>
            </a:pPr>
            <a:r>
              <a:rPr lang="en-US" dirty="0" smtClean="0"/>
              <a:t>	</a:t>
            </a:r>
            <a:r>
              <a:rPr lang="en-US" dirty="0"/>
              <a:t>											 new Circle(3)};</a:t>
            </a:r>
          </a:p>
          <a:p>
            <a:pPr marL="0" indent="0">
              <a:buNone/>
            </a:pPr>
            <a:r>
              <a:rPr lang="en-US" dirty="0"/>
              <a:t>					//compute areas</a:t>
            </a:r>
          </a:p>
          <a:p>
            <a:pPr marL="0" indent="0">
              <a:buNone/>
            </a:pPr>
            <a:r>
              <a:rPr lang="en-US" dirty="0"/>
              <a:t>	for(</a:t>
            </a:r>
            <a:r>
              <a:rPr lang="en-US" dirty="0" err="1"/>
              <a:t>ClosedCurve</a:t>
            </a:r>
            <a:r>
              <a:rPr lang="en-US" dirty="0"/>
              <a:t> cc : objects) {</a:t>
            </a:r>
          </a:p>
          <a:p>
            <a:pPr marL="0" indent="0">
              <a:buNone/>
            </a:pPr>
            <a:r>
              <a:rPr lang="en-US" dirty="0"/>
              <a:t>						</a:t>
            </a:r>
            <a:r>
              <a:rPr lang="en-US" dirty="0" smtClean="0"/>
              <a:t>				</a:t>
            </a:r>
            <a:r>
              <a:rPr lang="en-US" dirty="0" err="1" smtClean="0"/>
              <a:t>System.out.println</a:t>
            </a:r>
            <a:r>
              <a:rPr lang="en-US" dirty="0" smtClean="0"/>
              <a:t>(</a:t>
            </a:r>
            <a:r>
              <a:rPr lang="en-US" dirty="0" err="1" smtClean="0"/>
              <a:t>cc.computeArea</a:t>
            </a:r>
            <a:r>
              <a:rPr lang="en-US" dirty="0"/>
              <a:t>());</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a:p>
            <a:r>
              <a:rPr lang="en-US" dirty="0"/>
              <a:t> </a:t>
            </a:r>
          </a:p>
          <a:p>
            <a:endParaRPr lang="en-US" dirty="0"/>
          </a:p>
        </p:txBody>
      </p:sp>
    </p:spTree>
    <p:extLst>
      <p:ext uri="{BB962C8B-B14F-4D97-AF65-F5344CB8AC3E}">
        <p14:creationId xmlns:p14="http://schemas.microsoft.com/office/powerpoint/2010/main" val="511612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Introduction to Inheritance</a:t>
            </a:r>
            <a:endParaRPr lang="en-US" sz="3200" dirty="0"/>
          </a:p>
        </p:txBody>
      </p:sp>
      <p:sp>
        <p:nvSpPr>
          <p:cNvPr id="3" name="Content Placeholder 2"/>
          <p:cNvSpPr>
            <a:spLocks noGrp="1"/>
          </p:cNvSpPr>
          <p:nvPr>
            <p:ph idx="1"/>
          </p:nvPr>
        </p:nvSpPr>
        <p:spPr/>
        <p:txBody>
          <a:bodyPr>
            <a:normAutofit lnSpcReduction="10000"/>
          </a:bodyPr>
          <a:lstStyle/>
          <a:p>
            <a:r>
              <a:rPr lang="en-US" i="1" dirty="0"/>
              <a:t>Definition. </a:t>
            </a:r>
            <a:r>
              <a:rPr lang="en-US" dirty="0"/>
              <a:t>A class Subclass </a:t>
            </a:r>
            <a:r>
              <a:rPr lang="en-US" i="1" dirty="0"/>
              <a:t>inherits from</a:t>
            </a:r>
            <a:r>
              <a:rPr lang="en-US" dirty="0"/>
              <a:t> another class Superclass if objects of type Subclass have automatic access to the "available" methods and variables that have been defined in class Superclass. By "automatic access" we mean that no explicit instantiation of (or reference to) the class Superclass is necessary in order for objects of type Subclass to be able to call methods defined in class Superclass. By "available" methods and variables, we mean methods and variables that have been declared either </a:t>
            </a:r>
            <a:r>
              <a:rPr lang="en-US" i="1" dirty="0"/>
              <a:t>public</a:t>
            </a:r>
            <a:r>
              <a:rPr lang="en-US" dirty="0"/>
              <a:t> or </a:t>
            </a:r>
            <a:r>
              <a:rPr lang="en-US" i="1" dirty="0"/>
              <a:t>protected </a:t>
            </a:r>
            <a:r>
              <a:rPr lang="en-US" dirty="0"/>
              <a:t>(or have </a:t>
            </a:r>
            <a:r>
              <a:rPr lang="en-US" i="1" dirty="0"/>
              <a:t>package level access</a:t>
            </a:r>
            <a:r>
              <a:rPr lang="en-US" dirty="0"/>
              <a:t> if in the same package)</a:t>
            </a:r>
            <a:br>
              <a:rPr lang="en-US" dirty="0"/>
            </a:br>
            <a:endParaRPr lang="en-US" dirty="0"/>
          </a:p>
        </p:txBody>
      </p:sp>
    </p:spTree>
    <p:extLst>
      <p:ext uri="{BB962C8B-B14F-4D97-AF65-F5344CB8AC3E}">
        <p14:creationId xmlns:p14="http://schemas.microsoft.com/office/powerpoint/2010/main" val="409830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Two Ways Inheritance Arises</a:t>
            </a:r>
            <a:endParaRPr lang="en-US" sz="3200" dirty="0"/>
          </a:p>
        </p:txBody>
      </p:sp>
      <p:sp>
        <p:nvSpPr>
          <p:cNvPr id="3" name="Content Placeholder 2"/>
          <p:cNvSpPr>
            <a:spLocks noGrp="1"/>
          </p:cNvSpPr>
          <p:nvPr>
            <p:ph idx="1"/>
          </p:nvPr>
        </p:nvSpPr>
        <p:spPr/>
        <p:txBody>
          <a:bodyPr>
            <a:normAutofit fontScale="85000" lnSpcReduction="10000"/>
          </a:bodyPr>
          <a:lstStyle/>
          <a:p>
            <a:r>
              <a:rPr lang="en-US" dirty="0" smtClean="0"/>
              <a:t>If </a:t>
            </a:r>
            <a:r>
              <a:rPr lang="en-US" dirty="0"/>
              <a:t>a class is declared </a:t>
            </a:r>
            <a:r>
              <a:rPr lang="en-US" i="1" dirty="0"/>
              <a:t>abstract</a:t>
            </a:r>
            <a:r>
              <a:rPr lang="en-US" dirty="0"/>
              <a:t>, it cannot be instantiated. </a:t>
            </a:r>
          </a:p>
          <a:p>
            <a:r>
              <a:rPr lang="en-US" dirty="0" smtClean="0"/>
              <a:t>If </a:t>
            </a:r>
            <a:r>
              <a:rPr lang="en-US" dirty="0"/>
              <a:t>a method is declared abstract, it cannot have a body -- it can only be declared</a:t>
            </a:r>
            <a:r>
              <a:rPr lang="en-US" dirty="0" smtClean="0"/>
              <a:t>.</a:t>
            </a:r>
            <a:endParaRPr lang="en-US" dirty="0"/>
          </a:p>
          <a:p>
            <a:r>
              <a:rPr lang="en-US" dirty="0" smtClean="0"/>
              <a:t>If </a:t>
            </a:r>
            <a:r>
              <a:rPr lang="en-US" dirty="0"/>
              <a:t>a class has at least one abstract method, the class must be declared abstract</a:t>
            </a:r>
            <a:r>
              <a:rPr lang="en-US" dirty="0" smtClean="0"/>
              <a:t>.</a:t>
            </a:r>
            <a:endParaRPr lang="en-US" dirty="0"/>
          </a:p>
          <a:p>
            <a:r>
              <a:rPr lang="en-US" dirty="0" smtClean="0"/>
              <a:t>A </a:t>
            </a:r>
            <a:r>
              <a:rPr lang="en-US" dirty="0"/>
              <a:t>subclass of an abstract class must implement (provide method bodies for) every abstract method in its superclass (or else declare unimplemented methods abstract</a:t>
            </a:r>
            <a:r>
              <a:rPr lang="en-US" dirty="0" smtClean="0"/>
              <a:t>).</a:t>
            </a:r>
            <a:endParaRPr lang="en-US" dirty="0"/>
          </a:p>
          <a:p>
            <a:r>
              <a:rPr lang="en-US" dirty="0" smtClean="0"/>
              <a:t>An </a:t>
            </a:r>
            <a:r>
              <a:rPr lang="en-US" dirty="0"/>
              <a:t>abstract class is used to declare "services" that it provides. Any subclass of an abstract class promises to make those services available, though different subclasses may accomplish this in different ways (the method </a:t>
            </a:r>
            <a:r>
              <a:rPr lang="en-US" dirty="0" err="1"/>
              <a:t>computeArea</a:t>
            </a:r>
            <a:r>
              <a:rPr lang="en-US" dirty="0"/>
              <a:t> is an example of this</a:t>
            </a:r>
            <a:r>
              <a:rPr lang="en-US" dirty="0" smtClean="0"/>
              <a:t>).</a:t>
            </a:r>
            <a:endParaRPr lang="en-US" dirty="0"/>
          </a:p>
          <a:p>
            <a:r>
              <a:rPr lang="en-US" dirty="0" smtClean="0"/>
              <a:t>Abstract </a:t>
            </a:r>
            <a:r>
              <a:rPr lang="en-US" dirty="0"/>
              <a:t>classes may include instance variables and other non-abstract (implemented) methods.</a:t>
            </a:r>
          </a:p>
          <a:p>
            <a:endParaRPr lang="en-US" dirty="0"/>
          </a:p>
        </p:txBody>
      </p:sp>
    </p:spTree>
    <p:extLst>
      <p:ext uri="{BB962C8B-B14F-4D97-AF65-F5344CB8AC3E}">
        <p14:creationId xmlns:p14="http://schemas.microsoft.com/office/powerpoint/2010/main" val="3353692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Two Ways Inheritance Arises</a:t>
            </a:r>
            <a:endParaRPr lang="en-US" sz="3200" dirty="0"/>
          </a:p>
        </p:txBody>
      </p:sp>
      <p:sp>
        <p:nvSpPr>
          <p:cNvPr id="3" name="Content Placeholder 2"/>
          <p:cNvSpPr>
            <a:spLocks noGrp="1"/>
          </p:cNvSpPr>
          <p:nvPr>
            <p:ph idx="1"/>
          </p:nvPr>
        </p:nvSpPr>
        <p:spPr/>
        <p:txBody>
          <a:bodyPr>
            <a:normAutofit fontScale="70000" lnSpcReduction="20000"/>
          </a:bodyPr>
          <a:lstStyle/>
          <a:p>
            <a:r>
              <a:rPr lang="en-US" dirty="0"/>
              <a:t>In our Swing applications, the top-level GUI class is a subclass of </a:t>
            </a:r>
            <a:r>
              <a:rPr lang="en-US" dirty="0" err="1"/>
              <a:t>JFrame</a:t>
            </a:r>
            <a:r>
              <a:rPr lang="en-US" dirty="0"/>
              <a:t>. Recall that for our examples in class we had</a:t>
            </a:r>
          </a:p>
          <a:p>
            <a:pPr marL="0" indent="0">
              <a:buNone/>
            </a:pPr>
            <a:r>
              <a:rPr lang="en-US" dirty="0"/>
              <a:t/>
            </a:r>
            <a:br>
              <a:rPr lang="en-US" dirty="0"/>
            </a:br>
            <a:r>
              <a:rPr lang="en-US" dirty="0" smtClean="0"/>
              <a:t>	public </a:t>
            </a:r>
            <a:r>
              <a:rPr lang="en-US" dirty="0"/>
              <a:t>class </a:t>
            </a:r>
            <a:r>
              <a:rPr lang="en-US" dirty="0" err="1"/>
              <a:t>MyFrame</a:t>
            </a:r>
            <a:r>
              <a:rPr lang="en-US" dirty="0"/>
              <a:t> extends </a:t>
            </a:r>
            <a:r>
              <a:rPr lang="en-US" dirty="0" err="1"/>
              <a:t>JFrame</a:t>
            </a:r>
            <a:r>
              <a:rPr lang="en-US" dirty="0"/>
              <a:t> {</a:t>
            </a:r>
          </a:p>
          <a:p>
            <a:pPr marL="0" indent="0">
              <a:buNone/>
            </a:pPr>
            <a:r>
              <a:rPr lang="en-US" dirty="0"/>
              <a:t> </a:t>
            </a:r>
          </a:p>
          <a:p>
            <a:pPr marL="0" indent="0">
              <a:buNone/>
            </a:pPr>
            <a:r>
              <a:rPr lang="en-US" dirty="0"/>
              <a:t>			.  .  .</a:t>
            </a:r>
          </a:p>
          <a:p>
            <a:pPr marL="0" indent="0">
              <a:buNone/>
            </a:pPr>
            <a:r>
              <a:rPr lang="en-US" dirty="0"/>
              <a:t> </a:t>
            </a:r>
          </a:p>
          <a:p>
            <a:pPr marL="0" indent="0">
              <a:buNone/>
            </a:pPr>
            <a:r>
              <a:rPr lang="en-US" dirty="0" smtClean="0"/>
              <a:t>	}</a:t>
            </a:r>
            <a:r>
              <a:rPr lang="en-US" dirty="0"/>
              <a:t/>
            </a:r>
            <a:br>
              <a:rPr lang="en-US" dirty="0"/>
            </a:br>
            <a:endParaRPr lang="en-US" dirty="0"/>
          </a:p>
          <a:p>
            <a:pPr marL="0" indent="0">
              <a:buNone/>
            </a:pPr>
            <a:r>
              <a:rPr lang="en-US" dirty="0" smtClean="0"/>
              <a:t>	and</a:t>
            </a:r>
            <a:r>
              <a:rPr lang="en-US" dirty="0"/>
              <a:t/>
            </a:r>
            <a:br>
              <a:rPr lang="en-US" dirty="0"/>
            </a:br>
            <a:endParaRPr lang="en-US" dirty="0"/>
          </a:p>
          <a:p>
            <a:pPr marL="0" indent="0">
              <a:buNone/>
            </a:pPr>
            <a:r>
              <a:rPr lang="en-US" dirty="0"/>
              <a:t>	</a:t>
            </a:r>
            <a:r>
              <a:rPr lang="en-US" dirty="0" smtClean="0"/>
              <a:t>public </a:t>
            </a:r>
            <a:r>
              <a:rPr lang="en-US" dirty="0"/>
              <a:t>class </a:t>
            </a:r>
            <a:r>
              <a:rPr lang="en-US" dirty="0" err="1"/>
              <a:t>UserIO</a:t>
            </a:r>
            <a:r>
              <a:rPr lang="en-US" dirty="0"/>
              <a:t> extends </a:t>
            </a:r>
            <a:r>
              <a:rPr lang="en-US" dirty="0" err="1"/>
              <a:t>JFrame</a:t>
            </a:r>
            <a:r>
              <a:rPr lang="en-US" dirty="0"/>
              <a:t> {</a:t>
            </a:r>
          </a:p>
          <a:p>
            <a:pPr marL="0" indent="0">
              <a:buNone/>
            </a:pPr>
            <a:r>
              <a:rPr lang="en-US" dirty="0"/>
              <a:t> </a:t>
            </a:r>
          </a:p>
          <a:p>
            <a:pPr marL="0" indent="0">
              <a:buNone/>
            </a:pPr>
            <a:r>
              <a:rPr lang="en-US" dirty="0"/>
              <a:t>			.  .  .</a:t>
            </a:r>
          </a:p>
          <a:p>
            <a:pPr marL="0" indent="0">
              <a:buNone/>
            </a:pPr>
            <a:r>
              <a:rPr lang="en-US" dirty="0"/>
              <a:t> </a:t>
            </a:r>
          </a:p>
          <a:p>
            <a:pPr marL="0" indent="0">
              <a:buNone/>
            </a:pPr>
            <a:r>
              <a:rPr lang="en-US" dirty="0" smtClean="0"/>
              <a:t>	}</a:t>
            </a:r>
            <a:endParaRPr lang="en-US" dirty="0"/>
          </a:p>
          <a:p>
            <a:pPr marL="0" indent="0">
              <a:buNone/>
            </a:pPr>
            <a:r>
              <a:rPr lang="en-US" dirty="0"/>
              <a:t> </a:t>
            </a:r>
          </a:p>
          <a:p>
            <a:endParaRPr lang="en-US" dirty="0"/>
          </a:p>
        </p:txBody>
      </p:sp>
    </p:spTree>
    <p:extLst>
      <p:ext uri="{BB962C8B-B14F-4D97-AF65-F5344CB8AC3E}">
        <p14:creationId xmlns:p14="http://schemas.microsoft.com/office/powerpoint/2010/main" val="3821830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Inheritance Hierarchy for </a:t>
            </a:r>
            <a:r>
              <a:rPr lang="en-US" sz="3200" b="1" dirty="0" err="1">
                <a:effectLst/>
              </a:rPr>
              <a:t>JFrame</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6945" y="1524000"/>
            <a:ext cx="2552855" cy="4929650"/>
          </a:xfrm>
        </p:spPr>
      </p:pic>
    </p:spTree>
    <p:extLst>
      <p:ext uri="{BB962C8B-B14F-4D97-AF65-F5344CB8AC3E}">
        <p14:creationId xmlns:p14="http://schemas.microsoft.com/office/powerpoint/2010/main" val="365365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Order of Execution with Inheritance</a:t>
            </a:r>
            <a:endParaRPr lang="en-US" sz="3200" dirty="0"/>
          </a:p>
        </p:txBody>
      </p:sp>
      <p:sp>
        <p:nvSpPr>
          <p:cNvPr id="3" name="Content Placeholder 2"/>
          <p:cNvSpPr>
            <a:spLocks noGrp="1"/>
          </p:cNvSpPr>
          <p:nvPr>
            <p:ph idx="1"/>
          </p:nvPr>
        </p:nvSpPr>
        <p:spPr/>
        <p:txBody>
          <a:bodyPr/>
          <a:lstStyle/>
          <a:p>
            <a:r>
              <a:rPr lang="en-US" dirty="0"/>
              <a:t>Suppose, as in a typical case, we have Subclass as a subclass of Superclass. When we run</a:t>
            </a:r>
          </a:p>
          <a:p>
            <a:r>
              <a:rPr lang="en-US" dirty="0"/>
              <a:t>new Subclass</a:t>
            </a:r>
            <a:r>
              <a:rPr lang="en-US" dirty="0" smtClean="0"/>
              <a:t>()</a:t>
            </a:r>
            <a:endParaRPr lang="en-US" dirty="0"/>
          </a:p>
          <a:p>
            <a:r>
              <a:rPr lang="en-US" dirty="0"/>
              <a:t>the sections of the code are executed according to the following scheme: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3886200"/>
            <a:ext cx="2962689" cy="1743318"/>
          </a:xfrm>
          <a:prstGeom prst="rect">
            <a:avLst/>
          </a:prstGeom>
        </p:spPr>
      </p:pic>
    </p:spTree>
    <p:extLst>
      <p:ext uri="{BB962C8B-B14F-4D97-AF65-F5344CB8AC3E}">
        <p14:creationId xmlns:p14="http://schemas.microsoft.com/office/powerpoint/2010/main" val="6691229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Order of Execution with Inheritance</a:t>
            </a:r>
            <a:endParaRPr lang="en-US" sz="3200" dirty="0"/>
          </a:p>
        </p:txBody>
      </p:sp>
      <p:sp>
        <p:nvSpPr>
          <p:cNvPr id="3" name="Content Placeholder 2"/>
          <p:cNvSpPr>
            <a:spLocks noGrp="1"/>
          </p:cNvSpPr>
          <p:nvPr>
            <p:ph idx="1"/>
          </p:nvPr>
        </p:nvSpPr>
        <p:spPr/>
        <p:txBody>
          <a:bodyPr>
            <a:normAutofit fontScale="92500" lnSpcReduction="20000"/>
          </a:bodyPr>
          <a:lstStyle/>
          <a:p>
            <a:pPr lvl="0"/>
            <a:r>
              <a:rPr lang="en-US" dirty="0"/>
              <a:t>In Superclass, all static variables are </a:t>
            </a:r>
            <a:r>
              <a:rPr lang="en-US" dirty="0" err="1"/>
              <a:t>initialzed</a:t>
            </a:r>
            <a:r>
              <a:rPr lang="en-US" dirty="0"/>
              <a:t> and all static initialization blocks are run, in the order in which they appear in the file</a:t>
            </a:r>
            <a:r>
              <a:rPr lang="en-US" dirty="0" smtClean="0"/>
              <a:t>.</a:t>
            </a:r>
            <a:endParaRPr lang="en-US" dirty="0"/>
          </a:p>
          <a:p>
            <a:pPr lvl="0"/>
            <a:r>
              <a:rPr lang="en-US" dirty="0"/>
              <a:t>In Subclass, all static variables are initialized and static initialization blocks are run, in the order in which they appear in the file</a:t>
            </a:r>
            <a:r>
              <a:rPr lang="en-US" dirty="0" smtClean="0"/>
              <a:t>.</a:t>
            </a:r>
            <a:endParaRPr lang="en-US" dirty="0"/>
          </a:p>
          <a:p>
            <a:pPr lvl="0"/>
            <a:r>
              <a:rPr lang="en-US" dirty="0"/>
              <a:t>In Superclass, all instance variables are initialized and all object initialization blocks are run, in the  order in which they appear in the </a:t>
            </a:r>
            <a:r>
              <a:rPr lang="en-US" dirty="0" smtClean="0"/>
              <a:t>file</a:t>
            </a:r>
            <a:endParaRPr lang="en-US" dirty="0"/>
          </a:p>
          <a:p>
            <a:pPr lvl="0"/>
            <a:r>
              <a:rPr lang="en-US" dirty="0"/>
              <a:t>In Superclass, the  (relevant) constructor is run</a:t>
            </a:r>
            <a:r>
              <a:rPr lang="en-US" dirty="0" smtClean="0"/>
              <a:t>.</a:t>
            </a:r>
            <a:endParaRPr lang="en-US" dirty="0"/>
          </a:p>
          <a:p>
            <a:pPr lvl="0"/>
            <a:r>
              <a:rPr lang="en-US" dirty="0"/>
              <a:t>In Subclass, all instance variables are initialized and all object initialization blocks are run, in the  order in which they appear in the </a:t>
            </a:r>
            <a:r>
              <a:rPr lang="en-US" dirty="0" smtClean="0"/>
              <a:t>file</a:t>
            </a:r>
            <a:endParaRPr lang="en-US" dirty="0"/>
          </a:p>
          <a:p>
            <a:pPr lvl="0"/>
            <a:r>
              <a:rPr lang="en-US" dirty="0"/>
              <a:t>In Subclass, the (relevant) constructor is run.</a:t>
            </a:r>
          </a:p>
          <a:p>
            <a:pPr marL="0" indent="0">
              <a:buNone/>
            </a:pPr>
            <a:endParaRPr lang="en-US" dirty="0"/>
          </a:p>
        </p:txBody>
      </p:sp>
    </p:spTree>
    <p:extLst>
      <p:ext uri="{BB962C8B-B14F-4D97-AF65-F5344CB8AC3E}">
        <p14:creationId xmlns:p14="http://schemas.microsoft.com/office/powerpoint/2010/main" val="1674289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Java Interfaces</a:t>
            </a:r>
            <a:endParaRPr lang="en-US" sz="3200" dirty="0"/>
          </a:p>
        </p:txBody>
      </p:sp>
      <p:sp>
        <p:nvSpPr>
          <p:cNvPr id="3" name="Content Placeholder 2"/>
          <p:cNvSpPr>
            <a:spLocks noGrp="1"/>
          </p:cNvSpPr>
          <p:nvPr>
            <p:ph idx="1"/>
          </p:nvPr>
        </p:nvSpPr>
        <p:spPr>
          <a:xfrm>
            <a:off x="457200" y="1600200"/>
            <a:ext cx="8229600" cy="5105400"/>
          </a:xfrm>
        </p:spPr>
        <p:txBody>
          <a:bodyPr>
            <a:normAutofit fontScale="77500" lnSpcReduction="20000"/>
          </a:bodyPr>
          <a:lstStyle/>
          <a:p>
            <a:r>
              <a:rPr lang="en-US" dirty="0"/>
              <a:t>A Java </a:t>
            </a:r>
            <a:r>
              <a:rPr lang="en-US" i="1" dirty="0"/>
              <a:t>interface</a:t>
            </a:r>
            <a:r>
              <a:rPr lang="en-US" dirty="0"/>
              <a:t> is like an abstract class </a:t>
            </a:r>
            <a:r>
              <a:rPr lang="en-US" dirty="0" err="1"/>
              <a:t>execpt</a:t>
            </a:r>
            <a:r>
              <a:rPr lang="en-US" dirty="0"/>
              <a:t>:</a:t>
            </a:r>
            <a:br>
              <a:rPr lang="en-US" dirty="0"/>
            </a:br>
            <a:endParaRPr lang="en-US" dirty="0" smtClean="0"/>
          </a:p>
          <a:p>
            <a:pPr marL="514350" indent="-514350">
              <a:buFont typeface="+mj-lt"/>
              <a:buAutoNum type="romanUcPeriod"/>
            </a:pPr>
            <a:r>
              <a:rPr lang="en-US" dirty="0" smtClean="0"/>
              <a:t>No </a:t>
            </a:r>
            <a:r>
              <a:rPr lang="en-US" dirty="0"/>
              <a:t>instance variables (other than variables declared final) or implemented </a:t>
            </a:r>
          </a:p>
          <a:p>
            <a:pPr marL="514350" indent="-514350">
              <a:buFont typeface="+mj-lt"/>
              <a:buAutoNum type="romanUcPeriod"/>
            </a:pPr>
            <a:r>
              <a:rPr lang="en-US" dirty="0"/>
              <a:t>methods can occur </a:t>
            </a:r>
            <a:br>
              <a:rPr lang="en-US" dirty="0"/>
            </a:br>
            <a:r>
              <a:rPr lang="en-US" dirty="0" smtClean="0"/>
              <a:t>An </a:t>
            </a:r>
            <a:r>
              <a:rPr lang="en-US" dirty="0"/>
              <a:t>interface is declared using the </a:t>
            </a:r>
            <a:r>
              <a:rPr lang="en-US" i="1" dirty="0"/>
              <a:t>interface</a:t>
            </a:r>
            <a:r>
              <a:rPr lang="en-US" dirty="0"/>
              <a:t> keyword, not the </a:t>
            </a:r>
            <a:r>
              <a:rPr lang="en-US" i="1" dirty="0"/>
              <a:t>class</a:t>
            </a:r>
            <a:r>
              <a:rPr lang="en-US" dirty="0"/>
              <a:t> </a:t>
            </a:r>
            <a:r>
              <a:rPr lang="en-US" dirty="0" smtClean="0"/>
              <a:t>keyword</a:t>
            </a:r>
          </a:p>
          <a:p>
            <a:pPr marL="514350" indent="-514350">
              <a:buFont typeface="+mj-lt"/>
              <a:buAutoNum type="romanUcPeriod"/>
            </a:pPr>
            <a:r>
              <a:rPr lang="en-US" dirty="0" smtClean="0"/>
              <a:t>A </a:t>
            </a:r>
            <a:r>
              <a:rPr lang="en-US" dirty="0"/>
              <a:t>class that implements an interface uses the </a:t>
            </a:r>
            <a:r>
              <a:rPr lang="en-US" i="1" dirty="0"/>
              <a:t>implements</a:t>
            </a:r>
            <a:r>
              <a:rPr lang="en-US" dirty="0"/>
              <a:t> keyword rather than the </a:t>
            </a:r>
          </a:p>
          <a:p>
            <a:r>
              <a:rPr lang="en-US" i="1" dirty="0"/>
              <a:t>extends</a:t>
            </a:r>
            <a:r>
              <a:rPr lang="en-US" dirty="0"/>
              <a:t> </a:t>
            </a:r>
            <a:r>
              <a:rPr lang="en-US" dirty="0" smtClean="0"/>
              <a:t>keyword</a:t>
            </a:r>
            <a:r>
              <a:rPr lang="en-US" dirty="0"/>
              <a:t/>
            </a:r>
            <a:br>
              <a:rPr lang="en-US" dirty="0"/>
            </a:br>
            <a:r>
              <a:rPr lang="en-US" dirty="0" smtClean="0"/>
              <a:t>Can </a:t>
            </a:r>
            <a:r>
              <a:rPr lang="en-US" dirty="0"/>
              <a:t>implement more than one interface. Syntax:  </a:t>
            </a:r>
          </a:p>
          <a:p>
            <a:pPr marL="0" indent="0">
              <a:buNone/>
            </a:pPr>
            <a:r>
              <a:rPr lang="en-US" dirty="0" smtClean="0"/>
              <a:t>	</a:t>
            </a:r>
            <a:r>
              <a:rPr lang="en-US" dirty="0" err="1" smtClean="0"/>
              <a:t>MyClass</a:t>
            </a:r>
            <a:r>
              <a:rPr lang="en-US" dirty="0" smtClean="0"/>
              <a:t> </a:t>
            </a:r>
            <a:r>
              <a:rPr lang="en-US" dirty="0"/>
              <a:t>implements Intface1, Intface2, </a:t>
            </a:r>
            <a:r>
              <a:rPr lang="en-US" dirty="0" smtClean="0"/>
              <a:t>Intface3</a:t>
            </a:r>
            <a:endParaRPr lang="en-US" dirty="0"/>
          </a:p>
          <a:p>
            <a:r>
              <a:rPr lang="en-US" dirty="0"/>
              <a:t>Can also extend </a:t>
            </a:r>
            <a:r>
              <a:rPr lang="en-US" i="1" dirty="0"/>
              <a:t>and</a:t>
            </a:r>
            <a:r>
              <a:rPr lang="en-US" dirty="0"/>
              <a:t> implement. Syntax:</a:t>
            </a:r>
          </a:p>
          <a:p>
            <a:pPr marL="0" indent="0">
              <a:buNone/>
            </a:pPr>
            <a:r>
              <a:rPr lang="en-US" dirty="0" smtClean="0"/>
              <a:t>	</a:t>
            </a:r>
            <a:r>
              <a:rPr lang="en-US" dirty="0" err="1" smtClean="0"/>
              <a:t>MyClass</a:t>
            </a:r>
            <a:r>
              <a:rPr lang="en-US" dirty="0" smtClean="0"/>
              <a:t> </a:t>
            </a:r>
            <a:r>
              <a:rPr lang="en-US" dirty="0"/>
              <a:t>extends </a:t>
            </a:r>
            <a:r>
              <a:rPr lang="en-US" dirty="0" err="1"/>
              <a:t>SuperClass</a:t>
            </a:r>
            <a:r>
              <a:rPr lang="en-US" dirty="0"/>
              <a:t> implements Intface1, </a:t>
            </a:r>
            <a:r>
              <a:rPr lang="en-US" dirty="0" smtClean="0"/>
              <a:t>Intface2</a:t>
            </a:r>
            <a:endParaRPr lang="en-US" dirty="0"/>
          </a:p>
          <a:p>
            <a:r>
              <a:rPr lang="en-US" dirty="0"/>
              <a:t>However, no class can have more than one superclass. (Multiple inheritance not supported</a:t>
            </a:r>
            <a:r>
              <a:rPr lang="en-US" dirty="0" smtClean="0"/>
              <a:t>)</a:t>
            </a:r>
            <a:endParaRPr lang="en-US" dirty="0"/>
          </a:p>
          <a:p>
            <a:r>
              <a:rPr lang="en-US" dirty="0" smtClean="0"/>
              <a:t>In </a:t>
            </a:r>
            <a:r>
              <a:rPr lang="en-US" dirty="0"/>
              <a:t>the example, </a:t>
            </a:r>
            <a:r>
              <a:rPr lang="en-US" dirty="0" err="1"/>
              <a:t>ClosedCurve</a:t>
            </a:r>
            <a:r>
              <a:rPr lang="en-US" dirty="0"/>
              <a:t> could have been made an interface. The code </a:t>
            </a:r>
          </a:p>
          <a:p>
            <a:r>
              <a:rPr lang="en-US" dirty="0"/>
              <a:t>would have looked like this:</a:t>
            </a:r>
          </a:p>
          <a:p>
            <a:pPr marL="0" indent="0">
              <a:buNone/>
            </a:pPr>
            <a:endParaRPr lang="en-US" dirty="0"/>
          </a:p>
        </p:txBody>
      </p:sp>
    </p:spTree>
    <p:extLst>
      <p:ext uri="{BB962C8B-B14F-4D97-AF65-F5344CB8AC3E}">
        <p14:creationId xmlns:p14="http://schemas.microsoft.com/office/powerpoint/2010/main" val="29988348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Java Interfaces</a:t>
            </a:r>
            <a:endParaRPr lang="en-US" sz="3200" dirty="0"/>
          </a:p>
        </p:txBody>
      </p:sp>
      <p:sp>
        <p:nvSpPr>
          <p:cNvPr id="3" name="Content Placeholder 2"/>
          <p:cNvSpPr>
            <a:spLocks noGrp="1"/>
          </p:cNvSpPr>
          <p:nvPr>
            <p:ph idx="1"/>
          </p:nvPr>
        </p:nvSpPr>
        <p:spPr>
          <a:xfrm>
            <a:off x="457200" y="1600200"/>
            <a:ext cx="8229600" cy="5105400"/>
          </a:xfrm>
        </p:spPr>
        <p:txBody>
          <a:bodyPr>
            <a:normAutofit/>
          </a:bodyPr>
          <a:lstStyle/>
          <a:p>
            <a:pPr marL="400050" lvl="1" indent="0">
              <a:buNone/>
            </a:pPr>
            <a:r>
              <a:rPr lang="en-US" dirty="0"/>
              <a:t>public interface </a:t>
            </a:r>
            <a:r>
              <a:rPr lang="en-US" dirty="0" err="1"/>
              <a:t>ClosedCurve</a:t>
            </a:r>
            <a:r>
              <a:rPr lang="en-US" dirty="0"/>
              <a:t> {</a:t>
            </a:r>
          </a:p>
          <a:p>
            <a:pPr marL="400050" lvl="1" indent="0">
              <a:buNone/>
            </a:pPr>
            <a:r>
              <a:rPr lang="en-US" dirty="0"/>
              <a:t>	double </a:t>
            </a:r>
            <a:r>
              <a:rPr lang="en-US" dirty="0" err="1"/>
              <a:t>computeArea</a:t>
            </a:r>
            <a:r>
              <a:rPr lang="en-US" dirty="0"/>
              <a:t>();</a:t>
            </a:r>
          </a:p>
          <a:p>
            <a:pPr marL="400050" lvl="1" indent="0">
              <a:buNone/>
            </a:pPr>
            <a:r>
              <a:rPr lang="en-US" dirty="0"/>
              <a:t>}</a:t>
            </a:r>
          </a:p>
          <a:p>
            <a:pPr marL="400050" lvl="1" indent="0">
              <a:buNone/>
            </a:pPr>
            <a:r>
              <a:rPr lang="en-US" dirty="0"/>
              <a:t> </a:t>
            </a:r>
          </a:p>
          <a:p>
            <a:pPr marL="400050" lvl="1" indent="0">
              <a:buNone/>
            </a:pPr>
            <a:r>
              <a:rPr lang="en-US" dirty="0"/>
              <a:t>class Triangle implements </a:t>
            </a:r>
            <a:r>
              <a:rPr lang="en-US" dirty="0" err="1"/>
              <a:t>ClosedCurve</a:t>
            </a:r>
            <a:r>
              <a:rPr lang="en-US" dirty="0"/>
              <a:t> </a:t>
            </a:r>
            <a:r>
              <a:rPr lang="en-US" dirty="0" smtClean="0"/>
              <a:t>{….}</a:t>
            </a:r>
          </a:p>
          <a:p>
            <a:pPr marL="400050" lvl="1" indent="0">
              <a:buNone/>
            </a:pPr>
            <a:r>
              <a:rPr lang="en-US" dirty="0"/>
              <a:t>class Square implements </a:t>
            </a:r>
            <a:r>
              <a:rPr lang="en-US" dirty="0" err="1"/>
              <a:t>ClosedCurve</a:t>
            </a:r>
            <a:r>
              <a:rPr lang="en-US" dirty="0"/>
              <a:t> </a:t>
            </a:r>
            <a:r>
              <a:rPr lang="en-US" dirty="0" smtClean="0"/>
              <a:t>{…..}</a:t>
            </a:r>
          </a:p>
          <a:p>
            <a:pPr marL="400050" lvl="1" indent="0">
              <a:buNone/>
            </a:pPr>
            <a:r>
              <a:rPr lang="en-US" dirty="0"/>
              <a:t>class Circle implements </a:t>
            </a:r>
            <a:r>
              <a:rPr lang="en-US" dirty="0" err="1"/>
              <a:t>ClosedCurve</a:t>
            </a:r>
            <a:r>
              <a:rPr lang="en-US" dirty="0"/>
              <a:t> </a:t>
            </a:r>
            <a:r>
              <a:rPr lang="en-US" dirty="0" smtClean="0"/>
              <a:t>{…..}</a:t>
            </a:r>
            <a:endParaRPr lang="en-US" dirty="0"/>
          </a:p>
          <a:p>
            <a:pPr marL="400050" lvl="1" indent="0">
              <a:buNone/>
            </a:pPr>
            <a:endParaRPr lang="en-US" dirty="0"/>
          </a:p>
          <a:p>
            <a:pPr marL="400050" lvl="1" indent="0">
              <a:buNone/>
            </a:pPr>
            <a:endParaRPr lang="en-US" dirty="0"/>
          </a:p>
          <a:p>
            <a:pPr marL="0" indent="0">
              <a:buNone/>
            </a:pPr>
            <a:endParaRPr lang="en-US" dirty="0"/>
          </a:p>
        </p:txBody>
      </p:sp>
    </p:spTree>
    <p:extLst>
      <p:ext uri="{BB962C8B-B14F-4D97-AF65-F5344CB8AC3E}">
        <p14:creationId xmlns:p14="http://schemas.microsoft.com/office/powerpoint/2010/main" val="3639407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Java Interfaces</a:t>
            </a:r>
            <a:endParaRPr lang="en-US" sz="3200" dirty="0"/>
          </a:p>
        </p:txBody>
      </p:sp>
      <p:sp>
        <p:nvSpPr>
          <p:cNvPr id="3" name="Content Placeholder 2"/>
          <p:cNvSpPr>
            <a:spLocks noGrp="1"/>
          </p:cNvSpPr>
          <p:nvPr>
            <p:ph idx="1"/>
          </p:nvPr>
        </p:nvSpPr>
        <p:spPr>
          <a:xfrm>
            <a:off x="457200" y="1600200"/>
            <a:ext cx="8229600" cy="5105400"/>
          </a:xfrm>
        </p:spPr>
        <p:txBody>
          <a:bodyPr>
            <a:normAutofit fontScale="62500" lnSpcReduction="20000"/>
          </a:bodyPr>
          <a:lstStyle/>
          <a:p>
            <a:pPr marL="0" indent="0">
              <a:buNone/>
            </a:pPr>
            <a:r>
              <a:rPr lang="en-US" dirty="0"/>
              <a:t>class Test {</a:t>
            </a:r>
          </a:p>
          <a:p>
            <a:pPr marL="0" indent="0">
              <a:buNone/>
            </a:pPr>
            <a:r>
              <a:rPr lang="en-US" dirty="0"/>
              <a:t>			  public static void main(String[] </a:t>
            </a:r>
            <a:r>
              <a:rPr lang="en-US" dirty="0" err="1"/>
              <a:t>args</a:t>
            </a:r>
            <a:r>
              <a:rPr lang="en-US" dirty="0"/>
              <a:t>) {</a:t>
            </a:r>
          </a:p>
          <a:p>
            <a:pPr marL="0" indent="0">
              <a:buNone/>
            </a:pPr>
            <a:r>
              <a:rPr lang="en-US" dirty="0"/>
              <a:t> </a:t>
            </a:r>
          </a:p>
          <a:p>
            <a:pPr marL="0" indent="0">
              <a:buNone/>
            </a:pPr>
            <a:r>
              <a:rPr lang="en-US" dirty="0"/>
              <a:t>					</a:t>
            </a:r>
            <a:r>
              <a:rPr lang="en-US" dirty="0" err="1"/>
              <a:t>ClosedCurve</a:t>
            </a:r>
            <a:r>
              <a:rPr lang="en-US" dirty="0"/>
              <a:t>[] objects = {new Triangle(5,5),</a:t>
            </a:r>
          </a:p>
          <a:p>
            <a:pPr marL="0" indent="0">
              <a:buNone/>
            </a:pPr>
            <a:r>
              <a:rPr lang="en-US" dirty="0"/>
              <a:t>											 new Square(3),</a:t>
            </a:r>
          </a:p>
          <a:p>
            <a:pPr marL="0" indent="0">
              <a:buNone/>
            </a:pPr>
            <a:r>
              <a:rPr lang="en-US" dirty="0"/>
              <a:t>											 new Circle(3)};</a:t>
            </a:r>
          </a:p>
          <a:p>
            <a:pPr marL="0" indent="0">
              <a:buNone/>
            </a:pPr>
            <a:r>
              <a:rPr lang="en-US" dirty="0"/>
              <a:t>					//compute areas</a:t>
            </a:r>
          </a:p>
          <a:p>
            <a:pPr marL="0" indent="0">
              <a:buNone/>
            </a:pPr>
            <a:r>
              <a:rPr lang="en-US" dirty="0"/>
              <a:t>					for(</a:t>
            </a:r>
            <a:r>
              <a:rPr lang="en-US" dirty="0" err="1"/>
              <a:t>ClosedCurve</a:t>
            </a:r>
            <a:r>
              <a:rPr lang="en-US" dirty="0"/>
              <a:t> cc : objects) {</a:t>
            </a:r>
          </a:p>
          <a:p>
            <a:pPr marL="0" indent="0">
              <a:buNone/>
            </a:pPr>
            <a:r>
              <a:rPr lang="en-US" dirty="0"/>
              <a:t>						</a:t>
            </a:r>
            <a:r>
              <a:rPr lang="en-US" dirty="0" err="1"/>
              <a:t>System.out.println</a:t>
            </a:r>
            <a:r>
              <a:rPr lang="en-US" dirty="0"/>
              <a:t>(</a:t>
            </a:r>
            <a:r>
              <a:rPr lang="en-US" dirty="0" err="1"/>
              <a:t>cc.computeArea</a:t>
            </a:r>
            <a:r>
              <a:rPr lang="en-US" dirty="0"/>
              <a:t>());</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a:p>
            <a:r>
              <a:rPr lang="en-US" dirty="0"/>
              <a:t>Note! This example illustrates the fact that a class that implements an interface may be cast as the type of that interface. A simple instance of this, like the example above, would be:</a:t>
            </a:r>
          </a:p>
          <a:p>
            <a:pPr marL="0" indent="0">
              <a:buNone/>
            </a:pPr>
            <a:r>
              <a:rPr lang="en-US" dirty="0"/>
              <a:t>		</a:t>
            </a:r>
            <a:r>
              <a:rPr lang="en-US" dirty="0" err="1" smtClean="0"/>
              <a:t>ClosedCurve</a:t>
            </a:r>
            <a:r>
              <a:rPr lang="en-US" dirty="0" smtClean="0"/>
              <a:t> </a:t>
            </a:r>
            <a:r>
              <a:rPr lang="en-US" dirty="0"/>
              <a:t>cc = new Rectangle(2,4);</a:t>
            </a:r>
          </a:p>
          <a:p>
            <a:pPr marL="0" indent="0">
              <a:buNone/>
            </a:pPr>
            <a:endParaRPr lang="en-US" dirty="0"/>
          </a:p>
        </p:txBody>
      </p:sp>
    </p:spTree>
    <p:extLst>
      <p:ext uri="{BB962C8B-B14F-4D97-AF65-F5344CB8AC3E}">
        <p14:creationId xmlns:p14="http://schemas.microsoft.com/office/powerpoint/2010/main" val="36394073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Examples of Interfaces in </a:t>
            </a:r>
            <a:r>
              <a:rPr lang="en-US" sz="3200" b="1" dirty="0" smtClean="0">
                <a:effectLst/>
              </a:rPr>
              <a:t>Swing</a:t>
            </a:r>
            <a:endParaRPr lang="en-US" sz="3200" dirty="0"/>
          </a:p>
        </p:txBody>
      </p:sp>
      <p:sp>
        <p:nvSpPr>
          <p:cNvPr id="3" name="Content Placeholder 2"/>
          <p:cNvSpPr>
            <a:spLocks noGrp="1"/>
          </p:cNvSpPr>
          <p:nvPr>
            <p:ph idx="1"/>
          </p:nvPr>
        </p:nvSpPr>
        <p:spPr>
          <a:xfrm>
            <a:off x="457200" y="1600200"/>
            <a:ext cx="8229600" cy="5029200"/>
          </a:xfrm>
        </p:spPr>
        <p:txBody>
          <a:bodyPr>
            <a:normAutofit fontScale="55000" lnSpcReduction="20000"/>
          </a:bodyPr>
          <a:lstStyle/>
          <a:p>
            <a:r>
              <a:rPr lang="en-US" dirty="0" smtClean="0"/>
              <a:t>An </a:t>
            </a:r>
            <a:r>
              <a:rPr lang="en-US" dirty="0"/>
              <a:t>important example of interfaces in Swing is the way we must implement listeners in </a:t>
            </a:r>
          </a:p>
          <a:p>
            <a:pPr marL="0" indent="0">
              <a:buNone/>
            </a:pPr>
            <a:r>
              <a:rPr lang="en-US" dirty="0"/>
              <a:t>the event-handling model:</a:t>
            </a:r>
          </a:p>
          <a:p>
            <a:pPr marL="0" indent="0">
              <a:buNone/>
            </a:pPr>
            <a:r>
              <a:rPr lang="en-US" dirty="0"/>
              <a:t> </a:t>
            </a:r>
          </a:p>
          <a:p>
            <a:pPr marL="0" indent="0">
              <a:buNone/>
            </a:pPr>
            <a:r>
              <a:rPr lang="en-US" dirty="0"/>
              <a:t>class </a:t>
            </a:r>
            <a:r>
              <a:rPr lang="en-US" dirty="0" err="1"/>
              <a:t>MyButtonListener</a:t>
            </a:r>
            <a:r>
              <a:rPr lang="en-US" dirty="0"/>
              <a:t> implements </a:t>
            </a:r>
            <a:r>
              <a:rPr lang="en-US" dirty="0" err="1"/>
              <a:t>ActionListener</a:t>
            </a:r>
            <a:r>
              <a:rPr lang="en-US" dirty="0"/>
              <a:t> {</a:t>
            </a:r>
          </a:p>
          <a:p>
            <a:pPr marL="0" indent="0">
              <a:buNone/>
            </a:pPr>
            <a:r>
              <a:rPr lang="en-US" dirty="0"/>
              <a:t>		public void </a:t>
            </a:r>
            <a:r>
              <a:rPr lang="en-US" dirty="0" err="1"/>
              <a:t>actionPerformed</a:t>
            </a:r>
            <a:r>
              <a:rPr lang="en-US" dirty="0"/>
              <a:t>(</a:t>
            </a:r>
            <a:r>
              <a:rPr lang="en-US" dirty="0" err="1"/>
              <a:t>ActionEvent</a:t>
            </a:r>
            <a:r>
              <a:rPr lang="en-US" dirty="0"/>
              <a:t> </a:t>
            </a:r>
            <a:r>
              <a:rPr lang="en-US" dirty="0" err="1"/>
              <a:t>evt</a:t>
            </a:r>
            <a:r>
              <a:rPr lang="en-US" dirty="0"/>
              <a:t>){</a:t>
            </a:r>
          </a:p>
          <a:p>
            <a:pPr marL="0" indent="0">
              <a:buNone/>
            </a:pPr>
            <a:r>
              <a:rPr lang="en-US" dirty="0"/>
              <a:t>						. . . . .</a:t>
            </a:r>
          </a:p>
          <a:p>
            <a:pPr marL="0" indent="0">
              <a:buNone/>
            </a:pPr>
            <a:r>
              <a:rPr lang="en-US" dirty="0"/>
              <a:t>			}</a:t>
            </a:r>
          </a:p>
          <a:p>
            <a:pPr marL="0" indent="0">
              <a:buNone/>
            </a:pPr>
            <a:r>
              <a:rPr lang="en-US" dirty="0"/>
              <a:t>	}</a:t>
            </a:r>
          </a:p>
          <a:p>
            <a:pPr marL="0" indent="0">
              <a:buNone/>
            </a:pPr>
            <a:r>
              <a:rPr lang="en-US" dirty="0"/>
              <a:t> </a:t>
            </a:r>
          </a:p>
          <a:p>
            <a:r>
              <a:rPr lang="en-US" dirty="0" err="1"/>
              <a:t>ActionListener</a:t>
            </a:r>
            <a:r>
              <a:rPr lang="en-US" dirty="0"/>
              <a:t> has only one method in its interface (see Java docs) – </a:t>
            </a:r>
            <a:r>
              <a:rPr lang="en-US" dirty="0" err="1"/>
              <a:t>actionPerformed</a:t>
            </a:r>
            <a:r>
              <a:rPr lang="en-US" dirty="0"/>
              <a:t>. So, this is the only method that must be implemented by </a:t>
            </a:r>
            <a:r>
              <a:rPr lang="en-US" dirty="0" err="1"/>
              <a:t>MyButtonListener</a:t>
            </a:r>
            <a:r>
              <a:rPr lang="en-US" dirty="0"/>
              <a:t>, and by other typical user-created listener classes.</a:t>
            </a:r>
          </a:p>
          <a:p>
            <a:pPr marL="0" indent="0">
              <a:buNone/>
            </a:pPr>
            <a:r>
              <a:rPr lang="en-US" dirty="0"/>
              <a:t> </a:t>
            </a:r>
          </a:p>
          <a:p>
            <a:r>
              <a:rPr lang="en-US" i="1" dirty="0" smtClean="0"/>
              <a:t>Anonymous </a:t>
            </a:r>
            <a:r>
              <a:rPr lang="en-US" i="1" dirty="0"/>
              <a:t>Inner Classes </a:t>
            </a:r>
            <a:r>
              <a:rPr lang="en-US" dirty="0"/>
              <a:t> We cannot directly create an instance of an interface, but we have seen how it is possible to create an instance “on the fly” using anonymous inner classes.</a:t>
            </a:r>
          </a:p>
          <a:p>
            <a:pPr marL="0" indent="0">
              <a:buNone/>
            </a:pPr>
            <a:r>
              <a:rPr lang="en-US" dirty="0"/>
              <a:t> </a:t>
            </a:r>
          </a:p>
          <a:p>
            <a:pPr marL="0" indent="0">
              <a:buNone/>
            </a:pPr>
            <a:r>
              <a:rPr lang="en-US" dirty="0"/>
              <a:t>  </a:t>
            </a:r>
            <a:r>
              <a:rPr lang="en-US" dirty="0" err="1"/>
              <a:t>button.addActionListener</a:t>
            </a:r>
            <a:r>
              <a:rPr lang="en-US" dirty="0"/>
              <a:t>(new </a:t>
            </a:r>
            <a:r>
              <a:rPr lang="en-US" dirty="0" err="1"/>
              <a:t>ActionListener</a:t>
            </a:r>
            <a:r>
              <a:rPr lang="en-US" dirty="0"/>
              <a:t>() {</a:t>
            </a:r>
          </a:p>
          <a:p>
            <a:pPr marL="0" indent="0">
              <a:buNone/>
            </a:pPr>
            <a:r>
              <a:rPr lang="en-US" dirty="0"/>
              <a:t>	 public void </a:t>
            </a:r>
            <a:r>
              <a:rPr lang="en-US" dirty="0" err="1"/>
              <a:t>actionPerformed</a:t>
            </a:r>
            <a:r>
              <a:rPr lang="en-US" dirty="0"/>
              <a:t>(</a:t>
            </a:r>
            <a:r>
              <a:rPr lang="en-US" dirty="0" err="1"/>
              <a:t>ActionEvent</a:t>
            </a:r>
            <a:r>
              <a:rPr lang="en-US" dirty="0"/>
              <a:t> </a:t>
            </a:r>
            <a:r>
              <a:rPr lang="en-US" dirty="0" err="1"/>
              <a:t>evt</a:t>
            </a:r>
            <a:r>
              <a:rPr lang="en-US" dirty="0"/>
              <a:t>) {</a:t>
            </a:r>
          </a:p>
          <a:p>
            <a:pPr marL="0" indent="0">
              <a:buNone/>
            </a:pPr>
            <a:r>
              <a:rPr lang="en-US" dirty="0"/>
              <a:t>		</a:t>
            </a:r>
            <a:r>
              <a:rPr lang="en-US" dirty="0" err="1"/>
              <a:t>Sytem.out.println</a:t>
            </a:r>
            <a:r>
              <a:rPr lang="en-US" dirty="0"/>
              <a:t>(“Button height = “ + </a:t>
            </a:r>
            <a:r>
              <a:rPr lang="en-US" dirty="0" err="1"/>
              <a:t>button.getSize</a:t>
            </a:r>
            <a:r>
              <a:rPr lang="en-US" dirty="0"/>
              <a:t>().height);</a:t>
            </a:r>
          </a:p>
          <a:p>
            <a:pPr marL="0" indent="0">
              <a:buNone/>
            </a:pPr>
            <a:r>
              <a:rPr lang="en-US" dirty="0"/>
              <a:t>		</a:t>
            </a:r>
            <a:r>
              <a:rPr lang="en-US" dirty="0" err="1"/>
              <a:t>text.setText</a:t>
            </a:r>
            <a:r>
              <a:rPr lang="en-US" dirty="0"/>
              <a:t>(“button press”);</a:t>
            </a:r>
          </a:p>
          <a:p>
            <a:pPr marL="0" indent="0">
              <a:buNone/>
            </a:pPr>
            <a:r>
              <a:rPr lang="en-US" dirty="0"/>
              <a:t>	 }</a:t>
            </a:r>
          </a:p>
          <a:p>
            <a:pPr marL="0" indent="0">
              <a:buNone/>
            </a:pPr>
            <a:r>
              <a:rPr lang="en-US" dirty="0"/>
              <a:t>  });</a:t>
            </a:r>
          </a:p>
          <a:p>
            <a:pPr marL="0" indent="0">
              <a:buNone/>
            </a:pPr>
            <a:r>
              <a:rPr lang="en-US" dirty="0"/>
              <a:t/>
            </a:r>
            <a:br>
              <a:rPr lang="en-US" dirty="0"/>
            </a:br>
            <a:endParaRPr lang="en-US" dirty="0"/>
          </a:p>
        </p:txBody>
      </p:sp>
    </p:spTree>
    <p:extLst>
      <p:ext uri="{BB962C8B-B14F-4D97-AF65-F5344CB8AC3E}">
        <p14:creationId xmlns:p14="http://schemas.microsoft.com/office/powerpoint/2010/main" val="19262521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a:lstStyle/>
          <a:p>
            <a:r>
              <a:rPr lang="en-US" sz="3200" b="1" dirty="0">
                <a:effectLst/>
              </a:rPr>
              <a:t>MAIN POINT</a:t>
            </a:r>
            <a:r>
              <a:rPr lang="en-US" b="1" dirty="0">
                <a:effectLst/>
              </a:rPr>
              <a:t/>
            </a:r>
            <a:br>
              <a:rPr lang="en-US" b="1" dirty="0">
                <a:effectLst/>
              </a:rPr>
            </a:br>
            <a:endParaRPr lang="en-US" dirty="0"/>
          </a:p>
        </p:txBody>
      </p:sp>
      <p:sp>
        <p:nvSpPr>
          <p:cNvPr id="3" name="Content Placeholder 2"/>
          <p:cNvSpPr>
            <a:spLocks noGrp="1"/>
          </p:cNvSpPr>
          <p:nvPr>
            <p:ph idx="1"/>
          </p:nvPr>
        </p:nvSpPr>
        <p:spPr/>
        <p:txBody>
          <a:bodyPr>
            <a:normAutofit fontScale="92500"/>
          </a:bodyPr>
          <a:lstStyle/>
          <a:p>
            <a:r>
              <a:rPr lang="en-US" dirty="0"/>
              <a:t>Interfaces are used in Java to specify publicly available services in the form of method declarations. A class that implements such an interface must make each of the methods operational. Interfaces may be used </a:t>
            </a:r>
            <a:r>
              <a:rPr lang="en-US" dirty="0" err="1"/>
              <a:t>polymorphically</a:t>
            </a:r>
            <a:r>
              <a:rPr lang="en-US" dirty="0"/>
              <a:t>, in the same way as a superclass in an inheritance hierarchy. Because many interfaces can be implemented by the same class, interfaces provide a safe alternative to multiple inheritance. The concept of an interface is analogous to the creation itself – the creation may be viewed as an “interface” to the undifferentiated field of pure consciousness; each object and avenue of activity in the creation serves as a reminder and embodiment of the ultimate reality.</a:t>
            </a:r>
          </a:p>
          <a:p>
            <a:endParaRPr lang="en-US" dirty="0"/>
          </a:p>
        </p:txBody>
      </p:sp>
    </p:spTree>
    <p:extLst>
      <p:ext uri="{BB962C8B-B14F-4D97-AF65-F5344CB8AC3E}">
        <p14:creationId xmlns:p14="http://schemas.microsoft.com/office/powerpoint/2010/main" val="1396337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Introduction to Inheritance</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2057400"/>
            <a:ext cx="6761506" cy="4009490"/>
          </a:xfrm>
        </p:spPr>
      </p:pic>
    </p:spTree>
    <p:extLst>
      <p:ext uri="{BB962C8B-B14F-4D97-AF65-F5344CB8AC3E}">
        <p14:creationId xmlns:p14="http://schemas.microsoft.com/office/powerpoint/2010/main" val="36004196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2800" dirty="0" smtClean="0"/>
              <a:t>Thank you</a:t>
            </a:r>
            <a:endParaRPr lang="en-US" sz="2800" dirty="0"/>
          </a:p>
        </p:txBody>
      </p:sp>
    </p:spTree>
    <p:extLst>
      <p:ext uri="{BB962C8B-B14F-4D97-AF65-F5344CB8AC3E}">
        <p14:creationId xmlns:p14="http://schemas.microsoft.com/office/powerpoint/2010/main" val="2396533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Introduction to Inheritance</a:t>
            </a:r>
            <a:endParaRPr lang="en-US" sz="3200" dirty="0"/>
          </a:p>
        </p:txBody>
      </p:sp>
      <p:sp>
        <p:nvSpPr>
          <p:cNvPr id="3" name="Content Placeholder 2"/>
          <p:cNvSpPr>
            <a:spLocks noGrp="1"/>
          </p:cNvSpPr>
          <p:nvPr>
            <p:ph idx="1"/>
          </p:nvPr>
        </p:nvSpPr>
        <p:spPr/>
        <p:txBody>
          <a:bodyPr>
            <a:normAutofit/>
          </a:bodyPr>
          <a:lstStyle/>
          <a:p>
            <a:r>
              <a:rPr lang="en-US" dirty="0" smtClean="0"/>
              <a:t/>
            </a:r>
            <a:br>
              <a:rPr lang="en-US" dirty="0" smtClean="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600199"/>
            <a:ext cx="7315200" cy="4654131"/>
          </a:xfrm>
          <a:prstGeom prst="rect">
            <a:avLst/>
          </a:prstGeom>
        </p:spPr>
      </p:pic>
    </p:spTree>
    <p:extLst>
      <p:ext uri="{BB962C8B-B14F-4D97-AF65-F5344CB8AC3E}">
        <p14:creationId xmlns:p14="http://schemas.microsoft.com/office/powerpoint/2010/main" val="3600419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Introduction to Inheritance</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752600"/>
            <a:ext cx="4948556" cy="4659288"/>
          </a:xfrm>
        </p:spPr>
      </p:pic>
    </p:spTree>
    <p:extLst>
      <p:ext uri="{BB962C8B-B14F-4D97-AF65-F5344CB8AC3E}">
        <p14:creationId xmlns:p14="http://schemas.microsoft.com/office/powerpoint/2010/main" val="3600419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Introduction to Inheritance</a:t>
            </a:r>
            <a:endParaRPr lang="en-US" sz="3200" dirty="0"/>
          </a:p>
        </p:txBody>
      </p:sp>
      <p:sp>
        <p:nvSpPr>
          <p:cNvPr id="3" name="Content Placeholder 2"/>
          <p:cNvSpPr>
            <a:spLocks noGrp="1"/>
          </p:cNvSpPr>
          <p:nvPr>
            <p:ph idx="1"/>
          </p:nvPr>
        </p:nvSpPr>
        <p:spPr/>
        <p:txBody>
          <a:bodyPr>
            <a:normAutofit lnSpcReduction="10000"/>
          </a:bodyPr>
          <a:lstStyle/>
          <a:p>
            <a:r>
              <a:rPr lang="en-US" dirty="0"/>
              <a:t>When the classes have this relationship, we may view the type of an instance of a subclass as being that of the superclass. For example, we can instantiate like this</a:t>
            </a:r>
            <a:r>
              <a:rPr lang="en-US" dirty="0" smtClean="0"/>
              <a:t>:</a:t>
            </a:r>
            <a:endParaRPr lang="en-US" dirty="0"/>
          </a:p>
          <a:p>
            <a:pPr marL="0" indent="0">
              <a:buNone/>
            </a:pPr>
            <a:r>
              <a:rPr lang="en-US" dirty="0"/>
              <a:t>		</a:t>
            </a:r>
            <a:r>
              <a:rPr lang="en-US" dirty="0" err="1"/>
              <a:t>StaffPerson</a:t>
            </a:r>
            <a:r>
              <a:rPr lang="en-US" dirty="0"/>
              <a:t> person1 = new Professor():</a:t>
            </a:r>
          </a:p>
          <a:p>
            <a:pPr marL="0" indent="0">
              <a:buNone/>
            </a:pPr>
            <a:r>
              <a:rPr lang="en-US" dirty="0"/>
              <a:t>		</a:t>
            </a:r>
            <a:r>
              <a:rPr lang="en-US" dirty="0" err="1"/>
              <a:t>StaffPerson</a:t>
            </a:r>
            <a:r>
              <a:rPr lang="en-US" dirty="0"/>
              <a:t> person2 = new Secretary</a:t>
            </a:r>
            <a:r>
              <a:rPr lang="en-US" dirty="0" smtClean="0"/>
              <a:t>();</a:t>
            </a:r>
          </a:p>
          <a:p>
            <a:pPr marL="0" indent="0">
              <a:buNone/>
            </a:pPr>
            <a:endParaRPr lang="en-US" dirty="0"/>
          </a:p>
          <a:p>
            <a:r>
              <a:rPr lang="en-US" dirty="0" smtClean="0"/>
              <a:t>This </a:t>
            </a:r>
            <a:r>
              <a:rPr lang="en-US" dirty="0"/>
              <a:t>is similar in spirit to the automatic conversions that are done for primitive types</a:t>
            </a:r>
            <a:r>
              <a:rPr lang="en-US" dirty="0" smtClean="0"/>
              <a:t>:</a:t>
            </a:r>
            <a:endParaRPr lang="en-US" dirty="0"/>
          </a:p>
          <a:p>
            <a:pPr marL="0" indent="0">
              <a:buNone/>
            </a:pPr>
            <a:r>
              <a:rPr lang="en-US" dirty="0"/>
              <a:t>		byte b = 8;</a:t>
            </a:r>
          </a:p>
          <a:p>
            <a:pPr marL="0" indent="0">
              <a:buNone/>
            </a:pPr>
            <a:r>
              <a:rPr lang="en-US" dirty="0"/>
              <a:t>		</a:t>
            </a:r>
            <a:r>
              <a:rPr lang="en-US" dirty="0" err="1"/>
              <a:t>int</a:t>
            </a:r>
            <a:r>
              <a:rPr lang="en-US" dirty="0"/>
              <a:t> k = b</a:t>
            </a:r>
            <a:r>
              <a:rPr lang="en-US" dirty="0" smtClean="0"/>
              <a:t>;</a:t>
            </a:r>
            <a:endParaRPr lang="en-US" dirty="0"/>
          </a:p>
        </p:txBody>
      </p:sp>
    </p:spTree>
    <p:extLst>
      <p:ext uri="{BB962C8B-B14F-4D97-AF65-F5344CB8AC3E}">
        <p14:creationId xmlns:p14="http://schemas.microsoft.com/office/powerpoint/2010/main" val="1814453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600200"/>
          </a:xfrm>
        </p:spPr>
        <p:txBody>
          <a:bodyPr/>
          <a:lstStyle/>
          <a:p>
            <a:r>
              <a:rPr lang="en-US" sz="3200" b="1" dirty="0">
                <a:effectLst/>
              </a:rPr>
              <a:t>An Example of Superclass and Subclass</a:t>
            </a:r>
            <a:endParaRPr lang="en-US" sz="3200" dirty="0"/>
          </a:p>
        </p:txBody>
      </p:sp>
      <p:sp>
        <p:nvSpPr>
          <p:cNvPr id="3" name="Content Placeholder 2"/>
          <p:cNvSpPr>
            <a:spLocks noGrp="1"/>
          </p:cNvSpPr>
          <p:nvPr>
            <p:ph idx="1"/>
          </p:nvPr>
        </p:nvSpPr>
        <p:spPr>
          <a:xfrm>
            <a:off x="457200" y="1066800"/>
            <a:ext cx="8229600" cy="5791200"/>
          </a:xfrm>
        </p:spPr>
        <p:txBody>
          <a:bodyPr>
            <a:normAutofit fontScale="62500" lnSpcReduction="20000"/>
          </a:bodyPr>
          <a:lstStyle/>
          <a:p>
            <a:pPr marL="400050" lvl="1" indent="0">
              <a:buNone/>
            </a:pPr>
            <a:r>
              <a:rPr lang="en-US" dirty="0"/>
              <a:t>The Manager subclass of Employee</a:t>
            </a:r>
            <a:br>
              <a:rPr lang="en-US" dirty="0"/>
            </a:br>
            <a:r>
              <a:rPr lang="en-US" dirty="0"/>
              <a:t>	</a:t>
            </a:r>
          </a:p>
          <a:p>
            <a:pPr marL="400050" lvl="1" indent="0">
              <a:buNone/>
            </a:pPr>
            <a:r>
              <a:rPr lang="en-US" dirty="0"/>
              <a:t>//Employee class, as defined in previous lessons</a:t>
            </a:r>
          </a:p>
          <a:p>
            <a:pPr marL="400050" lvl="1" indent="0">
              <a:buNone/>
            </a:pPr>
            <a:r>
              <a:rPr lang="en-US" dirty="0"/>
              <a:t>class Employee {</a:t>
            </a:r>
          </a:p>
          <a:p>
            <a:pPr marL="400050" lvl="1" indent="0">
              <a:buNone/>
            </a:pPr>
            <a:r>
              <a:rPr lang="en-US" dirty="0"/>
              <a:t>	//constructor</a:t>
            </a:r>
          </a:p>
          <a:p>
            <a:pPr marL="400050" lvl="1" indent="0">
              <a:buNone/>
            </a:pPr>
            <a:r>
              <a:rPr lang="en-US" dirty="0"/>
              <a:t>	Employee(String </a:t>
            </a:r>
            <a:r>
              <a:rPr lang="en-US" dirty="0" err="1"/>
              <a:t>aName</a:t>
            </a:r>
            <a:r>
              <a:rPr lang="en-US" dirty="0"/>
              <a:t>, </a:t>
            </a:r>
          </a:p>
          <a:p>
            <a:pPr marL="400050" lvl="1" indent="0">
              <a:buNone/>
            </a:pPr>
            <a:r>
              <a:rPr lang="en-US" dirty="0"/>
              <a:t>double </a:t>
            </a:r>
            <a:r>
              <a:rPr lang="en-US" dirty="0" err="1"/>
              <a:t>aSalary</a:t>
            </a:r>
            <a:r>
              <a:rPr lang="en-US" dirty="0"/>
              <a:t>, </a:t>
            </a:r>
          </a:p>
          <a:p>
            <a:pPr marL="400050" lvl="1" indent="0">
              <a:buNone/>
            </a:pPr>
            <a:r>
              <a:rPr lang="en-US" dirty="0" err="1"/>
              <a:t>int</a:t>
            </a:r>
            <a:r>
              <a:rPr lang="en-US" dirty="0"/>
              <a:t> </a:t>
            </a:r>
            <a:r>
              <a:rPr lang="en-US" dirty="0" err="1"/>
              <a:t>aYear</a:t>
            </a:r>
            <a:r>
              <a:rPr lang="en-US" dirty="0"/>
              <a:t>, </a:t>
            </a:r>
          </a:p>
          <a:p>
            <a:pPr marL="400050" lvl="1" indent="0">
              <a:buNone/>
            </a:pPr>
            <a:r>
              <a:rPr lang="en-US" dirty="0" err="1"/>
              <a:t>int</a:t>
            </a:r>
            <a:r>
              <a:rPr lang="en-US" dirty="0"/>
              <a:t> </a:t>
            </a:r>
            <a:r>
              <a:rPr lang="en-US" dirty="0" err="1"/>
              <a:t>aMonth</a:t>
            </a:r>
            <a:r>
              <a:rPr lang="en-US" dirty="0"/>
              <a:t>, </a:t>
            </a:r>
          </a:p>
          <a:p>
            <a:pPr marL="400050" lvl="1" indent="0">
              <a:buNone/>
            </a:pPr>
            <a:r>
              <a:rPr lang="en-US" dirty="0" err="1"/>
              <a:t>int</a:t>
            </a:r>
            <a:r>
              <a:rPr lang="en-US" dirty="0"/>
              <a:t> </a:t>
            </a:r>
            <a:r>
              <a:rPr lang="en-US" dirty="0" err="1"/>
              <a:t>aDay</a:t>
            </a:r>
            <a:r>
              <a:rPr lang="en-US" dirty="0"/>
              <a:t>) {</a:t>
            </a:r>
          </a:p>
          <a:p>
            <a:pPr marL="400050" lvl="1" indent="0">
              <a:buNone/>
            </a:pPr>
            <a:r>
              <a:rPr lang="en-US" dirty="0"/>
              <a:t>		name = </a:t>
            </a:r>
            <a:r>
              <a:rPr lang="en-US" dirty="0" err="1"/>
              <a:t>aName</a:t>
            </a:r>
            <a:r>
              <a:rPr lang="en-US" dirty="0"/>
              <a:t>;</a:t>
            </a:r>
          </a:p>
          <a:p>
            <a:pPr marL="400050" lvl="1" indent="0">
              <a:buNone/>
            </a:pPr>
            <a:r>
              <a:rPr lang="en-US" dirty="0"/>
              <a:t>		salary = </a:t>
            </a:r>
            <a:r>
              <a:rPr lang="en-US" dirty="0" err="1"/>
              <a:t>aSalary</a:t>
            </a:r>
            <a:r>
              <a:rPr lang="en-US" dirty="0"/>
              <a:t>;</a:t>
            </a:r>
          </a:p>
          <a:p>
            <a:pPr marL="400050" lvl="1" indent="0">
              <a:buNone/>
            </a:pPr>
            <a:r>
              <a:rPr lang="en-US" dirty="0"/>
              <a:t>		</a:t>
            </a:r>
            <a:r>
              <a:rPr lang="en-US" dirty="0" err="1"/>
              <a:t>hireDay</a:t>
            </a:r>
            <a:r>
              <a:rPr lang="en-US" dirty="0"/>
              <a:t> = </a:t>
            </a:r>
            <a:r>
              <a:rPr lang="en-US" dirty="0" err="1"/>
              <a:t>LocalDate.of</a:t>
            </a:r>
            <a:r>
              <a:rPr lang="en-US" dirty="0"/>
              <a:t>(</a:t>
            </a:r>
            <a:r>
              <a:rPr lang="en-US" dirty="0" err="1"/>
              <a:t>aYear,aMonth,aDay</a:t>
            </a:r>
            <a:r>
              <a:rPr lang="en-US" dirty="0"/>
              <a:t>);</a:t>
            </a:r>
          </a:p>
          <a:p>
            <a:pPr marL="400050" lvl="1" indent="0">
              <a:buNone/>
            </a:pPr>
            <a:r>
              <a:rPr lang="en-US" dirty="0"/>
              <a:t>	}</a:t>
            </a:r>
          </a:p>
          <a:p>
            <a:pPr marL="400050" lvl="1" indent="0">
              <a:buNone/>
            </a:pPr>
            <a:r>
              <a:rPr lang="en-US" dirty="0"/>
              <a:t>	</a:t>
            </a:r>
          </a:p>
          <a:p>
            <a:pPr marL="400050" lvl="1" indent="0">
              <a:buNone/>
            </a:pPr>
            <a:r>
              <a:rPr lang="en-US" dirty="0"/>
              <a:t>	// instance methods</a:t>
            </a:r>
          </a:p>
          <a:p>
            <a:pPr marL="400050" lvl="1" indent="0">
              <a:buNone/>
            </a:pPr>
            <a:r>
              <a:rPr lang="en-US" dirty="0"/>
              <a:t>	public String </a:t>
            </a:r>
            <a:r>
              <a:rPr lang="en-US" dirty="0" err="1"/>
              <a:t>getName</a:t>
            </a:r>
            <a:r>
              <a:rPr lang="en-US" dirty="0"/>
              <a:t>() {</a:t>
            </a:r>
          </a:p>
          <a:p>
            <a:pPr marL="400050" lvl="1" indent="0">
              <a:buNone/>
            </a:pPr>
            <a:r>
              <a:rPr lang="en-US" dirty="0"/>
              <a:t>		return name;</a:t>
            </a:r>
          </a:p>
          <a:p>
            <a:pPr marL="400050" lvl="1" indent="0">
              <a:buNone/>
            </a:pPr>
            <a:r>
              <a:rPr lang="en-US" dirty="0"/>
              <a:t>	}</a:t>
            </a:r>
          </a:p>
          <a:p>
            <a:pPr marL="400050" lvl="1" indent="0">
              <a:buNone/>
            </a:pPr>
            <a:r>
              <a:rPr lang="en-US" dirty="0"/>
              <a:t>	public double </a:t>
            </a:r>
            <a:r>
              <a:rPr lang="en-US" dirty="0" err="1"/>
              <a:t>getSalary</a:t>
            </a:r>
            <a:r>
              <a:rPr lang="en-US" dirty="0"/>
              <a:t>() {</a:t>
            </a:r>
          </a:p>
          <a:p>
            <a:pPr marL="400050" lvl="1" indent="0">
              <a:buNone/>
            </a:pPr>
            <a:r>
              <a:rPr lang="en-US" dirty="0"/>
              <a:t>		return salary;</a:t>
            </a:r>
          </a:p>
          <a:p>
            <a:pPr marL="400050" lvl="1" indent="0">
              <a:buNone/>
            </a:pPr>
            <a:r>
              <a:rPr lang="en-US" dirty="0"/>
              <a:t>	}	</a:t>
            </a:r>
          </a:p>
          <a:p>
            <a:pPr marL="400050" lvl="1" indent="0">
              <a:buNone/>
            </a:pPr>
            <a:r>
              <a:rPr lang="en-US" dirty="0"/>
              <a:t>	public </a:t>
            </a:r>
            <a:r>
              <a:rPr lang="en-US" dirty="0" err="1"/>
              <a:t>LocalDate</a:t>
            </a:r>
            <a:r>
              <a:rPr lang="en-US" dirty="0"/>
              <a:t> </a:t>
            </a:r>
            <a:r>
              <a:rPr lang="en-US" dirty="0" err="1"/>
              <a:t>getHireDay</a:t>
            </a:r>
            <a:r>
              <a:rPr lang="en-US" dirty="0"/>
              <a:t>() {</a:t>
            </a:r>
          </a:p>
          <a:p>
            <a:pPr marL="400050" lvl="1" indent="0">
              <a:buNone/>
            </a:pPr>
            <a:r>
              <a:rPr lang="en-US" dirty="0"/>
              <a:t>		return </a:t>
            </a:r>
            <a:r>
              <a:rPr lang="en-US" dirty="0" err="1"/>
              <a:t>hireDay</a:t>
            </a:r>
            <a:r>
              <a:rPr lang="en-US" dirty="0"/>
              <a:t>;</a:t>
            </a:r>
          </a:p>
          <a:p>
            <a:pPr marL="400050" lvl="1" indent="0">
              <a:buNone/>
            </a:pPr>
            <a:r>
              <a:rPr lang="en-US" dirty="0"/>
              <a:t>	}</a:t>
            </a:r>
          </a:p>
          <a:p>
            <a:pPr marL="400050" lvl="1" indent="0">
              <a:buNone/>
            </a:pPr>
            <a:r>
              <a:rPr lang="en-US" dirty="0"/>
              <a:t>	public void </a:t>
            </a:r>
            <a:r>
              <a:rPr lang="en-US" dirty="0" err="1"/>
              <a:t>raiseSalary</a:t>
            </a:r>
            <a:r>
              <a:rPr lang="en-US" dirty="0"/>
              <a:t>(double </a:t>
            </a:r>
            <a:r>
              <a:rPr lang="en-US" dirty="0" err="1"/>
              <a:t>byPercent</a:t>
            </a:r>
            <a:r>
              <a:rPr lang="en-US" dirty="0"/>
              <a:t>) {</a:t>
            </a:r>
          </a:p>
          <a:p>
            <a:pPr marL="400050" lvl="1" indent="0">
              <a:buNone/>
            </a:pPr>
            <a:r>
              <a:rPr lang="en-US" dirty="0"/>
              <a:t>		double raise = salary * </a:t>
            </a:r>
            <a:r>
              <a:rPr lang="en-US" dirty="0" err="1"/>
              <a:t>byPercent</a:t>
            </a:r>
            <a:r>
              <a:rPr lang="en-US" dirty="0"/>
              <a:t> / 100;</a:t>
            </a:r>
          </a:p>
          <a:p>
            <a:pPr marL="400050" lvl="1" indent="0">
              <a:buNone/>
            </a:pPr>
            <a:r>
              <a:rPr lang="en-US" dirty="0"/>
              <a:t>		salary += raise;</a:t>
            </a:r>
          </a:p>
          <a:p>
            <a:pPr marL="400050" lvl="1" indent="0">
              <a:buNone/>
            </a:pPr>
            <a:r>
              <a:rPr lang="en-US" dirty="0"/>
              <a:t>	}</a:t>
            </a:r>
          </a:p>
          <a:p>
            <a:pPr marL="400050" lvl="1" indent="0">
              <a:buNone/>
            </a:pPr>
            <a:r>
              <a:rPr lang="en-US" dirty="0"/>
              <a:t> </a:t>
            </a:r>
          </a:p>
          <a:p>
            <a:pPr marL="400050" lvl="1" indent="0">
              <a:buNone/>
            </a:pPr>
            <a:r>
              <a:rPr lang="en-US" dirty="0"/>
              <a:t>	//instance fields</a:t>
            </a:r>
          </a:p>
          <a:p>
            <a:pPr marL="400050" lvl="1" indent="0">
              <a:buNone/>
            </a:pPr>
            <a:r>
              <a:rPr lang="en-US" dirty="0"/>
              <a:t>	private String name;</a:t>
            </a:r>
          </a:p>
          <a:p>
            <a:pPr marL="400050" lvl="1" indent="0">
              <a:buNone/>
            </a:pPr>
            <a:r>
              <a:rPr lang="en-US" dirty="0"/>
              <a:t>	private double salary;</a:t>
            </a:r>
          </a:p>
          <a:p>
            <a:pPr marL="400050" lvl="1" indent="0">
              <a:buNone/>
            </a:pPr>
            <a:r>
              <a:rPr lang="en-US" dirty="0"/>
              <a:t>	private </a:t>
            </a:r>
            <a:r>
              <a:rPr lang="en-US" dirty="0" err="1"/>
              <a:t>LocalDate</a:t>
            </a:r>
            <a:r>
              <a:rPr lang="en-US" dirty="0"/>
              <a:t> </a:t>
            </a:r>
            <a:r>
              <a:rPr lang="en-US" dirty="0" err="1"/>
              <a:t>hireDay</a:t>
            </a:r>
            <a:r>
              <a:rPr lang="en-US" dirty="0"/>
              <a:t>;</a:t>
            </a:r>
          </a:p>
          <a:p>
            <a:pPr marL="400050" lvl="1" indent="0">
              <a:buNone/>
            </a:pPr>
            <a:r>
              <a:rPr lang="en-US" dirty="0"/>
              <a:t>}</a:t>
            </a:r>
          </a:p>
          <a:p>
            <a:r>
              <a:rPr lang="en-US" dirty="0"/>
              <a:t/>
            </a:r>
            <a:br>
              <a:rPr lang="en-US" dirty="0"/>
            </a:br>
            <a:endParaRPr lang="en-US" dirty="0"/>
          </a:p>
        </p:txBody>
      </p:sp>
    </p:spTree>
    <p:extLst>
      <p:ext uri="{BB962C8B-B14F-4D97-AF65-F5344CB8AC3E}">
        <p14:creationId xmlns:p14="http://schemas.microsoft.com/office/powerpoint/2010/main" val="1814453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600200"/>
          </a:xfrm>
        </p:spPr>
        <p:txBody>
          <a:bodyPr/>
          <a:lstStyle/>
          <a:p>
            <a:r>
              <a:rPr lang="en-US" sz="3200" b="1" dirty="0">
                <a:effectLst/>
              </a:rPr>
              <a:t>An Example of Superclass and Subclass</a:t>
            </a:r>
            <a:endParaRPr lang="en-US" sz="3200"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class Manager extends Employee {</a:t>
            </a:r>
          </a:p>
          <a:p>
            <a:pPr marL="0" indent="0">
              <a:buNone/>
            </a:pPr>
            <a:r>
              <a:rPr lang="en-US" dirty="0"/>
              <a:t>		public Manager(String name, double salary, </a:t>
            </a:r>
            <a:r>
              <a:rPr lang="en-US" dirty="0" err="1"/>
              <a:t>int</a:t>
            </a:r>
            <a:r>
              <a:rPr lang="en-US" dirty="0"/>
              <a:t> year, </a:t>
            </a:r>
          </a:p>
          <a:p>
            <a:pPr marL="0" indent="0">
              <a:buNone/>
            </a:pPr>
            <a:r>
              <a:rPr lang="en-US" dirty="0" err="1"/>
              <a:t>int</a:t>
            </a:r>
            <a:r>
              <a:rPr lang="en-US" dirty="0"/>
              <a:t> month, </a:t>
            </a:r>
            <a:r>
              <a:rPr lang="en-US" dirty="0" err="1"/>
              <a:t>int</a:t>
            </a:r>
            <a:r>
              <a:rPr lang="en-US" dirty="0"/>
              <a:t> day) {</a:t>
            </a:r>
          </a:p>
          <a:p>
            <a:pPr marL="0" indent="0">
              <a:buNone/>
            </a:pPr>
            <a:r>
              <a:rPr lang="en-US" dirty="0"/>
              <a:t>				super(</a:t>
            </a:r>
            <a:r>
              <a:rPr lang="en-US" dirty="0" err="1"/>
              <a:t>name,salary,year,month,day</a:t>
            </a:r>
            <a:r>
              <a:rPr lang="en-US" dirty="0"/>
              <a:t>);</a:t>
            </a:r>
          </a:p>
          <a:p>
            <a:pPr marL="0" indent="0">
              <a:buNone/>
            </a:pPr>
            <a:r>
              <a:rPr lang="en-US" dirty="0"/>
              <a:t>				bonus = 0;</a:t>
            </a:r>
          </a:p>
          <a:p>
            <a:pPr marL="0" indent="0">
              <a:buNone/>
            </a:pPr>
            <a:r>
              <a:rPr lang="en-US" dirty="0"/>
              <a:t>}</a:t>
            </a:r>
          </a:p>
          <a:p>
            <a:pPr marL="0" indent="0">
              <a:buNone/>
            </a:pPr>
            <a:r>
              <a:rPr lang="en-US" dirty="0"/>
              <a:t>@Override</a:t>
            </a:r>
          </a:p>
          <a:p>
            <a:pPr marL="0" indent="0">
              <a:buNone/>
            </a:pPr>
            <a:r>
              <a:rPr lang="en-US" dirty="0"/>
              <a:t>public double </a:t>
            </a:r>
            <a:r>
              <a:rPr lang="en-US" dirty="0" err="1"/>
              <a:t>getSalary</a:t>
            </a:r>
            <a:r>
              <a:rPr lang="en-US" dirty="0"/>
              <a:t>() {</a:t>
            </a:r>
          </a:p>
          <a:p>
            <a:pPr marL="0" indent="0">
              <a:buNone/>
            </a:pPr>
            <a:r>
              <a:rPr lang="en-US" dirty="0"/>
              <a:t>	//no direct access to private variables of superclass</a:t>
            </a:r>
          </a:p>
          <a:p>
            <a:pPr marL="0" indent="0">
              <a:buNone/>
            </a:pPr>
            <a:r>
              <a:rPr lang="en-US" dirty="0"/>
              <a:t>	double </a:t>
            </a:r>
            <a:r>
              <a:rPr lang="en-US" dirty="0" err="1"/>
              <a:t>baseSalary</a:t>
            </a:r>
            <a:r>
              <a:rPr lang="en-US" dirty="0"/>
              <a:t> = </a:t>
            </a:r>
            <a:r>
              <a:rPr lang="en-US" dirty="0" err="1"/>
              <a:t>super.getSalary</a:t>
            </a:r>
            <a:r>
              <a:rPr lang="en-US" dirty="0"/>
              <a:t>();</a:t>
            </a:r>
          </a:p>
          <a:p>
            <a:pPr marL="0" indent="0">
              <a:buNone/>
            </a:pPr>
            <a:r>
              <a:rPr lang="en-US" dirty="0"/>
              <a:t>	return </a:t>
            </a:r>
            <a:r>
              <a:rPr lang="en-US" dirty="0" err="1"/>
              <a:t>baseSalary</a:t>
            </a:r>
            <a:r>
              <a:rPr lang="en-US" dirty="0"/>
              <a:t> + bonus;</a:t>
            </a:r>
          </a:p>
          <a:p>
            <a:pPr marL="0" indent="0">
              <a:buNone/>
            </a:pPr>
            <a:r>
              <a:rPr lang="en-US" dirty="0"/>
              <a:t>}</a:t>
            </a:r>
          </a:p>
          <a:p>
            <a:pPr marL="0" indent="0">
              <a:buNone/>
            </a:pPr>
            <a:r>
              <a:rPr lang="en-US" dirty="0"/>
              <a:t>public void </a:t>
            </a:r>
            <a:r>
              <a:rPr lang="en-US" dirty="0" err="1"/>
              <a:t>setBonus</a:t>
            </a:r>
            <a:r>
              <a:rPr lang="en-US" dirty="0"/>
              <a:t>(double b) {</a:t>
            </a:r>
          </a:p>
          <a:p>
            <a:pPr marL="0" indent="0">
              <a:buNone/>
            </a:pPr>
            <a:r>
              <a:rPr lang="en-US" dirty="0"/>
              <a:t>	bonus = b;</a:t>
            </a:r>
          </a:p>
          <a:p>
            <a:pPr marL="0" indent="0">
              <a:buNone/>
            </a:pPr>
            <a:r>
              <a:rPr lang="en-US" dirty="0"/>
              <a:t>}</a:t>
            </a:r>
          </a:p>
          <a:p>
            <a:pPr marL="0" indent="0">
              <a:buNone/>
            </a:pPr>
            <a:r>
              <a:rPr lang="en-US" dirty="0"/>
              <a:t>private double bonus;</a:t>
            </a:r>
          </a:p>
          <a:p>
            <a:pPr marL="0" indent="0">
              <a:buNone/>
            </a:pPr>
            <a:r>
              <a:rPr lang="en-US" dirty="0"/>
              <a:t>	}</a:t>
            </a:r>
          </a:p>
          <a:p>
            <a:endParaRPr lang="en-US" dirty="0"/>
          </a:p>
        </p:txBody>
      </p:sp>
    </p:spTree>
    <p:extLst>
      <p:ext uri="{BB962C8B-B14F-4D97-AF65-F5344CB8AC3E}">
        <p14:creationId xmlns:p14="http://schemas.microsoft.com/office/powerpoint/2010/main" val="40375696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1219</TotalTime>
  <Words>1722</Words>
  <Application>Microsoft Office PowerPoint</Application>
  <PresentationFormat>On-screen Show (4:3)</PresentationFormat>
  <Paragraphs>400</Paragraphs>
  <Slides>40</Slides>
  <Notes>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Executive</vt:lpstr>
      <vt:lpstr>      Lesson 6: Inheritance and Polymorphism</vt:lpstr>
      <vt:lpstr>Wholeness of the Lesson</vt:lpstr>
      <vt:lpstr>Introduction to Inheritance</vt:lpstr>
      <vt:lpstr>Introduction to Inheritance</vt:lpstr>
      <vt:lpstr>Introduction to Inheritance</vt:lpstr>
      <vt:lpstr>Introduction to Inheritance</vt:lpstr>
      <vt:lpstr>Introduction to Inheritance</vt:lpstr>
      <vt:lpstr>An Example of Superclass and Subclass</vt:lpstr>
      <vt:lpstr>An Example of Superclass and Subclass</vt:lpstr>
      <vt:lpstr>An Example of Superclass and Subclass</vt:lpstr>
      <vt:lpstr>Points to observe:</vt:lpstr>
      <vt:lpstr>Points to observe:</vt:lpstr>
      <vt:lpstr>Points to observe:</vt:lpstr>
      <vt:lpstr>MAIN POINTS</vt:lpstr>
      <vt:lpstr>Points to observe:</vt:lpstr>
      <vt:lpstr>MAIN POINTS</vt:lpstr>
      <vt:lpstr>Rules for Subclass Constructors</vt:lpstr>
      <vt:lpstr>Rules for Subclass Constructors</vt:lpstr>
      <vt:lpstr>Rules for Subclass Constructors</vt:lpstr>
      <vt:lpstr>Rules for Subclass Constructors</vt:lpstr>
      <vt:lpstr>Inheritance and the Object Class</vt:lpstr>
      <vt:lpstr>Inheritance and the Object Class</vt:lpstr>
      <vt:lpstr>Two Ways Inheritance Arises</vt:lpstr>
      <vt:lpstr>Two Ways Inheritance Arises</vt:lpstr>
      <vt:lpstr>Two Ways Inheritance Arises</vt:lpstr>
      <vt:lpstr>Two Ways Inheritance Arises</vt:lpstr>
      <vt:lpstr>Two Ways Inheritance Arises</vt:lpstr>
      <vt:lpstr>Two Ways Inheritance Arises</vt:lpstr>
      <vt:lpstr>Two Ways Inheritance Arises</vt:lpstr>
      <vt:lpstr>Two Ways Inheritance Arises</vt:lpstr>
      <vt:lpstr>Two Ways Inheritance Arises</vt:lpstr>
      <vt:lpstr>Inheritance Hierarchy for JFrame</vt:lpstr>
      <vt:lpstr>Order of Execution with Inheritance</vt:lpstr>
      <vt:lpstr>Order of Execution with Inheritance</vt:lpstr>
      <vt:lpstr>Java Interfaces</vt:lpstr>
      <vt:lpstr>Java Interfaces</vt:lpstr>
      <vt:lpstr>Java Interfaces</vt:lpstr>
      <vt:lpstr>Examples of Interfaces in Swing</vt:lpstr>
      <vt:lpstr>MAIN POINT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Lesson 1: Introduction to Java And the Eclipse Development Environment </dc:title>
  <dc:creator>admin</dc:creator>
  <cp:lastModifiedBy>admin</cp:lastModifiedBy>
  <cp:revision>164</cp:revision>
  <dcterms:created xsi:type="dcterms:W3CDTF">2006-08-16T00:00:00Z</dcterms:created>
  <dcterms:modified xsi:type="dcterms:W3CDTF">2015-12-02T07:31:53Z</dcterms:modified>
</cp:coreProperties>
</file>