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47"/>
  </p:notesMasterIdLst>
  <p:sldIdLst>
    <p:sldId id="256" r:id="rId2"/>
    <p:sldId id="300" r:id="rId3"/>
    <p:sldId id="301" r:id="rId4"/>
    <p:sldId id="302" r:id="rId5"/>
    <p:sldId id="303" r:id="rId6"/>
    <p:sldId id="304" r:id="rId7"/>
    <p:sldId id="305" r:id="rId8"/>
    <p:sldId id="306" r:id="rId9"/>
    <p:sldId id="307" r:id="rId10"/>
    <p:sldId id="308" r:id="rId11"/>
    <p:sldId id="309" r:id="rId12"/>
    <p:sldId id="310" r:id="rId13"/>
    <p:sldId id="311" r:id="rId14"/>
    <p:sldId id="312" r:id="rId15"/>
    <p:sldId id="313" r:id="rId16"/>
    <p:sldId id="314" r:id="rId17"/>
    <p:sldId id="315" r:id="rId18"/>
    <p:sldId id="317" r:id="rId19"/>
    <p:sldId id="318" r:id="rId20"/>
    <p:sldId id="316" r:id="rId21"/>
    <p:sldId id="319" r:id="rId22"/>
    <p:sldId id="320" r:id="rId23"/>
    <p:sldId id="321" r:id="rId24"/>
    <p:sldId id="322" r:id="rId25"/>
    <p:sldId id="323" r:id="rId26"/>
    <p:sldId id="324" r:id="rId27"/>
    <p:sldId id="325" r:id="rId28"/>
    <p:sldId id="326" r:id="rId29"/>
    <p:sldId id="327" r:id="rId30"/>
    <p:sldId id="329" r:id="rId31"/>
    <p:sldId id="330" r:id="rId32"/>
    <p:sldId id="328" r:id="rId33"/>
    <p:sldId id="331" r:id="rId34"/>
    <p:sldId id="332" r:id="rId35"/>
    <p:sldId id="333" r:id="rId36"/>
    <p:sldId id="334" r:id="rId37"/>
    <p:sldId id="335" r:id="rId38"/>
    <p:sldId id="336" r:id="rId39"/>
    <p:sldId id="337" r:id="rId40"/>
    <p:sldId id="338" r:id="rId41"/>
    <p:sldId id="339" r:id="rId42"/>
    <p:sldId id="340" r:id="rId43"/>
    <p:sldId id="341" r:id="rId44"/>
    <p:sldId id="342" r:id="rId45"/>
    <p:sldId id="274" r:id="rId4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65" autoAdjust="0"/>
    <p:restoredTop sz="94660"/>
  </p:normalViewPr>
  <p:slideViewPr>
    <p:cSldViewPr>
      <p:cViewPr varScale="1">
        <p:scale>
          <a:sx n="69" d="100"/>
          <a:sy n="69" d="100"/>
        </p:scale>
        <p:origin x="-1428"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0043A96-F417-4019-AB32-5E7187B6AE4A}" type="datetimeFigureOut">
              <a:rPr lang="en-US" smtClean="0"/>
              <a:t>12/7/2015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19FCF3C-1DA6-49F9-8E6B-7E5C9762986B}" type="slidenum">
              <a:rPr lang="en-US" smtClean="0"/>
              <a:t>‹#›</a:t>
            </a:fld>
            <a:endParaRPr lang="en-US"/>
          </a:p>
        </p:txBody>
      </p:sp>
    </p:spTree>
    <p:extLst>
      <p:ext uri="{BB962C8B-B14F-4D97-AF65-F5344CB8AC3E}">
        <p14:creationId xmlns:p14="http://schemas.microsoft.com/office/powerpoint/2010/main" val="19220780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12/7/2015</a:t>
            </a:fld>
            <a:endParaRPr lang="en-US" dirty="0"/>
          </a:p>
        </p:txBody>
      </p:sp>
      <p:sp>
        <p:nvSpPr>
          <p:cNvPr id="8" name="Slide Number Placeholder 7"/>
          <p:cNvSpPr>
            <a:spLocks noGrp="1"/>
          </p:cNvSpPr>
          <p:nvPr>
            <p:ph type="sldNum" sz="quarter" idx="11"/>
          </p:nvPr>
        </p:nvSpPr>
        <p:spPr/>
        <p:txBody>
          <a:bodyPr/>
          <a:lstStyle/>
          <a:p>
            <a:fld id="{B6F15528-21DE-4FAA-801E-634DDDAF4B2B}" type="slidenum">
              <a:rPr lang="en-US" smtClean="0"/>
              <a:pPr/>
              <a:t>‹#›</a:t>
            </a:fld>
            <a:endParaRPr lang="en-US" dirty="0"/>
          </a:p>
        </p:txBody>
      </p:sp>
      <p:sp>
        <p:nvSpPr>
          <p:cNvPr id="9" name="Footer Placeholder 8"/>
          <p:cNvSpPr>
            <a:spLocks noGrp="1"/>
          </p:cNvSpPr>
          <p:nvPr>
            <p:ph type="ftr" sz="quarter" idx="12"/>
          </p:nvPr>
        </p:nvSpPr>
        <p:spPr/>
        <p:txBody>
          <a:bodyPr/>
          <a:lstStyle/>
          <a:p>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p:txBody>
          <a:bodyPr/>
          <a:lstStyle/>
          <a:p>
            <a:fld id="{1D8BD707-D9CF-40AE-B4C6-C98DA3205C09}" type="datetimeFigureOut">
              <a:rPr lang="en-US" smtClean="0"/>
              <a:pPr/>
              <a:t>12/7/2015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1D8BD707-D9CF-40AE-B4C6-C98DA3205C09}" type="datetimeFigureOut">
              <a:rPr lang="en-US" smtClean="0"/>
              <a:pPr/>
              <a:t>12/7/2015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
        <p:nvSpPr>
          <p:cNvPr id="9" name="Content Placeholder 8"/>
          <p:cNvSpPr>
            <a:spLocks noGrp="1"/>
          </p:cNvSpPr>
          <p:nvPr>
            <p:ph sz="quarter" idx="13"/>
          </p:nvPr>
        </p:nvSpPr>
        <p:spPr>
          <a:xfrm>
            <a:off x="365760" y="1600200"/>
            <a:ext cx="4041648" cy="45262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12/7/2015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
        <p:nvSpPr>
          <p:cNvPr id="11" name="Content Placeholder 10"/>
          <p:cNvSpPr>
            <a:spLocks noGrp="1"/>
          </p:cNvSpPr>
          <p:nvPr>
            <p:ph sz="quarter" idx="13"/>
          </p:nvPr>
        </p:nvSpPr>
        <p:spPr>
          <a:xfrm>
            <a:off x="457200" y="2212848"/>
            <a:ext cx="4041648" cy="391363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12/7/2015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12/7/2015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12/7/2015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12/7/2015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1D8BD707-D9CF-40AE-B4C6-C98DA3205C09}" type="datetimeFigureOut">
              <a:rPr lang="en-US" smtClean="0"/>
              <a:pPr/>
              <a:t>12/7/2015</a:t>
            </a:fld>
            <a:endParaRPr lang="en-US" dirty="0"/>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en-US" dirty="0"/>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B6F15528-21DE-4FAA-801E-634DDDAF4B2B}" type="slidenum">
              <a:rPr lang="en-US" smtClean="0"/>
              <a:pPr/>
              <a:t>‹#›</a:t>
            </a:fld>
            <a:endParaRPr lang="en-US" dirty="0"/>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dirty="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1981200"/>
            <a:ext cx="8382000" cy="914399"/>
          </a:xfrm>
        </p:spPr>
        <p:txBody>
          <a:bodyPr/>
          <a:lstStyle/>
          <a:p>
            <a:r>
              <a:rPr lang="en-US" sz="3200" b="1" dirty="0" smtClean="0">
                <a:effectLst/>
              </a:rPr>
              <a:t/>
            </a:r>
            <a:br>
              <a:rPr lang="en-US" sz="3200" b="1" dirty="0" smtClean="0">
                <a:effectLst/>
              </a:rPr>
            </a:br>
            <a:r>
              <a:rPr lang="en-US" sz="3200" b="1" dirty="0">
                <a:effectLst/>
              </a:rPr>
              <a:t/>
            </a:r>
            <a:br>
              <a:rPr lang="en-US" sz="3200" b="1" dirty="0">
                <a:effectLst/>
              </a:rPr>
            </a:br>
            <a:r>
              <a:rPr lang="en-US" sz="3200" b="1" dirty="0" smtClean="0">
                <a:effectLst/>
              </a:rPr>
              <a:t/>
            </a:r>
            <a:br>
              <a:rPr lang="en-US" sz="3200" b="1" dirty="0" smtClean="0">
                <a:effectLst/>
              </a:rPr>
            </a:br>
            <a:r>
              <a:rPr lang="en-US" sz="3200" b="1" dirty="0" smtClean="0">
                <a:effectLst/>
              </a:rPr>
              <a:t/>
            </a:r>
            <a:br>
              <a:rPr lang="en-US" sz="3200" b="1" dirty="0" smtClean="0">
                <a:effectLst/>
              </a:rPr>
            </a:br>
            <a:r>
              <a:rPr lang="en-US" sz="3200" b="1" dirty="0">
                <a:effectLst/>
              </a:rPr>
              <a:t/>
            </a:r>
            <a:br>
              <a:rPr lang="en-US" sz="3200" b="1" dirty="0">
                <a:effectLst/>
              </a:rPr>
            </a:br>
            <a:r>
              <a:rPr lang="en-US" sz="3200" b="1" dirty="0" smtClean="0">
                <a:effectLst/>
              </a:rPr>
              <a:t/>
            </a:r>
            <a:br>
              <a:rPr lang="en-US" sz="3200" b="1" dirty="0" smtClean="0">
                <a:effectLst/>
              </a:rPr>
            </a:br>
            <a:r>
              <a:rPr lang="en-US" sz="3200" b="1" dirty="0" smtClean="0">
                <a:effectLst/>
              </a:rPr>
              <a:t>Lesson </a:t>
            </a:r>
            <a:r>
              <a:rPr lang="en-US" sz="3200" b="1" dirty="0" smtClean="0">
                <a:effectLst/>
              </a:rPr>
              <a:t>7: </a:t>
            </a:r>
            <a:r>
              <a:rPr lang="en-US" sz="3200" b="1" dirty="0">
                <a:effectLst/>
              </a:rPr>
              <a:t>The List Data </a:t>
            </a:r>
            <a:r>
              <a:rPr lang="en-US" sz="3200" b="1" dirty="0" smtClean="0">
                <a:effectLst/>
              </a:rPr>
              <a:t>Structure</a:t>
            </a:r>
            <a:endParaRPr lang="en-US" sz="3200" dirty="0">
              <a:effectLst/>
            </a:endParaRPr>
          </a:p>
        </p:txBody>
      </p:sp>
      <p:sp>
        <p:nvSpPr>
          <p:cNvPr id="3" name="Subtitle 2"/>
          <p:cNvSpPr>
            <a:spLocks noGrp="1"/>
          </p:cNvSpPr>
          <p:nvPr>
            <p:ph type="subTitle" idx="1"/>
          </p:nvPr>
        </p:nvSpPr>
        <p:spPr>
          <a:xfrm>
            <a:off x="1371600" y="3124200"/>
            <a:ext cx="6400800" cy="1219200"/>
          </a:xfrm>
        </p:spPr>
        <p:txBody>
          <a:bodyPr/>
          <a:lstStyle/>
          <a:p>
            <a:r>
              <a:rPr lang="en-US" dirty="0"/>
              <a:t>b</a:t>
            </a:r>
            <a:r>
              <a:rPr lang="en-US" dirty="0" smtClean="0"/>
              <a:t>y Dr. </a:t>
            </a:r>
            <a:r>
              <a:rPr lang="en-US" dirty="0" err="1" smtClean="0"/>
              <a:t>Shafqat</a:t>
            </a:r>
            <a:r>
              <a:rPr lang="en-US" dirty="0" smtClean="0"/>
              <a:t> Ali Shad</a:t>
            </a:r>
            <a:endParaRPr lang="en-US" dirty="0"/>
          </a:p>
        </p:txBody>
      </p:sp>
    </p:spTree>
    <p:extLst>
      <p:ext uri="{BB962C8B-B14F-4D97-AF65-F5344CB8AC3E}">
        <p14:creationId xmlns:p14="http://schemas.microsoft.com/office/powerpoint/2010/main" val="14421993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effectLst/>
              </a:rPr>
              <a:t>Inefficiencies of Array List insert, add, remove Operations</a:t>
            </a:r>
            <a:endParaRPr lang="en-US" sz="3200" dirty="0"/>
          </a:p>
        </p:txBody>
      </p:sp>
      <p:sp>
        <p:nvSpPr>
          <p:cNvPr id="3" name="Content Placeholder 2"/>
          <p:cNvSpPr>
            <a:spLocks noGrp="1"/>
          </p:cNvSpPr>
          <p:nvPr>
            <p:ph idx="1"/>
          </p:nvPr>
        </p:nvSpPr>
        <p:spPr/>
        <p:txBody>
          <a:bodyPr>
            <a:normAutofit lnSpcReduction="10000"/>
          </a:bodyPr>
          <a:lstStyle/>
          <a:p>
            <a:r>
              <a:rPr lang="en-US" dirty="0"/>
              <a:t>Typical </a:t>
            </a:r>
            <a:r>
              <a:rPr lang="en-US" dirty="0" smtClean="0"/>
              <a:t>operations:</a:t>
            </a:r>
          </a:p>
          <a:p>
            <a:endParaRPr lang="en-US" dirty="0"/>
          </a:p>
          <a:p>
            <a:endParaRPr lang="en-US" dirty="0" smtClean="0"/>
          </a:p>
          <a:p>
            <a:endParaRPr lang="en-US" dirty="0"/>
          </a:p>
          <a:p>
            <a:endParaRPr lang="en-US" dirty="0" smtClean="0"/>
          </a:p>
          <a:p>
            <a:pPr lvl="0"/>
            <a:r>
              <a:rPr lang="en-US" dirty="0"/>
              <a:t>Another specialized operation on lists is </a:t>
            </a:r>
            <a:r>
              <a:rPr lang="en-US" i="1" dirty="0"/>
              <a:t>contains. </a:t>
            </a:r>
            <a:r>
              <a:rPr lang="en-US" dirty="0"/>
              <a:t>Also, if data is ordered (like integers, Strings, </a:t>
            </a:r>
            <a:r>
              <a:rPr lang="en-US" dirty="0" err="1"/>
              <a:t>etc</a:t>
            </a:r>
            <a:r>
              <a:rPr lang="en-US" dirty="0"/>
              <a:t>), other operations may be included, like </a:t>
            </a:r>
            <a:r>
              <a:rPr lang="en-US" i="1" dirty="0" err="1"/>
              <a:t>findMin</a:t>
            </a:r>
            <a:r>
              <a:rPr lang="en-US" dirty="0"/>
              <a:t>, </a:t>
            </a:r>
            <a:r>
              <a:rPr lang="en-US" i="1" dirty="0" err="1"/>
              <a:t>findMax</a:t>
            </a:r>
            <a:r>
              <a:rPr lang="en-US" dirty="0"/>
              <a:t>, as well as sorting and </a:t>
            </a:r>
            <a:r>
              <a:rPr lang="en-US" dirty="0" err="1"/>
              <a:t>binarySearch</a:t>
            </a:r>
            <a:r>
              <a:rPr lang="en-US" dirty="0" smtClean="0"/>
              <a:t>.</a:t>
            </a:r>
            <a:endParaRPr lang="en-US" dirty="0"/>
          </a:p>
          <a:p>
            <a:pPr lvl="0"/>
            <a:r>
              <a:rPr lang="en-US" dirty="0"/>
              <a:t>Can be implemented in more than one way. Array List is one such implementation.</a:t>
            </a:r>
          </a:p>
          <a:p>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737873557"/>
              </p:ext>
            </p:extLst>
          </p:nvPr>
        </p:nvGraphicFramePr>
        <p:xfrm>
          <a:off x="2362200" y="2133600"/>
          <a:ext cx="4152265" cy="1463040"/>
        </p:xfrm>
        <a:graphic>
          <a:graphicData uri="http://schemas.openxmlformats.org/drawingml/2006/table">
            <a:tbl>
              <a:tblPr>
                <a:tableStyleId>{5C22544A-7EE6-4342-B048-85BDC9FD1C3A}</a:tableStyleId>
              </a:tblPr>
              <a:tblGrid>
                <a:gridCol w="1851025"/>
                <a:gridCol w="2301240"/>
              </a:tblGrid>
              <a:tr h="0">
                <a:tc>
                  <a:txBody>
                    <a:bodyPr/>
                    <a:lstStyle/>
                    <a:p>
                      <a:pPr marL="0" marR="0">
                        <a:spcBef>
                          <a:spcPts val="0"/>
                        </a:spcBef>
                        <a:spcAft>
                          <a:spcPts val="0"/>
                        </a:spcAft>
                      </a:pPr>
                      <a:r>
                        <a:rPr lang="en-US" sz="1200">
                          <a:effectLst/>
                        </a:rPr>
                        <a:t>find(Object o)</a:t>
                      </a:r>
                      <a:endParaRPr lang="en-US" sz="1200">
                        <a:effectLst/>
                        <a:latin typeface="Times New Roman"/>
                        <a:ea typeface="Times New Roman"/>
                      </a:endParaRPr>
                    </a:p>
                  </a:txBody>
                  <a:tcPr marL="68580" marR="68580" marT="0" marB="0"/>
                </a:tc>
                <a:tc>
                  <a:txBody>
                    <a:bodyPr/>
                    <a:lstStyle/>
                    <a:p>
                      <a:pPr marL="0" marR="0">
                        <a:spcBef>
                          <a:spcPts val="0"/>
                        </a:spcBef>
                        <a:spcAft>
                          <a:spcPts val="0"/>
                        </a:spcAft>
                      </a:pPr>
                      <a:r>
                        <a:rPr lang="en-US" sz="1200">
                          <a:effectLst/>
                        </a:rPr>
                        <a:t>returns position of first occurrence</a:t>
                      </a:r>
                      <a:endParaRPr lang="en-US" sz="1200">
                        <a:effectLst/>
                        <a:latin typeface="Times New Roman"/>
                        <a:ea typeface="Times New Roman"/>
                      </a:endParaRPr>
                    </a:p>
                  </a:txBody>
                  <a:tcPr marL="68580" marR="68580" marT="0" marB="0"/>
                </a:tc>
              </a:tr>
              <a:tr h="0">
                <a:tc>
                  <a:txBody>
                    <a:bodyPr/>
                    <a:lstStyle/>
                    <a:p>
                      <a:pPr marL="0" marR="0">
                        <a:spcBef>
                          <a:spcPts val="0"/>
                        </a:spcBef>
                        <a:spcAft>
                          <a:spcPts val="0"/>
                        </a:spcAft>
                      </a:pPr>
                      <a:r>
                        <a:rPr lang="en-US" sz="1200">
                          <a:effectLst/>
                        </a:rPr>
                        <a:t>findKth(int pos)</a:t>
                      </a:r>
                      <a:endParaRPr lang="en-US" sz="1200">
                        <a:effectLst/>
                        <a:latin typeface="Times New Roman"/>
                        <a:ea typeface="Times New Roman"/>
                      </a:endParaRPr>
                    </a:p>
                  </a:txBody>
                  <a:tcPr marL="68580" marR="68580" marT="0" marB="0"/>
                </a:tc>
                <a:tc>
                  <a:txBody>
                    <a:bodyPr/>
                    <a:lstStyle/>
                    <a:p>
                      <a:pPr marL="0" marR="0">
                        <a:spcBef>
                          <a:spcPts val="0"/>
                        </a:spcBef>
                        <a:spcAft>
                          <a:spcPts val="0"/>
                        </a:spcAft>
                      </a:pPr>
                      <a:r>
                        <a:rPr lang="en-US" sz="1200">
                          <a:effectLst/>
                        </a:rPr>
                        <a:t>returns element based on index</a:t>
                      </a:r>
                      <a:endParaRPr lang="en-US" sz="1200">
                        <a:effectLst/>
                        <a:latin typeface="Times New Roman"/>
                        <a:ea typeface="Times New Roman"/>
                      </a:endParaRPr>
                    </a:p>
                  </a:txBody>
                  <a:tcPr marL="68580" marR="68580" marT="0" marB="0"/>
                </a:tc>
              </a:tr>
              <a:tr h="0">
                <a:tc>
                  <a:txBody>
                    <a:bodyPr/>
                    <a:lstStyle/>
                    <a:p>
                      <a:pPr marL="0" marR="0">
                        <a:spcBef>
                          <a:spcPts val="0"/>
                        </a:spcBef>
                        <a:spcAft>
                          <a:spcPts val="0"/>
                        </a:spcAft>
                      </a:pPr>
                      <a:r>
                        <a:rPr lang="en-US" sz="1200">
                          <a:effectLst/>
                        </a:rPr>
                        <a:t>insert(Object o, int pos)</a:t>
                      </a:r>
                      <a:endParaRPr lang="en-US" sz="1200">
                        <a:effectLst/>
                        <a:latin typeface="Times New Roman"/>
                        <a:ea typeface="Times New Roman"/>
                      </a:endParaRPr>
                    </a:p>
                  </a:txBody>
                  <a:tcPr marL="68580" marR="68580" marT="0" marB="0"/>
                </a:tc>
                <a:tc>
                  <a:txBody>
                    <a:bodyPr/>
                    <a:lstStyle/>
                    <a:p>
                      <a:pPr marL="0" marR="0">
                        <a:spcBef>
                          <a:spcPts val="0"/>
                        </a:spcBef>
                        <a:spcAft>
                          <a:spcPts val="0"/>
                        </a:spcAft>
                      </a:pPr>
                      <a:r>
                        <a:rPr lang="en-US" sz="1200">
                          <a:effectLst/>
                        </a:rPr>
                        <a:t>inserts object into specified position</a:t>
                      </a:r>
                      <a:endParaRPr lang="en-US" sz="1200">
                        <a:effectLst/>
                        <a:latin typeface="Times New Roman"/>
                        <a:ea typeface="Times New Roman"/>
                      </a:endParaRPr>
                    </a:p>
                  </a:txBody>
                  <a:tcPr marL="68580" marR="68580" marT="0" marB="0"/>
                </a:tc>
              </a:tr>
              <a:tr h="0">
                <a:tc>
                  <a:txBody>
                    <a:bodyPr/>
                    <a:lstStyle/>
                    <a:p>
                      <a:pPr marL="0" marR="0">
                        <a:spcBef>
                          <a:spcPts val="0"/>
                        </a:spcBef>
                        <a:spcAft>
                          <a:spcPts val="0"/>
                        </a:spcAft>
                      </a:pPr>
                      <a:r>
                        <a:rPr lang="en-US" sz="1200">
                          <a:effectLst/>
                        </a:rPr>
                        <a:t>remove(Object o)</a:t>
                      </a:r>
                      <a:endParaRPr lang="en-US" sz="1200">
                        <a:effectLst/>
                        <a:latin typeface="Times New Roman"/>
                        <a:ea typeface="Times New Roman"/>
                      </a:endParaRPr>
                    </a:p>
                  </a:txBody>
                  <a:tcPr marL="68580" marR="68580" marT="0" marB="0"/>
                </a:tc>
                <a:tc>
                  <a:txBody>
                    <a:bodyPr/>
                    <a:lstStyle/>
                    <a:p>
                      <a:pPr marL="0" marR="0">
                        <a:spcBef>
                          <a:spcPts val="0"/>
                        </a:spcBef>
                        <a:spcAft>
                          <a:spcPts val="0"/>
                        </a:spcAft>
                      </a:pPr>
                      <a:r>
                        <a:rPr lang="en-US" sz="1200">
                          <a:effectLst/>
                        </a:rPr>
                        <a:t>removes object</a:t>
                      </a:r>
                      <a:endParaRPr lang="en-US" sz="1200">
                        <a:effectLst/>
                        <a:latin typeface="Times New Roman"/>
                        <a:ea typeface="Times New Roman"/>
                      </a:endParaRPr>
                    </a:p>
                  </a:txBody>
                  <a:tcPr marL="68580" marR="68580" marT="0" marB="0"/>
                </a:tc>
              </a:tr>
              <a:tr h="0">
                <a:tc>
                  <a:txBody>
                    <a:bodyPr/>
                    <a:lstStyle/>
                    <a:p>
                      <a:pPr marL="0" marR="0">
                        <a:spcBef>
                          <a:spcPts val="0"/>
                        </a:spcBef>
                        <a:spcAft>
                          <a:spcPts val="0"/>
                        </a:spcAft>
                      </a:pPr>
                      <a:r>
                        <a:rPr lang="en-US" sz="1200">
                          <a:effectLst/>
                        </a:rPr>
                        <a:t>printList()</a:t>
                      </a:r>
                      <a:endParaRPr lang="en-US" sz="1200">
                        <a:effectLst/>
                        <a:latin typeface="Times New Roman"/>
                        <a:ea typeface="Times New Roman"/>
                      </a:endParaRPr>
                    </a:p>
                  </a:txBody>
                  <a:tcPr marL="68580" marR="68580" marT="0" marB="0"/>
                </a:tc>
                <a:tc>
                  <a:txBody>
                    <a:bodyPr/>
                    <a:lstStyle/>
                    <a:p>
                      <a:pPr marL="0" marR="0">
                        <a:spcBef>
                          <a:spcPts val="0"/>
                        </a:spcBef>
                        <a:spcAft>
                          <a:spcPts val="0"/>
                        </a:spcAft>
                      </a:pPr>
                      <a:r>
                        <a:rPr lang="en-US" sz="1200">
                          <a:effectLst/>
                        </a:rPr>
                        <a:t>outputs all elements</a:t>
                      </a:r>
                      <a:endParaRPr lang="en-US" sz="1200">
                        <a:effectLst/>
                        <a:latin typeface="Times New Roman"/>
                        <a:ea typeface="Times New Roman"/>
                      </a:endParaRPr>
                    </a:p>
                  </a:txBody>
                  <a:tcPr marL="68580" marR="68580" marT="0" marB="0"/>
                </a:tc>
              </a:tr>
              <a:tr h="0">
                <a:tc>
                  <a:txBody>
                    <a:bodyPr/>
                    <a:lstStyle/>
                    <a:p>
                      <a:pPr marL="0" marR="0">
                        <a:spcBef>
                          <a:spcPts val="0"/>
                        </a:spcBef>
                        <a:spcAft>
                          <a:spcPts val="0"/>
                        </a:spcAft>
                      </a:pPr>
                      <a:r>
                        <a:rPr lang="en-US" sz="1200">
                          <a:effectLst/>
                        </a:rPr>
                        <a:t>makeEmpty()</a:t>
                      </a:r>
                      <a:endParaRPr lang="en-US" sz="1200">
                        <a:effectLst/>
                        <a:latin typeface="Times New Roman"/>
                        <a:ea typeface="Times New Roman"/>
                      </a:endParaRPr>
                    </a:p>
                  </a:txBody>
                  <a:tcPr marL="68580" marR="68580" marT="0" marB="0"/>
                </a:tc>
                <a:tc>
                  <a:txBody>
                    <a:bodyPr/>
                    <a:lstStyle/>
                    <a:p>
                      <a:pPr marL="0" marR="0">
                        <a:spcBef>
                          <a:spcPts val="0"/>
                        </a:spcBef>
                        <a:spcAft>
                          <a:spcPts val="0"/>
                        </a:spcAft>
                      </a:pPr>
                      <a:r>
                        <a:rPr lang="en-US" sz="1200" dirty="0">
                          <a:effectLst/>
                        </a:rPr>
                        <a:t>empties the List</a:t>
                      </a:r>
                      <a:endParaRPr lang="en-US" sz="1200" dirty="0">
                        <a:effectLst/>
                        <a:latin typeface="Times New Roman"/>
                        <a:ea typeface="Times New Roman"/>
                      </a:endParaRPr>
                    </a:p>
                  </a:txBody>
                  <a:tcPr marL="68580" marR="68580" marT="0" marB="0"/>
                </a:tc>
              </a:tr>
            </a:tbl>
          </a:graphicData>
        </a:graphic>
      </p:graphicFrame>
    </p:spTree>
    <p:extLst>
      <p:ext uri="{BB962C8B-B14F-4D97-AF65-F5344CB8AC3E}">
        <p14:creationId xmlns:p14="http://schemas.microsoft.com/office/powerpoint/2010/main" val="28618364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effectLst/>
              </a:rPr>
              <a:t>Inefficiencies of Array List insert, add, remove Operations</a:t>
            </a:r>
            <a:endParaRPr lang="en-US" sz="3200" dirty="0"/>
          </a:p>
        </p:txBody>
      </p:sp>
      <p:sp>
        <p:nvSpPr>
          <p:cNvPr id="3" name="Content Placeholder 2"/>
          <p:cNvSpPr>
            <a:spLocks noGrp="1"/>
          </p:cNvSpPr>
          <p:nvPr>
            <p:ph idx="1"/>
          </p:nvPr>
        </p:nvSpPr>
        <p:spPr>
          <a:xfrm>
            <a:off x="457200" y="1600200"/>
            <a:ext cx="8229600" cy="5257800"/>
          </a:xfrm>
        </p:spPr>
        <p:txBody>
          <a:bodyPr>
            <a:normAutofit fontScale="85000" lnSpcReduction="20000"/>
          </a:bodyPr>
          <a:lstStyle/>
          <a:p>
            <a:pPr lvl="0"/>
            <a:r>
              <a:rPr lang="en-US" dirty="0"/>
              <a:t>The Need: Improve performance of </a:t>
            </a:r>
            <a:r>
              <a:rPr lang="en-US" i="1" dirty="0"/>
              <a:t>insert, remove</a:t>
            </a:r>
            <a:r>
              <a:rPr lang="en-US" dirty="0"/>
              <a:t> and avoid the cost of resizing incurred by the array implementation.</a:t>
            </a:r>
            <a:br>
              <a:rPr lang="en-US" dirty="0"/>
            </a:br>
            <a:endParaRPr lang="en-US" dirty="0" smtClean="0"/>
          </a:p>
          <a:p>
            <a:pPr lvl="0"/>
            <a:endParaRPr lang="en-US" dirty="0" smtClean="0"/>
          </a:p>
          <a:p>
            <a:pPr lvl="0"/>
            <a:endParaRPr lang="en-US" dirty="0"/>
          </a:p>
          <a:p>
            <a:pPr lvl="0"/>
            <a:r>
              <a:rPr lang="en-US" dirty="0" smtClean="0"/>
              <a:t>A </a:t>
            </a:r>
            <a:r>
              <a:rPr lang="en-US" dirty="0" err="1"/>
              <a:t>LinkedList</a:t>
            </a:r>
            <a:r>
              <a:rPr lang="en-US" dirty="0"/>
              <a:t> consists of Nodes. In addition to storing an Object, a Node contains a link to the next Node (which may be null</a:t>
            </a:r>
            <a:r>
              <a:rPr lang="en-US" dirty="0" smtClean="0"/>
              <a:t>).</a:t>
            </a:r>
            <a:endParaRPr lang="en-US" dirty="0"/>
          </a:p>
          <a:p>
            <a:pPr lvl="0"/>
            <a:r>
              <a:rPr lang="en-US" b="1" i="1" dirty="0"/>
              <a:t>Operations</a:t>
            </a:r>
            <a:br>
              <a:rPr lang="en-US" b="1" i="1" dirty="0"/>
            </a:br>
            <a:endParaRPr lang="en-US" dirty="0"/>
          </a:p>
          <a:p>
            <a:pPr lvl="0"/>
            <a:r>
              <a:rPr lang="en-US" i="1" dirty="0"/>
              <a:t>find</a:t>
            </a:r>
            <a:r>
              <a:rPr lang="en-US" dirty="0"/>
              <a:t> requires traversing the Nodes via links, starting at the first Node.</a:t>
            </a:r>
            <a:br>
              <a:rPr lang="en-US" dirty="0"/>
            </a:br>
            <a:endParaRPr lang="en-US" dirty="0"/>
          </a:p>
          <a:p>
            <a:pPr lvl="0"/>
            <a:r>
              <a:rPr lang="en-US" i="1" dirty="0"/>
              <a:t>insert</a:t>
            </a:r>
            <a:r>
              <a:rPr lang="en-US" dirty="0"/>
              <a:t> requires traversing the Nodes to locate position and adjusting links</a:t>
            </a:r>
            <a:br>
              <a:rPr lang="en-US" dirty="0"/>
            </a:br>
            <a:endParaRPr lang="en-US" dirty="0"/>
          </a:p>
          <a:p>
            <a:pPr lvl="0"/>
            <a:r>
              <a:rPr lang="en-US" i="1" dirty="0"/>
              <a:t>remove</a:t>
            </a:r>
            <a:r>
              <a:rPr lang="en-US" dirty="0"/>
              <a:t> requires doing a </a:t>
            </a:r>
            <a:r>
              <a:rPr lang="en-US" i="1" dirty="0"/>
              <a:t>find</a:t>
            </a:r>
            <a:r>
              <a:rPr lang="en-US" dirty="0"/>
              <a:t>, and when the object is found, the </a:t>
            </a:r>
            <a:r>
              <a:rPr lang="en-US" i="1" dirty="0"/>
              <a:t>previous</a:t>
            </a:r>
            <a:r>
              <a:rPr lang="en-US" dirty="0"/>
              <a:t> object has to be </a:t>
            </a:r>
            <a:r>
              <a:rPr lang="en-US" dirty="0" smtClean="0"/>
              <a:t>located </a:t>
            </a:r>
            <a:r>
              <a:rPr lang="en-US" dirty="0"/>
              <a:t>so that it can be linked to the </a:t>
            </a:r>
            <a:r>
              <a:rPr lang="en-US" i="1" dirty="0"/>
              <a:t>next</a:t>
            </a:r>
            <a:r>
              <a:rPr lang="en-US" dirty="0"/>
              <a:t> </a:t>
            </a:r>
            <a:r>
              <a:rPr lang="en-US" dirty="0" smtClean="0"/>
              <a:t>object</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1923" y="2197677"/>
            <a:ext cx="4686300" cy="619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454017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effectLst/>
              </a:rPr>
              <a:t>Implementing the </a:t>
            </a:r>
            <a:r>
              <a:rPr lang="en-US" sz="3200" b="1" i="1" dirty="0">
                <a:effectLst/>
              </a:rPr>
              <a:t>remove</a:t>
            </a:r>
            <a:r>
              <a:rPr lang="en-US" sz="3200" b="1" dirty="0">
                <a:effectLst/>
              </a:rPr>
              <a:t> Operation</a:t>
            </a:r>
            <a:endParaRPr lang="en-US" sz="3200" dirty="0"/>
          </a:p>
        </p:txBody>
      </p:sp>
      <p:sp>
        <p:nvSpPr>
          <p:cNvPr id="3" name="Content Placeholder 2"/>
          <p:cNvSpPr>
            <a:spLocks noGrp="1"/>
          </p:cNvSpPr>
          <p:nvPr>
            <p:ph idx="1"/>
          </p:nvPr>
        </p:nvSpPr>
        <p:spPr>
          <a:xfrm>
            <a:off x="457200" y="1600200"/>
            <a:ext cx="8229600" cy="4724400"/>
          </a:xfrm>
        </p:spPr>
        <p:txBody>
          <a:bodyPr>
            <a:normAutofit fontScale="92500" lnSpcReduction="20000"/>
          </a:bodyPr>
          <a:lstStyle/>
          <a:p>
            <a:r>
              <a:rPr lang="en-US" b="1" i="1" dirty="0" smtClean="0"/>
              <a:t>Finding </a:t>
            </a:r>
            <a:r>
              <a:rPr lang="en-US" b="1" i="1" dirty="0"/>
              <a:t>the previous node</a:t>
            </a:r>
            <a:r>
              <a:rPr lang="en-US" b="1" i="1" dirty="0" smtClean="0"/>
              <a:t>.</a:t>
            </a:r>
            <a:r>
              <a:rPr lang="en-US" dirty="0"/>
              <a:t> </a:t>
            </a:r>
          </a:p>
          <a:p>
            <a:pPr marL="514350" lvl="0" indent="-514350">
              <a:buFont typeface="+mj-lt"/>
              <a:buAutoNum type="romanLcPeriod"/>
            </a:pPr>
            <a:r>
              <a:rPr lang="en-US" dirty="0"/>
              <a:t>Could invoke a routine to go back to the beginning and locate the previous </a:t>
            </a:r>
            <a:r>
              <a:rPr lang="en-US" dirty="0" smtClean="0"/>
              <a:t>Node</a:t>
            </a:r>
            <a:endParaRPr lang="en-US" dirty="0"/>
          </a:p>
          <a:p>
            <a:pPr marL="514350" lvl="0" indent="-514350">
              <a:buFont typeface="+mj-lt"/>
              <a:buAutoNum type="romanLcPeriod"/>
            </a:pPr>
            <a:r>
              <a:rPr lang="en-US" i="1" dirty="0"/>
              <a:t>remove</a:t>
            </a:r>
            <a:r>
              <a:rPr lang="en-US" dirty="0"/>
              <a:t> method could maintain a reference to previous </a:t>
            </a:r>
            <a:r>
              <a:rPr lang="en-US" dirty="0" smtClean="0"/>
              <a:t>Node</a:t>
            </a:r>
            <a:endParaRPr lang="en-US" dirty="0"/>
          </a:p>
          <a:p>
            <a:pPr marL="514350" lvl="0" indent="-514350">
              <a:buFont typeface="+mj-lt"/>
              <a:buAutoNum type="romanLcPeriod"/>
            </a:pPr>
            <a:r>
              <a:rPr lang="en-US" dirty="0"/>
              <a:t>Could implement as a doubly linked list, where previous Node as well as next Node are stored as instance </a:t>
            </a:r>
            <a:r>
              <a:rPr lang="en-US" dirty="0" smtClean="0"/>
              <a:t>variables</a:t>
            </a:r>
            <a:endParaRPr lang="en-US" dirty="0"/>
          </a:p>
          <a:p>
            <a:pPr lvl="0"/>
            <a:r>
              <a:rPr lang="en-US" b="1" i="1" dirty="0"/>
              <a:t>Headers.</a:t>
            </a:r>
            <a:r>
              <a:rPr lang="en-US" dirty="0"/>
              <a:t> Any approach to </a:t>
            </a:r>
            <a:r>
              <a:rPr lang="en-US" i="1" dirty="0"/>
              <a:t>remove</a:t>
            </a:r>
            <a:r>
              <a:rPr lang="en-US" dirty="0"/>
              <a:t> must handle the special case of removing the </a:t>
            </a:r>
            <a:r>
              <a:rPr lang="en-US" i="1" dirty="0"/>
              <a:t>first</a:t>
            </a:r>
            <a:r>
              <a:rPr lang="en-US" dirty="0"/>
              <a:t> Node. Typical solution: Use a </a:t>
            </a:r>
            <a:r>
              <a:rPr lang="en-US" i="1" dirty="0"/>
              <a:t>header</a:t>
            </a:r>
            <a:r>
              <a:rPr lang="en-US" i="1" dirty="0" smtClean="0"/>
              <a:t>.</a:t>
            </a:r>
            <a:endParaRPr lang="en-US" dirty="0"/>
          </a:p>
          <a:p>
            <a:pPr marL="514350" lvl="0" indent="-514350">
              <a:buFont typeface="+mj-lt"/>
              <a:buAutoNum type="romanUcPeriod"/>
            </a:pPr>
            <a:r>
              <a:rPr lang="en-US" dirty="0"/>
              <a:t>A header is a Node that contains no data, and has a link to first Node</a:t>
            </a:r>
            <a:r>
              <a:rPr lang="en-US" dirty="0" smtClean="0"/>
              <a:t>.</a:t>
            </a:r>
            <a:endParaRPr lang="en-US" dirty="0"/>
          </a:p>
          <a:p>
            <a:pPr marL="514350" lvl="0" indent="-514350">
              <a:buFont typeface="+mj-lt"/>
              <a:buAutoNum type="romanUcPeriod"/>
            </a:pPr>
            <a:r>
              <a:rPr lang="en-US" dirty="0"/>
              <a:t>In a doubly linked list, header's previous Node is always Null.</a:t>
            </a:r>
          </a:p>
          <a:p>
            <a:endParaRPr lang="en-US" dirty="0"/>
          </a:p>
        </p:txBody>
      </p:sp>
    </p:spTree>
    <p:extLst>
      <p:ext uri="{BB962C8B-B14F-4D97-AF65-F5344CB8AC3E}">
        <p14:creationId xmlns:p14="http://schemas.microsoft.com/office/powerpoint/2010/main" val="24356210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effectLst/>
              </a:rPr>
              <a:t>Sample Code for a Doubly Linked List with Header</a:t>
            </a:r>
            <a:endParaRPr lang="en-US" sz="3200" dirty="0"/>
          </a:p>
        </p:txBody>
      </p:sp>
      <p:sp>
        <p:nvSpPr>
          <p:cNvPr id="3" name="Content Placeholder 2"/>
          <p:cNvSpPr>
            <a:spLocks noGrp="1"/>
          </p:cNvSpPr>
          <p:nvPr>
            <p:ph idx="1"/>
          </p:nvPr>
        </p:nvSpPr>
        <p:spPr>
          <a:xfrm>
            <a:off x="457200" y="1600200"/>
            <a:ext cx="8229600" cy="5257800"/>
          </a:xfrm>
        </p:spPr>
        <p:txBody>
          <a:bodyPr>
            <a:normAutofit fontScale="55000" lnSpcReduction="20000"/>
          </a:bodyPr>
          <a:lstStyle/>
          <a:p>
            <a:pPr marL="0" indent="0">
              <a:buNone/>
            </a:pPr>
            <a:r>
              <a:rPr lang="en-US" dirty="0"/>
              <a:t>public class </a:t>
            </a:r>
            <a:r>
              <a:rPr lang="en-US" dirty="0" err="1"/>
              <a:t>MyStringLinkedList</a:t>
            </a:r>
            <a:r>
              <a:rPr lang="en-US" dirty="0"/>
              <a:t> {</a:t>
            </a:r>
          </a:p>
          <a:p>
            <a:pPr marL="0" indent="0">
              <a:buNone/>
            </a:pPr>
            <a:r>
              <a:rPr lang="en-US" dirty="0"/>
              <a:t>	Node header;</a:t>
            </a:r>
          </a:p>
          <a:p>
            <a:pPr marL="0" indent="0">
              <a:buNone/>
            </a:pPr>
            <a:r>
              <a:rPr lang="en-US" dirty="0"/>
              <a:t>	</a:t>
            </a:r>
            <a:r>
              <a:rPr lang="en-US" dirty="0" err="1"/>
              <a:t>MyStringLinkedList</a:t>
            </a:r>
            <a:r>
              <a:rPr lang="en-US" dirty="0"/>
              <a:t>(){</a:t>
            </a:r>
          </a:p>
          <a:p>
            <a:pPr marL="0" indent="0">
              <a:buNone/>
            </a:pPr>
            <a:r>
              <a:rPr lang="en-US" dirty="0"/>
              <a:t>		header = new Node(</a:t>
            </a:r>
            <a:r>
              <a:rPr lang="en-US" dirty="0" err="1"/>
              <a:t>null,null</a:t>
            </a:r>
            <a:r>
              <a:rPr lang="en-US" dirty="0"/>
              <a:t>, null);</a:t>
            </a:r>
          </a:p>
          <a:p>
            <a:pPr marL="0" indent="0">
              <a:buNone/>
            </a:pPr>
            <a:r>
              <a:rPr lang="en-US" dirty="0"/>
              <a:t>	}</a:t>
            </a:r>
          </a:p>
          <a:p>
            <a:pPr marL="0" indent="0">
              <a:buNone/>
            </a:pPr>
            <a:r>
              <a:rPr lang="en-US" dirty="0"/>
              <a:t>	//adds to the front of the list</a:t>
            </a:r>
          </a:p>
          <a:p>
            <a:pPr marL="0" indent="0">
              <a:buNone/>
            </a:pPr>
            <a:r>
              <a:rPr lang="en-US" dirty="0"/>
              <a:t>	public void add(String item){</a:t>
            </a:r>
          </a:p>
          <a:p>
            <a:pPr marL="0" indent="0">
              <a:buNone/>
            </a:pPr>
            <a:r>
              <a:rPr lang="en-US" dirty="0"/>
              <a:t>		Node n = new Node(</a:t>
            </a:r>
            <a:r>
              <a:rPr lang="en-US" dirty="0" err="1"/>
              <a:t>header.next,header,item</a:t>
            </a:r>
            <a:r>
              <a:rPr lang="en-US" dirty="0"/>
              <a:t>);</a:t>
            </a:r>
          </a:p>
          <a:p>
            <a:pPr marL="0" indent="0">
              <a:buNone/>
            </a:pPr>
            <a:r>
              <a:rPr lang="en-US" dirty="0"/>
              <a:t>		if(</a:t>
            </a:r>
            <a:r>
              <a:rPr lang="en-US" dirty="0" err="1"/>
              <a:t>header.next</a:t>
            </a:r>
            <a:r>
              <a:rPr lang="en-US" dirty="0"/>
              <a:t> != null){</a:t>
            </a:r>
          </a:p>
          <a:p>
            <a:pPr marL="0" indent="0">
              <a:buNone/>
            </a:pPr>
            <a:r>
              <a:rPr lang="en-US" dirty="0"/>
              <a:t>			</a:t>
            </a:r>
            <a:r>
              <a:rPr lang="en-US" dirty="0" err="1"/>
              <a:t>header.next.previous</a:t>
            </a:r>
            <a:r>
              <a:rPr lang="en-US" dirty="0"/>
              <a:t> = n;</a:t>
            </a:r>
          </a:p>
          <a:p>
            <a:pPr marL="0" indent="0">
              <a:buNone/>
            </a:pPr>
            <a:r>
              <a:rPr lang="en-US" dirty="0"/>
              <a:t>		}		</a:t>
            </a:r>
          </a:p>
          <a:p>
            <a:pPr marL="0" indent="0">
              <a:buNone/>
            </a:pPr>
            <a:r>
              <a:rPr lang="en-US" dirty="0"/>
              <a:t>		</a:t>
            </a:r>
            <a:r>
              <a:rPr lang="en-US" dirty="0" err="1"/>
              <a:t>header.next</a:t>
            </a:r>
            <a:r>
              <a:rPr lang="en-US" dirty="0"/>
              <a:t> = n;</a:t>
            </a:r>
          </a:p>
          <a:p>
            <a:pPr marL="0" indent="0">
              <a:buNone/>
            </a:pPr>
            <a:r>
              <a:rPr lang="en-US" dirty="0"/>
              <a:t>		</a:t>
            </a:r>
          </a:p>
          <a:p>
            <a:pPr marL="0" indent="0">
              <a:buNone/>
            </a:pPr>
            <a:r>
              <a:rPr lang="en-US" dirty="0"/>
              <a:t>	}</a:t>
            </a:r>
          </a:p>
          <a:p>
            <a:pPr marL="0" indent="0">
              <a:buNone/>
            </a:pPr>
            <a:r>
              <a:rPr lang="en-US" dirty="0"/>
              <a:t>	class Node {</a:t>
            </a:r>
          </a:p>
          <a:p>
            <a:pPr marL="0" indent="0">
              <a:buNone/>
            </a:pPr>
            <a:r>
              <a:rPr lang="en-US" dirty="0"/>
              <a:t>		String value;</a:t>
            </a:r>
          </a:p>
          <a:p>
            <a:pPr marL="0" indent="0">
              <a:buNone/>
            </a:pPr>
            <a:r>
              <a:rPr lang="en-US" dirty="0"/>
              <a:t>		Node next;</a:t>
            </a:r>
          </a:p>
          <a:p>
            <a:pPr marL="0" indent="0">
              <a:buNone/>
            </a:pPr>
            <a:r>
              <a:rPr lang="en-US" dirty="0"/>
              <a:t>		Node previous;</a:t>
            </a:r>
          </a:p>
          <a:p>
            <a:pPr marL="0" indent="0">
              <a:buNone/>
            </a:pPr>
            <a:r>
              <a:rPr lang="en-US" dirty="0"/>
              <a:t>		Node(Node next, Node previous, String value){</a:t>
            </a:r>
          </a:p>
          <a:p>
            <a:pPr marL="0" indent="0">
              <a:buNone/>
            </a:pPr>
            <a:r>
              <a:rPr lang="en-US" dirty="0"/>
              <a:t>			</a:t>
            </a:r>
            <a:r>
              <a:rPr lang="en-US" dirty="0" err="1"/>
              <a:t>this.next</a:t>
            </a:r>
            <a:r>
              <a:rPr lang="en-US" dirty="0"/>
              <a:t> = next;</a:t>
            </a:r>
          </a:p>
          <a:p>
            <a:pPr marL="0" indent="0">
              <a:buNone/>
            </a:pPr>
            <a:r>
              <a:rPr lang="en-US" dirty="0"/>
              <a:t>			</a:t>
            </a:r>
            <a:r>
              <a:rPr lang="en-US" dirty="0" err="1"/>
              <a:t>this.previous</a:t>
            </a:r>
            <a:r>
              <a:rPr lang="en-US" dirty="0"/>
              <a:t> = previous;</a:t>
            </a:r>
          </a:p>
          <a:p>
            <a:pPr marL="0" indent="0">
              <a:buNone/>
            </a:pPr>
            <a:r>
              <a:rPr lang="en-US" dirty="0"/>
              <a:t>			</a:t>
            </a:r>
            <a:r>
              <a:rPr lang="en-US" dirty="0" err="1"/>
              <a:t>this.value</a:t>
            </a:r>
            <a:r>
              <a:rPr lang="en-US" dirty="0"/>
              <a:t> = value;</a:t>
            </a:r>
          </a:p>
          <a:p>
            <a:pPr marL="0" indent="0">
              <a:buNone/>
            </a:pPr>
            <a:r>
              <a:rPr lang="en-US" dirty="0"/>
              <a:t>		}</a:t>
            </a:r>
          </a:p>
          <a:p>
            <a:pPr marL="0" indent="0">
              <a:buNone/>
            </a:pPr>
            <a:r>
              <a:rPr lang="en-US" dirty="0"/>
              <a:t>	}</a:t>
            </a:r>
          </a:p>
          <a:p>
            <a:pPr marL="0" indent="0">
              <a:buNone/>
            </a:pPr>
            <a:r>
              <a:rPr lang="en-US" dirty="0"/>
              <a:t>}</a:t>
            </a:r>
          </a:p>
          <a:p>
            <a:endParaRPr lang="en-US" dirty="0"/>
          </a:p>
        </p:txBody>
      </p:sp>
    </p:spTree>
    <p:extLst>
      <p:ext uri="{BB962C8B-B14F-4D97-AF65-F5344CB8AC3E}">
        <p14:creationId xmlns:p14="http://schemas.microsoft.com/office/powerpoint/2010/main" val="33501447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effectLst/>
              </a:rPr>
              <a:t>Circular Linked Lists</a:t>
            </a:r>
            <a:endParaRPr lang="en-US" sz="3200" dirty="0"/>
          </a:p>
        </p:txBody>
      </p:sp>
      <p:sp>
        <p:nvSpPr>
          <p:cNvPr id="3" name="Content Placeholder 2"/>
          <p:cNvSpPr>
            <a:spLocks noGrp="1"/>
          </p:cNvSpPr>
          <p:nvPr>
            <p:ph idx="1"/>
          </p:nvPr>
        </p:nvSpPr>
        <p:spPr>
          <a:xfrm>
            <a:off x="457200" y="1600200"/>
            <a:ext cx="8229600" cy="5257800"/>
          </a:xfrm>
        </p:spPr>
        <p:txBody>
          <a:bodyPr>
            <a:normAutofit/>
          </a:bodyPr>
          <a:lstStyle/>
          <a:p>
            <a:pPr lvl="0"/>
            <a:r>
              <a:rPr lang="en-US" dirty="0"/>
              <a:t>In a circular </a:t>
            </a:r>
            <a:r>
              <a:rPr lang="en-US" dirty="0" err="1"/>
              <a:t>LinkedList</a:t>
            </a:r>
            <a:r>
              <a:rPr lang="en-US" dirty="0"/>
              <a:t>, the last element has a link to the </a:t>
            </a:r>
            <a:r>
              <a:rPr lang="en-US" dirty="0" smtClean="0"/>
              <a:t>first</a:t>
            </a:r>
            <a:endParaRPr lang="en-US" dirty="0"/>
          </a:p>
          <a:p>
            <a:pPr lvl="0"/>
            <a:r>
              <a:rPr lang="en-US" dirty="0"/>
              <a:t>If a header is used, the last element links to the </a:t>
            </a:r>
            <a:r>
              <a:rPr lang="en-US" dirty="0" smtClean="0"/>
              <a:t>header</a:t>
            </a:r>
            <a:endParaRPr lang="en-US" dirty="0"/>
          </a:p>
          <a:p>
            <a:pPr lvl="0"/>
            <a:r>
              <a:rPr lang="en-US" dirty="0"/>
              <a:t>If the </a:t>
            </a:r>
            <a:r>
              <a:rPr lang="en-US" dirty="0" err="1"/>
              <a:t>LinkedList</a:t>
            </a:r>
            <a:r>
              <a:rPr lang="en-US" dirty="0"/>
              <a:t> is doubly linked, and has a header, the header points to the last element as </a:t>
            </a:r>
            <a:r>
              <a:rPr lang="en-US" dirty="0" smtClean="0"/>
              <a:t>well</a:t>
            </a:r>
            <a:endParaRPr lang="en-US" dirty="0"/>
          </a:p>
          <a:p>
            <a:r>
              <a:rPr lang="en-US" dirty="0"/>
              <a:t>Making a doubly linked list circular cuts the search time for the operations insert(Object o, </a:t>
            </a:r>
            <a:r>
              <a:rPr lang="en-US" dirty="0" err="1"/>
              <a:t>int</a:t>
            </a:r>
            <a:r>
              <a:rPr lang="en-US" dirty="0"/>
              <a:t> </a:t>
            </a:r>
            <a:r>
              <a:rPr lang="en-US" dirty="0" err="1"/>
              <a:t>pos</a:t>
            </a:r>
            <a:r>
              <a:rPr lang="en-US" dirty="0"/>
              <a:t>) and </a:t>
            </a:r>
            <a:r>
              <a:rPr lang="en-US" dirty="0" err="1"/>
              <a:t>findKth</a:t>
            </a:r>
            <a:r>
              <a:rPr lang="en-US" dirty="0"/>
              <a:t> in half. </a:t>
            </a:r>
            <a:endParaRPr lang="en-US" dirty="0"/>
          </a:p>
        </p:txBody>
      </p:sp>
    </p:spTree>
    <p:extLst>
      <p:ext uri="{BB962C8B-B14F-4D97-AF65-F5344CB8AC3E}">
        <p14:creationId xmlns:p14="http://schemas.microsoft.com/office/powerpoint/2010/main" val="22646885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MAIN POINT</a:t>
            </a:r>
            <a:endParaRPr lang="en-US" sz="3200" dirty="0"/>
          </a:p>
        </p:txBody>
      </p:sp>
      <p:sp>
        <p:nvSpPr>
          <p:cNvPr id="3" name="Content Placeholder 2"/>
          <p:cNvSpPr>
            <a:spLocks noGrp="1"/>
          </p:cNvSpPr>
          <p:nvPr>
            <p:ph idx="1"/>
          </p:nvPr>
        </p:nvSpPr>
        <p:spPr>
          <a:xfrm>
            <a:off x="304800" y="1600200"/>
            <a:ext cx="8458200" cy="4525963"/>
          </a:xfrm>
        </p:spPr>
        <p:txBody>
          <a:bodyPr/>
          <a:lstStyle/>
          <a:p>
            <a:r>
              <a:rPr lang="en-US" dirty="0"/>
              <a:t>The List ADT captures the abstract notion of a “list”; it specifies certain operations that any kind of list should support (for example, </a:t>
            </a:r>
            <a:r>
              <a:rPr lang="en-US" i="1" dirty="0"/>
              <a:t>find, </a:t>
            </a:r>
            <a:r>
              <a:rPr lang="en-US" i="1" dirty="0" err="1"/>
              <a:t>findKth</a:t>
            </a:r>
            <a:r>
              <a:rPr lang="en-US" i="1" dirty="0"/>
              <a:t>, insert, remove</a:t>
            </a:r>
            <a:r>
              <a:rPr lang="en-US" dirty="0"/>
              <a:t>), without specifying the details of implementation. Different concrete implementations of this abstract data type (such as Array Lists and Linked Lists) meet the contract of the List ADT using different implementation strategies. Likewise, pure awareness is an abstraction of individual awareness; each individual provides a specific, concrete realization of unbounded and unmoving pure awareness. </a:t>
            </a:r>
          </a:p>
          <a:p>
            <a:endParaRPr lang="en-US" dirty="0"/>
          </a:p>
        </p:txBody>
      </p:sp>
    </p:spTree>
    <p:extLst>
      <p:ext uri="{BB962C8B-B14F-4D97-AF65-F5344CB8AC3E}">
        <p14:creationId xmlns:p14="http://schemas.microsoft.com/office/powerpoint/2010/main" val="42000138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762000"/>
          </a:xfrm>
        </p:spPr>
        <p:txBody>
          <a:bodyPr/>
          <a:lstStyle/>
          <a:p>
            <a:r>
              <a:rPr lang="en-US" sz="3200" b="1" dirty="0" err="1">
                <a:effectLst/>
              </a:rPr>
              <a:t>Genericising</a:t>
            </a:r>
            <a:r>
              <a:rPr lang="en-US" sz="3200" b="1" dirty="0">
                <a:effectLst/>
              </a:rPr>
              <a:t> the Objects Stored in a List</a:t>
            </a:r>
            <a:endParaRPr lang="en-US" sz="3200" dirty="0"/>
          </a:p>
        </p:txBody>
      </p:sp>
      <p:sp>
        <p:nvSpPr>
          <p:cNvPr id="3" name="Content Placeholder 2"/>
          <p:cNvSpPr>
            <a:spLocks noGrp="1"/>
          </p:cNvSpPr>
          <p:nvPr>
            <p:ph idx="1"/>
          </p:nvPr>
        </p:nvSpPr>
        <p:spPr>
          <a:xfrm>
            <a:off x="457200" y="1143000"/>
            <a:ext cx="8229600" cy="5715000"/>
          </a:xfrm>
        </p:spPr>
        <p:txBody>
          <a:bodyPr>
            <a:normAutofit fontScale="77500" lnSpcReduction="20000"/>
          </a:bodyPr>
          <a:lstStyle/>
          <a:p>
            <a:pPr lvl="0"/>
            <a:r>
              <a:rPr lang="en-US" dirty="0"/>
              <a:t>One difficulty with our examples of Lists – </a:t>
            </a:r>
            <a:r>
              <a:rPr lang="en-US" dirty="0" err="1"/>
              <a:t>MyStringList</a:t>
            </a:r>
            <a:r>
              <a:rPr lang="en-US" dirty="0"/>
              <a:t> and </a:t>
            </a:r>
            <a:r>
              <a:rPr lang="en-US" dirty="0" err="1"/>
              <a:t>MyStringLinkedList</a:t>
            </a:r>
            <a:r>
              <a:rPr lang="en-US" dirty="0"/>
              <a:t> – is that they don’t work if the objects we wish to store are not Strings. </a:t>
            </a:r>
          </a:p>
          <a:p>
            <a:pPr lvl="0"/>
            <a:r>
              <a:rPr lang="en-US" i="1" dirty="0"/>
              <a:t>Unsatisfactory Solution:</a:t>
            </a:r>
            <a:r>
              <a:rPr lang="en-US" dirty="0"/>
              <a:t> Rewrite the List code for each type as the need arises. E.g. </a:t>
            </a:r>
            <a:r>
              <a:rPr lang="en-US" dirty="0" err="1"/>
              <a:t>MyEmployeeList</a:t>
            </a:r>
            <a:r>
              <a:rPr lang="en-US" dirty="0"/>
              <a:t>, </a:t>
            </a:r>
            <a:r>
              <a:rPr lang="en-US" dirty="0" err="1"/>
              <a:t>MyIntegerList</a:t>
            </a:r>
            <a:r>
              <a:rPr lang="en-US" dirty="0"/>
              <a:t>, </a:t>
            </a:r>
            <a:r>
              <a:rPr lang="en-US" dirty="0" err="1"/>
              <a:t>MyAccountList</a:t>
            </a:r>
            <a:r>
              <a:rPr lang="en-US" dirty="0"/>
              <a:t>. . </a:t>
            </a:r>
            <a:r>
              <a:rPr lang="en-US" dirty="0" smtClean="0"/>
              <a:t>.</a:t>
            </a:r>
            <a:endParaRPr lang="en-US" dirty="0"/>
          </a:p>
          <a:p>
            <a:pPr lvl="0"/>
            <a:r>
              <a:rPr lang="en-US" i="1" dirty="0"/>
              <a:t>A Better Solution: </a:t>
            </a:r>
            <a:r>
              <a:rPr lang="en-US" dirty="0"/>
              <a:t>Could create a List that stores elements of type Object</a:t>
            </a:r>
            <a:r>
              <a:rPr lang="en-US" dirty="0" smtClean="0"/>
              <a:t>.</a:t>
            </a:r>
            <a:endParaRPr lang="en-US" dirty="0"/>
          </a:p>
          <a:p>
            <a:r>
              <a:rPr lang="en-US" b="1" dirty="0"/>
              <a:t>Example</a:t>
            </a:r>
            <a:r>
              <a:rPr lang="en-US" dirty="0"/>
              <a:t>: </a:t>
            </a:r>
            <a:r>
              <a:rPr lang="en-US" dirty="0" err="1"/>
              <a:t>MyObjectList</a:t>
            </a:r>
            <a:endParaRPr lang="en-US" dirty="0"/>
          </a:p>
          <a:p>
            <a:pPr marL="400050" lvl="1" indent="0">
              <a:buNone/>
            </a:pPr>
            <a:r>
              <a:rPr lang="en-US" dirty="0"/>
              <a:t> </a:t>
            </a:r>
          </a:p>
          <a:p>
            <a:pPr marL="400050" lvl="1" indent="0">
              <a:buNone/>
            </a:pPr>
            <a:r>
              <a:rPr lang="en-US" dirty="0"/>
              <a:t>public class </a:t>
            </a:r>
            <a:r>
              <a:rPr lang="en-US" dirty="0" err="1"/>
              <a:t>MyObjectList</a:t>
            </a:r>
            <a:r>
              <a:rPr lang="en-US" dirty="0"/>
              <a:t> {</a:t>
            </a:r>
          </a:p>
          <a:p>
            <a:pPr marL="400050" lvl="1" indent="0">
              <a:buNone/>
            </a:pPr>
            <a:r>
              <a:rPr lang="en-US" dirty="0"/>
              <a:t>	private final </a:t>
            </a:r>
            <a:r>
              <a:rPr lang="en-US" dirty="0" err="1"/>
              <a:t>int</a:t>
            </a:r>
            <a:r>
              <a:rPr lang="en-US" dirty="0"/>
              <a:t> INITIAL_LENGTH = 4;</a:t>
            </a:r>
          </a:p>
          <a:p>
            <a:pPr marL="400050" lvl="1" indent="0">
              <a:buNone/>
            </a:pPr>
            <a:r>
              <a:rPr lang="en-US" dirty="0"/>
              <a:t>	private Object[] </a:t>
            </a:r>
            <a:r>
              <a:rPr lang="en-US" dirty="0" err="1"/>
              <a:t>objArray</a:t>
            </a:r>
            <a:r>
              <a:rPr lang="en-US" dirty="0"/>
              <a:t>; </a:t>
            </a:r>
          </a:p>
          <a:p>
            <a:pPr marL="400050" lvl="1" indent="0">
              <a:buNone/>
            </a:pPr>
            <a:r>
              <a:rPr lang="en-US" dirty="0"/>
              <a:t>	private </a:t>
            </a:r>
            <a:r>
              <a:rPr lang="en-US" dirty="0" err="1"/>
              <a:t>int</a:t>
            </a:r>
            <a:r>
              <a:rPr lang="en-US" dirty="0"/>
              <a:t> size;</a:t>
            </a:r>
          </a:p>
          <a:p>
            <a:pPr marL="400050" lvl="1" indent="0">
              <a:buNone/>
            </a:pPr>
            <a:r>
              <a:rPr lang="en-US" dirty="0"/>
              <a:t>	</a:t>
            </a:r>
          </a:p>
          <a:p>
            <a:pPr marL="400050" lvl="1" indent="0">
              <a:buNone/>
            </a:pPr>
            <a:r>
              <a:rPr lang="en-US" dirty="0"/>
              <a:t>	public </a:t>
            </a:r>
            <a:r>
              <a:rPr lang="en-US" dirty="0" err="1"/>
              <a:t>MyObjectList</a:t>
            </a:r>
            <a:r>
              <a:rPr lang="en-US" dirty="0"/>
              <a:t>() {</a:t>
            </a:r>
          </a:p>
          <a:p>
            <a:pPr marL="400050" lvl="1" indent="0">
              <a:buNone/>
            </a:pPr>
            <a:r>
              <a:rPr lang="en-US" dirty="0"/>
              <a:t>		</a:t>
            </a:r>
            <a:r>
              <a:rPr lang="en-US" dirty="0" err="1"/>
              <a:t>objArray</a:t>
            </a:r>
            <a:r>
              <a:rPr lang="en-US" dirty="0"/>
              <a:t> = new Object[INITIAL_LENGTH];</a:t>
            </a:r>
          </a:p>
          <a:p>
            <a:pPr marL="400050" lvl="1" indent="0">
              <a:buNone/>
            </a:pPr>
            <a:r>
              <a:rPr lang="en-US" dirty="0"/>
              <a:t>		size = 0;</a:t>
            </a:r>
          </a:p>
          <a:p>
            <a:pPr marL="400050" lvl="1" indent="0">
              <a:buNone/>
            </a:pPr>
            <a:r>
              <a:rPr lang="en-US" dirty="0"/>
              <a:t>	}</a:t>
            </a:r>
          </a:p>
          <a:p>
            <a:pPr marL="400050" lvl="1" indent="0">
              <a:buNone/>
            </a:pPr>
            <a:r>
              <a:rPr lang="en-US" dirty="0"/>
              <a:t>	</a:t>
            </a:r>
          </a:p>
          <a:p>
            <a:pPr marL="400050" lvl="1" indent="0">
              <a:buNone/>
            </a:pPr>
            <a:r>
              <a:rPr lang="en-US" dirty="0"/>
              <a:t>	public void add(Object </a:t>
            </a:r>
            <a:r>
              <a:rPr lang="en-US" dirty="0" err="1"/>
              <a:t>ob</a:t>
            </a:r>
            <a:r>
              <a:rPr lang="en-US" dirty="0"/>
              <a:t>){</a:t>
            </a:r>
          </a:p>
          <a:p>
            <a:pPr marL="400050" lvl="1" indent="0">
              <a:buNone/>
            </a:pPr>
            <a:r>
              <a:rPr lang="en-US" dirty="0"/>
              <a:t>		if(size == </a:t>
            </a:r>
            <a:r>
              <a:rPr lang="en-US" dirty="0" err="1"/>
              <a:t>objArray.length</a:t>
            </a:r>
            <a:r>
              <a:rPr lang="en-US" dirty="0"/>
              <a:t>) resize();</a:t>
            </a:r>
          </a:p>
          <a:p>
            <a:pPr marL="400050" lvl="1" indent="0">
              <a:buNone/>
            </a:pPr>
            <a:r>
              <a:rPr lang="en-US" dirty="0"/>
              <a:t>		</a:t>
            </a:r>
            <a:r>
              <a:rPr lang="en-US" dirty="0" err="1"/>
              <a:t>objArray</a:t>
            </a:r>
            <a:r>
              <a:rPr lang="en-US" dirty="0"/>
              <a:t>[size++] = s;</a:t>
            </a:r>
          </a:p>
          <a:p>
            <a:pPr marL="400050" lvl="1" indent="0">
              <a:buNone/>
            </a:pPr>
            <a:r>
              <a:rPr lang="en-US" dirty="0"/>
              <a:t>	}</a:t>
            </a:r>
          </a:p>
          <a:p>
            <a:pPr marL="400050" lvl="1" indent="0">
              <a:buNone/>
            </a:pPr>
            <a:r>
              <a:rPr lang="en-US" dirty="0"/>
              <a:t>	</a:t>
            </a:r>
          </a:p>
          <a:p>
            <a:pPr marL="400050" lvl="1" indent="0">
              <a:buNone/>
            </a:pPr>
            <a:r>
              <a:rPr lang="en-US" dirty="0"/>
              <a:t>}</a:t>
            </a:r>
          </a:p>
          <a:p>
            <a:endParaRPr lang="en-US" dirty="0"/>
          </a:p>
        </p:txBody>
      </p:sp>
    </p:spTree>
    <p:extLst>
      <p:ext uri="{BB962C8B-B14F-4D97-AF65-F5344CB8AC3E}">
        <p14:creationId xmlns:p14="http://schemas.microsoft.com/office/powerpoint/2010/main" val="12073258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762000"/>
          </a:xfrm>
        </p:spPr>
        <p:txBody>
          <a:bodyPr/>
          <a:lstStyle/>
          <a:p>
            <a:r>
              <a:rPr lang="en-US" sz="3200" b="1" dirty="0" err="1">
                <a:effectLst/>
              </a:rPr>
              <a:t>Genericising</a:t>
            </a:r>
            <a:r>
              <a:rPr lang="en-US" sz="3200" b="1" dirty="0">
                <a:effectLst/>
              </a:rPr>
              <a:t> the Objects Stored in a List</a:t>
            </a:r>
            <a:endParaRPr lang="en-US" sz="3200" dirty="0"/>
          </a:p>
        </p:txBody>
      </p:sp>
      <p:sp>
        <p:nvSpPr>
          <p:cNvPr id="3" name="Content Placeholder 2"/>
          <p:cNvSpPr>
            <a:spLocks noGrp="1"/>
          </p:cNvSpPr>
          <p:nvPr>
            <p:ph idx="1"/>
          </p:nvPr>
        </p:nvSpPr>
        <p:spPr>
          <a:xfrm>
            <a:off x="457200" y="1143000"/>
            <a:ext cx="8229600" cy="4572000"/>
          </a:xfrm>
        </p:spPr>
        <p:txBody>
          <a:bodyPr>
            <a:normAutofit/>
          </a:bodyPr>
          <a:lstStyle/>
          <a:p>
            <a:pPr marL="400050" lvl="1" indent="0">
              <a:buNone/>
            </a:pPr>
            <a:r>
              <a:rPr lang="en-US" dirty="0"/>
              <a:t>//USAGE</a:t>
            </a:r>
          </a:p>
          <a:p>
            <a:pPr marL="400050" lvl="1" indent="0">
              <a:buNone/>
            </a:pPr>
            <a:r>
              <a:rPr lang="en-US" dirty="0" err="1"/>
              <a:t>MyObjectList</a:t>
            </a:r>
            <a:r>
              <a:rPr lang="en-US" dirty="0"/>
              <a:t> list = new </a:t>
            </a:r>
            <a:r>
              <a:rPr lang="en-US" dirty="0" err="1"/>
              <a:t>MyObjectList</a:t>
            </a:r>
            <a:r>
              <a:rPr lang="en-US" dirty="0"/>
              <a:t>();</a:t>
            </a:r>
          </a:p>
          <a:p>
            <a:pPr marL="400050" lvl="1" indent="0">
              <a:buNone/>
            </a:pPr>
            <a:r>
              <a:rPr lang="en-US" dirty="0" err="1"/>
              <a:t>list.add</a:t>
            </a:r>
            <a:r>
              <a:rPr lang="en-US" dirty="0"/>
              <a:t>(“Bob”);</a:t>
            </a:r>
          </a:p>
          <a:p>
            <a:pPr marL="400050" lvl="1" indent="0">
              <a:buNone/>
            </a:pPr>
            <a:r>
              <a:rPr lang="en-US" dirty="0" err="1"/>
              <a:t>list.add</a:t>
            </a:r>
            <a:r>
              <a:rPr lang="en-US" dirty="0"/>
              <a:t>(“Sally</a:t>
            </a:r>
            <a:r>
              <a:rPr lang="en-US" dirty="0" smtClean="0"/>
              <a:t>”);</a:t>
            </a:r>
            <a:endParaRPr lang="en-US" dirty="0"/>
          </a:p>
          <a:p>
            <a:pPr marL="400050" lvl="1" indent="0">
              <a:buNone/>
            </a:pPr>
            <a:r>
              <a:rPr lang="en-US" dirty="0"/>
              <a:t>String name = (String)</a:t>
            </a:r>
            <a:r>
              <a:rPr lang="en-US" dirty="0" err="1"/>
              <a:t>list.get</a:t>
            </a:r>
            <a:r>
              <a:rPr lang="en-US" dirty="0"/>
              <a:t>(1);</a:t>
            </a:r>
          </a:p>
          <a:p>
            <a:endParaRPr lang="en-US" dirty="0"/>
          </a:p>
        </p:txBody>
      </p:sp>
    </p:spTree>
    <p:extLst>
      <p:ext uri="{BB962C8B-B14F-4D97-AF65-F5344CB8AC3E}">
        <p14:creationId xmlns:p14="http://schemas.microsoft.com/office/powerpoint/2010/main" val="29669105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762000"/>
          </a:xfrm>
        </p:spPr>
        <p:txBody>
          <a:bodyPr/>
          <a:lstStyle/>
          <a:p>
            <a:r>
              <a:rPr lang="en-US" sz="3200" b="1" dirty="0" err="1">
                <a:effectLst/>
              </a:rPr>
              <a:t>Genericising</a:t>
            </a:r>
            <a:r>
              <a:rPr lang="en-US" sz="3200" b="1" dirty="0">
                <a:effectLst/>
              </a:rPr>
              <a:t> the Objects Stored in a List</a:t>
            </a:r>
            <a:endParaRPr lang="en-US" sz="3200" dirty="0"/>
          </a:p>
        </p:txBody>
      </p:sp>
      <p:sp>
        <p:nvSpPr>
          <p:cNvPr id="3" name="Content Placeholder 2"/>
          <p:cNvSpPr>
            <a:spLocks noGrp="1"/>
          </p:cNvSpPr>
          <p:nvPr>
            <p:ph idx="1"/>
          </p:nvPr>
        </p:nvSpPr>
        <p:spPr>
          <a:xfrm>
            <a:off x="457200" y="1143000"/>
            <a:ext cx="8229600" cy="5562600"/>
          </a:xfrm>
        </p:spPr>
        <p:txBody>
          <a:bodyPr>
            <a:normAutofit fontScale="77500" lnSpcReduction="20000"/>
          </a:bodyPr>
          <a:lstStyle/>
          <a:p>
            <a:pPr marL="400050" lvl="1" indent="0">
              <a:buNone/>
            </a:pPr>
            <a:r>
              <a:rPr lang="en-US" b="1" dirty="0"/>
              <a:t>Example</a:t>
            </a:r>
            <a:r>
              <a:rPr lang="en-US" dirty="0"/>
              <a:t>: </a:t>
            </a:r>
            <a:r>
              <a:rPr lang="en-US" dirty="0" err="1"/>
              <a:t>MyObjectLinkedList</a:t>
            </a:r>
            <a:r>
              <a:rPr lang="en-US" dirty="0"/>
              <a:t/>
            </a:r>
            <a:br>
              <a:rPr lang="en-US" dirty="0"/>
            </a:br>
            <a:endParaRPr lang="en-US" dirty="0"/>
          </a:p>
          <a:p>
            <a:pPr marL="400050" lvl="1" indent="0">
              <a:buNone/>
            </a:pPr>
            <a:r>
              <a:rPr lang="en-US" dirty="0"/>
              <a:t>public class </a:t>
            </a:r>
            <a:r>
              <a:rPr lang="en-US" dirty="0" err="1"/>
              <a:t>MyObjectLinkedList</a:t>
            </a:r>
            <a:r>
              <a:rPr lang="en-US" dirty="0"/>
              <a:t> {</a:t>
            </a:r>
          </a:p>
          <a:p>
            <a:pPr marL="400050" lvl="1" indent="0">
              <a:buNone/>
            </a:pPr>
            <a:r>
              <a:rPr lang="en-US" dirty="0"/>
              <a:t>	Node header;</a:t>
            </a:r>
          </a:p>
          <a:p>
            <a:pPr marL="400050" lvl="1" indent="0">
              <a:buNone/>
            </a:pPr>
            <a:r>
              <a:rPr lang="en-US" dirty="0"/>
              <a:t>	</a:t>
            </a:r>
            <a:r>
              <a:rPr lang="en-US" dirty="0" err="1"/>
              <a:t>MyObjectLinkedList</a:t>
            </a:r>
            <a:r>
              <a:rPr lang="en-US" dirty="0"/>
              <a:t> (){</a:t>
            </a:r>
          </a:p>
          <a:p>
            <a:pPr marL="400050" lvl="1" indent="0">
              <a:buNone/>
            </a:pPr>
            <a:r>
              <a:rPr lang="en-US" dirty="0"/>
              <a:t>		header = new Node(</a:t>
            </a:r>
            <a:r>
              <a:rPr lang="en-US" dirty="0" err="1"/>
              <a:t>null,null</a:t>
            </a:r>
            <a:r>
              <a:rPr lang="en-US" dirty="0"/>
              <a:t>, null);</a:t>
            </a:r>
          </a:p>
          <a:p>
            <a:pPr marL="400050" lvl="1" indent="0">
              <a:buNone/>
            </a:pPr>
            <a:r>
              <a:rPr lang="en-US" dirty="0"/>
              <a:t>	}</a:t>
            </a:r>
          </a:p>
          <a:p>
            <a:pPr marL="400050" lvl="1" indent="0">
              <a:buNone/>
            </a:pPr>
            <a:r>
              <a:rPr lang="en-US" dirty="0"/>
              <a:t>	public void add(Object item){</a:t>
            </a:r>
          </a:p>
          <a:p>
            <a:pPr marL="400050" lvl="1" indent="0">
              <a:buNone/>
            </a:pPr>
            <a:r>
              <a:rPr lang="en-US" dirty="0"/>
              <a:t>		Node n = new Node(</a:t>
            </a:r>
            <a:r>
              <a:rPr lang="en-US" dirty="0" err="1"/>
              <a:t>header.next,header,item</a:t>
            </a:r>
            <a:r>
              <a:rPr lang="en-US" dirty="0"/>
              <a:t>);</a:t>
            </a:r>
          </a:p>
          <a:p>
            <a:pPr marL="400050" lvl="1" indent="0">
              <a:buNone/>
            </a:pPr>
            <a:r>
              <a:rPr lang="en-US" dirty="0"/>
              <a:t>		if(</a:t>
            </a:r>
            <a:r>
              <a:rPr lang="en-US" dirty="0" err="1"/>
              <a:t>header.next</a:t>
            </a:r>
            <a:r>
              <a:rPr lang="en-US" dirty="0"/>
              <a:t> != null){</a:t>
            </a:r>
          </a:p>
          <a:p>
            <a:pPr marL="400050" lvl="1" indent="0">
              <a:buNone/>
            </a:pPr>
            <a:r>
              <a:rPr lang="en-US" dirty="0"/>
              <a:t>			</a:t>
            </a:r>
            <a:r>
              <a:rPr lang="en-US" dirty="0" err="1"/>
              <a:t>header.next.previous</a:t>
            </a:r>
            <a:r>
              <a:rPr lang="en-US" dirty="0"/>
              <a:t> = n;</a:t>
            </a:r>
          </a:p>
          <a:p>
            <a:pPr marL="400050" lvl="1" indent="0">
              <a:buNone/>
            </a:pPr>
            <a:r>
              <a:rPr lang="en-US" dirty="0"/>
              <a:t>		}		</a:t>
            </a:r>
          </a:p>
          <a:p>
            <a:pPr marL="400050" lvl="1" indent="0">
              <a:buNone/>
            </a:pPr>
            <a:r>
              <a:rPr lang="en-US" dirty="0"/>
              <a:t>		</a:t>
            </a:r>
            <a:r>
              <a:rPr lang="en-US" dirty="0" err="1"/>
              <a:t>header.next</a:t>
            </a:r>
            <a:r>
              <a:rPr lang="en-US" dirty="0"/>
              <a:t> = n;</a:t>
            </a:r>
          </a:p>
          <a:p>
            <a:pPr marL="400050" lvl="1" indent="0">
              <a:buNone/>
            </a:pPr>
            <a:r>
              <a:rPr lang="en-US" dirty="0"/>
              <a:t>		</a:t>
            </a:r>
          </a:p>
          <a:p>
            <a:pPr marL="400050" lvl="1" indent="0">
              <a:buNone/>
            </a:pPr>
            <a:r>
              <a:rPr lang="en-US" dirty="0"/>
              <a:t>	}</a:t>
            </a:r>
          </a:p>
          <a:p>
            <a:pPr marL="400050" lvl="1" indent="0">
              <a:buNone/>
            </a:pPr>
            <a:r>
              <a:rPr lang="en-US" dirty="0"/>
              <a:t>	 	. . .</a:t>
            </a:r>
          </a:p>
          <a:p>
            <a:pPr marL="400050" lvl="1" indent="0">
              <a:buNone/>
            </a:pPr>
            <a:r>
              <a:rPr lang="en-US" dirty="0"/>
              <a:t> </a:t>
            </a:r>
          </a:p>
          <a:p>
            <a:pPr marL="400050" lvl="1" indent="0">
              <a:buNone/>
            </a:pPr>
            <a:r>
              <a:rPr lang="en-US" dirty="0"/>
              <a:t>	class Node {</a:t>
            </a:r>
          </a:p>
          <a:p>
            <a:pPr marL="400050" lvl="1" indent="0">
              <a:buNone/>
            </a:pPr>
            <a:r>
              <a:rPr lang="en-US" dirty="0"/>
              <a:t>		Object value;</a:t>
            </a:r>
          </a:p>
          <a:p>
            <a:pPr marL="400050" lvl="1" indent="0">
              <a:buNone/>
            </a:pPr>
            <a:r>
              <a:rPr lang="en-US" dirty="0"/>
              <a:t>		Node next;</a:t>
            </a:r>
          </a:p>
          <a:p>
            <a:pPr marL="400050" lvl="1" indent="0">
              <a:buNone/>
            </a:pPr>
            <a:r>
              <a:rPr lang="en-US" dirty="0"/>
              <a:t>		Node previous;</a:t>
            </a:r>
          </a:p>
          <a:p>
            <a:pPr marL="400050" lvl="1" indent="0">
              <a:buNone/>
            </a:pPr>
            <a:r>
              <a:rPr lang="en-US" dirty="0"/>
              <a:t>		Node(Node next, Node previous, Object value){</a:t>
            </a:r>
          </a:p>
          <a:p>
            <a:pPr marL="400050" lvl="1" indent="0">
              <a:buNone/>
            </a:pPr>
            <a:r>
              <a:rPr lang="en-US" dirty="0"/>
              <a:t>			</a:t>
            </a:r>
            <a:r>
              <a:rPr lang="en-US" dirty="0" err="1"/>
              <a:t>this.next</a:t>
            </a:r>
            <a:r>
              <a:rPr lang="en-US" dirty="0"/>
              <a:t> = next;</a:t>
            </a:r>
          </a:p>
          <a:p>
            <a:pPr marL="400050" lvl="1" indent="0">
              <a:buNone/>
            </a:pPr>
            <a:r>
              <a:rPr lang="en-US" dirty="0"/>
              <a:t>			</a:t>
            </a:r>
            <a:r>
              <a:rPr lang="en-US" dirty="0" err="1"/>
              <a:t>this.previous</a:t>
            </a:r>
            <a:r>
              <a:rPr lang="en-US" dirty="0"/>
              <a:t> = previous;</a:t>
            </a:r>
          </a:p>
          <a:p>
            <a:pPr marL="400050" lvl="1" indent="0">
              <a:buNone/>
            </a:pPr>
            <a:r>
              <a:rPr lang="en-US" dirty="0"/>
              <a:t>			</a:t>
            </a:r>
            <a:r>
              <a:rPr lang="en-US" dirty="0" err="1"/>
              <a:t>this.value</a:t>
            </a:r>
            <a:r>
              <a:rPr lang="en-US" dirty="0"/>
              <a:t> = value;</a:t>
            </a:r>
          </a:p>
          <a:p>
            <a:pPr marL="400050" lvl="1" indent="0">
              <a:buNone/>
            </a:pPr>
            <a:r>
              <a:rPr lang="en-US" dirty="0"/>
              <a:t>		}</a:t>
            </a:r>
          </a:p>
          <a:p>
            <a:pPr marL="400050" lvl="1" indent="0">
              <a:buNone/>
            </a:pPr>
            <a:r>
              <a:rPr lang="en-US" dirty="0"/>
              <a:t>	}</a:t>
            </a:r>
            <a:br>
              <a:rPr lang="en-US" dirty="0"/>
            </a:br>
            <a:r>
              <a:rPr lang="en-US" dirty="0"/>
              <a:t>}</a:t>
            </a:r>
          </a:p>
          <a:p>
            <a:pPr marL="400050" lvl="1" indent="0">
              <a:buNone/>
            </a:pPr>
            <a:r>
              <a:rPr lang="en-US" dirty="0"/>
              <a:t> </a:t>
            </a:r>
          </a:p>
          <a:p>
            <a:endParaRPr lang="en-US" dirty="0"/>
          </a:p>
        </p:txBody>
      </p:sp>
    </p:spTree>
    <p:extLst>
      <p:ext uri="{BB962C8B-B14F-4D97-AF65-F5344CB8AC3E}">
        <p14:creationId xmlns:p14="http://schemas.microsoft.com/office/powerpoint/2010/main" val="34653883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762000"/>
          </a:xfrm>
        </p:spPr>
        <p:txBody>
          <a:bodyPr/>
          <a:lstStyle/>
          <a:p>
            <a:r>
              <a:rPr lang="en-US" sz="3200" b="1" dirty="0" err="1">
                <a:effectLst/>
              </a:rPr>
              <a:t>Genericising</a:t>
            </a:r>
            <a:r>
              <a:rPr lang="en-US" sz="3200" b="1" dirty="0">
                <a:effectLst/>
              </a:rPr>
              <a:t> the Objects Stored in a List</a:t>
            </a:r>
            <a:endParaRPr lang="en-US" sz="3200" dirty="0"/>
          </a:p>
        </p:txBody>
      </p:sp>
      <p:sp>
        <p:nvSpPr>
          <p:cNvPr id="3" name="Content Placeholder 2"/>
          <p:cNvSpPr>
            <a:spLocks noGrp="1"/>
          </p:cNvSpPr>
          <p:nvPr>
            <p:ph idx="1"/>
          </p:nvPr>
        </p:nvSpPr>
        <p:spPr>
          <a:xfrm>
            <a:off x="457200" y="1143000"/>
            <a:ext cx="8229600" cy="5562600"/>
          </a:xfrm>
        </p:spPr>
        <p:txBody>
          <a:bodyPr>
            <a:normAutofit/>
          </a:bodyPr>
          <a:lstStyle/>
          <a:p>
            <a:pPr marL="400050" lvl="1" indent="0">
              <a:buNone/>
            </a:pPr>
            <a:r>
              <a:rPr lang="en-US" dirty="0"/>
              <a:t>//USAGE</a:t>
            </a:r>
          </a:p>
          <a:p>
            <a:pPr marL="400050" lvl="1" indent="0">
              <a:buNone/>
            </a:pPr>
            <a:r>
              <a:rPr lang="en-US" dirty="0" err="1"/>
              <a:t>MyObjectLinkedList</a:t>
            </a:r>
            <a:r>
              <a:rPr lang="en-US" dirty="0"/>
              <a:t> list = new </a:t>
            </a:r>
            <a:r>
              <a:rPr lang="en-US" dirty="0" err="1"/>
              <a:t>MyObjectLinkedList</a:t>
            </a:r>
            <a:r>
              <a:rPr lang="en-US" dirty="0"/>
              <a:t>();</a:t>
            </a:r>
          </a:p>
          <a:p>
            <a:pPr marL="400050" lvl="1" indent="0">
              <a:buNone/>
            </a:pPr>
            <a:r>
              <a:rPr lang="en-US" dirty="0" err="1"/>
              <a:t>list.add</a:t>
            </a:r>
            <a:r>
              <a:rPr lang="en-US" dirty="0"/>
              <a:t>(“Bob”);</a:t>
            </a:r>
          </a:p>
          <a:p>
            <a:pPr marL="400050" lvl="1" indent="0">
              <a:buNone/>
            </a:pPr>
            <a:r>
              <a:rPr lang="en-US" dirty="0" err="1"/>
              <a:t>list.add</a:t>
            </a:r>
            <a:r>
              <a:rPr lang="en-US" dirty="0"/>
              <a:t>(“Sally</a:t>
            </a:r>
            <a:r>
              <a:rPr lang="en-US" dirty="0" smtClean="0"/>
              <a:t>”);</a:t>
            </a:r>
            <a:endParaRPr lang="en-US" dirty="0"/>
          </a:p>
          <a:p>
            <a:pPr marL="400050" lvl="1" indent="0">
              <a:buNone/>
            </a:pPr>
            <a:r>
              <a:rPr lang="en-US" dirty="0"/>
              <a:t>String name = (String)</a:t>
            </a:r>
            <a:r>
              <a:rPr lang="en-US" dirty="0" err="1"/>
              <a:t>list.get</a:t>
            </a:r>
            <a:r>
              <a:rPr lang="en-US" dirty="0"/>
              <a:t>(1);</a:t>
            </a:r>
          </a:p>
          <a:p>
            <a:pPr marL="400050" lvl="1" indent="0">
              <a:buNone/>
            </a:pPr>
            <a:r>
              <a:rPr lang="en-US" dirty="0"/>
              <a:t> </a:t>
            </a:r>
          </a:p>
          <a:p>
            <a:endParaRPr lang="en-US" dirty="0"/>
          </a:p>
        </p:txBody>
      </p:sp>
    </p:spTree>
    <p:extLst>
      <p:ext uri="{BB962C8B-B14F-4D97-AF65-F5344CB8AC3E}">
        <p14:creationId xmlns:p14="http://schemas.microsoft.com/office/powerpoint/2010/main" val="25432933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smtClean="0">
                <a:effectLst/>
              </a:rPr>
              <a:t>Wholeness of the Lesson</a:t>
            </a:r>
            <a:endParaRPr lang="en-US" dirty="0"/>
          </a:p>
        </p:txBody>
      </p:sp>
      <p:sp>
        <p:nvSpPr>
          <p:cNvPr id="3" name="Content Placeholder 2"/>
          <p:cNvSpPr>
            <a:spLocks noGrp="1"/>
          </p:cNvSpPr>
          <p:nvPr>
            <p:ph idx="1"/>
          </p:nvPr>
        </p:nvSpPr>
        <p:spPr/>
        <p:txBody>
          <a:bodyPr/>
          <a:lstStyle/>
          <a:p>
            <a:r>
              <a:rPr lang="en-US" dirty="0"/>
              <a:t>The List ADT is one of the most general data types, capable of supporting most needs for storing a collection of objects in memory. Different </a:t>
            </a:r>
            <a:r>
              <a:rPr lang="en-US" dirty="0" smtClean="0"/>
              <a:t>implementations </a:t>
            </a:r>
            <a:r>
              <a:rPr lang="en-US" dirty="0"/>
              <a:t>of this data type provide optimizations for different operations – such as insert, delete, find – that are typically supported by Lists. Lists give expression to the natural tendency of pure intelligence to </a:t>
            </a:r>
            <a:r>
              <a:rPr lang="en-US" dirty="0" smtClean="0"/>
              <a:t>express </a:t>
            </a:r>
            <a:r>
              <a:rPr lang="en-US" dirty="0"/>
              <a:t>itself through a sequential unfoldment.</a:t>
            </a:r>
            <a:endParaRPr lang="en-US" b="1" dirty="0"/>
          </a:p>
          <a:p>
            <a:endParaRPr lang="en-US" dirty="0"/>
          </a:p>
        </p:txBody>
      </p:sp>
    </p:spTree>
    <p:extLst>
      <p:ext uri="{BB962C8B-B14F-4D97-AF65-F5344CB8AC3E}">
        <p14:creationId xmlns:p14="http://schemas.microsoft.com/office/powerpoint/2010/main" val="22380854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855"/>
            <a:ext cx="8229600" cy="1600200"/>
          </a:xfrm>
        </p:spPr>
        <p:txBody>
          <a:bodyPr/>
          <a:lstStyle/>
          <a:p>
            <a:r>
              <a:rPr lang="en-US" sz="3200" b="1" dirty="0">
                <a:effectLst/>
              </a:rPr>
              <a:t>Java’s Pre-J2SE5.0 Solution</a:t>
            </a:r>
            <a:r>
              <a:rPr lang="en-US" b="1" dirty="0">
                <a:effectLst/>
              </a:rPr>
              <a:t/>
            </a:r>
            <a:br>
              <a:rPr lang="en-US" b="1" dirty="0">
                <a:effectLst/>
              </a:rPr>
            </a:br>
            <a:endParaRPr lang="en-US" dirty="0"/>
          </a:p>
        </p:txBody>
      </p:sp>
      <p:sp>
        <p:nvSpPr>
          <p:cNvPr id="3" name="Content Placeholder 2"/>
          <p:cNvSpPr>
            <a:spLocks noGrp="1"/>
          </p:cNvSpPr>
          <p:nvPr>
            <p:ph idx="1"/>
          </p:nvPr>
        </p:nvSpPr>
        <p:spPr>
          <a:xfrm>
            <a:off x="457200" y="1219200"/>
            <a:ext cx="8229600" cy="5410200"/>
          </a:xfrm>
        </p:spPr>
        <p:txBody>
          <a:bodyPr>
            <a:normAutofit fontScale="85000" lnSpcReduction="20000"/>
          </a:bodyPr>
          <a:lstStyle/>
          <a:p>
            <a:pPr lvl="0"/>
            <a:r>
              <a:rPr lang="en-US" dirty="0"/>
              <a:t>Before j2se5.0, Java provided versions of these two kinds of Lists having implementations similar to the above</a:t>
            </a:r>
            <a:r>
              <a:rPr lang="en-US" dirty="0" smtClean="0"/>
              <a:t>.</a:t>
            </a:r>
            <a:endParaRPr lang="en-US" dirty="0"/>
          </a:p>
          <a:p>
            <a:pPr lvl="0"/>
            <a:r>
              <a:rPr lang="en-US" i="1" u="sng" dirty="0" err="1"/>
              <a:t>ArrayList</a:t>
            </a:r>
            <a:r>
              <a:rPr lang="en-US" dirty="0"/>
              <a:t>. This is an array-backed list that accepts any type of object, like </a:t>
            </a:r>
            <a:r>
              <a:rPr lang="en-US" dirty="0" err="1"/>
              <a:t>MyObjectList</a:t>
            </a:r>
            <a:r>
              <a:rPr lang="en-US" dirty="0"/>
              <a:t> above. </a:t>
            </a:r>
            <a:br>
              <a:rPr lang="en-US" dirty="0"/>
            </a:br>
            <a:r>
              <a:rPr lang="en-US" dirty="0"/>
              <a:t>Usage: </a:t>
            </a:r>
          </a:p>
          <a:p>
            <a:pPr marL="400050" lvl="1" indent="0">
              <a:buNone/>
            </a:pPr>
            <a:r>
              <a:rPr lang="en-US" dirty="0" err="1"/>
              <a:t>ArrayList</a:t>
            </a:r>
            <a:r>
              <a:rPr lang="en-US" dirty="0"/>
              <a:t> list = new </a:t>
            </a:r>
            <a:r>
              <a:rPr lang="en-US" dirty="0" err="1"/>
              <a:t>ArrayList</a:t>
            </a:r>
            <a:r>
              <a:rPr lang="en-US" dirty="0"/>
              <a:t>();</a:t>
            </a:r>
          </a:p>
          <a:p>
            <a:pPr marL="400050" lvl="1" indent="0">
              <a:buNone/>
            </a:pPr>
            <a:r>
              <a:rPr lang="en-US" dirty="0" err="1"/>
              <a:t>list.add</a:t>
            </a:r>
            <a:r>
              <a:rPr lang="en-US" dirty="0"/>
              <a:t>(“Bob”);</a:t>
            </a:r>
          </a:p>
          <a:p>
            <a:pPr marL="400050" lvl="1" indent="0">
              <a:buNone/>
            </a:pPr>
            <a:r>
              <a:rPr lang="en-US" dirty="0" err="1"/>
              <a:t>list.add</a:t>
            </a:r>
            <a:r>
              <a:rPr lang="en-US" dirty="0"/>
              <a:t>(“Sally</a:t>
            </a:r>
            <a:r>
              <a:rPr lang="en-US" dirty="0" smtClean="0"/>
              <a:t>”);</a:t>
            </a:r>
            <a:endParaRPr lang="en-US" dirty="0"/>
          </a:p>
          <a:p>
            <a:pPr marL="400050" lvl="1" indent="0">
              <a:buNone/>
            </a:pPr>
            <a:r>
              <a:rPr lang="en-US" dirty="0"/>
              <a:t>String name = (String)</a:t>
            </a:r>
            <a:r>
              <a:rPr lang="en-US" dirty="0" err="1"/>
              <a:t>list.get</a:t>
            </a:r>
            <a:r>
              <a:rPr lang="en-US" dirty="0"/>
              <a:t>(1</a:t>
            </a:r>
            <a:r>
              <a:rPr lang="en-US" dirty="0" smtClean="0"/>
              <a:t>);</a:t>
            </a:r>
            <a:endParaRPr lang="en-US" dirty="0"/>
          </a:p>
          <a:p>
            <a:r>
              <a:rPr lang="en-US" i="1" u="sng" dirty="0" err="1" smtClean="0"/>
              <a:t>LinkedList</a:t>
            </a:r>
            <a:r>
              <a:rPr lang="en-US" i="1" dirty="0"/>
              <a:t>.</a:t>
            </a:r>
            <a:r>
              <a:rPr lang="en-US" dirty="0"/>
              <a:t>  This is a linked list that accepts any type of object, like </a:t>
            </a:r>
            <a:r>
              <a:rPr lang="en-US" dirty="0" err="1"/>
              <a:t>MyObjectLinkedList</a:t>
            </a:r>
            <a:r>
              <a:rPr lang="en-US" dirty="0"/>
              <a:t> above. Usage is like that of an </a:t>
            </a:r>
            <a:r>
              <a:rPr lang="en-US" dirty="0" err="1"/>
              <a:t>ArrayList</a:t>
            </a:r>
            <a:r>
              <a:rPr lang="en-US" dirty="0"/>
              <a:t>; however, as in our earlier examples, </a:t>
            </a:r>
            <a:r>
              <a:rPr lang="en-US" dirty="0" err="1"/>
              <a:t>LinkedList</a:t>
            </a:r>
            <a:r>
              <a:rPr lang="en-US" dirty="0"/>
              <a:t> performs better for insert and delete operations, and never needs to be resized</a:t>
            </a:r>
            <a:r>
              <a:rPr lang="en-US" dirty="0" smtClean="0"/>
              <a:t>.</a:t>
            </a:r>
            <a:r>
              <a:rPr lang="en-US" dirty="0"/>
              <a:t/>
            </a:r>
            <a:br>
              <a:rPr lang="en-US" dirty="0"/>
            </a:br>
            <a:r>
              <a:rPr lang="en-US" dirty="0"/>
              <a:t>Usage: </a:t>
            </a:r>
          </a:p>
          <a:p>
            <a:pPr marL="400050" lvl="1" indent="0">
              <a:buNone/>
            </a:pPr>
            <a:r>
              <a:rPr lang="en-US" dirty="0" err="1"/>
              <a:t>LinkedList</a:t>
            </a:r>
            <a:r>
              <a:rPr lang="en-US" dirty="0"/>
              <a:t> list = new </a:t>
            </a:r>
            <a:r>
              <a:rPr lang="en-US" dirty="0" err="1"/>
              <a:t>LinkedList</a:t>
            </a:r>
            <a:r>
              <a:rPr lang="en-US" dirty="0"/>
              <a:t>();</a:t>
            </a:r>
          </a:p>
          <a:p>
            <a:pPr marL="400050" lvl="1" indent="0">
              <a:buNone/>
            </a:pPr>
            <a:r>
              <a:rPr lang="en-US" dirty="0" err="1"/>
              <a:t>list.add</a:t>
            </a:r>
            <a:r>
              <a:rPr lang="en-US" dirty="0"/>
              <a:t>(“Bob”);</a:t>
            </a:r>
          </a:p>
          <a:p>
            <a:pPr marL="400050" lvl="1" indent="0">
              <a:buNone/>
            </a:pPr>
            <a:r>
              <a:rPr lang="en-US" dirty="0" err="1"/>
              <a:t>list.add</a:t>
            </a:r>
            <a:r>
              <a:rPr lang="en-US" dirty="0"/>
              <a:t>(“Sally</a:t>
            </a:r>
            <a:r>
              <a:rPr lang="en-US" dirty="0" smtClean="0"/>
              <a:t>”);</a:t>
            </a:r>
            <a:endParaRPr lang="en-US" dirty="0"/>
          </a:p>
          <a:p>
            <a:pPr marL="400050" lvl="1" indent="0">
              <a:buNone/>
            </a:pPr>
            <a:r>
              <a:rPr lang="en-US" dirty="0"/>
              <a:t>String name = (String)</a:t>
            </a:r>
            <a:r>
              <a:rPr lang="en-US" dirty="0" err="1"/>
              <a:t>list.get</a:t>
            </a:r>
            <a:r>
              <a:rPr lang="en-US" dirty="0"/>
              <a:t>(1);</a:t>
            </a:r>
          </a:p>
          <a:p>
            <a:r>
              <a:rPr lang="en-US" dirty="0"/>
              <a:t> </a:t>
            </a:r>
          </a:p>
          <a:p>
            <a:endParaRPr lang="en-US" dirty="0"/>
          </a:p>
        </p:txBody>
      </p:sp>
    </p:spTree>
    <p:extLst>
      <p:ext uri="{BB962C8B-B14F-4D97-AF65-F5344CB8AC3E}">
        <p14:creationId xmlns:p14="http://schemas.microsoft.com/office/powerpoint/2010/main" val="36005107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600200"/>
          </a:xfrm>
        </p:spPr>
        <p:txBody>
          <a:bodyPr/>
          <a:lstStyle/>
          <a:p>
            <a:r>
              <a:rPr lang="en-US" sz="3200" b="1" dirty="0" smtClean="0">
                <a:effectLst/>
              </a:rPr>
              <a:t>Using </a:t>
            </a:r>
            <a:r>
              <a:rPr lang="en-US" sz="3200" b="1" dirty="0">
                <a:effectLst/>
              </a:rPr>
              <a:t>Java’s Lists With Primitives</a:t>
            </a:r>
            <a:endParaRPr lang="en-US" dirty="0"/>
          </a:p>
        </p:txBody>
      </p:sp>
      <p:sp>
        <p:nvSpPr>
          <p:cNvPr id="3" name="Content Placeholder 2"/>
          <p:cNvSpPr>
            <a:spLocks noGrp="1"/>
          </p:cNvSpPr>
          <p:nvPr>
            <p:ph idx="1"/>
          </p:nvPr>
        </p:nvSpPr>
        <p:spPr>
          <a:xfrm>
            <a:off x="533400" y="1143000"/>
            <a:ext cx="8229600" cy="5638800"/>
          </a:xfrm>
        </p:spPr>
        <p:txBody>
          <a:bodyPr>
            <a:normAutofit fontScale="92500" lnSpcReduction="20000"/>
          </a:bodyPr>
          <a:lstStyle/>
          <a:p>
            <a:pPr lvl="0"/>
            <a:r>
              <a:rPr lang="en-US" dirty="0"/>
              <a:t>Lists in Java are designed to aggregate </a:t>
            </a:r>
            <a:r>
              <a:rPr lang="en-US" i="1" dirty="0"/>
              <a:t>objects,</a:t>
            </a:r>
            <a:r>
              <a:rPr lang="en-US" dirty="0"/>
              <a:t> not primitives. </a:t>
            </a:r>
          </a:p>
          <a:p>
            <a:pPr lvl="0"/>
            <a:r>
              <a:rPr lang="en-US" dirty="0"/>
              <a:t>Java provides “wrapper” classes for all the primitives that help in this case</a:t>
            </a:r>
            <a:r>
              <a:rPr lang="en-US" dirty="0" smtClean="0"/>
              <a:t>.</a:t>
            </a:r>
          </a:p>
          <a:p>
            <a:pPr lvl="0"/>
            <a:endParaRPr lang="en-US" dirty="0"/>
          </a:p>
          <a:p>
            <a:pPr lvl="0"/>
            <a:endParaRPr lang="en-US" dirty="0" smtClean="0"/>
          </a:p>
          <a:p>
            <a:pPr lvl="0"/>
            <a:endParaRPr lang="en-US" dirty="0"/>
          </a:p>
          <a:p>
            <a:pPr lvl="0"/>
            <a:endParaRPr lang="en-US" dirty="0" smtClean="0"/>
          </a:p>
          <a:p>
            <a:pPr lvl="0"/>
            <a:endParaRPr lang="en-US" dirty="0"/>
          </a:p>
          <a:p>
            <a:pPr lvl="0"/>
            <a:endParaRPr lang="en-US" dirty="0" smtClean="0"/>
          </a:p>
          <a:p>
            <a:pPr lvl="0"/>
            <a:r>
              <a:rPr lang="en-US" dirty="0"/>
              <a:t>Conversion examples:</a:t>
            </a:r>
          </a:p>
          <a:p>
            <a:pPr marL="400050" lvl="1" indent="0">
              <a:buNone/>
            </a:pPr>
            <a:r>
              <a:rPr lang="en-US" dirty="0"/>
              <a:t>//from primitive to wrapper</a:t>
            </a:r>
          </a:p>
          <a:p>
            <a:pPr marL="400050" lvl="1" indent="0">
              <a:buNone/>
            </a:pPr>
            <a:r>
              <a:rPr lang="en-US" dirty="0" err="1"/>
              <a:t>int</a:t>
            </a:r>
            <a:r>
              <a:rPr lang="en-US" dirty="0"/>
              <a:t> </a:t>
            </a:r>
            <a:r>
              <a:rPr lang="en-US" dirty="0" err="1"/>
              <a:t>num</a:t>
            </a:r>
            <a:r>
              <a:rPr lang="en-US" dirty="0"/>
              <a:t> = 5;</a:t>
            </a:r>
          </a:p>
          <a:p>
            <a:pPr marL="400050" lvl="1" indent="0">
              <a:buNone/>
            </a:pPr>
            <a:r>
              <a:rPr lang="en-US" dirty="0"/>
              <a:t>Integer </a:t>
            </a:r>
            <a:r>
              <a:rPr lang="en-US" dirty="0" err="1"/>
              <a:t>numInteger</a:t>
            </a:r>
            <a:r>
              <a:rPr lang="en-US" dirty="0"/>
              <a:t> = new Integer(</a:t>
            </a:r>
            <a:r>
              <a:rPr lang="en-US" dirty="0" err="1"/>
              <a:t>num</a:t>
            </a:r>
            <a:r>
              <a:rPr lang="en-US" dirty="0"/>
              <a:t>);</a:t>
            </a:r>
          </a:p>
          <a:p>
            <a:pPr marL="400050" lvl="1" indent="0">
              <a:buNone/>
            </a:pPr>
            <a:r>
              <a:rPr lang="en-US" dirty="0"/>
              <a:t> </a:t>
            </a:r>
          </a:p>
          <a:p>
            <a:pPr marL="400050" lvl="1" indent="0">
              <a:buNone/>
            </a:pPr>
            <a:r>
              <a:rPr lang="en-US" dirty="0"/>
              <a:t>//from wrapper to primitive</a:t>
            </a:r>
          </a:p>
          <a:p>
            <a:pPr marL="400050" lvl="1" indent="0">
              <a:buNone/>
            </a:pPr>
            <a:r>
              <a:rPr lang="en-US" dirty="0"/>
              <a:t>Integer </a:t>
            </a:r>
            <a:r>
              <a:rPr lang="en-US" dirty="0" err="1"/>
              <a:t>anInteger</a:t>
            </a:r>
            <a:r>
              <a:rPr lang="en-US" dirty="0"/>
              <a:t> = //obtain an Integer instance from somewhere</a:t>
            </a:r>
          </a:p>
          <a:p>
            <a:pPr marL="400050" lvl="1" indent="0">
              <a:buNone/>
            </a:pPr>
            <a:r>
              <a:rPr lang="en-US" dirty="0" err="1"/>
              <a:t>int</a:t>
            </a:r>
            <a:r>
              <a:rPr lang="en-US" dirty="0"/>
              <a:t> </a:t>
            </a:r>
            <a:r>
              <a:rPr lang="en-US" dirty="0" err="1"/>
              <a:t>asPrimitive</a:t>
            </a:r>
            <a:r>
              <a:rPr lang="en-US" dirty="0"/>
              <a:t> = </a:t>
            </a:r>
            <a:r>
              <a:rPr lang="en-US" dirty="0" err="1"/>
              <a:t>anInteger.intValue</a:t>
            </a:r>
            <a:r>
              <a:rPr lang="en-US" dirty="0"/>
              <a:t>();</a:t>
            </a:r>
          </a:p>
          <a:p>
            <a:pPr lvl="0"/>
            <a:endParaRPr lang="en-US" dirty="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884868909"/>
              </p:ext>
            </p:extLst>
          </p:nvPr>
        </p:nvGraphicFramePr>
        <p:xfrm>
          <a:off x="3276600" y="2438400"/>
          <a:ext cx="2623820" cy="1851818"/>
        </p:xfrm>
        <a:graphic>
          <a:graphicData uri="http://schemas.openxmlformats.org/drawingml/2006/table">
            <a:tbl>
              <a:tblPr>
                <a:tableStyleId>{5C22544A-7EE6-4342-B048-85BDC9FD1C3A}</a:tableStyleId>
              </a:tblPr>
              <a:tblGrid>
                <a:gridCol w="1166693"/>
                <a:gridCol w="1457127"/>
              </a:tblGrid>
              <a:tr h="222218">
                <a:tc>
                  <a:txBody>
                    <a:bodyPr/>
                    <a:lstStyle/>
                    <a:p>
                      <a:pPr marL="0" marR="0" algn="ctr">
                        <a:spcBef>
                          <a:spcPts val="0"/>
                        </a:spcBef>
                        <a:spcAft>
                          <a:spcPts val="0"/>
                        </a:spcAft>
                      </a:pPr>
                      <a:r>
                        <a:rPr lang="en-US" sz="1200" dirty="0">
                          <a:effectLst/>
                        </a:rPr>
                        <a:t>primitive</a:t>
                      </a:r>
                      <a:endParaRPr lang="en-US" sz="1200" dirty="0">
                        <a:effectLst/>
                        <a:latin typeface="Times New Roman"/>
                        <a:ea typeface="Times New Roman"/>
                      </a:endParaRPr>
                    </a:p>
                  </a:txBody>
                  <a:tcPr marL="68580" marR="68580" marT="0" marB="0"/>
                </a:tc>
                <a:tc>
                  <a:txBody>
                    <a:bodyPr/>
                    <a:lstStyle/>
                    <a:p>
                      <a:pPr marL="0" marR="0" algn="ctr">
                        <a:spcBef>
                          <a:spcPts val="0"/>
                        </a:spcBef>
                        <a:spcAft>
                          <a:spcPts val="0"/>
                        </a:spcAft>
                      </a:pPr>
                      <a:r>
                        <a:rPr lang="en-US" sz="1200">
                          <a:effectLst/>
                        </a:rPr>
                        <a:t>wrapper class</a:t>
                      </a:r>
                      <a:endParaRPr lang="en-US" sz="1200">
                        <a:effectLst/>
                        <a:latin typeface="Times New Roman"/>
                        <a:ea typeface="Times New Roman"/>
                      </a:endParaRPr>
                    </a:p>
                  </a:txBody>
                  <a:tcPr marL="68580" marR="68580" marT="0" marB="0"/>
                </a:tc>
              </a:tr>
              <a:tr h="203700">
                <a:tc>
                  <a:txBody>
                    <a:bodyPr/>
                    <a:lstStyle/>
                    <a:p>
                      <a:pPr marL="0" marR="0">
                        <a:spcBef>
                          <a:spcPts val="0"/>
                        </a:spcBef>
                        <a:spcAft>
                          <a:spcPts val="0"/>
                        </a:spcAft>
                      </a:pPr>
                      <a:r>
                        <a:rPr lang="en-US" sz="1100">
                          <a:effectLst/>
                        </a:rPr>
                        <a:t>int</a:t>
                      </a:r>
                      <a:endParaRPr lang="en-US" sz="1200">
                        <a:effectLst/>
                        <a:latin typeface="Times New Roman"/>
                        <a:ea typeface="Times New Roman"/>
                      </a:endParaRPr>
                    </a:p>
                  </a:txBody>
                  <a:tcPr marL="68580" marR="68580" marT="0" marB="0"/>
                </a:tc>
                <a:tc>
                  <a:txBody>
                    <a:bodyPr/>
                    <a:lstStyle/>
                    <a:p>
                      <a:pPr marL="0" marR="0">
                        <a:spcBef>
                          <a:spcPts val="0"/>
                        </a:spcBef>
                        <a:spcAft>
                          <a:spcPts val="0"/>
                        </a:spcAft>
                      </a:pPr>
                      <a:r>
                        <a:rPr lang="en-US" sz="1100">
                          <a:effectLst/>
                        </a:rPr>
                        <a:t>Integer</a:t>
                      </a:r>
                      <a:endParaRPr lang="en-US" sz="1200">
                        <a:effectLst/>
                        <a:latin typeface="Times New Roman"/>
                        <a:ea typeface="Times New Roman"/>
                      </a:endParaRPr>
                    </a:p>
                  </a:txBody>
                  <a:tcPr marL="68580" marR="68580" marT="0" marB="0"/>
                </a:tc>
              </a:tr>
              <a:tr h="203700">
                <a:tc>
                  <a:txBody>
                    <a:bodyPr/>
                    <a:lstStyle/>
                    <a:p>
                      <a:pPr marL="0" marR="0">
                        <a:spcBef>
                          <a:spcPts val="0"/>
                        </a:spcBef>
                        <a:spcAft>
                          <a:spcPts val="0"/>
                        </a:spcAft>
                      </a:pPr>
                      <a:r>
                        <a:rPr lang="en-US" sz="1100">
                          <a:effectLst/>
                        </a:rPr>
                        <a:t>short</a:t>
                      </a:r>
                      <a:endParaRPr lang="en-US" sz="1200">
                        <a:effectLst/>
                        <a:latin typeface="Times New Roman"/>
                        <a:ea typeface="Times New Roman"/>
                      </a:endParaRPr>
                    </a:p>
                  </a:txBody>
                  <a:tcPr marL="68580" marR="68580" marT="0" marB="0"/>
                </a:tc>
                <a:tc>
                  <a:txBody>
                    <a:bodyPr/>
                    <a:lstStyle/>
                    <a:p>
                      <a:pPr marL="0" marR="0">
                        <a:spcBef>
                          <a:spcPts val="0"/>
                        </a:spcBef>
                        <a:spcAft>
                          <a:spcPts val="0"/>
                        </a:spcAft>
                      </a:pPr>
                      <a:r>
                        <a:rPr lang="en-US" sz="1100">
                          <a:effectLst/>
                        </a:rPr>
                        <a:t>Short</a:t>
                      </a:r>
                      <a:endParaRPr lang="en-US" sz="1200">
                        <a:effectLst/>
                        <a:latin typeface="Times New Roman"/>
                        <a:ea typeface="Times New Roman"/>
                      </a:endParaRPr>
                    </a:p>
                  </a:txBody>
                  <a:tcPr marL="68580" marR="68580" marT="0" marB="0"/>
                </a:tc>
              </a:tr>
              <a:tr h="203700">
                <a:tc>
                  <a:txBody>
                    <a:bodyPr/>
                    <a:lstStyle/>
                    <a:p>
                      <a:pPr marL="0" marR="0">
                        <a:spcBef>
                          <a:spcPts val="0"/>
                        </a:spcBef>
                        <a:spcAft>
                          <a:spcPts val="0"/>
                        </a:spcAft>
                      </a:pPr>
                      <a:r>
                        <a:rPr lang="en-US" sz="1100">
                          <a:effectLst/>
                        </a:rPr>
                        <a:t>byte</a:t>
                      </a:r>
                      <a:endParaRPr lang="en-US" sz="1200">
                        <a:effectLst/>
                        <a:latin typeface="Times New Roman"/>
                        <a:ea typeface="Times New Roman"/>
                      </a:endParaRPr>
                    </a:p>
                  </a:txBody>
                  <a:tcPr marL="68580" marR="68580" marT="0" marB="0"/>
                </a:tc>
                <a:tc>
                  <a:txBody>
                    <a:bodyPr/>
                    <a:lstStyle/>
                    <a:p>
                      <a:pPr marL="0" marR="0">
                        <a:spcBef>
                          <a:spcPts val="0"/>
                        </a:spcBef>
                        <a:spcAft>
                          <a:spcPts val="0"/>
                        </a:spcAft>
                      </a:pPr>
                      <a:r>
                        <a:rPr lang="en-US" sz="1100">
                          <a:effectLst/>
                        </a:rPr>
                        <a:t>Byte</a:t>
                      </a:r>
                      <a:endParaRPr lang="en-US" sz="1200">
                        <a:effectLst/>
                        <a:latin typeface="Times New Roman"/>
                        <a:ea typeface="Times New Roman"/>
                      </a:endParaRPr>
                    </a:p>
                  </a:txBody>
                  <a:tcPr marL="68580" marR="68580" marT="0" marB="0"/>
                </a:tc>
              </a:tr>
              <a:tr h="203700">
                <a:tc>
                  <a:txBody>
                    <a:bodyPr/>
                    <a:lstStyle/>
                    <a:p>
                      <a:pPr marL="0" marR="0">
                        <a:spcBef>
                          <a:spcPts val="0"/>
                        </a:spcBef>
                        <a:spcAft>
                          <a:spcPts val="0"/>
                        </a:spcAft>
                      </a:pPr>
                      <a:r>
                        <a:rPr lang="en-US" sz="1100">
                          <a:effectLst/>
                        </a:rPr>
                        <a:t>long</a:t>
                      </a:r>
                      <a:endParaRPr lang="en-US" sz="1200">
                        <a:effectLst/>
                        <a:latin typeface="Times New Roman"/>
                        <a:ea typeface="Times New Roman"/>
                      </a:endParaRPr>
                    </a:p>
                  </a:txBody>
                  <a:tcPr marL="68580" marR="68580" marT="0" marB="0"/>
                </a:tc>
                <a:tc>
                  <a:txBody>
                    <a:bodyPr/>
                    <a:lstStyle/>
                    <a:p>
                      <a:pPr marL="0" marR="0">
                        <a:spcBef>
                          <a:spcPts val="0"/>
                        </a:spcBef>
                        <a:spcAft>
                          <a:spcPts val="0"/>
                        </a:spcAft>
                      </a:pPr>
                      <a:r>
                        <a:rPr lang="en-US" sz="1100">
                          <a:effectLst/>
                        </a:rPr>
                        <a:t>Long</a:t>
                      </a:r>
                      <a:endParaRPr lang="en-US" sz="1200">
                        <a:effectLst/>
                        <a:latin typeface="Times New Roman"/>
                        <a:ea typeface="Times New Roman"/>
                      </a:endParaRPr>
                    </a:p>
                  </a:txBody>
                  <a:tcPr marL="68580" marR="68580" marT="0" marB="0"/>
                </a:tc>
              </a:tr>
              <a:tr h="203700">
                <a:tc>
                  <a:txBody>
                    <a:bodyPr/>
                    <a:lstStyle/>
                    <a:p>
                      <a:pPr marL="0" marR="0">
                        <a:spcBef>
                          <a:spcPts val="0"/>
                        </a:spcBef>
                        <a:spcAft>
                          <a:spcPts val="0"/>
                        </a:spcAft>
                      </a:pPr>
                      <a:r>
                        <a:rPr lang="en-US" sz="1100">
                          <a:effectLst/>
                        </a:rPr>
                        <a:t>float</a:t>
                      </a:r>
                      <a:endParaRPr lang="en-US" sz="1200">
                        <a:effectLst/>
                        <a:latin typeface="Times New Roman"/>
                        <a:ea typeface="Times New Roman"/>
                      </a:endParaRPr>
                    </a:p>
                  </a:txBody>
                  <a:tcPr marL="68580" marR="68580" marT="0" marB="0"/>
                </a:tc>
                <a:tc>
                  <a:txBody>
                    <a:bodyPr/>
                    <a:lstStyle/>
                    <a:p>
                      <a:pPr marL="0" marR="0">
                        <a:spcBef>
                          <a:spcPts val="0"/>
                        </a:spcBef>
                        <a:spcAft>
                          <a:spcPts val="0"/>
                        </a:spcAft>
                      </a:pPr>
                      <a:r>
                        <a:rPr lang="en-US" sz="1100">
                          <a:effectLst/>
                        </a:rPr>
                        <a:t>Float</a:t>
                      </a:r>
                      <a:endParaRPr lang="en-US" sz="1200">
                        <a:effectLst/>
                        <a:latin typeface="Times New Roman"/>
                        <a:ea typeface="Times New Roman"/>
                      </a:endParaRPr>
                    </a:p>
                  </a:txBody>
                  <a:tcPr marL="68580" marR="68580" marT="0" marB="0"/>
                </a:tc>
              </a:tr>
              <a:tr h="203700">
                <a:tc>
                  <a:txBody>
                    <a:bodyPr/>
                    <a:lstStyle/>
                    <a:p>
                      <a:pPr marL="0" marR="0">
                        <a:spcBef>
                          <a:spcPts val="0"/>
                        </a:spcBef>
                        <a:spcAft>
                          <a:spcPts val="0"/>
                        </a:spcAft>
                      </a:pPr>
                      <a:r>
                        <a:rPr lang="en-US" sz="1100">
                          <a:effectLst/>
                        </a:rPr>
                        <a:t>double</a:t>
                      </a:r>
                      <a:endParaRPr lang="en-US" sz="1200">
                        <a:effectLst/>
                        <a:latin typeface="Times New Roman"/>
                        <a:ea typeface="Times New Roman"/>
                      </a:endParaRPr>
                    </a:p>
                  </a:txBody>
                  <a:tcPr marL="68580" marR="68580" marT="0" marB="0"/>
                </a:tc>
                <a:tc>
                  <a:txBody>
                    <a:bodyPr/>
                    <a:lstStyle/>
                    <a:p>
                      <a:pPr marL="0" marR="0">
                        <a:spcBef>
                          <a:spcPts val="0"/>
                        </a:spcBef>
                        <a:spcAft>
                          <a:spcPts val="0"/>
                        </a:spcAft>
                      </a:pPr>
                      <a:r>
                        <a:rPr lang="en-US" sz="1100">
                          <a:effectLst/>
                        </a:rPr>
                        <a:t>Double</a:t>
                      </a:r>
                      <a:endParaRPr lang="en-US" sz="1200">
                        <a:effectLst/>
                        <a:latin typeface="Times New Roman"/>
                        <a:ea typeface="Times New Roman"/>
                      </a:endParaRPr>
                    </a:p>
                  </a:txBody>
                  <a:tcPr marL="68580" marR="68580" marT="0" marB="0"/>
                </a:tc>
              </a:tr>
              <a:tr h="203700">
                <a:tc>
                  <a:txBody>
                    <a:bodyPr/>
                    <a:lstStyle/>
                    <a:p>
                      <a:pPr marL="0" marR="0">
                        <a:spcBef>
                          <a:spcPts val="0"/>
                        </a:spcBef>
                        <a:spcAft>
                          <a:spcPts val="0"/>
                        </a:spcAft>
                      </a:pPr>
                      <a:r>
                        <a:rPr lang="en-US" sz="1100">
                          <a:effectLst/>
                        </a:rPr>
                        <a:t>char</a:t>
                      </a:r>
                      <a:endParaRPr lang="en-US" sz="1200">
                        <a:effectLst/>
                        <a:latin typeface="Times New Roman"/>
                        <a:ea typeface="Times New Roman"/>
                      </a:endParaRPr>
                    </a:p>
                  </a:txBody>
                  <a:tcPr marL="68580" marR="68580" marT="0" marB="0"/>
                </a:tc>
                <a:tc>
                  <a:txBody>
                    <a:bodyPr/>
                    <a:lstStyle/>
                    <a:p>
                      <a:pPr marL="0" marR="0">
                        <a:spcBef>
                          <a:spcPts val="0"/>
                        </a:spcBef>
                        <a:spcAft>
                          <a:spcPts val="0"/>
                        </a:spcAft>
                      </a:pPr>
                      <a:r>
                        <a:rPr lang="en-US" sz="1100">
                          <a:effectLst/>
                        </a:rPr>
                        <a:t>Character</a:t>
                      </a:r>
                      <a:endParaRPr lang="en-US" sz="1200">
                        <a:effectLst/>
                        <a:latin typeface="Times New Roman"/>
                        <a:ea typeface="Times New Roman"/>
                      </a:endParaRPr>
                    </a:p>
                  </a:txBody>
                  <a:tcPr marL="68580" marR="68580" marT="0" marB="0"/>
                </a:tc>
              </a:tr>
              <a:tr h="203700">
                <a:tc>
                  <a:txBody>
                    <a:bodyPr/>
                    <a:lstStyle/>
                    <a:p>
                      <a:pPr marL="0" marR="0">
                        <a:spcBef>
                          <a:spcPts val="0"/>
                        </a:spcBef>
                        <a:spcAft>
                          <a:spcPts val="0"/>
                        </a:spcAft>
                      </a:pPr>
                      <a:r>
                        <a:rPr lang="en-US" sz="1100">
                          <a:effectLst/>
                        </a:rPr>
                        <a:t>boolean</a:t>
                      </a:r>
                      <a:endParaRPr lang="en-US" sz="1200">
                        <a:effectLst/>
                        <a:latin typeface="Times New Roman"/>
                        <a:ea typeface="Times New Roman"/>
                      </a:endParaRPr>
                    </a:p>
                  </a:txBody>
                  <a:tcPr marL="68580" marR="68580" marT="0" marB="0"/>
                </a:tc>
                <a:tc>
                  <a:txBody>
                    <a:bodyPr/>
                    <a:lstStyle/>
                    <a:p>
                      <a:pPr marL="0" marR="0">
                        <a:spcBef>
                          <a:spcPts val="0"/>
                        </a:spcBef>
                        <a:spcAft>
                          <a:spcPts val="0"/>
                        </a:spcAft>
                      </a:pPr>
                      <a:r>
                        <a:rPr lang="en-US" sz="1100" dirty="0">
                          <a:effectLst/>
                        </a:rPr>
                        <a:t>Boolean</a:t>
                      </a:r>
                      <a:endParaRPr lang="en-US" sz="1200" dirty="0">
                        <a:effectLst/>
                        <a:latin typeface="Times New Roman"/>
                        <a:ea typeface="Times New Roman"/>
                      </a:endParaRPr>
                    </a:p>
                  </a:txBody>
                  <a:tcPr marL="68580" marR="68580" marT="0" marB="0"/>
                </a:tc>
              </a:tr>
            </a:tbl>
          </a:graphicData>
        </a:graphic>
      </p:graphicFrame>
    </p:spTree>
    <p:extLst>
      <p:ext uri="{BB962C8B-B14F-4D97-AF65-F5344CB8AC3E}">
        <p14:creationId xmlns:p14="http://schemas.microsoft.com/office/powerpoint/2010/main" val="20694443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855"/>
            <a:ext cx="8229600" cy="1600200"/>
          </a:xfrm>
        </p:spPr>
        <p:txBody>
          <a:bodyPr/>
          <a:lstStyle/>
          <a:p>
            <a:r>
              <a:rPr lang="en-US" sz="3200" b="1" dirty="0">
                <a:effectLst/>
              </a:rPr>
              <a:t>Java’s Pre-J2SE5.0 Solution</a:t>
            </a:r>
            <a:r>
              <a:rPr lang="en-US" b="1" dirty="0">
                <a:effectLst/>
              </a:rPr>
              <a:t/>
            </a:r>
            <a:br>
              <a:rPr lang="en-US" b="1" dirty="0">
                <a:effectLst/>
              </a:rPr>
            </a:br>
            <a:endParaRPr lang="en-US" dirty="0"/>
          </a:p>
        </p:txBody>
      </p:sp>
      <p:sp>
        <p:nvSpPr>
          <p:cNvPr id="3" name="Content Placeholder 2"/>
          <p:cNvSpPr>
            <a:spLocks noGrp="1"/>
          </p:cNvSpPr>
          <p:nvPr>
            <p:ph idx="1"/>
          </p:nvPr>
        </p:nvSpPr>
        <p:spPr>
          <a:xfrm>
            <a:off x="457200" y="1219200"/>
            <a:ext cx="8229600" cy="5410200"/>
          </a:xfrm>
        </p:spPr>
        <p:txBody>
          <a:bodyPr>
            <a:normAutofit/>
          </a:bodyPr>
          <a:lstStyle/>
          <a:p>
            <a:pPr lvl="0"/>
            <a:r>
              <a:rPr lang="en-US" dirty="0"/>
              <a:t>To use lists to store primitives, you can wrap primitives in their wrapper classes and extract the primitive value when it is needed. Prior to j2se5.0, this was the only support that was provided for including primitives in lists.</a:t>
            </a:r>
          </a:p>
          <a:p>
            <a:pPr marL="400050" lvl="1" indent="0">
              <a:buNone/>
            </a:pPr>
            <a:r>
              <a:rPr lang="en-US" dirty="0"/>
              <a:t>//pre-j2se5.0</a:t>
            </a:r>
          </a:p>
          <a:p>
            <a:pPr marL="400050" lvl="1" indent="0">
              <a:buNone/>
            </a:pPr>
            <a:r>
              <a:rPr lang="en-US" dirty="0" err="1"/>
              <a:t>int</a:t>
            </a:r>
            <a:r>
              <a:rPr lang="en-US" dirty="0"/>
              <a:t> [] </a:t>
            </a:r>
            <a:r>
              <a:rPr lang="en-US" dirty="0" err="1"/>
              <a:t>ints</a:t>
            </a:r>
            <a:r>
              <a:rPr lang="en-US" dirty="0"/>
              <a:t> = {1, 3, 4};</a:t>
            </a:r>
          </a:p>
          <a:p>
            <a:pPr marL="400050" lvl="1" indent="0">
              <a:buNone/>
            </a:pPr>
            <a:r>
              <a:rPr lang="en-US" dirty="0"/>
              <a:t>List </a:t>
            </a:r>
            <a:r>
              <a:rPr lang="en-US" dirty="0" err="1"/>
              <a:t>list</a:t>
            </a:r>
            <a:r>
              <a:rPr lang="en-US" dirty="0"/>
              <a:t> = new </a:t>
            </a:r>
            <a:r>
              <a:rPr lang="en-US" dirty="0" err="1"/>
              <a:t>ArrayList</a:t>
            </a:r>
            <a:r>
              <a:rPr lang="en-US" dirty="0"/>
              <a:t>();</a:t>
            </a:r>
          </a:p>
          <a:p>
            <a:pPr marL="400050" lvl="1" indent="0">
              <a:buNone/>
            </a:pPr>
            <a:r>
              <a:rPr lang="en-US" dirty="0"/>
              <a:t>for(</a:t>
            </a:r>
            <a:r>
              <a:rPr lang="en-US" dirty="0" err="1"/>
              <a:t>int</a:t>
            </a:r>
            <a:r>
              <a:rPr lang="en-US" dirty="0"/>
              <a:t> </a:t>
            </a:r>
            <a:r>
              <a:rPr lang="en-US" dirty="0" err="1"/>
              <a:t>i</a:t>
            </a:r>
            <a:r>
              <a:rPr lang="en-US" dirty="0"/>
              <a:t> = 0; </a:t>
            </a:r>
            <a:r>
              <a:rPr lang="en-US" dirty="0" err="1"/>
              <a:t>i</a:t>
            </a:r>
            <a:r>
              <a:rPr lang="en-US" dirty="0"/>
              <a:t> &lt; </a:t>
            </a:r>
            <a:r>
              <a:rPr lang="en-US" dirty="0" err="1"/>
              <a:t>ints.length</a:t>
            </a:r>
            <a:r>
              <a:rPr lang="en-US" dirty="0"/>
              <a:t>; ++</a:t>
            </a:r>
            <a:r>
              <a:rPr lang="en-US" dirty="0" err="1"/>
              <a:t>i</a:t>
            </a:r>
            <a:r>
              <a:rPr lang="en-US" dirty="0"/>
              <a:t> ) {</a:t>
            </a:r>
          </a:p>
          <a:p>
            <a:pPr marL="400050" lvl="1" indent="0">
              <a:buNone/>
            </a:pPr>
            <a:r>
              <a:rPr lang="en-US" dirty="0"/>
              <a:t>	</a:t>
            </a:r>
            <a:r>
              <a:rPr lang="en-US" dirty="0" err="1"/>
              <a:t>list.add</a:t>
            </a:r>
            <a:r>
              <a:rPr lang="en-US" dirty="0"/>
              <a:t>(new Integer(</a:t>
            </a:r>
            <a:r>
              <a:rPr lang="en-US" dirty="0" err="1"/>
              <a:t>ints</a:t>
            </a:r>
            <a:r>
              <a:rPr lang="en-US" dirty="0"/>
              <a:t>[</a:t>
            </a:r>
            <a:r>
              <a:rPr lang="en-US" dirty="0" err="1"/>
              <a:t>i</a:t>
            </a:r>
            <a:r>
              <a:rPr lang="en-US" dirty="0"/>
              <a:t>]);</a:t>
            </a:r>
          </a:p>
          <a:p>
            <a:pPr marL="400050" lvl="1" indent="0">
              <a:buNone/>
            </a:pPr>
            <a:r>
              <a:rPr lang="en-US" dirty="0"/>
              <a:t>}</a:t>
            </a:r>
          </a:p>
          <a:p>
            <a:endParaRPr lang="en-US" dirty="0"/>
          </a:p>
        </p:txBody>
      </p:sp>
    </p:spTree>
    <p:extLst>
      <p:ext uri="{BB962C8B-B14F-4D97-AF65-F5344CB8AC3E}">
        <p14:creationId xmlns:p14="http://schemas.microsoft.com/office/powerpoint/2010/main" val="740697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effectLst/>
              </a:rPr>
              <a:t>Iterating Through Elements in a List  (pre-j2se5.0)</a:t>
            </a:r>
            <a:endParaRPr lang="en-US" sz="3200" dirty="0"/>
          </a:p>
        </p:txBody>
      </p:sp>
      <p:sp>
        <p:nvSpPr>
          <p:cNvPr id="3" name="Content Placeholder 2"/>
          <p:cNvSpPr>
            <a:spLocks noGrp="1"/>
          </p:cNvSpPr>
          <p:nvPr>
            <p:ph idx="1"/>
          </p:nvPr>
        </p:nvSpPr>
        <p:spPr>
          <a:xfrm>
            <a:off x="457200" y="1600200"/>
            <a:ext cx="8229600" cy="5029200"/>
          </a:xfrm>
        </p:spPr>
        <p:txBody>
          <a:bodyPr>
            <a:normAutofit fontScale="85000" lnSpcReduction="20000"/>
          </a:bodyPr>
          <a:lstStyle/>
          <a:p>
            <a:pPr lvl="0"/>
            <a:r>
              <a:rPr lang="en-US" dirty="0" smtClean="0"/>
              <a:t>Java’s </a:t>
            </a:r>
            <a:r>
              <a:rPr lang="en-US" dirty="0"/>
              <a:t>lists can be traversed in one of two ways:</a:t>
            </a:r>
          </a:p>
          <a:p>
            <a:pPr marL="0" indent="0">
              <a:buNone/>
            </a:pPr>
            <a:r>
              <a:rPr lang="en-US" dirty="0"/>
              <a:t> </a:t>
            </a:r>
          </a:p>
          <a:p>
            <a:pPr marL="400050" lvl="1" indent="0">
              <a:buNone/>
            </a:pPr>
            <a:r>
              <a:rPr lang="en-US" dirty="0"/>
              <a:t>		//mimic loop through an array</a:t>
            </a:r>
          </a:p>
          <a:p>
            <a:pPr marL="400050" lvl="1" indent="0">
              <a:buNone/>
            </a:pPr>
            <a:r>
              <a:rPr lang="en-US" dirty="0"/>
              <a:t>		String next = null;</a:t>
            </a:r>
          </a:p>
          <a:p>
            <a:pPr marL="400050" lvl="1" indent="0">
              <a:buNone/>
            </a:pPr>
            <a:r>
              <a:rPr lang="en-US" dirty="0"/>
              <a:t>		for(</a:t>
            </a:r>
            <a:r>
              <a:rPr lang="en-US" dirty="0" err="1"/>
              <a:t>int</a:t>
            </a:r>
            <a:r>
              <a:rPr lang="en-US" dirty="0"/>
              <a:t> </a:t>
            </a:r>
            <a:r>
              <a:rPr lang="en-US" dirty="0" err="1"/>
              <a:t>i</a:t>
            </a:r>
            <a:r>
              <a:rPr lang="en-US" dirty="0"/>
              <a:t> = 0; </a:t>
            </a:r>
            <a:r>
              <a:rPr lang="en-US" dirty="0" err="1"/>
              <a:t>i</a:t>
            </a:r>
            <a:r>
              <a:rPr lang="en-US" dirty="0"/>
              <a:t> &lt; </a:t>
            </a:r>
            <a:r>
              <a:rPr lang="en-US" dirty="0" err="1"/>
              <a:t>list.size</a:t>
            </a:r>
            <a:r>
              <a:rPr lang="en-US" dirty="0"/>
              <a:t>(); ++</a:t>
            </a:r>
            <a:r>
              <a:rPr lang="en-US" dirty="0" err="1"/>
              <a:t>i</a:t>
            </a:r>
            <a:r>
              <a:rPr lang="en-US" dirty="0"/>
              <a:t>) {</a:t>
            </a:r>
          </a:p>
          <a:p>
            <a:pPr marL="400050" lvl="1" indent="0">
              <a:buNone/>
            </a:pPr>
            <a:r>
              <a:rPr lang="en-US" dirty="0"/>
              <a:t>			next = (String)</a:t>
            </a:r>
            <a:r>
              <a:rPr lang="en-US" dirty="0" err="1"/>
              <a:t>list.get</a:t>
            </a:r>
            <a:r>
              <a:rPr lang="en-US" dirty="0"/>
              <a:t>(</a:t>
            </a:r>
            <a:r>
              <a:rPr lang="en-US" dirty="0" err="1"/>
              <a:t>i</a:t>
            </a:r>
            <a:r>
              <a:rPr lang="en-US" dirty="0"/>
              <a:t>);</a:t>
            </a:r>
          </a:p>
          <a:p>
            <a:pPr marL="400050" lvl="1" indent="0">
              <a:buNone/>
            </a:pPr>
            <a:r>
              <a:rPr lang="en-US" dirty="0"/>
              <a:t>			//do something with next</a:t>
            </a:r>
          </a:p>
          <a:p>
            <a:pPr marL="400050" lvl="1" indent="0">
              <a:buNone/>
            </a:pPr>
            <a:r>
              <a:rPr lang="en-US" dirty="0"/>
              <a:t>		}</a:t>
            </a:r>
          </a:p>
          <a:p>
            <a:pPr marL="400050" lvl="1" indent="0">
              <a:buNone/>
            </a:pPr>
            <a:r>
              <a:rPr lang="en-US" dirty="0"/>
              <a:t> </a:t>
            </a:r>
          </a:p>
          <a:p>
            <a:pPr marL="400050" lvl="1" indent="0">
              <a:buNone/>
            </a:pPr>
            <a:r>
              <a:rPr lang="en-US" dirty="0"/>
              <a:t>		//use an Iterator</a:t>
            </a:r>
          </a:p>
          <a:p>
            <a:pPr marL="400050" lvl="1" indent="0">
              <a:buNone/>
            </a:pPr>
            <a:r>
              <a:rPr lang="en-US" dirty="0"/>
              <a:t>		String next = null;</a:t>
            </a:r>
          </a:p>
          <a:p>
            <a:pPr marL="400050" lvl="1" indent="0">
              <a:buNone/>
            </a:pPr>
            <a:r>
              <a:rPr lang="en-US" dirty="0"/>
              <a:t>		Iterator </a:t>
            </a:r>
            <a:r>
              <a:rPr lang="en-US" dirty="0" err="1"/>
              <a:t>iterator</a:t>
            </a:r>
            <a:r>
              <a:rPr lang="en-US" dirty="0"/>
              <a:t> = </a:t>
            </a:r>
            <a:r>
              <a:rPr lang="en-US" dirty="0" err="1"/>
              <a:t>list.iterator</a:t>
            </a:r>
            <a:r>
              <a:rPr lang="en-US" dirty="0"/>
              <a:t>();</a:t>
            </a:r>
          </a:p>
          <a:p>
            <a:pPr marL="400050" lvl="1" indent="0">
              <a:buNone/>
            </a:pPr>
            <a:r>
              <a:rPr lang="en-US" dirty="0"/>
              <a:t>		while(</a:t>
            </a:r>
            <a:r>
              <a:rPr lang="en-US" dirty="0" err="1"/>
              <a:t>iterator.hasNext</a:t>
            </a:r>
            <a:r>
              <a:rPr lang="en-US" dirty="0"/>
              <a:t>()) {</a:t>
            </a:r>
          </a:p>
          <a:p>
            <a:pPr marL="400050" lvl="1" indent="0">
              <a:buNone/>
            </a:pPr>
            <a:r>
              <a:rPr lang="en-US" dirty="0"/>
              <a:t>			next = (String)</a:t>
            </a:r>
            <a:r>
              <a:rPr lang="en-US" dirty="0" err="1"/>
              <a:t>iterator.next</a:t>
            </a:r>
            <a:r>
              <a:rPr lang="en-US" dirty="0"/>
              <a:t>();</a:t>
            </a:r>
          </a:p>
          <a:p>
            <a:pPr marL="400050" lvl="1" indent="0">
              <a:buNone/>
            </a:pPr>
            <a:r>
              <a:rPr lang="en-US" dirty="0"/>
              <a:t>			//do something</a:t>
            </a:r>
          </a:p>
          <a:p>
            <a:pPr marL="400050" lvl="1" indent="0">
              <a:buNone/>
            </a:pPr>
            <a:r>
              <a:rPr lang="en-US" dirty="0"/>
              <a:t>		}</a:t>
            </a:r>
          </a:p>
          <a:p>
            <a:pPr marL="400050" lvl="1" indent="0">
              <a:buNone/>
            </a:pPr>
            <a:r>
              <a:rPr lang="en-US" dirty="0"/>
              <a:t> </a:t>
            </a:r>
          </a:p>
          <a:p>
            <a:r>
              <a:rPr lang="en-US" dirty="0"/>
              <a:t>Iterator is a Java interface with two methods: </a:t>
            </a:r>
            <a:r>
              <a:rPr lang="en-US" dirty="0" err="1"/>
              <a:t>hasNext</a:t>
            </a:r>
            <a:r>
              <a:rPr lang="en-US" dirty="0"/>
              <a:t>() and next(). Every type of list implemented in Java provides access to an Iterator instance. We can do the same for </a:t>
            </a:r>
            <a:r>
              <a:rPr lang="en-US" dirty="0" err="1"/>
              <a:t>MyStringList</a:t>
            </a:r>
            <a:r>
              <a:rPr lang="en-US" dirty="0"/>
              <a:t>:</a:t>
            </a:r>
          </a:p>
          <a:p>
            <a:endParaRPr lang="en-US" dirty="0"/>
          </a:p>
        </p:txBody>
      </p:sp>
    </p:spTree>
    <p:extLst>
      <p:ext uri="{BB962C8B-B14F-4D97-AF65-F5344CB8AC3E}">
        <p14:creationId xmlns:p14="http://schemas.microsoft.com/office/powerpoint/2010/main" val="32542695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600200"/>
          </a:xfrm>
        </p:spPr>
        <p:txBody>
          <a:bodyPr/>
          <a:lstStyle/>
          <a:p>
            <a:r>
              <a:rPr lang="en-US" sz="3200" b="1" dirty="0">
                <a:effectLst/>
              </a:rPr>
              <a:t>Iterating Through Elements in a List  (pre-j2se5.0)</a:t>
            </a:r>
            <a:endParaRPr lang="en-US" sz="3200" dirty="0"/>
          </a:p>
        </p:txBody>
      </p:sp>
      <p:sp>
        <p:nvSpPr>
          <p:cNvPr id="3" name="Content Placeholder 2"/>
          <p:cNvSpPr>
            <a:spLocks noGrp="1"/>
          </p:cNvSpPr>
          <p:nvPr>
            <p:ph idx="1"/>
          </p:nvPr>
        </p:nvSpPr>
        <p:spPr>
          <a:xfrm>
            <a:off x="457200" y="1447800"/>
            <a:ext cx="8229600" cy="5334000"/>
          </a:xfrm>
        </p:spPr>
        <p:txBody>
          <a:bodyPr>
            <a:normAutofit fontScale="47500" lnSpcReduction="20000"/>
          </a:bodyPr>
          <a:lstStyle/>
          <a:p>
            <a:pPr marL="400050" lvl="1" indent="0">
              <a:buNone/>
            </a:pPr>
            <a:r>
              <a:rPr lang="en-US" dirty="0"/>
              <a:t>class </a:t>
            </a:r>
            <a:r>
              <a:rPr lang="en-US" dirty="0" err="1"/>
              <a:t>MyStringList</a:t>
            </a:r>
            <a:r>
              <a:rPr lang="en-US" dirty="0"/>
              <a:t> implements </a:t>
            </a:r>
            <a:r>
              <a:rPr lang="en-US" dirty="0" err="1"/>
              <a:t>Iterable</a:t>
            </a:r>
            <a:r>
              <a:rPr lang="en-US" dirty="0"/>
              <a:t> {</a:t>
            </a:r>
          </a:p>
          <a:p>
            <a:pPr marL="400050" lvl="1" indent="0">
              <a:buNone/>
            </a:pPr>
            <a:r>
              <a:rPr lang="en-US" dirty="0"/>
              <a:t>   	//. .  . .</a:t>
            </a:r>
          </a:p>
          <a:p>
            <a:pPr marL="400050" lvl="1" indent="0">
              <a:buNone/>
            </a:pPr>
            <a:r>
              <a:rPr lang="en-US" dirty="0"/>
              <a:t>public Iterator iterator() {</a:t>
            </a:r>
          </a:p>
          <a:p>
            <a:pPr marL="400050" lvl="1" indent="0">
              <a:buNone/>
            </a:pPr>
            <a:r>
              <a:rPr lang="en-US" dirty="0"/>
              <a:t>		return new </a:t>
            </a:r>
            <a:r>
              <a:rPr lang="en-US" dirty="0" err="1"/>
              <a:t>MyIterator</a:t>
            </a:r>
            <a:r>
              <a:rPr lang="en-US" dirty="0"/>
              <a:t>();</a:t>
            </a:r>
          </a:p>
          <a:p>
            <a:pPr marL="400050" lvl="1" indent="0">
              <a:buNone/>
            </a:pPr>
            <a:r>
              <a:rPr lang="en-US" dirty="0"/>
              <a:t>	}</a:t>
            </a:r>
          </a:p>
          <a:p>
            <a:pPr marL="400050" lvl="1" indent="0">
              <a:buNone/>
            </a:pPr>
            <a:r>
              <a:rPr lang="en-US" dirty="0"/>
              <a:t>	private class </a:t>
            </a:r>
            <a:r>
              <a:rPr lang="en-US" dirty="0" err="1"/>
              <a:t>MyIterator</a:t>
            </a:r>
            <a:r>
              <a:rPr lang="en-US" dirty="0"/>
              <a:t> implements Iterator {</a:t>
            </a:r>
          </a:p>
          <a:p>
            <a:pPr marL="400050" lvl="1" indent="0">
              <a:buNone/>
            </a:pPr>
            <a:r>
              <a:rPr lang="en-US" dirty="0"/>
              <a:t> </a:t>
            </a:r>
          </a:p>
          <a:p>
            <a:pPr marL="400050" lvl="1" indent="0">
              <a:buNone/>
            </a:pPr>
            <a:r>
              <a:rPr lang="en-US" dirty="0"/>
              <a:t>		private </a:t>
            </a:r>
            <a:r>
              <a:rPr lang="en-US" dirty="0" err="1"/>
              <a:t>int</a:t>
            </a:r>
            <a:r>
              <a:rPr lang="en-US" dirty="0"/>
              <a:t> position;</a:t>
            </a:r>
          </a:p>
          <a:p>
            <a:pPr marL="400050" lvl="1" indent="0">
              <a:buNone/>
            </a:pPr>
            <a:r>
              <a:rPr lang="en-US" dirty="0"/>
              <a:t>		</a:t>
            </a:r>
            <a:r>
              <a:rPr lang="en-US" dirty="0" err="1"/>
              <a:t>MyIterator</a:t>
            </a:r>
            <a:r>
              <a:rPr lang="en-US" dirty="0"/>
              <a:t>(){</a:t>
            </a:r>
          </a:p>
          <a:p>
            <a:pPr marL="400050" lvl="1" indent="0">
              <a:buNone/>
            </a:pPr>
            <a:r>
              <a:rPr lang="en-US" dirty="0"/>
              <a:t>			position = 0;</a:t>
            </a:r>
          </a:p>
          <a:p>
            <a:pPr marL="400050" lvl="1" indent="0">
              <a:buNone/>
            </a:pPr>
            <a:r>
              <a:rPr lang="en-US" dirty="0"/>
              <a:t>		}</a:t>
            </a:r>
          </a:p>
          <a:p>
            <a:pPr marL="400050" lvl="1" indent="0">
              <a:buNone/>
            </a:pPr>
            <a:r>
              <a:rPr lang="en-US" dirty="0"/>
              <a:t>		public </a:t>
            </a:r>
            <a:r>
              <a:rPr lang="en-US" dirty="0" err="1"/>
              <a:t>boolean</a:t>
            </a:r>
            <a:r>
              <a:rPr lang="en-US" dirty="0"/>
              <a:t> </a:t>
            </a:r>
            <a:r>
              <a:rPr lang="en-US" dirty="0" err="1"/>
              <a:t>hasNext</a:t>
            </a:r>
            <a:r>
              <a:rPr lang="en-US" dirty="0"/>
              <a:t>() {</a:t>
            </a:r>
          </a:p>
          <a:p>
            <a:pPr marL="400050" lvl="1" indent="0">
              <a:buNone/>
            </a:pPr>
            <a:r>
              <a:rPr lang="en-US" dirty="0"/>
              <a:t>			return (position &lt; size);</a:t>
            </a:r>
          </a:p>
          <a:p>
            <a:pPr marL="400050" lvl="1" indent="0">
              <a:buNone/>
            </a:pPr>
            <a:r>
              <a:rPr lang="en-US" dirty="0"/>
              <a:t>		}</a:t>
            </a:r>
          </a:p>
          <a:p>
            <a:pPr marL="400050" lvl="1" indent="0">
              <a:buNone/>
            </a:pPr>
            <a:r>
              <a:rPr lang="en-US" dirty="0"/>
              <a:t> </a:t>
            </a:r>
          </a:p>
          <a:p>
            <a:pPr marL="400050" lvl="1" indent="0">
              <a:buNone/>
            </a:pPr>
            <a:r>
              <a:rPr lang="en-US" dirty="0"/>
              <a:t>		public Object next() throws </a:t>
            </a:r>
            <a:r>
              <a:rPr lang="en-US" dirty="0" err="1"/>
              <a:t>IndexOutOfBoundsException</a:t>
            </a:r>
            <a:r>
              <a:rPr lang="en-US" dirty="0"/>
              <a:t> {</a:t>
            </a:r>
          </a:p>
          <a:p>
            <a:pPr marL="400050" lvl="1" indent="0">
              <a:buNone/>
            </a:pPr>
            <a:r>
              <a:rPr lang="en-US" dirty="0"/>
              <a:t>if(!</a:t>
            </a:r>
            <a:r>
              <a:rPr lang="en-US" dirty="0" err="1"/>
              <a:t>hasNext</a:t>
            </a:r>
            <a:r>
              <a:rPr lang="en-US" dirty="0"/>
              <a:t>()) throw new </a:t>
            </a:r>
            <a:r>
              <a:rPr lang="en-US" dirty="0" err="1"/>
              <a:t>IndexOutOfBoundsException</a:t>
            </a:r>
            <a:r>
              <a:rPr lang="en-US" dirty="0"/>
              <a:t>();</a:t>
            </a:r>
          </a:p>
          <a:p>
            <a:pPr marL="400050" lvl="1" indent="0">
              <a:buNone/>
            </a:pPr>
            <a:r>
              <a:rPr lang="en-US" dirty="0"/>
              <a:t>			return </a:t>
            </a:r>
            <a:r>
              <a:rPr lang="en-US" dirty="0" err="1"/>
              <a:t>strArray</a:t>
            </a:r>
            <a:r>
              <a:rPr lang="en-US" dirty="0"/>
              <a:t>[position++];</a:t>
            </a:r>
          </a:p>
          <a:p>
            <a:pPr marL="400050" lvl="1" indent="0">
              <a:buNone/>
            </a:pPr>
            <a:r>
              <a:rPr lang="en-US" dirty="0"/>
              <a:t>		}</a:t>
            </a:r>
          </a:p>
          <a:p>
            <a:pPr marL="400050" lvl="1" indent="0">
              <a:buNone/>
            </a:pPr>
            <a:r>
              <a:rPr lang="en-US" dirty="0"/>
              <a:t>		public void reset() {</a:t>
            </a:r>
          </a:p>
          <a:p>
            <a:pPr marL="400050" lvl="1" indent="0">
              <a:buNone/>
            </a:pPr>
            <a:r>
              <a:rPr lang="en-US" dirty="0"/>
              <a:t>			position = 0;</a:t>
            </a:r>
          </a:p>
          <a:p>
            <a:pPr marL="400050" lvl="1" indent="0">
              <a:buNone/>
            </a:pPr>
            <a:r>
              <a:rPr lang="en-US" dirty="0"/>
              <a:t>		}</a:t>
            </a:r>
          </a:p>
          <a:p>
            <a:pPr marL="400050" lvl="1" indent="0">
              <a:buNone/>
            </a:pPr>
            <a:r>
              <a:rPr lang="en-US" dirty="0"/>
              <a:t>		/** optional -- not necessary to implement */</a:t>
            </a:r>
          </a:p>
          <a:p>
            <a:pPr marL="400050" lvl="1" indent="0">
              <a:buNone/>
            </a:pPr>
            <a:r>
              <a:rPr lang="en-US" dirty="0"/>
              <a:t>		public void remove() {</a:t>
            </a:r>
          </a:p>
          <a:p>
            <a:pPr marL="400050" lvl="1" indent="0">
              <a:buNone/>
            </a:pPr>
            <a:r>
              <a:rPr lang="en-US" dirty="0"/>
              <a:t>			// not implemented</a:t>
            </a:r>
          </a:p>
          <a:p>
            <a:pPr marL="400050" lvl="1" indent="0">
              <a:buNone/>
            </a:pPr>
            <a:r>
              <a:rPr lang="en-US" dirty="0"/>
              <a:t>			</a:t>
            </a:r>
          </a:p>
          <a:p>
            <a:pPr marL="400050" lvl="1" indent="0">
              <a:buNone/>
            </a:pPr>
            <a:r>
              <a:rPr lang="en-US" dirty="0"/>
              <a:t>		}</a:t>
            </a:r>
          </a:p>
          <a:p>
            <a:pPr marL="400050" lvl="1" indent="0">
              <a:buNone/>
            </a:pPr>
            <a:r>
              <a:rPr lang="en-US" dirty="0"/>
              <a:t>		</a:t>
            </a:r>
          </a:p>
          <a:p>
            <a:pPr marL="400050" lvl="1" indent="0">
              <a:buNone/>
            </a:pPr>
            <a:r>
              <a:rPr lang="en-US" dirty="0"/>
              <a:t>}</a:t>
            </a:r>
          </a:p>
          <a:p>
            <a:pPr marL="400050" lvl="1" indent="0">
              <a:buNone/>
            </a:pPr>
            <a:r>
              <a:rPr lang="en-US" dirty="0"/>
              <a:t>	public static void main(String[] </a:t>
            </a:r>
            <a:r>
              <a:rPr lang="en-US" dirty="0" err="1"/>
              <a:t>args</a:t>
            </a:r>
            <a:r>
              <a:rPr lang="en-US" dirty="0"/>
              <a:t>){</a:t>
            </a:r>
          </a:p>
          <a:p>
            <a:pPr marL="400050" lvl="1" indent="0">
              <a:buNone/>
            </a:pPr>
            <a:r>
              <a:rPr lang="en-US" dirty="0"/>
              <a:t>		</a:t>
            </a:r>
            <a:r>
              <a:rPr lang="en-US" dirty="0" err="1"/>
              <a:t>MyStringList</a:t>
            </a:r>
            <a:r>
              <a:rPr lang="en-US" dirty="0"/>
              <a:t> l = new </a:t>
            </a:r>
            <a:r>
              <a:rPr lang="en-US" dirty="0" err="1"/>
              <a:t>MyStringList</a:t>
            </a:r>
            <a:r>
              <a:rPr lang="en-US" dirty="0"/>
              <a:t>();</a:t>
            </a:r>
          </a:p>
          <a:p>
            <a:pPr marL="400050" lvl="1" indent="0">
              <a:buNone/>
            </a:pPr>
            <a:r>
              <a:rPr lang="en-US" dirty="0"/>
              <a:t>		</a:t>
            </a:r>
            <a:r>
              <a:rPr lang="en-US" dirty="0" err="1"/>
              <a:t>l.add</a:t>
            </a:r>
            <a:r>
              <a:rPr lang="en-US" dirty="0"/>
              <a:t>("Bob");</a:t>
            </a:r>
          </a:p>
          <a:p>
            <a:pPr marL="400050" lvl="1" indent="0">
              <a:buNone/>
            </a:pPr>
            <a:r>
              <a:rPr lang="en-US" dirty="0"/>
              <a:t>		</a:t>
            </a:r>
            <a:r>
              <a:rPr lang="en-US" dirty="0" err="1"/>
              <a:t>l.add</a:t>
            </a:r>
            <a:r>
              <a:rPr lang="en-US" dirty="0"/>
              <a:t>("Steve");</a:t>
            </a:r>
          </a:p>
          <a:p>
            <a:pPr marL="400050" lvl="1" indent="0">
              <a:buNone/>
            </a:pPr>
            <a:r>
              <a:rPr lang="en-US" dirty="0"/>
              <a:t>		</a:t>
            </a:r>
            <a:r>
              <a:rPr lang="en-US" dirty="0" err="1"/>
              <a:t>l.add</a:t>
            </a:r>
            <a:r>
              <a:rPr lang="en-US" dirty="0"/>
              <a:t>("Susan");</a:t>
            </a:r>
          </a:p>
          <a:p>
            <a:pPr marL="400050" lvl="1" indent="0">
              <a:buNone/>
            </a:pPr>
            <a:r>
              <a:rPr lang="en-US" dirty="0"/>
              <a:t>		</a:t>
            </a:r>
            <a:r>
              <a:rPr lang="en-US" dirty="0" err="1"/>
              <a:t>l.add</a:t>
            </a:r>
            <a:r>
              <a:rPr lang="en-US" dirty="0"/>
              <a:t>("Mark");</a:t>
            </a:r>
          </a:p>
          <a:p>
            <a:pPr marL="400050" lvl="1" indent="0">
              <a:buNone/>
            </a:pPr>
            <a:r>
              <a:rPr lang="en-US" dirty="0"/>
              <a:t>		</a:t>
            </a:r>
            <a:r>
              <a:rPr lang="en-US" dirty="0" err="1"/>
              <a:t>l.add</a:t>
            </a:r>
            <a:r>
              <a:rPr lang="en-US" dirty="0"/>
              <a:t>("Dave");</a:t>
            </a:r>
          </a:p>
          <a:p>
            <a:pPr marL="400050" lvl="1" indent="0">
              <a:buNone/>
            </a:pPr>
            <a:r>
              <a:rPr lang="en-US" dirty="0"/>
              <a:t>		Iterator </a:t>
            </a:r>
            <a:r>
              <a:rPr lang="en-US" dirty="0" err="1"/>
              <a:t>iterator</a:t>
            </a:r>
            <a:r>
              <a:rPr lang="en-US" dirty="0"/>
              <a:t> = </a:t>
            </a:r>
            <a:r>
              <a:rPr lang="en-US" dirty="0" err="1"/>
              <a:t>l.iterator</a:t>
            </a:r>
            <a:r>
              <a:rPr lang="en-US" dirty="0"/>
              <a:t>();</a:t>
            </a:r>
          </a:p>
          <a:p>
            <a:pPr marL="400050" lvl="1" indent="0">
              <a:buNone/>
            </a:pPr>
            <a:r>
              <a:rPr lang="en-US" dirty="0"/>
              <a:t>		while(</a:t>
            </a:r>
            <a:r>
              <a:rPr lang="en-US" dirty="0" err="1"/>
              <a:t>iterator.hasNext</a:t>
            </a:r>
            <a:r>
              <a:rPr lang="en-US" dirty="0"/>
              <a:t>()){</a:t>
            </a:r>
          </a:p>
          <a:p>
            <a:pPr marL="400050" lvl="1" indent="0">
              <a:buNone/>
            </a:pPr>
            <a:r>
              <a:rPr lang="en-US" dirty="0"/>
              <a:t>			</a:t>
            </a:r>
            <a:r>
              <a:rPr lang="en-US" dirty="0" err="1"/>
              <a:t>System.out.println</a:t>
            </a:r>
            <a:r>
              <a:rPr lang="en-US" dirty="0"/>
              <a:t>(</a:t>
            </a:r>
            <a:r>
              <a:rPr lang="en-US" dirty="0" err="1"/>
              <a:t>iterator.next</a:t>
            </a:r>
            <a:r>
              <a:rPr lang="en-US" dirty="0"/>
              <a:t>());</a:t>
            </a:r>
          </a:p>
          <a:p>
            <a:pPr marL="400050" lvl="1" indent="0">
              <a:buNone/>
            </a:pPr>
            <a:r>
              <a:rPr lang="en-US" dirty="0"/>
              <a:t>	}</a:t>
            </a:r>
          </a:p>
          <a:p>
            <a:pPr marL="400050" lvl="1" indent="0">
              <a:buNone/>
            </a:pPr>
            <a:r>
              <a:rPr lang="en-US" dirty="0"/>
              <a:t>}</a:t>
            </a:r>
          </a:p>
          <a:p>
            <a:endParaRPr lang="en-US" dirty="0"/>
          </a:p>
        </p:txBody>
      </p:sp>
    </p:spTree>
    <p:extLst>
      <p:ext uri="{BB962C8B-B14F-4D97-AF65-F5344CB8AC3E}">
        <p14:creationId xmlns:p14="http://schemas.microsoft.com/office/powerpoint/2010/main" val="25700880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effectLst/>
              </a:rPr>
              <a:t>Iterating Through Elements in a List  (pre-j2se5.0)</a:t>
            </a:r>
            <a:endParaRPr lang="en-US" sz="3200" dirty="0"/>
          </a:p>
        </p:txBody>
      </p:sp>
      <p:sp>
        <p:nvSpPr>
          <p:cNvPr id="3" name="Content Placeholder 2"/>
          <p:cNvSpPr>
            <a:spLocks noGrp="1"/>
          </p:cNvSpPr>
          <p:nvPr>
            <p:ph idx="1"/>
          </p:nvPr>
        </p:nvSpPr>
        <p:spPr/>
        <p:txBody>
          <a:bodyPr>
            <a:normAutofit/>
          </a:bodyPr>
          <a:lstStyle/>
          <a:p>
            <a:pPr lvl="0"/>
            <a:r>
              <a:rPr lang="en-US" dirty="0"/>
              <a:t>For </a:t>
            </a:r>
            <a:r>
              <a:rPr lang="en-US" dirty="0" err="1"/>
              <a:t>ArrayLists</a:t>
            </a:r>
            <a:r>
              <a:rPr lang="en-US" dirty="0"/>
              <a:t>, either approach to iterating through elements is OK, but for </a:t>
            </a:r>
            <a:r>
              <a:rPr lang="en-US" dirty="0" err="1"/>
              <a:t>LinkedLists</a:t>
            </a:r>
            <a:r>
              <a:rPr lang="en-US" dirty="0"/>
              <a:t>, the get(</a:t>
            </a:r>
            <a:r>
              <a:rPr lang="en-US" dirty="0" err="1"/>
              <a:t>int</a:t>
            </a:r>
            <a:r>
              <a:rPr lang="en-US" dirty="0"/>
              <a:t> </a:t>
            </a:r>
            <a:r>
              <a:rPr lang="en-US" dirty="0" err="1"/>
              <a:t>pos</a:t>
            </a:r>
            <a:r>
              <a:rPr lang="en-US" dirty="0"/>
              <a:t>) operation is very slow, so the Iterator approach is preferable</a:t>
            </a:r>
            <a:r>
              <a:rPr lang="en-US" dirty="0" smtClean="0"/>
              <a:t>.</a:t>
            </a:r>
            <a:endParaRPr lang="en-US" dirty="0"/>
          </a:p>
          <a:p>
            <a:pPr lvl="0"/>
            <a:r>
              <a:rPr lang="en-US" dirty="0"/>
              <a:t>All lists in Java implement the interface </a:t>
            </a:r>
            <a:r>
              <a:rPr lang="en-US" i="1" dirty="0"/>
              <a:t>List.</a:t>
            </a:r>
            <a:r>
              <a:rPr lang="en-US" dirty="0"/>
              <a:t> The declared operations are identical to the operations we find in </a:t>
            </a:r>
            <a:r>
              <a:rPr lang="en-US" dirty="0" err="1"/>
              <a:t>ArrayList</a:t>
            </a:r>
            <a:r>
              <a:rPr lang="en-US" dirty="0"/>
              <a:t> and </a:t>
            </a:r>
            <a:r>
              <a:rPr lang="en-US" dirty="0" err="1"/>
              <a:t>LinkedList</a:t>
            </a:r>
            <a:r>
              <a:rPr lang="en-US" dirty="0"/>
              <a:t> – here is a partial catalogue of them</a:t>
            </a:r>
            <a:r>
              <a:rPr lang="en-US" dirty="0" smtClean="0"/>
              <a:t>:</a:t>
            </a:r>
            <a:endParaRPr lang="en-US" dirty="0"/>
          </a:p>
          <a:p>
            <a:pPr marL="400050" lvl="1" indent="0">
              <a:buNone/>
            </a:pPr>
            <a:r>
              <a:rPr lang="en-US" dirty="0"/>
              <a:t>void add(Object </a:t>
            </a:r>
            <a:r>
              <a:rPr lang="en-US" dirty="0" err="1"/>
              <a:t>ob</a:t>
            </a:r>
            <a:r>
              <a:rPr lang="en-US" dirty="0"/>
              <a:t>);</a:t>
            </a:r>
          </a:p>
          <a:p>
            <a:pPr marL="400050" lvl="1" indent="0">
              <a:buNone/>
            </a:pPr>
            <a:r>
              <a:rPr lang="en-US" dirty="0"/>
              <a:t>Object get(</a:t>
            </a:r>
            <a:r>
              <a:rPr lang="en-US" dirty="0" err="1"/>
              <a:t>int</a:t>
            </a:r>
            <a:r>
              <a:rPr lang="en-US" dirty="0"/>
              <a:t> </a:t>
            </a:r>
            <a:r>
              <a:rPr lang="en-US" dirty="0" err="1"/>
              <a:t>pos</a:t>
            </a:r>
            <a:r>
              <a:rPr lang="en-US" dirty="0"/>
              <a:t>);</a:t>
            </a:r>
          </a:p>
          <a:p>
            <a:pPr marL="400050" lvl="1" indent="0">
              <a:buNone/>
            </a:pPr>
            <a:r>
              <a:rPr lang="en-US" dirty="0" err="1"/>
              <a:t>boolean</a:t>
            </a:r>
            <a:r>
              <a:rPr lang="en-US" dirty="0"/>
              <a:t> remove(Object </a:t>
            </a:r>
            <a:r>
              <a:rPr lang="en-US" dirty="0" err="1"/>
              <a:t>ob</a:t>
            </a:r>
            <a:r>
              <a:rPr lang="en-US" dirty="0"/>
              <a:t>);</a:t>
            </a:r>
          </a:p>
          <a:p>
            <a:pPr marL="400050" lvl="1" indent="0">
              <a:buNone/>
            </a:pPr>
            <a:r>
              <a:rPr lang="en-US" dirty="0" err="1"/>
              <a:t>int</a:t>
            </a:r>
            <a:r>
              <a:rPr lang="en-US" dirty="0"/>
              <a:t> size();</a:t>
            </a:r>
          </a:p>
          <a:p>
            <a:endParaRPr lang="en-US" dirty="0"/>
          </a:p>
        </p:txBody>
      </p:sp>
    </p:spTree>
    <p:extLst>
      <p:ext uri="{BB962C8B-B14F-4D97-AF65-F5344CB8AC3E}">
        <p14:creationId xmlns:p14="http://schemas.microsoft.com/office/powerpoint/2010/main" val="34374599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effectLst/>
              </a:rPr>
              <a:t>Iterating Through Elements in a List  (pre-j2se5.0)</a:t>
            </a:r>
            <a:endParaRPr lang="en-US" sz="3200" dirty="0"/>
          </a:p>
        </p:txBody>
      </p:sp>
      <p:sp>
        <p:nvSpPr>
          <p:cNvPr id="3" name="Content Placeholder 2"/>
          <p:cNvSpPr>
            <a:spLocks noGrp="1"/>
          </p:cNvSpPr>
          <p:nvPr>
            <p:ph idx="1"/>
          </p:nvPr>
        </p:nvSpPr>
        <p:spPr>
          <a:xfrm>
            <a:off x="457200" y="1600200"/>
            <a:ext cx="8229600" cy="5105400"/>
          </a:xfrm>
        </p:spPr>
        <p:txBody>
          <a:bodyPr>
            <a:normAutofit fontScale="70000" lnSpcReduction="20000"/>
          </a:bodyPr>
          <a:lstStyle/>
          <a:p>
            <a:pPr lvl="0"/>
            <a:r>
              <a:rPr lang="en-US" dirty="0"/>
              <a:t>When creating your own type of List, instead of implementing all the methods in the List interface, you can use default implementations provided by the </a:t>
            </a:r>
            <a:r>
              <a:rPr lang="en-US" dirty="0" err="1"/>
              <a:t>AbstractList</a:t>
            </a:r>
            <a:r>
              <a:rPr lang="en-US" dirty="0"/>
              <a:t> class. This class requires only that you provide your own implementation of </a:t>
            </a:r>
            <a:br>
              <a:rPr lang="en-US" dirty="0"/>
            </a:br>
            <a:r>
              <a:rPr lang="en-US" dirty="0"/>
              <a:t>get(</a:t>
            </a:r>
            <a:r>
              <a:rPr lang="en-US" dirty="0" err="1"/>
              <a:t>int</a:t>
            </a:r>
            <a:r>
              <a:rPr lang="en-US" dirty="0"/>
              <a:t> </a:t>
            </a:r>
            <a:r>
              <a:rPr lang="en-US" dirty="0" err="1"/>
              <a:t>i</a:t>
            </a:r>
            <a:r>
              <a:rPr lang="en-US" dirty="0"/>
              <a:t>). Other common methods (add, remove, set) usually need to be overridden (by default they throw an </a:t>
            </a:r>
            <a:r>
              <a:rPr lang="en-US" dirty="0" err="1"/>
              <a:t>UnsupportedOperationException</a:t>
            </a:r>
            <a:r>
              <a:rPr lang="en-US" dirty="0" smtClean="0"/>
              <a:t>).</a:t>
            </a:r>
          </a:p>
          <a:p>
            <a:pPr lvl="0"/>
            <a:r>
              <a:rPr lang="en-US" dirty="0" smtClean="0"/>
              <a:t>A </a:t>
            </a:r>
            <a:r>
              <a:rPr lang="en-US" dirty="0"/>
              <a:t>big advantage to using </a:t>
            </a:r>
            <a:r>
              <a:rPr lang="en-US" dirty="0" err="1"/>
              <a:t>AbstractList</a:t>
            </a:r>
            <a:r>
              <a:rPr lang="en-US" dirty="0"/>
              <a:t> as a superclass for your list implementations is that it provides a default implementation of Iterator and </a:t>
            </a:r>
            <a:r>
              <a:rPr lang="en-US" dirty="0" err="1"/>
              <a:t>ListIterator</a:t>
            </a:r>
            <a:r>
              <a:rPr lang="en-US" dirty="0" smtClean="0"/>
              <a:t>.</a:t>
            </a:r>
            <a:endParaRPr lang="en-US" dirty="0"/>
          </a:p>
          <a:p>
            <a:pPr marL="400050" lvl="1" indent="0">
              <a:buNone/>
            </a:pPr>
            <a:r>
              <a:rPr lang="en-US" dirty="0"/>
              <a:t>//declare your list to extend </a:t>
            </a:r>
            <a:r>
              <a:rPr lang="en-US" dirty="0" err="1"/>
              <a:t>AbstractList</a:t>
            </a:r>
            <a:endParaRPr lang="en-US" dirty="0"/>
          </a:p>
          <a:p>
            <a:pPr marL="400050" lvl="1" indent="0">
              <a:buNone/>
            </a:pPr>
            <a:r>
              <a:rPr lang="en-US" b="1" dirty="0"/>
              <a:t>public</a:t>
            </a:r>
            <a:r>
              <a:rPr lang="en-US" dirty="0"/>
              <a:t> </a:t>
            </a:r>
            <a:r>
              <a:rPr lang="en-US" b="1" dirty="0"/>
              <a:t>class</a:t>
            </a:r>
            <a:r>
              <a:rPr lang="en-US" dirty="0"/>
              <a:t> </a:t>
            </a:r>
            <a:r>
              <a:rPr lang="en-US" dirty="0" err="1"/>
              <a:t>MyStringList</a:t>
            </a:r>
            <a:r>
              <a:rPr lang="en-US" dirty="0"/>
              <a:t> </a:t>
            </a:r>
            <a:r>
              <a:rPr lang="en-US" b="1" dirty="0"/>
              <a:t>extends</a:t>
            </a:r>
            <a:r>
              <a:rPr lang="en-US" dirty="0"/>
              <a:t> </a:t>
            </a:r>
            <a:r>
              <a:rPr lang="en-US" dirty="0" err="1"/>
              <a:t>AbstractList</a:t>
            </a:r>
            <a:r>
              <a:rPr lang="en-US" dirty="0"/>
              <a:t> { ...  }</a:t>
            </a:r>
          </a:p>
          <a:p>
            <a:pPr marL="400050" lvl="1" indent="0">
              <a:buNone/>
            </a:pPr>
            <a:r>
              <a:rPr lang="en-US" dirty="0"/>
              <a:t> </a:t>
            </a:r>
          </a:p>
          <a:p>
            <a:pPr marL="400050" lvl="1" indent="0">
              <a:buNone/>
            </a:pPr>
            <a:r>
              <a:rPr lang="en-US" dirty="0"/>
              <a:t>public class Test {</a:t>
            </a:r>
          </a:p>
          <a:p>
            <a:pPr marL="400050" lvl="1" indent="0">
              <a:buNone/>
            </a:pPr>
            <a:r>
              <a:rPr lang="en-US" dirty="0"/>
              <a:t>	public static void main(String[] </a:t>
            </a:r>
            <a:r>
              <a:rPr lang="en-US" dirty="0" err="1"/>
              <a:t>args</a:t>
            </a:r>
            <a:r>
              <a:rPr lang="en-US" dirty="0"/>
              <a:t>){</a:t>
            </a:r>
          </a:p>
          <a:p>
            <a:pPr marL="400050" lvl="1" indent="0">
              <a:buNone/>
            </a:pPr>
            <a:r>
              <a:rPr lang="en-US" dirty="0"/>
              <a:t>		</a:t>
            </a:r>
            <a:r>
              <a:rPr lang="en-US" dirty="0" err="1"/>
              <a:t>MyStringList</a:t>
            </a:r>
            <a:r>
              <a:rPr lang="en-US" dirty="0"/>
              <a:t> l = new </a:t>
            </a:r>
            <a:r>
              <a:rPr lang="en-US" dirty="0" err="1"/>
              <a:t>MyStringList</a:t>
            </a:r>
            <a:r>
              <a:rPr lang="en-US" dirty="0"/>
              <a:t>();</a:t>
            </a:r>
          </a:p>
          <a:p>
            <a:pPr marL="400050" lvl="1" indent="0">
              <a:buNone/>
            </a:pPr>
            <a:r>
              <a:rPr lang="en-US" dirty="0"/>
              <a:t>		</a:t>
            </a:r>
            <a:r>
              <a:rPr lang="en-US" dirty="0" err="1"/>
              <a:t>l.add</a:t>
            </a:r>
            <a:r>
              <a:rPr lang="en-US" dirty="0"/>
              <a:t>("Bob");</a:t>
            </a:r>
          </a:p>
          <a:p>
            <a:pPr marL="400050" lvl="1" indent="0">
              <a:buNone/>
            </a:pPr>
            <a:r>
              <a:rPr lang="en-US" dirty="0"/>
              <a:t>		</a:t>
            </a:r>
            <a:r>
              <a:rPr lang="en-US" dirty="0" err="1"/>
              <a:t>l.add</a:t>
            </a:r>
            <a:r>
              <a:rPr lang="en-US" dirty="0"/>
              <a:t>("Steve");</a:t>
            </a:r>
          </a:p>
          <a:p>
            <a:pPr marL="400050" lvl="1" indent="0">
              <a:buNone/>
            </a:pPr>
            <a:r>
              <a:rPr lang="en-US" dirty="0"/>
              <a:t>		</a:t>
            </a:r>
            <a:r>
              <a:rPr lang="en-US" dirty="0" err="1"/>
              <a:t>l.add</a:t>
            </a:r>
            <a:r>
              <a:rPr lang="en-US" dirty="0"/>
              <a:t>("Susan");</a:t>
            </a:r>
          </a:p>
          <a:p>
            <a:pPr marL="400050" lvl="1" indent="0">
              <a:buNone/>
            </a:pPr>
            <a:r>
              <a:rPr lang="en-US" dirty="0"/>
              <a:t>		</a:t>
            </a:r>
            <a:r>
              <a:rPr lang="en-US" dirty="0" err="1"/>
              <a:t>l.add</a:t>
            </a:r>
            <a:r>
              <a:rPr lang="en-US" dirty="0"/>
              <a:t>("Mark");</a:t>
            </a:r>
          </a:p>
          <a:p>
            <a:pPr marL="400050" lvl="1" indent="0">
              <a:buNone/>
            </a:pPr>
            <a:r>
              <a:rPr lang="en-US" dirty="0"/>
              <a:t>		</a:t>
            </a:r>
            <a:r>
              <a:rPr lang="en-US" dirty="0" err="1"/>
              <a:t>l.add</a:t>
            </a:r>
            <a:r>
              <a:rPr lang="en-US" dirty="0"/>
              <a:t>("Dave");</a:t>
            </a:r>
          </a:p>
          <a:p>
            <a:pPr marL="400050" lvl="1" indent="0">
              <a:buNone/>
            </a:pPr>
            <a:r>
              <a:rPr lang="en-US" dirty="0"/>
              <a:t>		//uses the implementation in </a:t>
            </a:r>
            <a:r>
              <a:rPr lang="en-US" dirty="0" err="1"/>
              <a:t>AbstractList</a:t>
            </a:r>
            <a:endParaRPr lang="en-US" dirty="0"/>
          </a:p>
          <a:p>
            <a:pPr marL="400050" lvl="1" indent="0">
              <a:buNone/>
            </a:pPr>
            <a:r>
              <a:rPr lang="en-US" dirty="0"/>
              <a:t>		Iterator </a:t>
            </a:r>
            <a:r>
              <a:rPr lang="en-US" dirty="0" err="1"/>
              <a:t>iterator</a:t>
            </a:r>
            <a:r>
              <a:rPr lang="en-US" dirty="0"/>
              <a:t> = </a:t>
            </a:r>
            <a:r>
              <a:rPr lang="en-US" dirty="0" err="1"/>
              <a:t>l.iterator</a:t>
            </a:r>
            <a:r>
              <a:rPr lang="en-US" dirty="0"/>
              <a:t>();</a:t>
            </a:r>
          </a:p>
          <a:p>
            <a:pPr marL="400050" lvl="1" indent="0">
              <a:buNone/>
            </a:pPr>
            <a:r>
              <a:rPr lang="en-US" dirty="0"/>
              <a:t>		while(</a:t>
            </a:r>
            <a:r>
              <a:rPr lang="en-US" dirty="0" err="1"/>
              <a:t>iterator.hasNext</a:t>
            </a:r>
            <a:r>
              <a:rPr lang="en-US" dirty="0"/>
              <a:t>()){</a:t>
            </a:r>
          </a:p>
          <a:p>
            <a:pPr marL="400050" lvl="1" indent="0">
              <a:buNone/>
            </a:pPr>
            <a:r>
              <a:rPr lang="en-US" dirty="0"/>
              <a:t>			</a:t>
            </a:r>
            <a:r>
              <a:rPr lang="en-US" dirty="0" err="1"/>
              <a:t>System.out.println</a:t>
            </a:r>
            <a:r>
              <a:rPr lang="en-US" dirty="0"/>
              <a:t>(</a:t>
            </a:r>
            <a:r>
              <a:rPr lang="en-US" dirty="0" err="1"/>
              <a:t>iterator.next</a:t>
            </a:r>
            <a:r>
              <a:rPr lang="en-US" dirty="0"/>
              <a:t>());</a:t>
            </a:r>
          </a:p>
          <a:p>
            <a:pPr marL="400050" lvl="1" indent="0">
              <a:buNone/>
            </a:pPr>
            <a:r>
              <a:rPr lang="en-US" dirty="0"/>
              <a:t>	}</a:t>
            </a:r>
          </a:p>
          <a:p>
            <a:pPr marL="400050" lvl="1" indent="0">
              <a:buNone/>
            </a:pPr>
            <a:r>
              <a:rPr lang="en-US" dirty="0"/>
              <a:t>}</a:t>
            </a:r>
          </a:p>
          <a:p>
            <a:pPr marL="400050" lvl="1" indent="0">
              <a:buNone/>
            </a:pPr>
            <a:r>
              <a:rPr lang="en-US" dirty="0"/>
              <a:t>}</a:t>
            </a:r>
            <a:endParaRPr lang="en-US" dirty="0"/>
          </a:p>
        </p:txBody>
      </p:sp>
    </p:spTree>
    <p:extLst>
      <p:ext uri="{BB962C8B-B14F-4D97-AF65-F5344CB8AC3E}">
        <p14:creationId xmlns:p14="http://schemas.microsoft.com/office/powerpoint/2010/main" val="3345636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effectLst/>
              </a:rPr>
              <a:t>Iterating Through Elements in a List  (pre-j2se5.0)</a:t>
            </a:r>
            <a:endParaRPr lang="en-US" sz="3200" dirty="0"/>
          </a:p>
        </p:txBody>
      </p:sp>
      <p:sp>
        <p:nvSpPr>
          <p:cNvPr id="3" name="Content Placeholder 2"/>
          <p:cNvSpPr>
            <a:spLocks noGrp="1"/>
          </p:cNvSpPr>
          <p:nvPr>
            <p:ph idx="1"/>
          </p:nvPr>
        </p:nvSpPr>
        <p:spPr>
          <a:xfrm>
            <a:off x="457200" y="1600200"/>
            <a:ext cx="8229600" cy="5105400"/>
          </a:xfrm>
        </p:spPr>
        <p:txBody>
          <a:bodyPr>
            <a:normAutofit fontScale="85000" lnSpcReduction="20000"/>
          </a:bodyPr>
          <a:lstStyle/>
          <a:p>
            <a:pPr lvl="0"/>
            <a:r>
              <a:rPr lang="en-US" b="1" i="1" dirty="0"/>
              <a:t>Best Practice </a:t>
            </a:r>
            <a:r>
              <a:rPr lang="en-US" dirty="0"/>
              <a:t> Different kinds of lists provide different advantages. </a:t>
            </a:r>
            <a:r>
              <a:rPr lang="en-US" dirty="0" err="1"/>
              <a:t>LinkedLists</a:t>
            </a:r>
            <a:r>
              <a:rPr lang="en-US" dirty="0"/>
              <a:t> are a superior choice when many inserts and deletions are expected, or when the number of add operations would force too many resize() operations in an </a:t>
            </a:r>
            <a:r>
              <a:rPr lang="en-US" dirty="0" err="1"/>
              <a:t>ArrayList</a:t>
            </a:r>
            <a:r>
              <a:rPr lang="en-US" dirty="0"/>
              <a:t>. If the requirement is instead for repeated access by index, </a:t>
            </a:r>
            <a:r>
              <a:rPr lang="en-US" dirty="0" err="1"/>
              <a:t>ArrayList</a:t>
            </a:r>
            <a:r>
              <a:rPr lang="en-US" dirty="0"/>
              <a:t> is preferable. </a:t>
            </a:r>
            <a:endParaRPr lang="en-US" dirty="0"/>
          </a:p>
          <a:p>
            <a:pPr lvl="0"/>
            <a:r>
              <a:rPr lang="en-US" dirty="0" smtClean="0"/>
              <a:t>Sometimes </a:t>
            </a:r>
            <a:r>
              <a:rPr lang="en-US" dirty="0"/>
              <a:t>you won’t know which type of list will be the best choice. And even if you have a preference at the beginning of  a project, the need may change as development proceeds. For these reasons, the best way to create a list is to use the principle of </a:t>
            </a:r>
            <a:r>
              <a:rPr lang="en-US" i="1" dirty="0"/>
              <a:t>Programming to the Interface</a:t>
            </a:r>
            <a:r>
              <a:rPr lang="en-US" i="1" dirty="0" smtClean="0"/>
              <a:t>:</a:t>
            </a:r>
            <a:endParaRPr lang="en-US" dirty="0"/>
          </a:p>
          <a:p>
            <a:pPr marL="400050" lvl="1" indent="0">
              <a:buNone/>
            </a:pPr>
            <a:r>
              <a:rPr lang="en-US" dirty="0"/>
              <a:t>//start with an </a:t>
            </a:r>
            <a:r>
              <a:rPr lang="en-US" dirty="0" err="1"/>
              <a:t>ArrayList</a:t>
            </a:r>
            <a:endParaRPr lang="en-US" dirty="0"/>
          </a:p>
          <a:p>
            <a:pPr marL="400050" lvl="1" indent="0">
              <a:buNone/>
            </a:pPr>
            <a:r>
              <a:rPr lang="en-US" dirty="0"/>
              <a:t>List </a:t>
            </a:r>
            <a:r>
              <a:rPr lang="en-US" dirty="0" err="1"/>
              <a:t>myList</a:t>
            </a:r>
            <a:r>
              <a:rPr lang="en-US" dirty="0"/>
              <a:t> = new </a:t>
            </a:r>
            <a:r>
              <a:rPr lang="en-US" dirty="0" err="1"/>
              <a:t>ArrayList</a:t>
            </a:r>
            <a:r>
              <a:rPr lang="en-US" dirty="0"/>
              <a:t>();</a:t>
            </a:r>
          </a:p>
          <a:p>
            <a:pPr marL="400050" lvl="1" indent="0">
              <a:buNone/>
            </a:pPr>
            <a:r>
              <a:rPr lang="en-US" dirty="0" err="1"/>
              <a:t>myList.add</a:t>
            </a:r>
            <a:r>
              <a:rPr lang="en-US" dirty="0"/>
              <a:t>(“Bob”);</a:t>
            </a:r>
          </a:p>
          <a:p>
            <a:pPr marL="400050" lvl="1" indent="0">
              <a:buNone/>
            </a:pPr>
            <a:r>
              <a:rPr lang="en-US" dirty="0" err="1"/>
              <a:t>myList.add</a:t>
            </a:r>
            <a:r>
              <a:rPr lang="en-US" dirty="0"/>
              <a:t>(“Dave</a:t>
            </a:r>
            <a:r>
              <a:rPr lang="en-US" dirty="0" smtClean="0"/>
              <a:t>”);</a:t>
            </a:r>
            <a:endParaRPr lang="en-US" dirty="0"/>
          </a:p>
          <a:p>
            <a:r>
              <a:rPr lang="en-US" dirty="0"/>
              <a:t>Later, if you need to switch to a </a:t>
            </a:r>
            <a:r>
              <a:rPr lang="en-US" dirty="0" err="1"/>
              <a:t>LinkedList</a:t>
            </a:r>
            <a:r>
              <a:rPr lang="en-US" dirty="0"/>
              <a:t>, only one change in the code is necessary</a:t>
            </a:r>
            <a:r>
              <a:rPr lang="en-US" dirty="0" smtClean="0"/>
              <a:t>:</a:t>
            </a:r>
            <a:endParaRPr lang="en-US" dirty="0"/>
          </a:p>
          <a:p>
            <a:pPr marL="400050" lvl="1" indent="0">
              <a:buNone/>
            </a:pPr>
            <a:r>
              <a:rPr lang="en-US" dirty="0"/>
              <a:t>List </a:t>
            </a:r>
            <a:r>
              <a:rPr lang="en-US" dirty="0" err="1"/>
              <a:t>myList</a:t>
            </a:r>
            <a:r>
              <a:rPr lang="en-US" dirty="0"/>
              <a:t> = new </a:t>
            </a:r>
            <a:r>
              <a:rPr lang="en-US" dirty="0" err="1"/>
              <a:t>LinkedList</a:t>
            </a:r>
            <a:r>
              <a:rPr lang="en-US" dirty="0"/>
              <a:t>();</a:t>
            </a:r>
          </a:p>
          <a:p>
            <a:pPr marL="400050" lvl="1" indent="0">
              <a:buNone/>
            </a:pPr>
            <a:r>
              <a:rPr lang="en-US" dirty="0" err="1"/>
              <a:t>myList.add</a:t>
            </a:r>
            <a:r>
              <a:rPr lang="en-US" dirty="0"/>
              <a:t>(“Bob”);</a:t>
            </a:r>
          </a:p>
          <a:p>
            <a:pPr marL="400050" lvl="1" indent="0">
              <a:buNone/>
            </a:pPr>
            <a:r>
              <a:rPr lang="en-US" dirty="0" err="1"/>
              <a:t>myList.add</a:t>
            </a:r>
            <a:r>
              <a:rPr lang="en-US" dirty="0"/>
              <a:t>(“Dave”);</a:t>
            </a:r>
          </a:p>
          <a:p>
            <a:endParaRPr lang="en-US" dirty="0"/>
          </a:p>
        </p:txBody>
      </p:sp>
    </p:spTree>
    <p:extLst>
      <p:ext uri="{BB962C8B-B14F-4D97-AF65-F5344CB8AC3E}">
        <p14:creationId xmlns:p14="http://schemas.microsoft.com/office/powerpoint/2010/main" val="11779541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effectLst/>
              </a:rPr>
              <a:t>Iterating Through Elements in a List  (pre-j2se5.0)</a:t>
            </a:r>
            <a:endParaRPr lang="en-US" sz="3200" dirty="0"/>
          </a:p>
        </p:txBody>
      </p:sp>
      <p:sp>
        <p:nvSpPr>
          <p:cNvPr id="3" name="Content Placeholder 2"/>
          <p:cNvSpPr>
            <a:spLocks noGrp="1"/>
          </p:cNvSpPr>
          <p:nvPr>
            <p:ph idx="1"/>
          </p:nvPr>
        </p:nvSpPr>
        <p:spPr/>
        <p:txBody>
          <a:bodyPr>
            <a:normAutofit lnSpcReduction="10000"/>
          </a:bodyPr>
          <a:lstStyle/>
          <a:p>
            <a:r>
              <a:rPr lang="en-US" dirty="0"/>
              <a:t>To ensure optimal efficiency and flexibility, looping through a list should always be </a:t>
            </a:r>
            <a:r>
              <a:rPr lang="en-US" dirty="0" smtClean="0"/>
              <a:t>done </a:t>
            </a:r>
            <a:r>
              <a:rPr lang="en-US" dirty="0"/>
              <a:t>with an Iterator (when using pre-j2se5.0 style of coding) (unless information about the indices is actually necessary</a:t>
            </a:r>
            <a:r>
              <a:rPr lang="en-US" dirty="0" smtClean="0"/>
              <a:t>)</a:t>
            </a:r>
            <a:r>
              <a:rPr lang="en-US" dirty="0"/>
              <a:t> </a:t>
            </a:r>
            <a:endParaRPr lang="en-US" dirty="0" smtClean="0"/>
          </a:p>
          <a:p>
            <a:pPr marL="400050" lvl="1" indent="0">
              <a:buNone/>
            </a:pPr>
            <a:r>
              <a:rPr lang="en-US" dirty="0" smtClean="0"/>
              <a:t>//code works when </a:t>
            </a:r>
            <a:r>
              <a:rPr lang="en-US" dirty="0" err="1" smtClean="0"/>
              <a:t>ArrayList</a:t>
            </a:r>
            <a:r>
              <a:rPr lang="en-US" dirty="0" smtClean="0"/>
              <a:t> is replaced by </a:t>
            </a:r>
            <a:r>
              <a:rPr lang="en-US" dirty="0" err="1" smtClean="0"/>
              <a:t>LinkedList</a:t>
            </a:r>
            <a:endParaRPr lang="en-US" dirty="0" smtClean="0"/>
          </a:p>
          <a:p>
            <a:pPr marL="400050" lvl="1" indent="0">
              <a:buNone/>
            </a:pPr>
            <a:r>
              <a:rPr lang="en-US" dirty="0" smtClean="0"/>
              <a:t>//</a:t>
            </a:r>
            <a:r>
              <a:rPr lang="en-US" dirty="0"/>
              <a:t>or any other </a:t>
            </a:r>
            <a:r>
              <a:rPr lang="en-US" dirty="0" err="1"/>
              <a:t>implementor</a:t>
            </a:r>
            <a:r>
              <a:rPr lang="en-US" dirty="0"/>
              <a:t> of the List interface</a:t>
            </a:r>
          </a:p>
          <a:p>
            <a:pPr marL="400050" lvl="1" indent="0">
              <a:buNone/>
            </a:pPr>
            <a:r>
              <a:rPr lang="en-US" dirty="0"/>
              <a:t>List </a:t>
            </a:r>
            <a:r>
              <a:rPr lang="en-US" dirty="0" err="1"/>
              <a:t>myList</a:t>
            </a:r>
            <a:r>
              <a:rPr lang="en-US" dirty="0"/>
              <a:t> = new </a:t>
            </a:r>
            <a:r>
              <a:rPr lang="en-US" dirty="0" err="1"/>
              <a:t>ArrayList</a:t>
            </a:r>
            <a:r>
              <a:rPr lang="en-US" dirty="0"/>
              <a:t>();</a:t>
            </a:r>
          </a:p>
          <a:p>
            <a:pPr marL="400050" lvl="1" indent="0">
              <a:buNone/>
            </a:pPr>
            <a:r>
              <a:rPr lang="en-US" dirty="0" err="1"/>
              <a:t>myList.add</a:t>
            </a:r>
            <a:r>
              <a:rPr lang="en-US" dirty="0"/>
              <a:t>(“Bob”);</a:t>
            </a:r>
          </a:p>
          <a:p>
            <a:pPr marL="400050" lvl="1" indent="0">
              <a:buNone/>
            </a:pPr>
            <a:r>
              <a:rPr lang="en-US" dirty="0" err="1"/>
              <a:t>myList.add</a:t>
            </a:r>
            <a:r>
              <a:rPr lang="en-US" dirty="0"/>
              <a:t>(“Dave”);</a:t>
            </a:r>
          </a:p>
          <a:p>
            <a:pPr marL="400050" lvl="1" indent="0">
              <a:buNone/>
            </a:pPr>
            <a:r>
              <a:rPr lang="en-US" dirty="0"/>
              <a:t>String next = null;</a:t>
            </a:r>
          </a:p>
          <a:p>
            <a:pPr marL="400050" lvl="1" indent="0">
              <a:buNone/>
            </a:pPr>
            <a:r>
              <a:rPr lang="en-US" dirty="0"/>
              <a:t>Iterator it = </a:t>
            </a:r>
            <a:r>
              <a:rPr lang="en-US" dirty="0" err="1"/>
              <a:t>myList.iterator</a:t>
            </a:r>
            <a:r>
              <a:rPr lang="en-US" dirty="0"/>
              <a:t>();</a:t>
            </a:r>
          </a:p>
          <a:p>
            <a:pPr marL="400050" lvl="1" indent="0">
              <a:buNone/>
            </a:pPr>
            <a:r>
              <a:rPr lang="en-US" dirty="0"/>
              <a:t>while(</a:t>
            </a:r>
            <a:r>
              <a:rPr lang="en-US" dirty="0" err="1"/>
              <a:t>it.hasNext</a:t>
            </a:r>
            <a:r>
              <a:rPr lang="en-US" dirty="0"/>
              <a:t>()) {</a:t>
            </a:r>
          </a:p>
          <a:p>
            <a:pPr marL="400050" lvl="1" indent="0">
              <a:buNone/>
            </a:pPr>
            <a:r>
              <a:rPr lang="en-US" dirty="0"/>
              <a:t>	next = (String)</a:t>
            </a:r>
            <a:r>
              <a:rPr lang="en-US" dirty="0" err="1"/>
              <a:t>it.next</a:t>
            </a:r>
            <a:r>
              <a:rPr lang="en-US" dirty="0"/>
              <a:t>();</a:t>
            </a:r>
          </a:p>
          <a:p>
            <a:pPr marL="400050" lvl="1" indent="0">
              <a:buNone/>
            </a:pPr>
            <a:r>
              <a:rPr lang="en-US" dirty="0"/>
              <a:t>}</a:t>
            </a:r>
          </a:p>
          <a:p>
            <a:pPr marL="400050" lvl="1" indent="0">
              <a:buNone/>
            </a:pPr>
            <a:r>
              <a:rPr lang="en-US" dirty="0"/>
              <a:t> </a:t>
            </a:r>
          </a:p>
          <a:p>
            <a:endParaRPr lang="en-US" dirty="0"/>
          </a:p>
        </p:txBody>
      </p:sp>
    </p:spTree>
    <p:extLst>
      <p:ext uri="{BB962C8B-B14F-4D97-AF65-F5344CB8AC3E}">
        <p14:creationId xmlns:p14="http://schemas.microsoft.com/office/powerpoint/2010/main" val="18666529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219200"/>
          </a:xfrm>
        </p:spPr>
        <p:txBody>
          <a:bodyPr/>
          <a:lstStyle/>
          <a:p>
            <a:r>
              <a:rPr lang="en-US" sz="3200" b="1" dirty="0">
                <a:effectLst/>
              </a:rPr>
              <a:t>Lists and Iteration in JSE5.0 and After</a:t>
            </a:r>
            <a:r>
              <a:rPr lang="en-US" dirty="0">
                <a:effectLst/>
              </a:rPr>
              <a:t/>
            </a:r>
            <a:br>
              <a:rPr lang="en-US" dirty="0">
                <a:effectLst/>
              </a:rPr>
            </a:br>
            <a:endParaRPr lang="en-US" dirty="0"/>
          </a:p>
        </p:txBody>
      </p:sp>
      <p:sp>
        <p:nvSpPr>
          <p:cNvPr id="3" name="Content Placeholder 2"/>
          <p:cNvSpPr>
            <a:spLocks noGrp="1"/>
          </p:cNvSpPr>
          <p:nvPr>
            <p:ph idx="1"/>
          </p:nvPr>
        </p:nvSpPr>
        <p:spPr>
          <a:xfrm>
            <a:off x="457200" y="1600200"/>
            <a:ext cx="8229600" cy="5257800"/>
          </a:xfrm>
        </p:spPr>
        <p:txBody>
          <a:bodyPr>
            <a:normAutofit fontScale="85000" lnSpcReduction="20000"/>
          </a:bodyPr>
          <a:lstStyle/>
          <a:p>
            <a:pPr lvl="0"/>
            <a:r>
              <a:rPr lang="en-US" dirty="0"/>
              <a:t>To do away with the </a:t>
            </a:r>
            <a:r>
              <a:rPr lang="en-US" dirty="0" err="1"/>
              <a:t>downcasting</a:t>
            </a:r>
            <a:r>
              <a:rPr lang="en-US" dirty="0"/>
              <a:t> and support compiler type checking, the Java designers created </a:t>
            </a:r>
            <a:r>
              <a:rPr lang="en-US" i="1" dirty="0"/>
              <a:t>parametrized lists</a:t>
            </a:r>
            <a:r>
              <a:rPr lang="en-US" dirty="0"/>
              <a:t> in j2se5.0. </a:t>
            </a:r>
          </a:p>
          <a:p>
            <a:pPr lvl="0"/>
            <a:r>
              <a:rPr lang="en-US" dirty="0"/>
              <a:t>An example of an undesirable aspect of old-style list (which parametrized lists fix) is the following:</a:t>
            </a:r>
          </a:p>
          <a:p>
            <a:pPr marL="400050" lvl="1" indent="0">
              <a:buNone/>
            </a:pPr>
            <a:r>
              <a:rPr lang="en-US" dirty="0"/>
              <a:t>List </a:t>
            </a:r>
            <a:r>
              <a:rPr lang="en-US" dirty="0" err="1"/>
              <a:t>list</a:t>
            </a:r>
            <a:r>
              <a:rPr lang="en-US" dirty="0"/>
              <a:t> = </a:t>
            </a:r>
            <a:r>
              <a:rPr lang="en-US" b="1" dirty="0"/>
              <a:t>new</a:t>
            </a:r>
            <a:r>
              <a:rPr lang="en-US" dirty="0"/>
              <a:t> </a:t>
            </a:r>
            <a:r>
              <a:rPr lang="en-US" dirty="0" err="1"/>
              <a:t>ArrayList</a:t>
            </a:r>
            <a:r>
              <a:rPr lang="en-US" dirty="0"/>
              <a:t>();</a:t>
            </a:r>
          </a:p>
          <a:p>
            <a:pPr marL="400050" lvl="1" indent="0">
              <a:buNone/>
            </a:pPr>
            <a:r>
              <a:rPr lang="en-US" dirty="0"/>
              <a:t>		</a:t>
            </a:r>
            <a:r>
              <a:rPr lang="en-US" dirty="0" err="1"/>
              <a:t>list.add</a:t>
            </a:r>
            <a:r>
              <a:rPr lang="en-US" dirty="0"/>
              <a:t>(</a:t>
            </a:r>
            <a:r>
              <a:rPr lang="en-US" b="1" dirty="0"/>
              <a:t>new</a:t>
            </a:r>
            <a:r>
              <a:rPr lang="en-US" dirty="0"/>
              <a:t> Integer(1));</a:t>
            </a:r>
          </a:p>
          <a:p>
            <a:pPr marL="400050" lvl="1" indent="0">
              <a:buNone/>
            </a:pPr>
            <a:r>
              <a:rPr lang="en-US" dirty="0"/>
              <a:t>		</a:t>
            </a:r>
            <a:r>
              <a:rPr lang="en-US" dirty="0" err="1"/>
              <a:t>list.add</a:t>
            </a:r>
            <a:r>
              <a:rPr lang="en-US" dirty="0"/>
              <a:t>(</a:t>
            </a:r>
            <a:r>
              <a:rPr lang="en-US" b="1" dirty="0"/>
              <a:t>new</a:t>
            </a:r>
            <a:r>
              <a:rPr lang="en-US" dirty="0"/>
              <a:t> Integer(3));</a:t>
            </a:r>
          </a:p>
          <a:p>
            <a:pPr marL="400050" lvl="1" indent="0">
              <a:buNone/>
            </a:pPr>
            <a:r>
              <a:rPr lang="en-US" dirty="0"/>
              <a:t>		</a:t>
            </a:r>
            <a:r>
              <a:rPr lang="en-US" dirty="0" err="1"/>
              <a:t>list.add</a:t>
            </a:r>
            <a:r>
              <a:rPr lang="en-US" dirty="0"/>
              <a:t>("5"); </a:t>
            </a:r>
          </a:p>
          <a:p>
            <a:pPr marL="400050" lvl="1" indent="0">
              <a:buNone/>
            </a:pPr>
            <a:r>
              <a:rPr lang="en-US" dirty="0"/>
              <a:t> </a:t>
            </a:r>
          </a:p>
          <a:p>
            <a:pPr marL="400050" lvl="1" indent="0">
              <a:buNone/>
            </a:pPr>
            <a:r>
              <a:rPr lang="en-US" dirty="0"/>
              <a:t>		</a:t>
            </a:r>
            <a:r>
              <a:rPr lang="en-US" b="1" dirty="0"/>
              <a:t>//Produces an </a:t>
            </a:r>
            <a:r>
              <a:rPr lang="en-US" b="1" dirty="0" err="1"/>
              <a:t>ArrayStoreException</a:t>
            </a:r>
            <a:endParaRPr lang="en-US" dirty="0"/>
          </a:p>
          <a:p>
            <a:pPr marL="400050" lvl="1" indent="0">
              <a:buNone/>
            </a:pPr>
            <a:r>
              <a:rPr lang="en-US" dirty="0"/>
              <a:t>		Integer[] </a:t>
            </a:r>
            <a:r>
              <a:rPr lang="en-US" dirty="0" err="1"/>
              <a:t>listArr</a:t>
            </a:r>
            <a:r>
              <a:rPr lang="en-US" dirty="0"/>
              <a:t> = (Integer[])</a:t>
            </a:r>
            <a:r>
              <a:rPr lang="en-US" dirty="0" err="1"/>
              <a:t>list.toArray</a:t>
            </a:r>
            <a:r>
              <a:rPr lang="en-US" dirty="0"/>
              <a:t>(</a:t>
            </a:r>
            <a:r>
              <a:rPr lang="en-US" b="1" dirty="0"/>
              <a:t>new</a:t>
            </a:r>
            <a:r>
              <a:rPr lang="en-US" dirty="0"/>
              <a:t> Integer[3]);		</a:t>
            </a:r>
          </a:p>
          <a:p>
            <a:pPr marL="400050" lvl="1" indent="0">
              <a:buNone/>
            </a:pPr>
            <a:r>
              <a:rPr lang="en-US" dirty="0"/>
              <a:t>		</a:t>
            </a:r>
            <a:r>
              <a:rPr lang="en-US" dirty="0" err="1"/>
              <a:t>System.</a:t>
            </a:r>
            <a:r>
              <a:rPr lang="en-US" i="1" dirty="0" err="1"/>
              <a:t>out</a:t>
            </a:r>
            <a:r>
              <a:rPr lang="en-US" dirty="0" err="1"/>
              <a:t>.println</a:t>
            </a:r>
            <a:r>
              <a:rPr lang="en-US" dirty="0"/>
              <a:t>(</a:t>
            </a:r>
            <a:r>
              <a:rPr lang="en-US" dirty="0" err="1"/>
              <a:t>Arrays.</a:t>
            </a:r>
            <a:r>
              <a:rPr lang="en-US" i="1" dirty="0" err="1"/>
              <a:t>toString</a:t>
            </a:r>
            <a:r>
              <a:rPr lang="en-US" dirty="0"/>
              <a:t>(</a:t>
            </a:r>
            <a:r>
              <a:rPr lang="en-US" dirty="0" err="1"/>
              <a:t>listArr</a:t>
            </a:r>
            <a:r>
              <a:rPr lang="en-US" dirty="0"/>
              <a:t>));</a:t>
            </a:r>
          </a:p>
          <a:p>
            <a:pPr marL="400050" lvl="1" indent="0">
              <a:buNone/>
            </a:pPr>
            <a:r>
              <a:rPr lang="en-US" dirty="0"/>
              <a:t> </a:t>
            </a:r>
          </a:p>
          <a:p>
            <a:r>
              <a:rPr lang="en-US" dirty="0"/>
              <a:t>In the example, the compiler does not alert the programmer to  the fact that an attempt is being made to insert a String into an Integer array. This happens because there is no compiler checking of types in a collection</a:t>
            </a:r>
            <a:r>
              <a:rPr lang="en-US" dirty="0" smtClean="0"/>
              <a:t>.</a:t>
            </a:r>
            <a:r>
              <a:rPr lang="en-US" dirty="0"/>
              <a:t/>
            </a:r>
            <a:br>
              <a:rPr lang="en-US" dirty="0"/>
            </a:br>
            <a:endParaRPr lang="en-US" dirty="0"/>
          </a:p>
        </p:txBody>
      </p:sp>
    </p:spTree>
    <p:extLst>
      <p:ext uri="{BB962C8B-B14F-4D97-AF65-F5344CB8AC3E}">
        <p14:creationId xmlns:p14="http://schemas.microsoft.com/office/powerpoint/2010/main" val="3996764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effectLst/>
              </a:rPr>
              <a:t>A </a:t>
            </a:r>
            <a:r>
              <a:rPr lang="en-US" sz="3200" dirty="0" err="1">
                <a:effectLst/>
              </a:rPr>
              <a:t>Growable</a:t>
            </a:r>
            <a:r>
              <a:rPr lang="en-US" sz="3200" dirty="0">
                <a:effectLst/>
              </a:rPr>
              <a:t> Array</a:t>
            </a:r>
            <a:endParaRPr lang="en-US" sz="3200" dirty="0"/>
          </a:p>
        </p:txBody>
      </p:sp>
      <p:sp>
        <p:nvSpPr>
          <p:cNvPr id="3" name="Content Placeholder 2"/>
          <p:cNvSpPr>
            <a:spLocks noGrp="1"/>
          </p:cNvSpPr>
          <p:nvPr>
            <p:ph idx="1"/>
          </p:nvPr>
        </p:nvSpPr>
        <p:spPr/>
        <p:txBody>
          <a:bodyPr>
            <a:normAutofit fontScale="85000" lnSpcReduction="10000"/>
          </a:bodyPr>
          <a:lstStyle/>
          <a:p>
            <a:pPr lvl="0"/>
            <a:r>
              <a:rPr lang="en-US" dirty="0"/>
              <a:t>Arrays are data structures that provide "random access" to elements – to find the </a:t>
            </a:r>
            <a:r>
              <a:rPr lang="en-US" i="1" dirty="0" err="1"/>
              <a:t>i</a:t>
            </a:r>
            <a:r>
              <a:rPr lang="en-US" dirty="0" err="1"/>
              <a:t>th</a:t>
            </a:r>
            <a:r>
              <a:rPr lang="en-US" dirty="0"/>
              <a:t> entry, there is no need to traverse the elements prior to the </a:t>
            </a:r>
            <a:r>
              <a:rPr lang="en-US" i="1" dirty="0" err="1"/>
              <a:t>i</a:t>
            </a:r>
            <a:r>
              <a:rPr lang="en-US" dirty="0" err="1"/>
              <a:t>th</a:t>
            </a:r>
            <a:r>
              <a:rPr lang="en-US" dirty="0"/>
              <a:t> in order to locate the </a:t>
            </a:r>
            <a:r>
              <a:rPr lang="en-US" i="1" dirty="0" err="1"/>
              <a:t>i</a:t>
            </a:r>
            <a:r>
              <a:rPr lang="en-US" dirty="0" err="1"/>
              <a:t>th</a:t>
            </a:r>
            <a:r>
              <a:rPr lang="en-US" dirty="0"/>
              <a:t> entry</a:t>
            </a:r>
            <a:r>
              <a:rPr lang="en-US" dirty="0" smtClean="0"/>
              <a:t>.</a:t>
            </a:r>
            <a:endParaRPr lang="en-US" dirty="0"/>
          </a:p>
          <a:p>
            <a:pPr lvl="0"/>
            <a:r>
              <a:rPr lang="en-US" dirty="0"/>
              <a:t>Arrays are inconvenient sometimes because it is necessary to commit to a fixed array size before adding elements. If the number of elements then exceeds the array size, a new larger array must be created to accommodate the new elements, and old elements have to be copied into the new array. There are similar problems involved in removing elements and in inserting elements into a specified position</a:t>
            </a:r>
            <a:r>
              <a:rPr lang="en-US" dirty="0" smtClean="0"/>
              <a:t>.</a:t>
            </a:r>
            <a:endParaRPr lang="en-US" dirty="0"/>
          </a:p>
          <a:p>
            <a:pPr lvl="0"/>
            <a:r>
              <a:rPr lang="en-US" dirty="0"/>
              <a:t>A convenient data structure that saves the explicit effort of recopying is an Array List. Here, all the work required to copy over elements into a new array for insert, remove, and adding operations is encapsulated in the </a:t>
            </a:r>
            <a:r>
              <a:rPr lang="en-US" dirty="0" smtClean="0"/>
              <a:t>class.</a:t>
            </a:r>
            <a:endParaRPr lang="en-US" dirty="0"/>
          </a:p>
          <a:p>
            <a:pPr lvl="0"/>
            <a:r>
              <a:rPr lang="en-US" dirty="0" smtClean="0"/>
              <a:t>Example</a:t>
            </a:r>
            <a:r>
              <a:rPr lang="en-US" dirty="0"/>
              <a:t>: </a:t>
            </a:r>
            <a:r>
              <a:rPr lang="en-US" dirty="0" err="1"/>
              <a:t>MyStringList</a:t>
            </a:r>
            <a:endParaRPr lang="en-US" dirty="0"/>
          </a:p>
        </p:txBody>
      </p:sp>
    </p:spTree>
    <p:extLst>
      <p:ext uri="{BB962C8B-B14F-4D97-AF65-F5344CB8AC3E}">
        <p14:creationId xmlns:p14="http://schemas.microsoft.com/office/powerpoint/2010/main" val="23522436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219200"/>
          </a:xfrm>
        </p:spPr>
        <p:txBody>
          <a:bodyPr/>
          <a:lstStyle/>
          <a:p>
            <a:r>
              <a:rPr lang="en-US" sz="3200" b="1" dirty="0">
                <a:effectLst/>
              </a:rPr>
              <a:t>Lists and Iteration in JSE5.0 and After</a:t>
            </a:r>
            <a:r>
              <a:rPr lang="en-US" dirty="0">
                <a:effectLst/>
              </a:rPr>
              <a:t/>
            </a:r>
            <a:br>
              <a:rPr lang="en-US" dirty="0">
                <a:effectLst/>
              </a:rPr>
            </a:br>
            <a:endParaRPr lang="en-US" dirty="0"/>
          </a:p>
        </p:txBody>
      </p:sp>
      <p:sp>
        <p:nvSpPr>
          <p:cNvPr id="3" name="Content Placeholder 2"/>
          <p:cNvSpPr>
            <a:spLocks noGrp="1"/>
          </p:cNvSpPr>
          <p:nvPr>
            <p:ph idx="1"/>
          </p:nvPr>
        </p:nvSpPr>
        <p:spPr>
          <a:xfrm>
            <a:off x="457200" y="1143000"/>
            <a:ext cx="8229600" cy="5715000"/>
          </a:xfrm>
        </p:spPr>
        <p:txBody>
          <a:bodyPr>
            <a:normAutofit fontScale="85000" lnSpcReduction="20000"/>
          </a:bodyPr>
          <a:lstStyle/>
          <a:p>
            <a:pPr lvl="0"/>
            <a:r>
              <a:rPr lang="en-US" dirty="0"/>
              <a:t>From j2se5.0 on, Lists include a generic parameter. Here are declarations from the Java library:</a:t>
            </a:r>
          </a:p>
          <a:p>
            <a:pPr marL="400050" lvl="1" indent="0">
              <a:buNone/>
            </a:pPr>
            <a:r>
              <a:rPr lang="en-US" dirty="0"/>
              <a:t> </a:t>
            </a:r>
          </a:p>
          <a:p>
            <a:pPr marL="400050" lvl="1" indent="0">
              <a:buNone/>
            </a:pPr>
            <a:r>
              <a:rPr lang="en-US" dirty="0"/>
              <a:t>class </a:t>
            </a:r>
            <a:r>
              <a:rPr lang="en-US" dirty="0" err="1"/>
              <a:t>ArrayList</a:t>
            </a:r>
            <a:r>
              <a:rPr lang="en-US" dirty="0"/>
              <a:t>&lt;E&gt; implements List&lt;E&gt; {</a:t>
            </a:r>
          </a:p>
          <a:p>
            <a:pPr marL="400050" lvl="1" indent="0">
              <a:buNone/>
            </a:pPr>
            <a:r>
              <a:rPr lang="en-US" dirty="0"/>
              <a:t>	</a:t>
            </a:r>
            <a:r>
              <a:rPr lang="en-US" dirty="0" err="1"/>
              <a:t>ArrayList</a:t>
            </a:r>
            <a:r>
              <a:rPr lang="en-US" dirty="0"/>
              <a:t>&lt;E&gt;() {</a:t>
            </a:r>
          </a:p>
          <a:p>
            <a:pPr marL="400050" lvl="1" indent="0">
              <a:buNone/>
            </a:pPr>
            <a:r>
              <a:rPr lang="en-US" dirty="0"/>
              <a:t>		…</a:t>
            </a:r>
          </a:p>
          <a:p>
            <a:pPr marL="400050" lvl="1" indent="0">
              <a:buNone/>
            </a:pPr>
            <a:r>
              <a:rPr lang="en-US" dirty="0"/>
              <a:t>	}</a:t>
            </a:r>
          </a:p>
          <a:p>
            <a:pPr marL="400050" lvl="1" indent="0">
              <a:buNone/>
            </a:pPr>
            <a:r>
              <a:rPr lang="en-US" dirty="0"/>
              <a:t>}</a:t>
            </a:r>
          </a:p>
          <a:p>
            <a:pPr marL="400050" lvl="1" indent="0">
              <a:buNone/>
            </a:pPr>
            <a:r>
              <a:rPr lang="en-US" dirty="0"/>
              <a:t> </a:t>
            </a:r>
          </a:p>
          <a:p>
            <a:pPr marL="400050" lvl="1" indent="0">
              <a:buNone/>
            </a:pPr>
            <a:r>
              <a:rPr lang="en-US" dirty="0"/>
              <a:t>class </a:t>
            </a:r>
            <a:r>
              <a:rPr lang="en-US" dirty="0" err="1"/>
              <a:t>LinkedList</a:t>
            </a:r>
            <a:r>
              <a:rPr lang="en-US" dirty="0"/>
              <a:t>&lt;E&gt; implements List&lt;E&gt; {</a:t>
            </a:r>
          </a:p>
          <a:p>
            <a:pPr marL="400050" lvl="1" indent="0">
              <a:buNone/>
            </a:pPr>
            <a:r>
              <a:rPr lang="en-US" dirty="0"/>
              <a:t>	</a:t>
            </a:r>
            <a:r>
              <a:rPr lang="en-US" dirty="0" err="1"/>
              <a:t>LinkedList</a:t>
            </a:r>
            <a:r>
              <a:rPr lang="en-US" dirty="0"/>
              <a:t>&lt;E&gt;() {</a:t>
            </a:r>
          </a:p>
          <a:p>
            <a:pPr marL="400050" lvl="1" indent="0">
              <a:buNone/>
            </a:pPr>
            <a:r>
              <a:rPr lang="en-US" dirty="0"/>
              <a:t>		…</a:t>
            </a:r>
          </a:p>
          <a:p>
            <a:pPr marL="400050" lvl="1" indent="0">
              <a:buNone/>
            </a:pPr>
            <a:r>
              <a:rPr lang="en-US" dirty="0"/>
              <a:t>	}</a:t>
            </a:r>
          </a:p>
          <a:p>
            <a:pPr marL="400050" lvl="1" indent="0">
              <a:buNone/>
            </a:pPr>
            <a:r>
              <a:rPr lang="en-US" dirty="0"/>
              <a:t>}</a:t>
            </a:r>
          </a:p>
          <a:p>
            <a:pPr marL="400050" lvl="1" indent="0">
              <a:buNone/>
            </a:pPr>
            <a:r>
              <a:rPr lang="en-US" dirty="0"/>
              <a:t> </a:t>
            </a:r>
          </a:p>
          <a:p>
            <a:pPr marL="400050" lvl="1" indent="0">
              <a:buNone/>
            </a:pPr>
            <a:r>
              <a:rPr lang="en-US" dirty="0"/>
              <a:t>interface List&lt;E&gt; {</a:t>
            </a:r>
          </a:p>
          <a:p>
            <a:pPr marL="400050" lvl="1" indent="0">
              <a:buNone/>
            </a:pPr>
            <a:r>
              <a:rPr lang="en-US" dirty="0"/>
              <a:t>void add(E </a:t>
            </a:r>
            <a:r>
              <a:rPr lang="en-US" dirty="0" err="1"/>
              <a:t>ob</a:t>
            </a:r>
            <a:r>
              <a:rPr lang="en-US" dirty="0"/>
              <a:t>);</a:t>
            </a:r>
          </a:p>
          <a:p>
            <a:pPr marL="400050" lvl="1" indent="0">
              <a:buNone/>
            </a:pPr>
            <a:r>
              <a:rPr lang="en-US" dirty="0"/>
              <a:t>E get(</a:t>
            </a:r>
            <a:r>
              <a:rPr lang="en-US" dirty="0" err="1"/>
              <a:t>int</a:t>
            </a:r>
            <a:r>
              <a:rPr lang="en-US" dirty="0"/>
              <a:t> </a:t>
            </a:r>
            <a:r>
              <a:rPr lang="en-US" dirty="0" err="1"/>
              <a:t>pos</a:t>
            </a:r>
            <a:r>
              <a:rPr lang="en-US" dirty="0"/>
              <a:t>);</a:t>
            </a:r>
          </a:p>
          <a:p>
            <a:pPr marL="400050" lvl="1" indent="0">
              <a:buNone/>
            </a:pPr>
            <a:r>
              <a:rPr lang="en-US" dirty="0" err="1"/>
              <a:t>boolean</a:t>
            </a:r>
            <a:r>
              <a:rPr lang="en-US" dirty="0"/>
              <a:t> remove(E </a:t>
            </a:r>
            <a:r>
              <a:rPr lang="en-US" dirty="0" err="1"/>
              <a:t>ob</a:t>
            </a:r>
            <a:r>
              <a:rPr lang="en-US" dirty="0"/>
              <a:t>);</a:t>
            </a:r>
          </a:p>
          <a:p>
            <a:pPr marL="400050" lvl="1" indent="0">
              <a:buNone/>
            </a:pPr>
            <a:r>
              <a:rPr lang="en-US" dirty="0" err="1"/>
              <a:t>int</a:t>
            </a:r>
            <a:r>
              <a:rPr lang="en-US" dirty="0"/>
              <a:t> size();</a:t>
            </a:r>
            <a:br>
              <a:rPr lang="en-US" dirty="0"/>
            </a:br>
            <a:r>
              <a:rPr lang="en-US" dirty="0"/>
              <a:t/>
            </a:r>
            <a:br>
              <a:rPr lang="en-US" dirty="0"/>
            </a:br>
            <a:r>
              <a:rPr lang="en-US" dirty="0"/>
              <a:t>	. . .</a:t>
            </a:r>
          </a:p>
          <a:p>
            <a:pPr marL="400050" lvl="1" indent="0">
              <a:buNone/>
            </a:pPr>
            <a:r>
              <a:rPr lang="en-US" dirty="0"/>
              <a:t> </a:t>
            </a:r>
          </a:p>
          <a:p>
            <a:pPr marL="400050" lvl="1" indent="0">
              <a:buNone/>
            </a:pPr>
            <a:r>
              <a:rPr lang="en-US" dirty="0"/>
              <a:t>}</a:t>
            </a:r>
          </a:p>
          <a:p>
            <a:pPr marL="400050" lvl="1" indent="0">
              <a:buNone/>
            </a:pPr>
            <a:r>
              <a:rPr lang="en-US" dirty="0"/>
              <a:t> </a:t>
            </a:r>
          </a:p>
        </p:txBody>
      </p:sp>
    </p:spTree>
    <p:extLst>
      <p:ext uri="{BB962C8B-B14F-4D97-AF65-F5344CB8AC3E}">
        <p14:creationId xmlns:p14="http://schemas.microsoft.com/office/powerpoint/2010/main" val="974185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219200"/>
          </a:xfrm>
        </p:spPr>
        <p:txBody>
          <a:bodyPr/>
          <a:lstStyle/>
          <a:p>
            <a:r>
              <a:rPr lang="en-US" sz="3200" b="1" dirty="0">
                <a:effectLst/>
              </a:rPr>
              <a:t>Lists and Iteration in JSE5.0 and After</a:t>
            </a:r>
            <a:r>
              <a:rPr lang="en-US" dirty="0">
                <a:effectLst/>
              </a:rPr>
              <a:t/>
            </a:r>
            <a:br>
              <a:rPr lang="en-US" dirty="0">
                <a:effectLst/>
              </a:rPr>
            </a:br>
            <a:endParaRPr lang="en-US" dirty="0"/>
          </a:p>
        </p:txBody>
      </p:sp>
      <p:sp>
        <p:nvSpPr>
          <p:cNvPr id="3" name="Content Placeholder 2"/>
          <p:cNvSpPr>
            <a:spLocks noGrp="1"/>
          </p:cNvSpPr>
          <p:nvPr>
            <p:ph idx="1"/>
          </p:nvPr>
        </p:nvSpPr>
        <p:spPr>
          <a:xfrm>
            <a:off x="457200" y="1066800"/>
            <a:ext cx="8229600" cy="5791200"/>
          </a:xfrm>
        </p:spPr>
        <p:txBody>
          <a:bodyPr>
            <a:normAutofit fontScale="85000" lnSpcReduction="20000"/>
          </a:bodyPr>
          <a:lstStyle/>
          <a:p>
            <a:pPr marL="400050" lvl="1" indent="0">
              <a:buNone/>
            </a:pPr>
            <a:r>
              <a:rPr lang="en-US" dirty="0"/>
              <a:t>//USAGE</a:t>
            </a:r>
          </a:p>
          <a:p>
            <a:pPr marL="400050" lvl="1" indent="0">
              <a:buNone/>
            </a:pPr>
            <a:r>
              <a:rPr lang="en-US" dirty="0"/>
              <a:t> </a:t>
            </a:r>
          </a:p>
          <a:p>
            <a:pPr marL="400050" lvl="1" indent="0">
              <a:buNone/>
            </a:pPr>
            <a:r>
              <a:rPr lang="en-US" dirty="0"/>
              <a:t>List&lt;String&gt; list = new </a:t>
            </a:r>
            <a:r>
              <a:rPr lang="en-US" dirty="0" err="1"/>
              <a:t>ArrayList</a:t>
            </a:r>
            <a:r>
              <a:rPr lang="en-US" dirty="0"/>
              <a:t>&lt;String&gt;();</a:t>
            </a:r>
          </a:p>
          <a:p>
            <a:pPr marL="400050" lvl="1" indent="0">
              <a:buNone/>
            </a:pPr>
            <a:r>
              <a:rPr lang="en-US" dirty="0" err="1"/>
              <a:t>list.add</a:t>
            </a:r>
            <a:r>
              <a:rPr lang="en-US" dirty="0"/>
              <a:t>(“Bob”);</a:t>
            </a:r>
          </a:p>
          <a:p>
            <a:pPr marL="400050" lvl="1" indent="0">
              <a:buNone/>
            </a:pPr>
            <a:r>
              <a:rPr lang="en-US" dirty="0" err="1"/>
              <a:t>list.add</a:t>
            </a:r>
            <a:r>
              <a:rPr lang="en-US" dirty="0"/>
              <a:t>(“Sally”);</a:t>
            </a:r>
          </a:p>
          <a:p>
            <a:pPr marL="400050" lvl="1" indent="0">
              <a:buNone/>
            </a:pPr>
            <a:r>
              <a:rPr lang="en-US" dirty="0"/>
              <a:t>String name = </a:t>
            </a:r>
            <a:r>
              <a:rPr lang="en-US" dirty="0" err="1"/>
              <a:t>list.get</a:t>
            </a:r>
            <a:r>
              <a:rPr lang="en-US" dirty="0"/>
              <a:t>(0); //no downcast required</a:t>
            </a:r>
          </a:p>
          <a:p>
            <a:pPr marL="400050" lvl="1" indent="0">
              <a:buNone/>
            </a:pPr>
            <a:r>
              <a:rPr lang="en-US" dirty="0"/>
              <a:t> </a:t>
            </a:r>
          </a:p>
          <a:p>
            <a:pPr marL="400050" lvl="1" indent="0">
              <a:buNone/>
            </a:pPr>
            <a:r>
              <a:rPr lang="en-US" dirty="0"/>
              <a:t>//iterate using for each construct – no </a:t>
            </a:r>
            <a:r>
              <a:rPr lang="en-US" dirty="0" err="1"/>
              <a:t>downcasting</a:t>
            </a:r>
            <a:r>
              <a:rPr lang="en-US" dirty="0"/>
              <a:t> needed</a:t>
            </a:r>
          </a:p>
          <a:p>
            <a:pPr marL="400050" lvl="1" indent="0">
              <a:buNone/>
            </a:pPr>
            <a:r>
              <a:rPr lang="en-US" dirty="0"/>
              <a:t>for(String s : list) {</a:t>
            </a:r>
          </a:p>
          <a:p>
            <a:pPr marL="400050" lvl="1" indent="0">
              <a:buNone/>
            </a:pPr>
            <a:r>
              <a:rPr lang="en-US" dirty="0"/>
              <a:t>	//do something with s</a:t>
            </a:r>
          </a:p>
          <a:p>
            <a:pPr marL="400050" lvl="1" indent="0">
              <a:buNone/>
            </a:pPr>
            <a:r>
              <a:rPr lang="en-US" dirty="0"/>
              <a:t>}	</a:t>
            </a:r>
          </a:p>
          <a:p>
            <a:pPr marL="400050" lvl="1" indent="0">
              <a:buNone/>
            </a:pPr>
            <a:r>
              <a:rPr lang="en-US" dirty="0"/>
              <a:t> </a:t>
            </a:r>
          </a:p>
          <a:p>
            <a:pPr marL="400050" lvl="1" indent="0">
              <a:buNone/>
            </a:pPr>
            <a:r>
              <a:rPr lang="en-US" dirty="0"/>
              <a:t>//any class type can be used as a parameter</a:t>
            </a:r>
          </a:p>
          <a:p>
            <a:pPr marL="400050" lvl="1" indent="0">
              <a:buNone/>
            </a:pPr>
            <a:r>
              <a:rPr lang="en-US" dirty="0"/>
              <a:t>List&lt;Employee&gt; </a:t>
            </a:r>
            <a:r>
              <a:rPr lang="en-US" dirty="0" err="1"/>
              <a:t>empList</a:t>
            </a:r>
            <a:r>
              <a:rPr lang="en-US" dirty="0"/>
              <a:t> = new </a:t>
            </a:r>
            <a:r>
              <a:rPr lang="en-US" dirty="0" err="1"/>
              <a:t>LinkedList</a:t>
            </a:r>
            <a:r>
              <a:rPr lang="en-US" dirty="0"/>
              <a:t>&lt;Employee&gt;();</a:t>
            </a:r>
          </a:p>
          <a:p>
            <a:pPr marL="400050" lvl="1" indent="0">
              <a:buNone/>
            </a:pPr>
            <a:r>
              <a:rPr lang="en-US" dirty="0" err="1"/>
              <a:t>empList.add</a:t>
            </a:r>
            <a:r>
              <a:rPr lang="en-US" dirty="0"/>
              <a:t>(new Employee(“Bob”, 40000, 1996, 12, 2));</a:t>
            </a:r>
          </a:p>
          <a:p>
            <a:pPr marL="400050" lvl="1" indent="0">
              <a:buNone/>
            </a:pPr>
            <a:r>
              <a:rPr lang="en-US" dirty="0" err="1"/>
              <a:t>empList.add</a:t>
            </a:r>
            <a:r>
              <a:rPr lang="en-US" dirty="0"/>
              <a:t>(new Employee(“Dave”, 50000, 2000, 11, 15));</a:t>
            </a:r>
          </a:p>
          <a:p>
            <a:pPr marL="400050" lvl="1" indent="0">
              <a:buNone/>
            </a:pPr>
            <a:r>
              <a:rPr lang="en-US" dirty="0"/>
              <a:t> </a:t>
            </a:r>
          </a:p>
          <a:p>
            <a:pPr marL="400050" lvl="1" indent="0">
              <a:buNone/>
            </a:pPr>
            <a:r>
              <a:rPr lang="en-US" dirty="0"/>
              <a:t>		//clumsy runtime exceptions are now replaced by compiler errors</a:t>
            </a:r>
          </a:p>
          <a:p>
            <a:pPr marL="400050" lvl="1" indent="0">
              <a:buNone/>
            </a:pPr>
            <a:r>
              <a:rPr lang="en-US" dirty="0"/>
              <a:t>List&lt;Integer&gt; list = </a:t>
            </a:r>
            <a:r>
              <a:rPr lang="en-US" b="1" dirty="0"/>
              <a:t>new</a:t>
            </a:r>
            <a:r>
              <a:rPr lang="en-US" dirty="0"/>
              <a:t> </a:t>
            </a:r>
            <a:r>
              <a:rPr lang="en-US" dirty="0" err="1"/>
              <a:t>ArrayList</a:t>
            </a:r>
            <a:r>
              <a:rPr lang="en-US" dirty="0"/>
              <a:t>&lt;Integer&gt;();</a:t>
            </a:r>
          </a:p>
          <a:p>
            <a:pPr marL="400050" lvl="1" indent="0">
              <a:buNone/>
            </a:pPr>
            <a:r>
              <a:rPr lang="en-US" dirty="0"/>
              <a:t>		</a:t>
            </a:r>
            <a:r>
              <a:rPr lang="en-US" dirty="0" err="1"/>
              <a:t>list.add</a:t>
            </a:r>
            <a:r>
              <a:rPr lang="en-US" dirty="0"/>
              <a:t>(</a:t>
            </a:r>
            <a:r>
              <a:rPr lang="en-US" b="1" dirty="0"/>
              <a:t>new</a:t>
            </a:r>
            <a:r>
              <a:rPr lang="en-US" dirty="0"/>
              <a:t> Integer(1));</a:t>
            </a:r>
          </a:p>
          <a:p>
            <a:pPr marL="400050" lvl="1" indent="0">
              <a:buNone/>
            </a:pPr>
            <a:r>
              <a:rPr lang="en-US" dirty="0"/>
              <a:t>		</a:t>
            </a:r>
            <a:r>
              <a:rPr lang="en-US" dirty="0" err="1"/>
              <a:t>list.add</a:t>
            </a:r>
            <a:r>
              <a:rPr lang="en-US" dirty="0"/>
              <a:t>(</a:t>
            </a:r>
            <a:r>
              <a:rPr lang="en-US" b="1" dirty="0"/>
              <a:t>new</a:t>
            </a:r>
            <a:r>
              <a:rPr lang="en-US" dirty="0"/>
              <a:t> Integer(3));</a:t>
            </a:r>
          </a:p>
          <a:p>
            <a:pPr marL="400050" lvl="1" indent="0">
              <a:buNone/>
            </a:pPr>
            <a:r>
              <a:rPr lang="en-US" dirty="0"/>
              <a:t>		</a:t>
            </a:r>
            <a:r>
              <a:rPr lang="en-US" b="1" dirty="0"/>
              <a:t>//</a:t>
            </a:r>
            <a:r>
              <a:rPr lang="en-US" b="1" dirty="0" err="1"/>
              <a:t>list.add</a:t>
            </a:r>
            <a:r>
              <a:rPr lang="en-US" b="1" dirty="0"/>
              <a:t>("5"); //compiler won’t allow this</a:t>
            </a:r>
            <a:endParaRPr lang="en-US" dirty="0"/>
          </a:p>
          <a:p>
            <a:pPr marL="400050" lvl="1" indent="0">
              <a:buNone/>
            </a:pPr>
            <a:r>
              <a:rPr lang="en-US" dirty="0"/>
              <a:t>		Integer[] </a:t>
            </a:r>
            <a:r>
              <a:rPr lang="en-US" dirty="0" err="1"/>
              <a:t>listArr</a:t>
            </a:r>
            <a:r>
              <a:rPr lang="en-US" dirty="0"/>
              <a:t> = (Integer[])</a:t>
            </a:r>
            <a:r>
              <a:rPr lang="en-US" dirty="0" err="1"/>
              <a:t>list.toArray</a:t>
            </a:r>
            <a:r>
              <a:rPr lang="en-US" dirty="0"/>
              <a:t>(</a:t>
            </a:r>
            <a:r>
              <a:rPr lang="en-US" b="1" dirty="0"/>
              <a:t>new</a:t>
            </a:r>
            <a:r>
              <a:rPr lang="en-US" dirty="0"/>
              <a:t> Integer[3]);		</a:t>
            </a:r>
          </a:p>
          <a:p>
            <a:pPr marL="400050" lvl="1" indent="0">
              <a:buNone/>
            </a:pPr>
            <a:r>
              <a:rPr lang="en-US" dirty="0"/>
              <a:t>		</a:t>
            </a:r>
            <a:r>
              <a:rPr lang="en-US" dirty="0" err="1"/>
              <a:t>System.</a:t>
            </a:r>
            <a:r>
              <a:rPr lang="en-US" i="1" dirty="0" err="1"/>
              <a:t>out</a:t>
            </a:r>
            <a:r>
              <a:rPr lang="en-US" dirty="0" err="1"/>
              <a:t>.println</a:t>
            </a:r>
            <a:r>
              <a:rPr lang="en-US" dirty="0"/>
              <a:t>(</a:t>
            </a:r>
            <a:r>
              <a:rPr lang="en-US" dirty="0" err="1"/>
              <a:t>Arrays.</a:t>
            </a:r>
            <a:r>
              <a:rPr lang="en-US" i="1" dirty="0" err="1"/>
              <a:t>toString</a:t>
            </a:r>
            <a:r>
              <a:rPr lang="en-US" dirty="0"/>
              <a:t>(</a:t>
            </a:r>
            <a:r>
              <a:rPr lang="en-US" dirty="0" err="1"/>
              <a:t>listArr</a:t>
            </a:r>
            <a:r>
              <a:rPr lang="en-US" dirty="0"/>
              <a:t>));</a:t>
            </a:r>
          </a:p>
          <a:p>
            <a:pPr marL="400050" lvl="1" indent="0">
              <a:buNone/>
            </a:pPr>
            <a:r>
              <a:rPr lang="en-US" b="1" dirty="0"/>
              <a:t> </a:t>
            </a:r>
            <a:endParaRPr lang="en-US" dirty="0"/>
          </a:p>
          <a:p>
            <a:pPr marL="800100" lvl="2" indent="0">
              <a:buNone/>
            </a:pPr>
            <a:r>
              <a:rPr lang="en-US" dirty="0"/>
              <a:t> </a:t>
            </a:r>
          </a:p>
        </p:txBody>
      </p:sp>
    </p:spTree>
    <p:extLst>
      <p:ext uri="{BB962C8B-B14F-4D97-AF65-F5344CB8AC3E}">
        <p14:creationId xmlns:p14="http://schemas.microsoft.com/office/powerpoint/2010/main" val="33633816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r>
            <a:br>
              <a:rPr lang="en-US" dirty="0"/>
            </a:br>
            <a:r>
              <a:rPr lang="en-US" sz="3200" b="1" dirty="0"/>
              <a:t>Inferred Types in JSE 7 and After:</a:t>
            </a:r>
            <a:endParaRPr lang="en-US" sz="3200" dirty="0"/>
          </a:p>
        </p:txBody>
      </p:sp>
      <p:sp>
        <p:nvSpPr>
          <p:cNvPr id="3" name="Content Placeholder 2"/>
          <p:cNvSpPr>
            <a:spLocks noGrp="1"/>
          </p:cNvSpPr>
          <p:nvPr>
            <p:ph idx="1"/>
          </p:nvPr>
        </p:nvSpPr>
        <p:spPr/>
        <p:txBody>
          <a:bodyPr>
            <a:normAutofit/>
          </a:bodyPr>
          <a:lstStyle/>
          <a:p>
            <a:r>
              <a:rPr lang="en-US" dirty="0" smtClean="0"/>
              <a:t>When </a:t>
            </a:r>
            <a:r>
              <a:rPr lang="en-US" dirty="0"/>
              <a:t>creating an instance of a parametrized type, the parameter can be dropped in the construction step:</a:t>
            </a:r>
          </a:p>
          <a:p>
            <a:pPr marL="400050" lvl="1" indent="0">
              <a:buNone/>
            </a:pPr>
            <a:r>
              <a:rPr lang="en-US" dirty="0"/>
              <a:t> </a:t>
            </a:r>
          </a:p>
          <a:p>
            <a:pPr marL="400050" lvl="1" indent="0">
              <a:buNone/>
            </a:pPr>
            <a:r>
              <a:rPr lang="en-US" dirty="0"/>
              <a:t>List&lt;String&gt; list = new </a:t>
            </a:r>
            <a:r>
              <a:rPr lang="en-US" dirty="0" err="1"/>
              <a:t>ArrayList</a:t>
            </a:r>
            <a:r>
              <a:rPr lang="en-US" dirty="0"/>
              <a:t>&lt;&gt;();</a:t>
            </a:r>
          </a:p>
          <a:p>
            <a:pPr marL="400050" lvl="1" indent="0">
              <a:buNone/>
            </a:pPr>
            <a:r>
              <a:rPr lang="en-US" dirty="0"/>
              <a:t> </a:t>
            </a:r>
          </a:p>
          <a:p>
            <a:pPr marL="400050" lvl="1" indent="0">
              <a:buNone/>
            </a:pPr>
            <a:r>
              <a:rPr lang="en-US" dirty="0" smtClean="0"/>
              <a:t>is </a:t>
            </a:r>
            <a:r>
              <a:rPr lang="en-US" dirty="0"/>
              <a:t>the same as:</a:t>
            </a:r>
          </a:p>
          <a:p>
            <a:pPr marL="400050" lvl="1" indent="0">
              <a:buNone/>
            </a:pPr>
            <a:r>
              <a:rPr lang="en-US" dirty="0"/>
              <a:t> </a:t>
            </a:r>
          </a:p>
          <a:p>
            <a:pPr marL="400050" lvl="1" indent="0">
              <a:buNone/>
            </a:pPr>
            <a:r>
              <a:rPr lang="en-US" dirty="0"/>
              <a:t>List&lt;String&gt; list = new </a:t>
            </a:r>
            <a:r>
              <a:rPr lang="en-US" dirty="0" err="1"/>
              <a:t>ArrayList</a:t>
            </a:r>
            <a:r>
              <a:rPr lang="en-US" dirty="0"/>
              <a:t>&lt;String&gt;();</a:t>
            </a:r>
          </a:p>
          <a:p>
            <a:endParaRPr lang="en-US" dirty="0"/>
          </a:p>
        </p:txBody>
      </p:sp>
    </p:spTree>
    <p:extLst>
      <p:ext uri="{BB962C8B-B14F-4D97-AF65-F5344CB8AC3E}">
        <p14:creationId xmlns:p14="http://schemas.microsoft.com/office/powerpoint/2010/main" val="11038171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r>
            <a:br>
              <a:rPr lang="en-US" dirty="0"/>
            </a:br>
            <a:r>
              <a:rPr lang="en-US" sz="3200" b="1" dirty="0">
                <a:effectLst/>
              </a:rPr>
              <a:t>Primitives and Lists in J2SE5.0</a:t>
            </a:r>
            <a:endParaRPr lang="en-US" sz="3200" dirty="0"/>
          </a:p>
        </p:txBody>
      </p:sp>
      <p:sp>
        <p:nvSpPr>
          <p:cNvPr id="3" name="Content Placeholder 2"/>
          <p:cNvSpPr>
            <a:spLocks noGrp="1"/>
          </p:cNvSpPr>
          <p:nvPr>
            <p:ph idx="1"/>
          </p:nvPr>
        </p:nvSpPr>
        <p:spPr/>
        <p:txBody>
          <a:bodyPr>
            <a:normAutofit/>
          </a:bodyPr>
          <a:lstStyle/>
          <a:p>
            <a:r>
              <a:rPr lang="en-US" dirty="0"/>
              <a:t> </a:t>
            </a:r>
            <a:r>
              <a:rPr lang="en-US" dirty="0" smtClean="0"/>
              <a:t>J2SE5.0 </a:t>
            </a:r>
            <a:r>
              <a:rPr lang="en-US" dirty="0"/>
              <a:t>provides support for automatic conversion between primitives and wrappers – this is called </a:t>
            </a:r>
            <a:r>
              <a:rPr lang="en-US" i="1" dirty="0" err="1"/>
              <a:t>autoboxing</a:t>
            </a:r>
            <a:r>
              <a:rPr lang="en-US" i="1" dirty="0"/>
              <a:t>.</a:t>
            </a:r>
            <a:r>
              <a:rPr lang="en-US" dirty="0"/>
              <a:t> </a:t>
            </a:r>
          </a:p>
          <a:p>
            <a:pPr marL="400050" lvl="1" indent="0">
              <a:buNone/>
            </a:pPr>
            <a:r>
              <a:rPr lang="en-US" dirty="0" err="1"/>
              <a:t>int</a:t>
            </a:r>
            <a:r>
              <a:rPr lang="en-US" dirty="0"/>
              <a:t>[] </a:t>
            </a:r>
            <a:r>
              <a:rPr lang="en-US" dirty="0" err="1"/>
              <a:t>ints</a:t>
            </a:r>
            <a:r>
              <a:rPr lang="en-US" dirty="0"/>
              <a:t> = {1, 3, 4};</a:t>
            </a:r>
          </a:p>
          <a:p>
            <a:pPr marL="400050" lvl="1" indent="0">
              <a:buNone/>
            </a:pPr>
            <a:r>
              <a:rPr lang="en-US" dirty="0"/>
              <a:t>List&lt;Integer&gt; list = new </a:t>
            </a:r>
            <a:r>
              <a:rPr lang="en-US" dirty="0" err="1"/>
              <a:t>ArrayList</a:t>
            </a:r>
            <a:r>
              <a:rPr lang="en-US" dirty="0"/>
              <a:t>&lt;Integer&gt;();</a:t>
            </a:r>
          </a:p>
          <a:p>
            <a:pPr marL="400050" lvl="1" indent="0">
              <a:buNone/>
            </a:pPr>
            <a:r>
              <a:rPr lang="en-US" dirty="0"/>
              <a:t>for(</a:t>
            </a:r>
            <a:r>
              <a:rPr lang="en-US" dirty="0" err="1"/>
              <a:t>int</a:t>
            </a:r>
            <a:r>
              <a:rPr lang="en-US" dirty="0"/>
              <a:t> </a:t>
            </a:r>
            <a:r>
              <a:rPr lang="en-US" dirty="0" err="1"/>
              <a:t>i</a:t>
            </a:r>
            <a:r>
              <a:rPr lang="en-US" dirty="0"/>
              <a:t> = 0; </a:t>
            </a:r>
            <a:r>
              <a:rPr lang="en-US" dirty="0" err="1"/>
              <a:t>i</a:t>
            </a:r>
            <a:r>
              <a:rPr lang="en-US" dirty="0"/>
              <a:t> &lt; </a:t>
            </a:r>
            <a:r>
              <a:rPr lang="en-US" dirty="0" err="1"/>
              <a:t>ints.length</a:t>
            </a:r>
            <a:r>
              <a:rPr lang="en-US" dirty="0"/>
              <a:t>; ++</a:t>
            </a:r>
            <a:r>
              <a:rPr lang="en-US" dirty="0" err="1"/>
              <a:t>i</a:t>
            </a:r>
            <a:r>
              <a:rPr lang="en-US" dirty="0"/>
              <a:t>) {</a:t>
            </a:r>
          </a:p>
          <a:p>
            <a:pPr marL="400050" lvl="1" indent="0">
              <a:buNone/>
            </a:pPr>
            <a:r>
              <a:rPr lang="en-US" dirty="0"/>
              <a:t>	</a:t>
            </a:r>
            <a:r>
              <a:rPr lang="en-US" dirty="0" err="1"/>
              <a:t>list.add</a:t>
            </a:r>
            <a:r>
              <a:rPr lang="en-US" dirty="0"/>
              <a:t>(</a:t>
            </a:r>
            <a:r>
              <a:rPr lang="en-US" dirty="0" err="1"/>
              <a:t>ints</a:t>
            </a:r>
            <a:r>
              <a:rPr lang="en-US" dirty="0"/>
              <a:t>[</a:t>
            </a:r>
            <a:r>
              <a:rPr lang="en-US" dirty="0" err="1"/>
              <a:t>i</a:t>
            </a:r>
            <a:r>
              <a:rPr lang="en-US" dirty="0"/>
              <a:t>]);</a:t>
            </a:r>
          </a:p>
          <a:p>
            <a:pPr marL="400050" lvl="1" indent="0">
              <a:buNone/>
            </a:pPr>
            <a:r>
              <a:rPr lang="en-US" dirty="0"/>
              <a:t>}</a:t>
            </a:r>
          </a:p>
          <a:p>
            <a:pPr marL="400050" lvl="1" indent="0">
              <a:buNone/>
            </a:pPr>
            <a:r>
              <a:rPr lang="en-US" dirty="0"/>
              <a:t>. . .</a:t>
            </a:r>
          </a:p>
          <a:p>
            <a:pPr marL="400050" lvl="1" indent="0">
              <a:buNone/>
            </a:pPr>
            <a:r>
              <a:rPr lang="en-US" dirty="0"/>
              <a:t>//no extraction of primitive necessary</a:t>
            </a:r>
          </a:p>
          <a:p>
            <a:pPr marL="400050" lvl="1" indent="0">
              <a:buNone/>
            </a:pPr>
            <a:r>
              <a:rPr lang="en-US" dirty="0" err="1"/>
              <a:t>int</a:t>
            </a:r>
            <a:r>
              <a:rPr lang="en-US" dirty="0"/>
              <a:t> x = </a:t>
            </a:r>
            <a:r>
              <a:rPr lang="en-US" dirty="0" err="1"/>
              <a:t>list.get</a:t>
            </a:r>
            <a:r>
              <a:rPr lang="en-US" dirty="0"/>
              <a:t>(1);  </a:t>
            </a:r>
          </a:p>
          <a:p>
            <a:endParaRPr lang="en-US" dirty="0"/>
          </a:p>
        </p:txBody>
      </p:sp>
    </p:spTree>
    <p:extLst>
      <p:ext uri="{BB962C8B-B14F-4D97-AF65-F5344CB8AC3E}">
        <p14:creationId xmlns:p14="http://schemas.microsoft.com/office/powerpoint/2010/main" val="1283219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effectLst/>
              </a:rPr>
              <a:t>The </a:t>
            </a:r>
            <a:r>
              <a:rPr lang="en-US" sz="3200" b="1" dirty="0" err="1">
                <a:effectLst/>
              </a:rPr>
              <a:t>Iterable</a:t>
            </a:r>
            <a:r>
              <a:rPr lang="en-US" sz="3200" b="1" dirty="0">
                <a:effectLst/>
              </a:rPr>
              <a:t> Interface and “for each” Loops</a:t>
            </a:r>
            <a:r>
              <a:rPr lang="en-US" dirty="0">
                <a:effectLst/>
              </a:rPr>
              <a:t/>
            </a:r>
            <a:br>
              <a:rPr lang="en-US" dirty="0">
                <a:effectLst/>
              </a:rPr>
            </a:br>
            <a:endParaRPr lang="en-US" dirty="0"/>
          </a:p>
        </p:txBody>
      </p:sp>
      <p:sp>
        <p:nvSpPr>
          <p:cNvPr id="3" name="Content Placeholder 2"/>
          <p:cNvSpPr>
            <a:spLocks noGrp="1"/>
          </p:cNvSpPr>
          <p:nvPr>
            <p:ph idx="1"/>
          </p:nvPr>
        </p:nvSpPr>
        <p:spPr>
          <a:xfrm>
            <a:off x="457200" y="990600"/>
            <a:ext cx="8229600" cy="5791200"/>
          </a:xfrm>
        </p:spPr>
        <p:txBody>
          <a:bodyPr>
            <a:normAutofit fontScale="85000" lnSpcReduction="20000"/>
          </a:bodyPr>
          <a:lstStyle/>
          <a:p>
            <a:pPr lvl="0"/>
            <a:r>
              <a:rPr lang="en-US" dirty="0"/>
              <a:t>When you create your own type of list in Java, like </a:t>
            </a:r>
            <a:r>
              <a:rPr lang="en-US" dirty="0" err="1"/>
              <a:t>MyStringList</a:t>
            </a:r>
            <a:r>
              <a:rPr lang="en-US" dirty="0"/>
              <a:t>, you cannot use the "for each" construct without additional work. In order for this construct to be supported, your list class must implement the </a:t>
            </a:r>
            <a:r>
              <a:rPr lang="en-US" dirty="0" err="1"/>
              <a:t>Iterable</a:t>
            </a:r>
            <a:r>
              <a:rPr lang="en-US" dirty="0"/>
              <a:t> interface. This interface has just one method that must be implemented:</a:t>
            </a:r>
          </a:p>
          <a:p>
            <a:r>
              <a:rPr lang="en-US" dirty="0" smtClean="0"/>
              <a:t>public </a:t>
            </a:r>
            <a:r>
              <a:rPr lang="en-US" dirty="0"/>
              <a:t>Iterator iterator</a:t>
            </a:r>
            <a:r>
              <a:rPr lang="en-US" dirty="0" smtClean="0"/>
              <a:t>();</a:t>
            </a:r>
            <a:endParaRPr lang="en-US" dirty="0"/>
          </a:p>
          <a:p>
            <a:pPr lvl="0"/>
            <a:r>
              <a:rPr lang="en-US" dirty="0"/>
              <a:t>Example</a:t>
            </a:r>
            <a:r>
              <a:rPr lang="en-US" dirty="0" smtClean="0"/>
              <a:t>:</a:t>
            </a:r>
            <a:endParaRPr lang="en-US" dirty="0"/>
          </a:p>
          <a:p>
            <a:pPr marL="400050" lvl="1" indent="0">
              <a:buNone/>
            </a:pPr>
            <a:r>
              <a:rPr lang="en-US" dirty="0"/>
              <a:t>class </a:t>
            </a:r>
            <a:r>
              <a:rPr lang="en-US" dirty="0" err="1"/>
              <a:t>MyStringList</a:t>
            </a:r>
            <a:r>
              <a:rPr lang="en-US" dirty="0"/>
              <a:t> implements </a:t>
            </a:r>
            <a:r>
              <a:rPr lang="en-US" dirty="0" err="1"/>
              <a:t>Iterable</a:t>
            </a:r>
            <a:r>
              <a:rPr lang="en-US" dirty="0"/>
              <a:t> {</a:t>
            </a:r>
          </a:p>
          <a:p>
            <a:pPr marL="400050" lvl="1" indent="0">
              <a:buNone/>
            </a:pPr>
            <a:r>
              <a:rPr lang="en-US" dirty="0"/>
              <a:t> </a:t>
            </a:r>
          </a:p>
          <a:p>
            <a:pPr marL="400050" lvl="1" indent="0">
              <a:buNone/>
            </a:pPr>
            <a:r>
              <a:rPr lang="en-US" dirty="0"/>
              <a:t> 	public Iterator iterator() {</a:t>
            </a:r>
          </a:p>
          <a:p>
            <a:pPr marL="400050" lvl="1" indent="0">
              <a:buNone/>
            </a:pPr>
            <a:r>
              <a:rPr lang="en-US" dirty="0"/>
              <a:t>//see earlier code which implements Iterator</a:t>
            </a:r>
          </a:p>
          <a:p>
            <a:pPr marL="400050" lvl="1" indent="0">
              <a:buNone/>
            </a:pPr>
            <a:r>
              <a:rPr lang="en-US" dirty="0"/>
              <a:t>}</a:t>
            </a:r>
          </a:p>
          <a:p>
            <a:pPr marL="400050" lvl="1" indent="0">
              <a:buNone/>
            </a:pPr>
            <a:r>
              <a:rPr lang="en-US" dirty="0"/>
              <a:t>	public static void main(String[] </a:t>
            </a:r>
            <a:r>
              <a:rPr lang="en-US" dirty="0" err="1"/>
              <a:t>args</a:t>
            </a:r>
            <a:r>
              <a:rPr lang="en-US" dirty="0"/>
              <a:t>){</a:t>
            </a:r>
          </a:p>
          <a:p>
            <a:pPr marL="400050" lvl="1" indent="0">
              <a:buNone/>
            </a:pPr>
            <a:r>
              <a:rPr lang="en-US" dirty="0"/>
              <a:t>		</a:t>
            </a:r>
            <a:r>
              <a:rPr lang="en-US" dirty="0" err="1"/>
              <a:t>MyStringList</a:t>
            </a:r>
            <a:r>
              <a:rPr lang="en-US" dirty="0"/>
              <a:t> list = new </a:t>
            </a:r>
            <a:r>
              <a:rPr lang="en-US" dirty="0" err="1"/>
              <a:t>MyStringList</a:t>
            </a:r>
            <a:r>
              <a:rPr lang="en-US" dirty="0"/>
              <a:t>();</a:t>
            </a:r>
          </a:p>
          <a:p>
            <a:pPr marL="400050" lvl="1" indent="0">
              <a:buNone/>
            </a:pPr>
            <a:r>
              <a:rPr lang="en-US" dirty="0"/>
              <a:t>		list add("Bob");</a:t>
            </a:r>
          </a:p>
          <a:p>
            <a:pPr marL="400050" lvl="1" indent="0">
              <a:buNone/>
            </a:pPr>
            <a:r>
              <a:rPr lang="en-US" dirty="0"/>
              <a:t>		</a:t>
            </a:r>
            <a:r>
              <a:rPr lang="en-US" dirty="0" err="1"/>
              <a:t>list.add</a:t>
            </a:r>
            <a:r>
              <a:rPr lang="en-US" dirty="0"/>
              <a:t>("Steve");</a:t>
            </a:r>
          </a:p>
          <a:p>
            <a:pPr marL="400050" lvl="1" indent="0">
              <a:buNone/>
            </a:pPr>
            <a:r>
              <a:rPr lang="en-US" dirty="0"/>
              <a:t>		</a:t>
            </a:r>
            <a:r>
              <a:rPr lang="en-US" dirty="0" err="1"/>
              <a:t>list.add</a:t>
            </a:r>
            <a:r>
              <a:rPr lang="en-US" dirty="0"/>
              <a:t>("Susan");</a:t>
            </a:r>
          </a:p>
          <a:p>
            <a:pPr marL="400050" lvl="1" indent="0">
              <a:buNone/>
            </a:pPr>
            <a:r>
              <a:rPr lang="en-US" dirty="0"/>
              <a:t>		</a:t>
            </a:r>
            <a:r>
              <a:rPr lang="en-US" dirty="0" err="1"/>
              <a:t>list.add</a:t>
            </a:r>
            <a:r>
              <a:rPr lang="en-US" dirty="0"/>
              <a:t>("Mark");</a:t>
            </a:r>
          </a:p>
          <a:p>
            <a:pPr marL="400050" lvl="1" indent="0">
              <a:buNone/>
            </a:pPr>
            <a:r>
              <a:rPr lang="en-US" dirty="0"/>
              <a:t>		</a:t>
            </a:r>
            <a:r>
              <a:rPr lang="en-US" dirty="0" err="1"/>
              <a:t>list.add</a:t>
            </a:r>
            <a:r>
              <a:rPr lang="en-US" dirty="0"/>
              <a:t>("Dave");</a:t>
            </a:r>
          </a:p>
          <a:p>
            <a:pPr marL="400050" lvl="1" indent="0">
              <a:buNone/>
            </a:pPr>
            <a:r>
              <a:rPr lang="en-US" dirty="0"/>
              <a:t>		//this works because </a:t>
            </a:r>
            <a:r>
              <a:rPr lang="en-US" dirty="0" err="1"/>
              <a:t>Iterable</a:t>
            </a:r>
            <a:r>
              <a:rPr lang="en-US" dirty="0"/>
              <a:t> has been implemented</a:t>
            </a:r>
          </a:p>
          <a:p>
            <a:pPr marL="400050" lvl="1" indent="0">
              <a:buNone/>
            </a:pPr>
            <a:r>
              <a:rPr lang="en-US" dirty="0"/>
              <a:t>		for(Object s : list){</a:t>
            </a:r>
          </a:p>
          <a:p>
            <a:pPr marL="400050" lvl="1" indent="0">
              <a:buNone/>
            </a:pPr>
            <a:r>
              <a:rPr lang="en-US" dirty="0"/>
              <a:t>			</a:t>
            </a:r>
            <a:r>
              <a:rPr lang="en-US" dirty="0" err="1"/>
              <a:t>System.out.println</a:t>
            </a:r>
            <a:r>
              <a:rPr lang="en-US" dirty="0"/>
              <a:t>(s);</a:t>
            </a:r>
          </a:p>
          <a:p>
            <a:pPr marL="400050" lvl="1" indent="0">
              <a:buNone/>
            </a:pPr>
            <a:r>
              <a:rPr lang="en-US" dirty="0"/>
              <a:t>		}</a:t>
            </a:r>
          </a:p>
          <a:p>
            <a:pPr marL="400050" lvl="1" indent="0">
              <a:buNone/>
            </a:pPr>
            <a:r>
              <a:rPr lang="en-US" dirty="0"/>
              <a:t>	}</a:t>
            </a:r>
          </a:p>
          <a:p>
            <a:pPr marL="400050" lvl="1" indent="0">
              <a:buNone/>
            </a:pPr>
            <a:r>
              <a:rPr lang="en-US" dirty="0"/>
              <a:t>}</a:t>
            </a:r>
          </a:p>
          <a:p>
            <a:endParaRPr lang="en-US" dirty="0"/>
          </a:p>
        </p:txBody>
      </p:sp>
    </p:spTree>
    <p:extLst>
      <p:ext uri="{BB962C8B-B14F-4D97-AF65-F5344CB8AC3E}">
        <p14:creationId xmlns:p14="http://schemas.microsoft.com/office/powerpoint/2010/main" val="8507941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effectLst/>
              </a:rPr>
              <a:t>The </a:t>
            </a:r>
            <a:r>
              <a:rPr lang="en-US" sz="3200" b="1" dirty="0" err="1">
                <a:effectLst/>
              </a:rPr>
              <a:t>Iterable</a:t>
            </a:r>
            <a:r>
              <a:rPr lang="en-US" sz="3200" b="1" dirty="0">
                <a:effectLst/>
              </a:rPr>
              <a:t> Interface and “for each” Loops</a:t>
            </a:r>
            <a:r>
              <a:rPr lang="en-US" dirty="0">
                <a:effectLst/>
              </a:rPr>
              <a:t/>
            </a:r>
            <a:br>
              <a:rPr lang="en-US" dirty="0">
                <a:effectLst/>
              </a:rPr>
            </a:br>
            <a:endParaRPr lang="en-US" dirty="0"/>
          </a:p>
        </p:txBody>
      </p:sp>
      <p:sp>
        <p:nvSpPr>
          <p:cNvPr id="3" name="Content Placeholder 2"/>
          <p:cNvSpPr>
            <a:spLocks noGrp="1"/>
          </p:cNvSpPr>
          <p:nvPr>
            <p:ph idx="1"/>
          </p:nvPr>
        </p:nvSpPr>
        <p:spPr>
          <a:xfrm>
            <a:off x="457200" y="990600"/>
            <a:ext cx="8229600" cy="5791200"/>
          </a:xfrm>
        </p:spPr>
        <p:txBody>
          <a:bodyPr>
            <a:normAutofit fontScale="92500" lnSpcReduction="10000"/>
          </a:bodyPr>
          <a:lstStyle/>
          <a:p>
            <a:pPr lvl="0"/>
            <a:r>
              <a:rPr lang="en-US" dirty="0"/>
              <a:t>Note that the </a:t>
            </a:r>
            <a:r>
              <a:rPr lang="en-US" dirty="0" err="1"/>
              <a:t>Iterable</a:t>
            </a:r>
            <a:r>
              <a:rPr lang="en-US" dirty="0"/>
              <a:t> interface is </a:t>
            </a:r>
            <a:r>
              <a:rPr lang="en-US" i="1" dirty="0"/>
              <a:t>automatically implemented</a:t>
            </a:r>
            <a:r>
              <a:rPr lang="en-US" dirty="0"/>
              <a:t> whenever your list class is a subclass of </a:t>
            </a:r>
            <a:r>
              <a:rPr lang="en-US" dirty="0" err="1"/>
              <a:t>AbstractList</a:t>
            </a:r>
            <a:r>
              <a:rPr lang="en-US" dirty="0"/>
              <a:t> (this class declares that it implements </a:t>
            </a:r>
            <a:r>
              <a:rPr lang="en-US" dirty="0" err="1"/>
              <a:t>Iterable</a:t>
            </a:r>
            <a:r>
              <a:rPr lang="en-US" dirty="0" smtClean="0"/>
              <a:t>).</a:t>
            </a:r>
            <a:endParaRPr lang="en-US" dirty="0"/>
          </a:p>
          <a:p>
            <a:r>
              <a:rPr lang="en-US" dirty="0"/>
              <a:t>Also, the List interface is declared to be a </a:t>
            </a:r>
            <a:r>
              <a:rPr lang="en-US" dirty="0" err="1"/>
              <a:t>subinterface</a:t>
            </a:r>
            <a:r>
              <a:rPr lang="en-US" dirty="0"/>
              <a:t> of </a:t>
            </a:r>
            <a:r>
              <a:rPr lang="en-US" dirty="0" err="1"/>
              <a:t>Iterable</a:t>
            </a:r>
            <a:r>
              <a:rPr lang="en-US" dirty="0"/>
              <a:t>, so if you declare your list class to be an implementer of List, it is required to implement </a:t>
            </a:r>
            <a:r>
              <a:rPr lang="en-US" dirty="0" err="1"/>
              <a:t>Iterable</a:t>
            </a:r>
            <a:r>
              <a:rPr lang="en-US" dirty="0"/>
              <a:t> interface (and no special declaration “implements </a:t>
            </a:r>
            <a:r>
              <a:rPr lang="en-US" dirty="0" err="1"/>
              <a:t>Iterable</a:t>
            </a:r>
            <a:r>
              <a:rPr lang="en-US" dirty="0"/>
              <a:t>” is needed</a:t>
            </a:r>
            <a:r>
              <a:rPr lang="en-US" dirty="0" smtClean="0"/>
              <a:t>).</a:t>
            </a:r>
            <a:r>
              <a:rPr lang="en-US" b="1" dirty="0"/>
              <a:t>	</a:t>
            </a:r>
            <a:r>
              <a:rPr lang="en-US" dirty="0"/>
              <a:t> </a:t>
            </a:r>
          </a:p>
          <a:p>
            <a:r>
              <a:rPr lang="en-US" dirty="0"/>
              <a:t>New in Java 8: A default method </a:t>
            </a:r>
            <a:r>
              <a:rPr lang="en-US" dirty="0" err="1"/>
              <a:t>forEach</a:t>
            </a:r>
            <a:r>
              <a:rPr lang="en-US" dirty="0"/>
              <a:t> was added to the </a:t>
            </a:r>
            <a:r>
              <a:rPr lang="en-US" dirty="0" err="1"/>
              <a:t>Iterable</a:t>
            </a:r>
            <a:r>
              <a:rPr lang="en-US" dirty="0"/>
              <a:t> interface. Consequently, any Java library class that implements </a:t>
            </a:r>
            <a:r>
              <a:rPr lang="en-US" dirty="0" err="1"/>
              <a:t>Iterable</a:t>
            </a:r>
            <a:r>
              <a:rPr lang="en-US" dirty="0"/>
              <a:t>, as well as any user-defined class that implements </a:t>
            </a:r>
            <a:r>
              <a:rPr lang="en-US" dirty="0" err="1"/>
              <a:t>Iterable</a:t>
            </a:r>
            <a:r>
              <a:rPr lang="en-US" dirty="0"/>
              <a:t>, has automatic access to this new method</a:t>
            </a:r>
            <a:r>
              <a:rPr lang="en-US" dirty="0" smtClean="0"/>
              <a:t>.</a:t>
            </a:r>
          </a:p>
          <a:p>
            <a:r>
              <a:rPr lang="en-US" dirty="0" smtClean="0"/>
              <a:t>The </a:t>
            </a:r>
            <a:r>
              <a:rPr lang="en-US" dirty="0" err="1"/>
              <a:t>forEach</a:t>
            </a:r>
            <a:r>
              <a:rPr lang="en-US" dirty="0"/>
              <a:t> method takes a lambda expression of the form x </a:t>
            </a:r>
            <a:r>
              <a:rPr lang="en-US" dirty="0">
                <a:sym typeface="SymbolPS"/>
              </a:rPr>
              <a:t></a:t>
            </a:r>
            <a:r>
              <a:rPr lang="en-US" dirty="0"/>
              <a:t> function(x) where function(x) does not return a value, like </a:t>
            </a:r>
            <a:r>
              <a:rPr lang="en-US" dirty="0" err="1"/>
              <a:t>System.out.println</a:t>
            </a:r>
            <a:r>
              <a:rPr lang="en-US" dirty="0"/>
              <a:t>(x) or </a:t>
            </a:r>
            <a:r>
              <a:rPr lang="en-US" dirty="0" err="1"/>
              <a:t>list.add</a:t>
            </a:r>
            <a:r>
              <a:rPr lang="en-US" dirty="0"/>
              <a:t>(x).</a:t>
            </a:r>
            <a:br>
              <a:rPr lang="en-US" dirty="0"/>
            </a:br>
            <a:endParaRPr lang="en-US" dirty="0"/>
          </a:p>
        </p:txBody>
      </p:sp>
    </p:spTree>
    <p:extLst>
      <p:ext uri="{BB962C8B-B14F-4D97-AF65-F5344CB8AC3E}">
        <p14:creationId xmlns:p14="http://schemas.microsoft.com/office/powerpoint/2010/main" val="125999282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effectLst/>
              </a:rPr>
              <a:t>The </a:t>
            </a:r>
            <a:r>
              <a:rPr lang="en-US" sz="3200" b="1" dirty="0" err="1">
                <a:effectLst/>
              </a:rPr>
              <a:t>Iterable</a:t>
            </a:r>
            <a:r>
              <a:rPr lang="en-US" sz="3200" b="1" dirty="0">
                <a:effectLst/>
              </a:rPr>
              <a:t> Interface and “for each” Loops</a:t>
            </a:r>
            <a:r>
              <a:rPr lang="en-US" dirty="0">
                <a:effectLst/>
              </a:rPr>
              <a:t/>
            </a:r>
            <a:br>
              <a:rPr lang="en-US" dirty="0">
                <a:effectLst/>
              </a:rPr>
            </a:br>
            <a:endParaRPr lang="en-US"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83724" y="1828800"/>
            <a:ext cx="7411499" cy="3429000"/>
          </a:xfrm>
        </p:spPr>
      </p:pic>
    </p:spTree>
    <p:extLst>
      <p:ext uri="{BB962C8B-B14F-4D97-AF65-F5344CB8AC3E}">
        <p14:creationId xmlns:p14="http://schemas.microsoft.com/office/powerpoint/2010/main" val="249101372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Searching and Sorting </a:t>
            </a:r>
            <a:endParaRPr lang="en-US" sz="3200" dirty="0"/>
          </a:p>
        </p:txBody>
      </p:sp>
      <p:sp>
        <p:nvSpPr>
          <p:cNvPr id="3" name="Content Placeholder 2"/>
          <p:cNvSpPr>
            <a:spLocks noGrp="1"/>
          </p:cNvSpPr>
          <p:nvPr>
            <p:ph idx="1"/>
          </p:nvPr>
        </p:nvSpPr>
        <p:spPr/>
        <p:txBody>
          <a:bodyPr>
            <a:normAutofit fontScale="85000" lnSpcReduction="10000"/>
          </a:bodyPr>
          <a:lstStyle/>
          <a:p>
            <a:pPr lvl="0"/>
            <a:r>
              <a:rPr lang="en-US" dirty="0"/>
              <a:t>Java provides sort and </a:t>
            </a:r>
            <a:r>
              <a:rPr lang="en-US" dirty="0" err="1"/>
              <a:t>binarySearch</a:t>
            </a:r>
            <a:r>
              <a:rPr lang="en-US" dirty="0"/>
              <a:t> methods for all of its lists (and other types of collections), by way of the Collections class</a:t>
            </a:r>
            <a:r>
              <a:rPr lang="en-US" dirty="0" smtClean="0"/>
              <a:t>.</a:t>
            </a:r>
            <a:endParaRPr lang="en-US" dirty="0"/>
          </a:p>
          <a:p>
            <a:pPr marL="400050" lvl="1" indent="0">
              <a:buNone/>
            </a:pPr>
            <a:r>
              <a:rPr lang="en-US" dirty="0"/>
              <a:t>List&lt;String&gt; </a:t>
            </a:r>
            <a:r>
              <a:rPr lang="en-US" dirty="0" err="1"/>
              <a:t>myList</a:t>
            </a:r>
            <a:r>
              <a:rPr lang="en-US" dirty="0"/>
              <a:t> = new </a:t>
            </a:r>
            <a:r>
              <a:rPr lang="en-US" dirty="0" err="1"/>
              <a:t>ArrayList</a:t>
            </a:r>
            <a:r>
              <a:rPr lang="en-US" dirty="0"/>
              <a:t>&lt;String&gt;();</a:t>
            </a:r>
          </a:p>
          <a:p>
            <a:pPr marL="400050" lvl="1" indent="0">
              <a:buNone/>
            </a:pPr>
            <a:r>
              <a:rPr lang="en-US" dirty="0"/>
              <a:t>//populate it with a long list of first names, and then….</a:t>
            </a:r>
          </a:p>
          <a:p>
            <a:pPr marL="400050" lvl="1" indent="0">
              <a:buNone/>
            </a:pPr>
            <a:r>
              <a:rPr lang="en-US" dirty="0" err="1"/>
              <a:t>Collections.sort</a:t>
            </a:r>
            <a:r>
              <a:rPr lang="en-US" dirty="0"/>
              <a:t>(</a:t>
            </a:r>
            <a:r>
              <a:rPr lang="en-US" dirty="0" err="1"/>
              <a:t>myList</a:t>
            </a:r>
            <a:r>
              <a:rPr lang="en-US" dirty="0"/>
              <a:t>);</a:t>
            </a:r>
          </a:p>
          <a:p>
            <a:pPr marL="400050" lvl="1" indent="0">
              <a:buNone/>
            </a:pPr>
            <a:r>
              <a:rPr lang="en-US" dirty="0" err="1"/>
              <a:t>int</a:t>
            </a:r>
            <a:r>
              <a:rPr lang="en-US" dirty="0"/>
              <a:t> </a:t>
            </a:r>
            <a:r>
              <a:rPr lang="en-US" dirty="0" err="1"/>
              <a:t>pos</a:t>
            </a:r>
            <a:r>
              <a:rPr lang="en-US" dirty="0"/>
              <a:t> = </a:t>
            </a:r>
            <a:r>
              <a:rPr lang="en-US" dirty="0" err="1"/>
              <a:t>Collections.binarySearch</a:t>
            </a:r>
            <a:r>
              <a:rPr lang="en-US" dirty="0"/>
              <a:t>(</a:t>
            </a:r>
            <a:r>
              <a:rPr lang="en-US" dirty="0" err="1"/>
              <a:t>myList</a:t>
            </a:r>
            <a:r>
              <a:rPr lang="en-US" dirty="0"/>
              <a:t>,"Dave</a:t>
            </a:r>
            <a:r>
              <a:rPr lang="en-US" dirty="0" smtClean="0"/>
              <a:t>");</a:t>
            </a:r>
            <a:endParaRPr lang="en-US" dirty="0"/>
          </a:p>
          <a:p>
            <a:pPr lvl="0"/>
            <a:r>
              <a:rPr lang="en-US" dirty="0"/>
              <a:t>As you will see in the labs for this lesson, sorting and searching are accomplished in different ways for different lists. It is possible to rewrite </a:t>
            </a:r>
            <a:r>
              <a:rPr lang="en-US" dirty="0" err="1"/>
              <a:t>MinSort</a:t>
            </a:r>
            <a:r>
              <a:rPr lang="en-US" dirty="0"/>
              <a:t> in the context of linked lists so that it is approximately as efficient as the </a:t>
            </a:r>
            <a:r>
              <a:rPr lang="en-US" dirty="0" err="1"/>
              <a:t>MinSort</a:t>
            </a:r>
            <a:r>
              <a:rPr lang="en-US" dirty="0"/>
              <a:t> for array lists. However, this is not true for binary search. Any  known binary search implementation on linked lists is no more efficient than just doing a "find" operation. [This fact is part of the motivation for the invention of Binary Search Trees, which we will discuss later.] </a:t>
            </a:r>
          </a:p>
          <a:p>
            <a:endParaRPr lang="en-US" dirty="0"/>
          </a:p>
        </p:txBody>
      </p:sp>
    </p:spTree>
    <p:extLst>
      <p:ext uri="{BB962C8B-B14F-4D97-AF65-F5344CB8AC3E}">
        <p14:creationId xmlns:p14="http://schemas.microsoft.com/office/powerpoint/2010/main" val="276610070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Searching and Sorting</a:t>
            </a:r>
            <a:endParaRPr lang="en-US" sz="3200" dirty="0"/>
          </a:p>
        </p:txBody>
      </p:sp>
      <p:sp>
        <p:nvSpPr>
          <p:cNvPr id="3" name="Content Placeholder 2"/>
          <p:cNvSpPr>
            <a:spLocks noGrp="1"/>
          </p:cNvSpPr>
          <p:nvPr>
            <p:ph idx="1"/>
          </p:nvPr>
        </p:nvSpPr>
        <p:spPr/>
        <p:txBody>
          <a:bodyPr>
            <a:normAutofit fontScale="92500" lnSpcReduction="20000"/>
          </a:bodyPr>
          <a:lstStyle/>
          <a:p>
            <a:pPr lvl="0"/>
            <a:r>
              <a:rPr lang="en-US" dirty="0"/>
              <a:t>The reason is that linked lists lack </a:t>
            </a:r>
            <a:r>
              <a:rPr lang="en-US" i="1" dirty="0"/>
              <a:t>random access,</a:t>
            </a:r>
            <a:r>
              <a:rPr lang="en-US" dirty="0"/>
              <a:t> so finding the value in the middle of the list is a costly operation.</a:t>
            </a:r>
            <a:r>
              <a:rPr lang="en-US" i="1" dirty="0"/>
              <a:t> </a:t>
            </a:r>
            <a:r>
              <a:rPr lang="en-US" dirty="0"/>
              <a:t>For this reason, Sun's </a:t>
            </a:r>
            <a:r>
              <a:rPr lang="en-US" dirty="0" err="1"/>
              <a:t>ArrayList</a:t>
            </a:r>
            <a:r>
              <a:rPr lang="en-US" dirty="0"/>
              <a:t> implements a “tag interface” </a:t>
            </a:r>
            <a:r>
              <a:rPr lang="en-US" dirty="0" err="1"/>
              <a:t>RandomAccess</a:t>
            </a:r>
            <a:r>
              <a:rPr lang="en-US" dirty="0"/>
              <a:t>. Then, when you call the </a:t>
            </a:r>
            <a:r>
              <a:rPr lang="en-US" dirty="0" err="1"/>
              <a:t>binarySearch</a:t>
            </a:r>
            <a:r>
              <a:rPr lang="en-US" dirty="0"/>
              <a:t> method on Collections for an </a:t>
            </a:r>
            <a:r>
              <a:rPr lang="en-US" dirty="0" err="1"/>
              <a:t>ArrayList</a:t>
            </a:r>
            <a:r>
              <a:rPr lang="en-US" dirty="0"/>
              <a:t>, the method recognizes that the list implements </a:t>
            </a:r>
            <a:r>
              <a:rPr lang="en-US" dirty="0" err="1"/>
              <a:t>RandomAccess</a:t>
            </a:r>
            <a:r>
              <a:rPr lang="en-US" dirty="0"/>
              <a:t>, and therefore uses a divide and conquer algorithm. But if you pass in a </a:t>
            </a:r>
            <a:r>
              <a:rPr lang="en-US" dirty="0" err="1"/>
              <a:t>LinkedList</a:t>
            </a:r>
            <a:r>
              <a:rPr lang="en-US" dirty="0"/>
              <a:t>, a slower algorithm is usually used (since no faster algorithm exists</a:t>
            </a:r>
            <a:r>
              <a:rPr lang="en-US" dirty="0" smtClean="0"/>
              <a:t>).</a:t>
            </a:r>
            <a:endParaRPr lang="en-US" dirty="0"/>
          </a:p>
          <a:p>
            <a:r>
              <a:rPr lang="en-US" dirty="0"/>
              <a:t>If you want to use the Collections </a:t>
            </a:r>
            <a:r>
              <a:rPr lang="en-US" dirty="0" err="1"/>
              <a:t>binarySearch</a:t>
            </a:r>
            <a:r>
              <a:rPr lang="en-US" dirty="0"/>
              <a:t> method on your own array-based list, your list must implement the List interface, and, to ensure that the </a:t>
            </a:r>
            <a:r>
              <a:rPr lang="en-US" dirty="0" err="1"/>
              <a:t>binarySearch</a:t>
            </a:r>
            <a:r>
              <a:rPr lang="en-US" dirty="0"/>
              <a:t> implementation is efficient, it must also implement the </a:t>
            </a:r>
            <a:r>
              <a:rPr lang="en-US" dirty="0" err="1"/>
              <a:t>RandomAccess</a:t>
            </a:r>
            <a:r>
              <a:rPr lang="en-US" dirty="0"/>
              <a:t> interface.</a:t>
            </a:r>
            <a:br>
              <a:rPr lang="en-US" dirty="0"/>
            </a:br>
            <a:endParaRPr lang="en-US" dirty="0"/>
          </a:p>
        </p:txBody>
      </p:sp>
    </p:spTree>
    <p:extLst>
      <p:ext uri="{BB962C8B-B14F-4D97-AF65-F5344CB8AC3E}">
        <p14:creationId xmlns:p14="http://schemas.microsoft.com/office/powerpoint/2010/main" val="147129285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Searching and Sorting</a:t>
            </a:r>
            <a:endParaRPr lang="en-US" sz="3200" dirty="0"/>
          </a:p>
        </p:txBody>
      </p:sp>
      <p:sp>
        <p:nvSpPr>
          <p:cNvPr id="3" name="Content Placeholder 2"/>
          <p:cNvSpPr>
            <a:spLocks noGrp="1"/>
          </p:cNvSpPr>
          <p:nvPr>
            <p:ph idx="1"/>
          </p:nvPr>
        </p:nvSpPr>
        <p:spPr/>
        <p:txBody>
          <a:bodyPr>
            <a:normAutofit/>
          </a:bodyPr>
          <a:lstStyle/>
          <a:p>
            <a:pPr lvl="0"/>
            <a:r>
              <a:rPr lang="en-US" dirty="0"/>
              <a:t/>
            </a:r>
            <a:br>
              <a:rPr lang="en-US" dirty="0"/>
            </a:b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8400" y="1447800"/>
            <a:ext cx="4248382" cy="4980862"/>
          </a:xfrm>
          <a:prstGeom prst="rect">
            <a:avLst/>
          </a:prstGeom>
        </p:spPr>
      </p:pic>
    </p:spTree>
    <p:extLst>
      <p:ext uri="{BB962C8B-B14F-4D97-AF65-F5344CB8AC3E}">
        <p14:creationId xmlns:p14="http://schemas.microsoft.com/office/powerpoint/2010/main" val="10815427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effectLst/>
              </a:rPr>
              <a:t>Array Operations Can Be Included in </a:t>
            </a:r>
            <a:r>
              <a:rPr lang="en-US" sz="3200" dirty="0">
                <a:effectLst/>
              </a:rPr>
              <a:t/>
            </a:r>
            <a:br>
              <a:rPr lang="en-US" sz="3200" dirty="0">
                <a:effectLst/>
              </a:rPr>
            </a:br>
            <a:r>
              <a:rPr lang="en-US" sz="3200" b="1" dirty="0">
                <a:effectLst/>
              </a:rPr>
              <a:t>An Array List's Set of Methods</a:t>
            </a:r>
            <a:endParaRPr lang="en-US" sz="3200" dirty="0"/>
          </a:p>
        </p:txBody>
      </p:sp>
      <p:sp>
        <p:nvSpPr>
          <p:cNvPr id="3" name="Content Placeholder 2"/>
          <p:cNvSpPr>
            <a:spLocks noGrp="1"/>
          </p:cNvSpPr>
          <p:nvPr>
            <p:ph idx="1"/>
          </p:nvPr>
        </p:nvSpPr>
        <p:spPr/>
        <p:txBody>
          <a:bodyPr>
            <a:normAutofit lnSpcReduction="10000"/>
          </a:bodyPr>
          <a:lstStyle/>
          <a:p>
            <a:pPr lvl="0"/>
            <a:r>
              <a:rPr lang="en-US" dirty="0"/>
              <a:t>We consider two operations: </a:t>
            </a:r>
            <a:r>
              <a:rPr lang="en-US" i="1" dirty="0"/>
              <a:t>sorting</a:t>
            </a:r>
            <a:r>
              <a:rPr lang="en-US" dirty="0"/>
              <a:t> and </a:t>
            </a:r>
            <a:r>
              <a:rPr lang="en-US" i="1" dirty="0"/>
              <a:t>searching a sorted </a:t>
            </a:r>
            <a:r>
              <a:rPr lang="en-US" i="1" dirty="0" smtClean="0"/>
              <a:t>array</a:t>
            </a:r>
            <a:endParaRPr lang="en-US" dirty="0"/>
          </a:p>
          <a:p>
            <a:pPr lvl="0"/>
            <a:r>
              <a:rPr lang="en-US" dirty="0"/>
              <a:t>There are many sorting algorithms; Java provides a sorting routine as part of its API. We will consider a simple one for illustration</a:t>
            </a:r>
            <a:r>
              <a:rPr lang="en-US" dirty="0" smtClean="0"/>
              <a:t>.</a:t>
            </a:r>
            <a:endParaRPr lang="en-US" dirty="0"/>
          </a:p>
          <a:p>
            <a:pPr lvl="0"/>
            <a:r>
              <a:rPr lang="en-US" i="1" dirty="0" err="1"/>
              <a:t>MinSort</a:t>
            </a:r>
            <a:r>
              <a:rPr lang="en-US" dirty="0"/>
              <a:t> uses the following approach to perform sorting an array A of integers.</a:t>
            </a:r>
          </a:p>
          <a:p>
            <a:pPr lvl="1"/>
            <a:r>
              <a:rPr lang="en-US" dirty="0"/>
              <a:t>Start by creating a new array B that will hold the final sorted values</a:t>
            </a:r>
            <a:endParaRPr lang="en-US" sz="1800" dirty="0"/>
          </a:p>
          <a:p>
            <a:pPr lvl="1"/>
            <a:r>
              <a:rPr lang="en-US" dirty="0"/>
              <a:t>Find the minimum value in A, remove it from A, and place it in position 0 in B.</a:t>
            </a:r>
            <a:endParaRPr lang="en-US" sz="1800" dirty="0"/>
          </a:p>
          <a:p>
            <a:pPr lvl="1"/>
            <a:r>
              <a:rPr lang="en-US" dirty="0"/>
              <a:t>Place the minimum value of the remaining elements of A in position 1 in array B.</a:t>
            </a:r>
            <a:endParaRPr lang="en-US" sz="1800" dirty="0"/>
          </a:p>
          <a:p>
            <a:pPr lvl="1"/>
            <a:r>
              <a:rPr lang="en-US" dirty="0"/>
              <a:t>Continue placing the minimum value of the remaining elements of A in the next available position in B until A is empty.</a:t>
            </a:r>
            <a:endParaRPr lang="en-US" sz="1800" dirty="0"/>
          </a:p>
          <a:p>
            <a:endParaRPr lang="en-US" dirty="0"/>
          </a:p>
        </p:txBody>
      </p:sp>
    </p:spTree>
    <p:extLst>
      <p:ext uri="{BB962C8B-B14F-4D97-AF65-F5344CB8AC3E}">
        <p14:creationId xmlns:p14="http://schemas.microsoft.com/office/powerpoint/2010/main" val="2605891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effectLst/>
              </a:rPr>
              <a:t>Comparing Objects for Sorting and Searching</a:t>
            </a:r>
            <a:endParaRPr lang="en-US" sz="3200" dirty="0"/>
          </a:p>
        </p:txBody>
      </p:sp>
      <p:sp>
        <p:nvSpPr>
          <p:cNvPr id="3" name="Content Placeholder 2"/>
          <p:cNvSpPr>
            <a:spLocks noGrp="1"/>
          </p:cNvSpPr>
          <p:nvPr>
            <p:ph idx="1"/>
          </p:nvPr>
        </p:nvSpPr>
        <p:spPr>
          <a:xfrm>
            <a:off x="457200" y="1600200"/>
            <a:ext cx="8229600" cy="5105400"/>
          </a:xfrm>
        </p:spPr>
        <p:txBody>
          <a:bodyPr/>
          <a:lstStyle/>
          <a:p>
            <a:r>
              <a:rPr lang="en-US" dirty="0"/>
              <a:t>Java supports sorting of many types of objects. To sort a list of objects, it is necessary to have some “ordering” on the objects. For example, there is a natural ordering on numbers and on Strings. But what about a list of Employee objects</a:t>
            </a:r>
            <a:r>
              <a:rPr lang="en-US" dirty="0" smtClean="0"/>
              <a:t>?</a:t>
            </a:r>
            <a:endParaRPr lang="en-US" dirty="0"/>
          </a:p>
          <a:p>
            <a:r>
              <a:rPr lang="en-US" dirty="0" smtClean="0"/>
              <a:t>In </a:t>
            </a:r>
            <a:r>
              <a:rPr lang="en-US" dirty="0"/>
              <a:t>practice, we may want to sort business objects in different ways. An Employee list could be sorted by name, salary or hire date.</a:t>
            </a:r>
            <a:br>
              <a:rPr lang="en-US" dirty="0"/>
            </a:br>
            <a:endParaRPr lang="en-US" dirty="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623953753"/>
              </p:ext>
            </p:extLst>
          </p:nvPr>
        </p:nvGraphicFramePr>
        <p:xfrm>
          <a:off x="2362200" y="4876800"/>
          <a:ext cx="4267199" cy="1371600"/>
        </p:xfrm>
        <a:graphic>
          <a:graphicData uri="http://schemas.openxmlformats.org/drawingml/2006/table">
            <a:tbl>
              <a:tblPr>
                <a:tableStyleId>{5C22544A-7EE6-4342-B048-85BDC9FD1C3A}</a:tableStyleId>
              </a:tblPr>
              <a:tblGrid>
                <a:gridCol w="1617459"/>
                <a:gridCol w="1617459"/>
                <a:gridCol w="1032281"/>
              </a:tblGrid>
              <a:tr h="274320">
                <a:tc gridSpan="3">
                  <a:txBody>
                    <a:bodyPr/>
                    <a:lstStyle/>
                    <a:p>
                      <a:pPr marL="0" marR="0" indent="0" algn="ctr">
                        <a:spcBef>
                          <a:spcPts val="0"/>
                        </a:spcBef>
                        <a:spcAft>
                          <a:spcPts val="0"/>
                        </a:spcAft>
                      </a:pPr>
                      <a:r>
                        <a:rPr lang="en-US" sz="1200">
                          <a:effectLst/>
                        </a:rPr>
                        <a:t>Employee Data</a:t>
                      </a:r>
                      <a:endParaRPr lang="en-US" sz="1200">
                        <a:effectLst/>
                        <a:latin typeface="Times New Roman"/>
                        <a:ea typeface="Times New Roman"/>
                      </a:endParaRPr>
                    </a:p>
                  </a:txBody>
                  <a:tcPr marL="68580" marR="68580" marT="0" marB="0"/>
                </a:tc>
                <a:tc hMerge="1">
                  <a:txBody>
                    <a:bodyPr/>
                    <a:lstStyle/>
                    <a:p>
                      <a:endParaRPr lang="en-US"/>
                    </a:p>
                  </a:txBody>
                  <a:tcPr/>
                </a:tc>
                <a:tc hMerge="1">
                  <a:txBody>
                    <a:bodyPr/>
                    <a:lstStyle/>
                    <a:p>
                      <a:endParaRPr lang="en-US"/>
                    </a:p>
                  </a:txBody>
                  <a:tcPr/>
                </a:tc>
              </a:tr>
              <a:tr h="274320">
                <a:tc>
                  <a:txBody>
                    <a:bodyPr/>
                    <a:lstStyle/>
                    <a:p>
                      <a:pPr marL="0" marR="0" indent="0" algn="ctr">
                        <a:spcBef>
                          <a:spcPts val="0"/>
                        </a:spcBef>
                        <a:spcAft>
                          <a:spcPts val="0"/>
                        </a:spcAft>
                      </a:pPr>
                      <a:r>
                        <a:rPr lang="en-US" sz="1200">
                          <a:effectLst/>
                        </a:rPr>
                        <a:t>Name</a:t>
                      </a:r>
                      <a:endParaRPr lang="en-US" sz="1200">
                        <a:effectLst/>
                        <a:latin typeface="Times New Roman"/>
                        <a:ea typeface="Times New Roman"/>
                      </a:endParaRPr>
                    </a:p>
                  </a:txBody>
                  <a:tcPr marL="68580" marR="68580" marT="0" marB="0"/>
                </a:tc>
                <a:tc>
                  <a:txBody>
                    <a:bodyPr/>
                    <a:lstStyle/>
                    <a:p>
                      <a:pPr marL="0" marR="0" indent="0" algn="ctr">
                        <a:spcBef>
                          <a:spcPts val="0"/>
                        </a:spcBef>
                        <a:spcAft>
                          <a:spcPts val="0"/>
                        </a:spcAft>
                      </a:pPr>
                      <a:r>
                        <a:rPr lang="en-US" sz="1200">
                          <a:effectLst/>
                        </a:rPr>
                        <a:t>Hire Date</a:t>
                      </a:r>
                      <a:endParaRPr lang="en-US" sz="1200">
                        <a:effectLst/>
                        <a:latin typeface="Times New Roman"/>
                        <a:ea typeface="Times New Roman"/>
                      </a:endParaRPr>
                    </a:p>
                  </a:txBody>
                  <a:tcPr marL="68580" marR="68580" marT="0" marB="0"/>
                </a:tc>
                <a:tc>
                  <a:txBody>
                    <a:bodyPr/>
                    <a:lstStyle/>
                    <a:p>
                      <a:pPr marL="0" marR="0" indent="0" algn="ctr">
                        <a:spcBef>
                          <a:spcPts val="0"/>
                        </a:spcBef>
                        <a:spcAft>
                          <a:spcPts val="0"/>
                        </a:spcAft>
                      </a:pPr>
                      <a:r>
                        <a:rPr lang="en-US" sz="1200">
                          <a:effectLst/>
                        </a:rPr>
                        <a:t>Salary</a:t>
                      </a:r>
                      <a:endParaRPr lang="en-US" sz="1200">
                        <a:effectLst/>
                        <a:latin typeface="Times New Roman"/>
                        <a:ea typeface="Times New Roman"/>
                      </a:endParaRPr>
                    </a:p>
                  </a:txBody>
                  <a:tcPr marL="68580" marR="68580" marT="0" marB="0"/>
                </a:tc>
              </a:tr>
              <a:tr h="274320">
                <a:tc>
                  <a:txBody>
                    <a:bodyPr/>
                    <a:lstStyle/>
                    <a:p>
                      <a:pPr marL="0" marR="0" indent="0">
                        <a:spcBef>
                          <a:spcPts val="0"/>
                        </a:spcBef>
                        <a:spcAft>
                          <a:spcPts val="0"/>
                        </a:spcAft>
                      </a:pPr>
                      <a:r>
                        <a:rPr lang="en-US" sz="1200">
                          <a:effectLst/>
                        </a:rPr>
                        <a:t>Joe Smith</a:t>
                      </a:r>
                      <a:endParaRPr lang="en-US" sz="1200">
                        <a:effectLst/>
                        <a:latin typeface="Times New Roman"/>
                        <a:ea typeface="Times New Roman"/>
                      </a:endParaRPr>
                    </a:p>
                  </a:txBody>
                  <a:tcPr marL="68580" marR="68580" marT="0" marB="0"/>
                </a:tc>
                <a:tc>
                  <a:txBody>
                    <a:bodyPr/>
                    <a:lstStyle/>
                    <a:p>
                      <a:pPr marL="0" marR="0" indent="0" algn="ctr">
                        <a:spcBef>
                          <a:spcPts val="0"/>
                        </a:spcBef>
                        <a:spcAft>
                          <a:spcPts val="0"/>
                        </a:spcAft>
                      </a:pPr>
                      <a:r>
                        <a:rPr lang="en-US" sz="1200">
                          <a:effectLst/>
                        </a:rPr>
                        <a:t>11/23/2000</a:t>
                      </a:r>
                      <a:endParaRPr lang="en-US" sz="1200">
                        <a:effectLst/>
                        <a:latin typeface="Times New Roman"/>
                        <a:ea typeface="Times New Roman"/>
                      </a:endParaRPr>
                    </a:p>
                  </a:txBody>
                  <a:tcPr marL="68580" marR="68580" marT="0" marB="0"/>
                </a:tc>
                <a:tc>
                  <a:txBody>
                    <a:bodyPr/>
                    <a:lstStyle/>
                    <a:p>
                      <a:pPr marL="0" marR="0" indent="0" algn="r">
                        <a:spcBef>
                          <a:spcPts val="0"/>
                        </a:spcBef>
                        <a:spcAft>
                          <a:spcPts val="0"/>
                        </a:spcAft>
                      </a:pPr>
                      <a:r>
                        <a:rPr lang="en-US" sz="1200">
                          <a:effectLst/>
                        </a:rPr>
                        <a:t>50000</a:t>
                      </a:r>
                      <a:endParaRPr lang="en-US" sz="1200">
                        <a:effectLst/>
                        <a:latin typeface="Times New Roman"/>
                        <a:ea typeface="Times New Roman"/>
                      </a:endParaRPr>
                    </a:p>
                  </a:txBody>
                  <a:tcPr marL="68580" marR="68580" marT="0" marB="0"/>
                </a:tc>
              </a:tr>
              <a:tr h="274320">
                <a:tc>
                  <a:txBody>
                    <a:bodyPr/>
                    <a:lstStyle/>
                    <a:p>
                      <a:pPr marL="0" marR="0" indent="0">
                        <a:spcBef>
                          <a:spcPts val="0"/>
                        </a:spcBef>
                        <a:spcAft>
                          <a:spcPts val="0"/>
                        </a:spcAft>
                      </a:pPr>
                      <a:r>
                        <a:rPr lang="en-US" sz="1200">
                          <a:effectLst/>
                        </a:rPr>
                        <a:t>Susan Randolph</a:t>
                      </a:r>
                      <a:endParaRPr lang="en-US" sz="1200">
                        <a:effectLst/>
                        <a:latin typeface="Times New Roman"/>
                        <a:ea typeface="Times New Roman"/>
                      </a:endParaRPr>
                    </a:p>
                  </a:txBody>
                  <a:tcPr marL="68580" marR="68580" marT="0" marB="0"/>
                </a:tc>
                <a:tc>
                  <a:txBody>
                    <a:bodyPr/>
                    <a:lstStyle/>
                    <a:p>
                      <a:pPr marL="0" marR="0" indent="0" algn="ctr">
                        <a:spcBef>
                          <a:spcPts val="0"/>
                        </a:spcBef>
                        <a:spcAft>
                          <a:spcPts val="0"/>
                        </a:spcAft>
                      </a:pPr>
                      <a:r>
                        <a:rPr lang="en-US" sz="1200">
                          <a:effectLst/>
                        </a:rPr>
                        <a:t>2/14/2002</a:t>
                      </a:r>
                      <a:endParaRPr lang="en-US" sz="1200">
                        <a:effectLst/>
                        <a:latin typeface="Times New Roman"/>
                        <a:ea typeface="Times New Roman"/>
                      </a:endParaRPr>
                    </a:p>
                  </a:txBody>
                  <a:tcPr marL="68580" marR="68580" marT="0" marB="0"/>
                </a:tc>
                <a:tc>
                  <a:txBody>
                    <a:bodyPr/>
                    <a:lstStyle/>
                    <a:p>
                      <a:pPr marL="0" marR="0" indent="0" algn="r">
                        <a:spcBef>
                          <a:spcPts val="0"/>
                        </a:spcBef>
                        <a:spcAft>
                          <a:spcPts val="0"/>
                        </a:spcAft>
                      </a:pPr>
                      <a:r>
                        <a:rPr lang="en-US" sz="1200">
                          <a:effectLst/>
                        </a:rPr>
                        <a:t>60000</a:t>
                      </a:r>
                      <a:endParaRPr lang="en-US" sz="1200">
                        <a:effectLst/>
                        <a:latin typeface="Times New Roman"/>
                        <a:ea typeface="Times New Roman"/>
                      </a:endParaRPr>
                    </a:p>
                  </a:txBody>
                  <a:tcPr marL="68580" marR="68580" marT="0" marB="0"/>
                </a:tc>
              </a:tr>
              <a:tr h="274320">
                <a:tc>
                  <a:txBody>
                    <a:bodyPr/>
                    <a:lstStyle/>
                    <a:p>
                      <a:pPr marL="0" marR="0" indent="0">
                        <a:spcBef>
                          <a:spcPts val="0"/>
                        </a:spcBef>
                        <a:spcAft>
                          <a:spcPts val="0"/>
                        </a:spcAft>
                      </a:pPr>
                      <a:r>
                        <a:rPr lang="en-US" sz="1200">
                          <a:effectLst/>
                        </a:rPr>
                        <a:t>Ronald Richards</a:t>
                      </a:r>
                      <a:endParaRPr lang="en-US" sz="1200">
                        <a:effectLst/>
                        <a:latin typeface="Times New Roman"/>
                        <a:ea typeface="Times New Roman"/>
                      </a:endParaRPr>
                    </a:p>
                  </a:txBody>
                  <a:tcPr marL="68580" marR="68580" marT="0" marB="0"/>
                </a:tc>
                <a:tc>
                  <a:txBody>
                    <a:bodyPr/>
                    <a:lstStyle/>
                    <a:p>
                      <a:pPr marL="0" marR="0" indent="0" algn="ctr">
                        <a:spcBef>
                          <a:spcPts val="0"/>
                        </a:spcBef>
                        <a:spcAft>
                          <a:spcPts val="0"/>
                        </a:spcAft>
                      </a:pPr>
                      <a:r>
                        <a:rPr lang="en-US" sz="1200">
                          <a:effectLst/>
                        </a:rPr>
                        <a:t>1/1/2005</a:t>
                      </a:r>
                      <a:endParaRPr lang="en-US" sz="1200">
                        <a:effectLst/>
                        <a:latin typeface="Times New Roman"/>
                        <a:ea typeface="Times New Roman"/>
                      </a:endParaRPr>
                    </a:p>
                  </a:txBody>
                  <a:tcPr marL="68580" marR="68580" marT="0" marB="0"/>
                </a:tc>
                <a:tc>
                  <a:txBody>
                    <a:bodyPr/>
                    <a:lstStyle/>
                    <a:p>
                      <a:pPr marL="0" marR="0" indent="0" algn="r">
                        <a:spcBef>
                          <a:spcPts val="0"/>
                        </a:spcBef>
                        <a:spcAft>
                          <a:spcPts val="0"/>
                        </a:spcAft>
                      </a:pPr>
                      <a:r>
                        <a:rPr lang="en-US" sz="1200" dirty="0">
                          <a:effectLst/>
                        </a:rPr>
                        <a:t>70000</a:t>
                      </a:r>
                      <a:endParaRPr lang="en-US" sz="1200" dirty="0">
                        <a:effectLst/>
                        <a:latin typeface="Times New Roman"/>
                        <a:ea typeface="Times New Roman"/>
                      </a:endParaRPr>
                    </a:p>
                  </a:txBody>
                  <a:tcPr marL="68580" marR="68580" marT="0" marB="0"/>
                </a:tc>
              </a:tr>
            </a:tbl>
          </a:graphicData>
        </a:graphic>
      </p:graphicFrame>
    </p:spTree>
    <p:extLst>
      <p:ext uri="{BB962C8B-B14F-4D97-AF65-F5344CB8AC3E}">
        <p14:creationId xmlns:p14="http://schemas.microsoft.com/office/powerpoint/2010/main" val="28697165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effectLst/>
              </a:rPr>
              <a:t>Comparing Objects for Sorting and Searching</a:t>
            </a:r>
            <a:endParaRPr lang="en-US" sz="3200" dirty="0"/>
          </a:p>
        </p:txBody>
      </p:sp>
      <p:sp>
        <p:nvSpPr>
          <p:cNvPr id="3" name="Content Placeholder 2"/>
          <p:cNvSpPr>
            <a:spLocks noGrp="1"/>
          </p:cNvSpPr>
          <p:nvPr>
            <p:ph idx="1"/>
          </p:nvPr>
        </p:nvSpPr>
        <p:spPr/>
        <p:txBody>
          <a:bodyPr>
            <a:normAutofit/>
          </a:bodyPr>
          <a:lstStyle/>
          <a:p>
            <a:r>
              <a:rPr lang="en-US" dirty="0"/>
              <a:t>To accomplish this, you specify your own ordering on a class using the </a:t>
            </a:r>
            <a:r>
              <a:rPr lang="en-US" b="1" dirty="0"/>
              <a:t>Comparator</a:t>
            </a:r>
            <a:r>
              <a:rPr lang="en-US" dirty="0"/>
              <a:t> </a:t>
            </a:r>
          </a:p>
          <a:p>
            <a:r>
              <a:rPr lang="en-US" dirty="0"/>
              <a:t>interface, whose only method is </a:t>
            </a:r>
            <a:r>
              <a:rPr lang="en-US" b="1" dirty="0"/>
              <a:t>compare()</a:t>
            </a:r>
            <a:r>
              <a:rPr lang="en-US" i="1" dirty="0"/>
              <a:t>.</a:t>
            </a:r>
            <a:r>
              <a:rPr lang="en-US" dirty="0"/>
              <a:t> Like lists, in j2se5.0, Comparators are parametrized</a:t>
            </a:r>
            <a:r>
              <a:rPr lang="en-US" dirty="0" smtClean="0"/>
              <a:t>.</a:t>
            </a:r>
            <a:endParaRPr lang="en-US" dirty="0"/>
          </a:p>
          <a:p>
            <a:r>
              <a:rPr lang="en-US" dirty="0"/>
              <a:t>4.	The compare() method is expected to behave in the following way (so it can be used in conjunction with the Collections API</a:t>
            </a:r>
            <a:r>
              <a:rPr lang="en-US" dirty="0" smtClean="0"/>
              <a:t>):</a:t>
            </a:r>
            <a:endParaRPr lang="en-US" dirty="0"/>
          </a:p>
          <a:p>
            <a:pPr marL="400050" lvl="1" indent="0">
              <a:buNone/>
            </a:pPr>
            <a:r>
              <a:rPr lang="en-US" dirty="0"/>
              <a:t>For objects a and b,</a:t>
            </a:r>
          </a:p>
          <a:p>
            <a:pPr marL="400050" lvl="1" indent="0">
              <a:buNone/>
            </a:pPr>
            <a:r>
              <a:rPr lang="en-US" dirty="0"/>
              <a:t>compare(</a:t>
            </a:r>
            <a:r>
              <a:rPr lang="en-US" dirty="0" err="1"/>
              <a:t>a,b</a:t>
            </a:r>
            <a:r>
              <a:rPr lang="en-US" dirty="0"/>
              <a:t>) returns a negative number if a is “less than” b</a:t>
            </a:r>
          </a:p>
          <a:p>
            <a:pPr marL="400050" lvl="1" indent="0">
              <a:buNone/>
            </a:pPr>
            <a:r>
              <a:rPr lang="en-US" dirty="0"/>
              <a:t>compare(</a:t>
            </a:r>
            <a:r>
              <a:rPr lang="en-US" dirty="0" err="1"/>
              <a:t>a,b</a:t>
            </a:r>
            <a:r>
              <a:rPr lang="en-US" dirty="0"/>
              <a:t>) returns a positive number if a is “greater than” b</a:t>
            </a:r>
          </a:p>
          <a:p>
            <a:pPr marL="400050" lvl="1" indent="0">
              <a:buNone/>
            </a:pPr>
            <a:r>
              <a:rPr lang="en-US" dirty="0"/>
              <a:t>compare(</a:t>
            </a:r>
            <a:r>
              <a:rPr lang="en-US" dirty="0" err="1"/>
              <a:t>a,b</a:t>
            </a:r>
            <a:r>
              <a:rPr lang="en-US" dirty="0"/>
              <a:t>) returns 0 if a “equals” b</a:t>
            </a:r>
          </a:p>
          <a:p>
            <a:endParaRPr lang="en-US" dirty="0"/>
          </a:p>
        </p:txBody>
      </p:sp>
    </p:spTree>
    <p:extLst>
      <p:ext uri="{BB962C8B-B14F-4D97-AF65-F5344CB8AC3E}">
        <p14:creationId xmlns:p14="http://schemas.microsoft.com/office/powerpoint/2010/main" val="173086661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MAIN POINT</a:t>
            </a:r>
            <a:endParaRPr lang="en-US" sz="3200"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a:t>An Array List encapsulates the random access behavior of arrays, and </a:t>
            </a:r>
            <a:r>
              <a:rPr lang="en-US" dirty="0" smtClean="0"/>
              <a:t>incorporates </a:t>
            </a:r>
            <a:r>
              <a:rPr lang="en-US" dirty="0"/>
              <a:t>automatic resizing and optionally may include support for sorting and searching. Using a style of sequential access instead, Linked Lists improve performance of insertions and deletions, but at the cost of losing fast element access by index. </a:t>
            </a:r>
            <a:br>
              <a:rPr lang="en-US" dirty="0"/>
            </a:br>
            <a:r>
              <a:rPr lang="en-US" dirty="0"/>
              <a:t/>
            </a:r>
            <a:br>
              <a:rPr lang="en-US" dirty="0"/>
            </a:br>
            <a:r>
              <a:rPr lang="en-US" dirty="0"/>
              <a:t>Random and sequential access provide analogies for forms of gaining knowledge. Knowledge by way of the intellect is always sequential, requiring steps of logic to arrive at an item of knowledge. Knowing by intuition (</a:t>
            </a:r>
            <a:r>
              <a:rPr lang="en-US" i="1" dirty="0" err="1"/>
              <a:t>prathibha</a:t>
            </a:r>
            <a:r>
              <a:rPr lang="en-US" dirty="0"/>
              <a:t>)</a:t>
            </a:r>
            <a:r>
              <a:rPr lang="en-US" i="1" dirty="0"/>
              <a:t> </a:t>
            </a:r>
            <a:r>
              <a:rPr lang="en-US" dirty="0"/>
              <a:t>, or by way of </a:t>
            </a:r>
            <a:r>
              <a:rPr lang="en-US" i="1" dirty="0" err="1"/>
              <a:t>ritam-bhara</a:t>
            </a:r>
            <a:r>
              <a:rPr lang="en-US" i="1" dirty="0"/>
              <a:t> </a:t>
            </a:r>
            <a:r>
              <a:rPr lang="en-US" i="1" dirty="0" err="1"/>
              <a:t>pragya</a:t>
            </a:r>
            <a:r>
              <a:rPr lang="en-US" dirty="0"/>
              <a:t>, is knowing the truth without steps – a kind of “random access” mode of gaining knowledge.</a:t>
            </a:r>
          </a:p>
          <a:p>
            <a:endParaRPr lang="en-US" dirty="0"/>
          </a:p>
        </p:txBody>
      </p:sp>
    </p:spTree>
    <p:extLst>
      <p:ext uri="{BB962C8B-B14F-4D97-AF65-F5344CB8AC3E}">
        <p14:creationId xmlns:p14="http://schemas.microsoft.com/office/powerpoint/2010/main" val="189101800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b="1" dirty="0">
                <a:effectLst/>
              </a:rPr>
              <a:t>CONNECTING THE PARTS OF KNOWLEDGE</a:t>
            </a:r>
            <a:r>
              <a:rPr lang="en-US" sz="2000" dirty="0">
                <a:effectLst/>
              </a:rPr>
              <a:t/>
            </a:r>
            <a:br>
              <a:rPr lang="en-US" sz="2000" dirty="0">
                <a:effectLst/>
              </a:rPr>
            </a:br>
            <a:r>
              <a:rPr lang="en-US" sz="2000" b="1" dirty="0">
                <a:effectLst/>
              </a:rPr>
              <a:t>WITH THE WHOLENESS OF </a:t>
            </a:r>
            <a:r>
              <a:rPr lang="en-US" sz="2000" b="1" dirty="0" smtClean="0">
                <a:effectLst/>
              </a:rPr>
              <a:t>KNOWLEDGE</a:t>
            </a:r>
            <a:endParaRPr lang="en-US" sz="2000" dirty="0"/>
          </a:p>
        </p:txBody>
      </p:sp>
      <p:sp>
        <p:nvSpPr>
          <p:cNvPr id="3" name="Content Placeholder 2"/>
          <p:cNvSpPr>
            <a:spLocks noGrp="1"/>
          </p:cNvSpPr>
          <p:nvPr>
            <p:ph idx="1"/>
          </p:nvPr>
        </p:nvSpPr>
        <p:spPr>
          <a:xfrm>
            <a:off x="457200" y="1981200"/>
            <a:ext cx="8229600" cy="4525963"/>
          </a:xfrm>
        </p:spPr>
        <p:txBody>
          <a:bodyPr/>
          <a:lstStyle/>
          <a:p>
            <a:pPr marL="0" indent="0" algn="ctr">
              <a:buNone/>
            </a:pPr>
            <a:r>
              <a:rPr lang="en-US" b="1" i="1" dirty="0"/>
              <a:t>All knowledge contained in </a:t>
            </a:r>
            <a:r>
              <a:rPr lang="en-US" b="1" i="1" dirty="0" smtClean="0"/>
              <a:t>point</a:t>
            </a:r>
            <a:endParaRPr lang="en-US" dirty="0"/>
          </a:p>
          <a:p>
            <a:pPr lvl="0"/>
            <a:r>
              <a:rPr lang="en-US" dirty="0"/>
              <a:t>An implementation of the abstract class </a:t>
            </a:r>
            <a:r>
              <a:rPr lang="en-US" dirty="0" err="1"/>
              <a:t>AbstractSequentialList</a:t>
            </a:r>
            <a:r>
              <a:rPr lang="en-US" dirty="0"/>
              <a:t> in Java (such as a </a:t>
            </a:r>
            <a:r>
              <a:rPr lang="en-US" dirty="0" err="1"/>
              <a:t>LinkedList</a:t>
            </a:r>
            <a:r>
              <a:rPr lang="en-US" dirty="0"/>
              <a:t>) results in a list that has only </a:t>
            </a:r>
            <a:r>
              <a:rPr lang="en-US" i="1" dirty="0"/>
              <a:t>sequential access</a:t>
            </a:r>
            <a:r>
              <a:rPr lang="en-US" dirty="0"/>
              <a:t> to its elements.</a:t>
            </a:r>
          </a:p>
          <a:p>
            <a:pPr lvl="0"/>
            <a:r>
              <a:rPr lang="en-US" dirty="0"/>
              <a:t>An implementation of the </a:t>
            </a:r>
            <a:r>
              <a:rPr lang="en-US" dirty="0" err="1"/>
              <a:t>RandomAccess</a:t>
            </a:r>
            <a:r>
              <a:rPr lang="en-US" dirty="0"/>
              <a:t> interface in Java (such as </a:t>
            </a:r>
            <a:r>
              <a:rPr lang="en-US" dirty="0" err="1"/>
              <a:t>ArrayList</a:t>
            </a:r>
            <a:r>
              <a:rPr lang="en-US" dirty="0"/>
              <a:t> and Vector) results in a list that has </a:t>
            </a:r>
            <a:r>
              <a:rPr lang="en-US" i="1" dirty="0"/>
              <a:t>random access </a:t>
            </a:r>
            <a:r>
              <a:rPr lang="en-US" dirty="0"/>
              <a:t>(and therefore, effectively, </a:t>
            </a:r>
            <a:r>
              <a:rPr lang="en-US" i="1" dirty="0"/>
              <a:t>instantaneous </a:t>
            </a:r>
            <a:r>
              <a:rPr lang="en-US" dirty="0"/>
              <a:t>access) to its elements.</a:t>
            </a:r>
          </a:p>
          <a:p>
            <a:endParaRPr lang="en-US" dirty="0"/>
          </a:p>
        </p:txBody>
      </p:sp>
    </p:spTree>
    <p:extLst>
      <p:ext uri="{BB962C8B-B14F-4D97-AF65-F5344CB8AC3E}">
        <p14:creationId xmlns:p14="http://schemas.microsoft.com/office/powerpoint/2010/main" val="291008303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1" dirty="0">
                <a:effectLst/>
              </a:rPr>
              <a:t>CONNECTING THE PARTS OF KNOWLEDGE</a:t>
            </a:r>
            <a:r>
              <a:rPr lang="en-US" sz="2400" dirty="0">
                <a:effectLst/>
              </a:rPr>
              <a:t/>
            </a:r>
            <a:br>
              <a:rPr lang="en-US" sz="2400" dirty="0">
                <a:effectLst/>
              </a:rPr>
            </a:br>
            <a:r>
              <a:rPr lang="en-US" sz="2400" b="1" dirty="0">
                <a:effectLst/>
              </a:rPr>
              <a:t>WITH THE WHOLENESS OF </a:t>
            </a:r>
            <a:r>
              <a:rPr lang="en-US" sz="2400" b="1" dirty="0" smtClean="0">
                <a:effectLst/>
              </a:rPr>
              <a:t>KNOWLEDGE</a:t>
            </a:r>
            <a:endParaRPr lang="en-US" sz="2400" dirty="0"/>
          </a:p>
        </p:txBody>
      </p:sp>
      <p:sp>
        <p:nvSpPr>
          <p:cNvPr id="3" name="Content Placeholder 2"/>
          <p:cNvSpPr>
            <a:spLocks noGrp="1"/>
          </p:cNvSpPr>
          <p:nvPr>
            <p:ph idx="1"/>
          </p:nvPr>
        </p:nvSpPr>
        <p:spPr>
          <a:xfrm>
            <a:off x="457200" y="1828800"/>
            <a:ext cx="8229600" cy="4525963"/>
          </a:xfrm>
        </p:spPr>
        <p:txBody>
          <a:bodyPr/>
          <a:lstStyle/>
          <a:p>
            <a:pPr lvl="0"/>
            <a:r>
              <a:rPr lang="en-US" b="1" dirty="0"/>
              <a:t>Transcendental Consciousness</a:t>
            </a:r>
            <a:r>
              <a:rPr lang="en-US" dirty="0"/>
              <a:t>:  TC is the home of all knowledge. All knowledge has its basis in the unbounded field of pure consciousness. </a:t>
            </a:r>
          </a:p>
          <a:p>
            <a:pPr lvl="0"/>
            <a:r>
              <a:rPr lang="en-US" b="1" dirty="0"/>
              <a:t>Wholeness moving within Itself</a:t>
            </a:r>
            <a:r>
              <a:rPr lang="en-US" dirty="0"/>
              <a:t>:</a:t>
            </a:r>
            <a:r>
              <a:rPr lang="en-US" i="1" dirty="0"/>
              <a:t> </a:t>
            </a:r>
            <a:r>
              <a:rPr lang="en-US" dirty="0"/>
              <a:t>In Unity Consciousness, when the home of all knowledge has become fully integrated in all phases of life, it is possible to know anything, any particular thing, instantly.</a:t>
            </a:r>
            <a:endParaRPr lang="en-US" i="1" dirty="0"/>
          </a:p>
          <a:p>
            <a:endParaRPr lang="en-US" dirty="0"/>
          </a:p>
        </p:txBody>
      </p:sp>
    </p:spTree>
    <p:extLst>
      <p:ext uri="{BB962C8B-B14F-4D97-AF65-F5344CB8AC3E}">
        <p14:creationId xmlns:p14="http://schemas.microsoft.com/office/powerpoint/2010/main" val="380398219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endParaRPr lang="en-US" dirty="0" smtClean="0"/>
          </a:p>
          <a:p>
            <a:pPr marL="0" indent="0">
              <a:buNone/>
            </a:pPr>
            <a:endParaRPr lang="en-US" dirty="0"/>
          </a:p>
          <a:p>
            <a:pPr marL="0" indent="0">
              <a:buNone/>
            </a:pPr>
            <a:endParaRPr lang="en-US" dirty="0" smtClean="0"/>
          </a:p>
          <a:p>
            <a:pPr marL="0" indent="0" algn="ctr">
              <a:buNone/>
            </a:pPr>
            <a:r>
              <a:rPr lang="en-US" sz="2800" dirty="0" smtClean="0"/>
              <a:t>Thank you</a:t>
            </a:r>
            <a:endParaRPr lang="en-US" sz="2800" dirty="0"/>
          </a:p>
        </p:txBody>
      </p:sp>
    </p:spTree>
    <p:extLst>
      <p:ext uri="{BB962C8B-B14F-4D97-AF65-F5344CB8AC3E}">
        <p14:creationId xmlns:p14="http://schemas.microsoft.com/office/powerpoint/2010/main" val="23965333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effectLst/>
              </a:rPr>
              <a:t>Array Operations Can Be Included in </a:t>
            </a:r>
            <a:r>
              <a:rPr lang="en-US" sz="3200" dirty="0">
                <a:effectLst/>
              </a:rPr>
              <a:t/>
            </a:r>
            <a:br>
              <a:rPr lang="en-US" sz="3200" dirty="0">
                <a:effectLst/>
              </a:rPr>
            </a:br>
            <a:r>
              <a:rPr lang="en-US" sz="3200" b="1" dirty="0">
                <a:effectLst/>
              </a:rPr>
              <a:t>An Array List's Set of Methods</a:t>
            </a:r>
            <a:endParaRPr lang="en-US" sz="3200" dirty="0"/>
          </a:p>
        </p:txBody>
      </p:sp>
      <p:sp>
        <p:nvSpPr>
          <p:cNvPr id="3" name="Content Placeholder 2"/>
          <p:cNvSpPr>
            <a:spLocks noGrp="1"/>
          </p:cNvSpPr>
          <p:nvPr>
            <p:ph idx="1"/>
          </p:nvPr>
        </p:nvSpPr>
        <p:spPr/>
        <p:txBody>
          <a:bodyPr>
            <a:normAutofit fontScale="62500" lnSpcReduction="20000"/>
          </a:bodyPr>
          <a:lstStyle/>
          <a:p>
            <a:pPr marL="0" lvl="0" indent="0">
              <a:buNone/>
            </a:pPr>
            <a:r>
              <a:rPr lang="en-US" i="1" dirty="0"/>
              <a:t>In-Place </a:t>
            </a:r>
            <a:r>
              <a:rPr lang="en-US" i="1" dirty="0" err="1"/>
              <a:t>MinSort</a:t>
            </a:r>
            <a:r>
              <a:rPr lang="en-US" i="1" dirty="0"/>
              <a:t>.</a:t>
            </a:r>
            <a:r>
              <a:rPr lang="en-US" dirty="0"/>
              <a:t> </a:t>
            </a:r>
            <a:r>
              <a:rPr lang="en-US" dirty="0" err="1"/>
              <a:t>MinSort</a:t>
            </a:r>
            <a:r>
              <a:rPr lang="en-US" dirty="0"/>
              <a:t> can be implemented without an auxiliary array. This is done by performing a swap after each min value is found. Here is the code:</a:t>
            </a:r>
          </a:p>
          <a:p>
            <a:pPr marL="0" indent="0">
              <a:buNone/>
            </a:pPr>
            <a:r>
              <a:rPr lang="en-US" i="1" dirty="0"/>
              <a:t> </a:t>
            </a:r>
            <a:endParaRPr lang="en-US" dirty="0"/>
          </a:p>
          <a:p>
            <a:pPr marL="0" indent="0">
              <a:buNone/>
            </a:pPr>
            <a:r>
              <a:rPr lang="en-US" dirty="0"/>
              <a:t>//</a:t>
            </a:r>
            <a:r>
              <a:rPr lang="en-US" dirty="0" err="1"/>
              <a:t>arr</a:t>
            </a:r>
            <a:r>
              <a:rPr lang="en-US" dirty="0"/>
              <a:t> is given as input</a:t>
            </a:r>
          </a:p>
          <a:p>
            <a:pPr marL="0" indent="0">
              <a:buNone/>
            </a:pPr>
            <a:r>
              <a:rPr lang="en-US" dirty="0" err="1"/>
              <a:t>int</a:t>
            </a:r>
            <a:r>
              <a:rPr lang="en-US" dirty="0"/>
              <a:t>[] </a:t>
            </a:r>
            <a:r>
              <a:rPr lang="en-US" dirty="0" err="1"/>
              <a:t>arr</a:t>
            </a:r>
            <a:r>
              <a:rPr lang="en-US" dirty="0"/>
              <a:t>;</a:t>
            </a:r>
          </a:p>
          <a:p>
            <a:pPr marL="0" indent="0">
              <a:buNone/>
            </a:pPr>
            <a:r>
              <a:rPr lang="en-US" dirty="0"/>
              <a:t>	public void sort(){</a:t>
            </a:r>
          </a:p>
          <a:p>
            <a:pPr marL="0" indent="0">
              <a:buNone/>
            </a:pPr>
            <a:r>
              <a:rPr lang="en-US" dirty="0"/>
              <a:t>		if(</a:t>
            </a:r>
            <a:r>
              <a:rPr lang="en-US" dirty="0" err="1"/>
              <a:t>arr</a:t>
            </a:r>
            <a:r>
              <a:rPr lang="en-US" dirty="0"/>
              <a:t> == null || </a:t>
            </a:r>
            <a:r>
              <a:rPr lang="en-US" dirty="0" err="1"/>
              <a:t>arr.length</a:t>
            </a:r>
            <a:r>
              <a:rPr lang="en-US" dirty="0"/>
              <a:t> &lt;=1) return;</a:t>
            </a:r>
          </a:p>
          <a:p>
            <a:pPr marL="0" indent="0">
              <a:buNone/>
            </a:pPr>
            <a:r>
              <a:rPr lang="en-US" dirty="0"/>
              <a:t>		</a:t>
            </a:r>
            <a:r>
              <a:rPr lang="en-US" dirty="0" err="1"/>
              <a:t>int</a:t>
            </a:r>
            <a:r>
              <a:rPr lang="en-US" dirty="0"/>
              <a:t> </a:t>
            </a:r>
            <a:r>
              <a:rPr lang="en-US" dirty="0" err="1"/>
              <a:t>len</a:t>
            </a:r>
            <a:r>
              <a:rPr lang="en-US" dirty="0"/>
              <a:t> = </a:t>
            </a:r>
            <a:r>
              <a:rPr lang="en-US" dirty="0" err="1"/>
              <a:t>arr.length</a:t>
            </a:r>
            <a:r>
              <a:rPr lang="en-US" dirty="0"/>
              <a:t>;</a:t>
            </a:r>
          </a:p>
          <a:p>
            <a:pPr marL="0" indent="0">
              <a:buNone/>
            </a:pPr>
            <a:r>
              <a:rPr lang="en-US" dirty="0"/>
              <a:t>		for(</a:t>
            </a:r>
            <a:r>
              <a:rPr lang="en-US" dirty="0" err="1"/>
              <a:t>int</a:t>
            </a:r>
            <a:r>
              <a:rPr lang="en-US" dirty="0"/>
              <a:t> </a:t>
            </a:r>
            <a:r>
              <a:rPr lang="en-US" dirty="0" err="1"/>
              <a:t>i</a:t>
            </a:r>
            <a:r>
              <a:rPr lang="en-US" dirty="0"/>
              <a:t> = 0; </a:t>
            </a:r>
            <a:r>
              <a:rPr lang="en-US" dirty="0" err="1"/>
              <a:t>i</a:t>
            </a:r>
            <a:r>
              <a:rPr lang="en-US" dirty="0"/>
              <a:t> &lt; </a:t>
            </a:r>
            <a:r>
              <a:rPr lang="en-US" dirty="0" err="1"/>
              <a:t>len</a:t>
            </a:r>
            <a:r>
              <a:rPr lang="en-US" dirty="0"/>
              <a:t>; ++</a:t>
            </a:r>
            <a:r>
              <a:rPr lang="en-US" dirty="0" err="1"/>
              <a:t>i</a:t>
            </a:r>
            <a:r>
              <a:rPr lang="en-US" dirty="0"/>
              <a:t>){</a:t>
            </a:r>
          </a:p>
          <a:p>
            <a:pPr marL="0" indent="0">
              <a:buNone/>
            </a:pPr>
            <a:r>
              <a:rPr lang="en-US" dirty="0"/>
              <a:t>			//find position of min value </a:t>
            </a:r>
          </a:p>
          <a:p>
            <a:pPr marL="0" indent="0">
              <a:buNone/>
            </a:pPr>
            <a:r>
              <a:rPr lang="en-US" dirty="0"/>
              <a:t>//from </a:t>
            </a:r>
            <a:r>
              <a:rPr lang="en-US" dirty="0" err="1"/>
              <a:t>arr</a:t>
            </a:r>
            <a:r>
              <a:rPr lang="en-US" dirty="0"/>
              <a:t>[</a:t>
            </a:r>
            <a:r>
              <a:rPr lang="en-US" dirty="0" err="1"/>
              <a:t>i</a:t>
            </a:r>
            <a:r>
              <a:rPr lang="en-US" dirty="0"/>
              <a:t>] to </a:t>
            </a:r>
            <a:r>
              <a:rPr lang="en-US" dirty="0" err="1"/>
              <a:t>arr</a:t>
            </a:r>
            <a:r>
              <a:rPr lang="en-US" dirty="0"/>
              <a:t>[len-1]</a:t>
            </a:r>
          </a:p>
          <a:p>
            <a:pPr marL="0" indent="0">
              <a:buNone/>
            </a:pPr>
            <a:r>
              <a:rPr lang="en-US" dirty="0"/>
              <a:t>			</a:t>
            </a:r>
            <a:r>
              <a:rPr lang="en-US" dirty="0" err="1"/>
              <a:t>int</a:t>
            </a:r>
            <a:r>
              <a:rPr lang="en-US" dirty="0"/>
              <a:t> </a:t>
            </a:r>
            <a:r>
              <a:rPr lang="en-US" dirty="0" err="1"/>
              <a:t>nextMinPos</a:t>
            </a:r>
            <a:r>
              <a:rPr lang="en-US" dirty="0"/>
              <a:t> = </a:t>
            </a:r>
            <a:r>
              <a:rPr lang="en-US" dirty="0" err="1"/>
              <a:t>minpos</a:t>
            </a:r>
            <a:r>
              <a:rPr lang="en-US" dirty="0"/>
              <a:t>(i,len-1);</a:t>
            </a:r>
          </a:p>
          <a:p>
            <a:pPr marL="0" indent="0">
              <a:buNone/>
            </a:pPr>
            <a:r>
              <a:rPr lang="en-US" dirty="0"/>
              <a:t> </a:t>
            </a:r>
          </a:p>
          <a:p>
            <a:pPr marL="0" indent="0">
              <a:buNone/>
            </a:pPr>
            <a:r>
              <a:rPr lang="en-US" dirty="0"/>
              <a:t>			//place this min value at position </a:t>
            </a:r>
            <a:r>
              <a:rPr lang="en-US" dirty="0" err="1"/>
              <a:t>i</a:t>
            </a:r>
            <a:endParaRPr lang="en-US" dirty="0"/>
          </a:p>
          <a:p>
            <a:pPr marL="0" indent="0">
              <a:buNone/>
            </a:pPr>
            <a:r>
              <a:rPr lang="en-US" dirty="0"/>
              <a:t>			swap(</a:t>
            </a:r>
            <a:r>
              <a:rPr lang="en-US" dirty="0" err="1"/>
              <a:t>i,nextMinPos</a:t>
            </a:r>
            <a:r>
              <a:rPr lang="en-US" dirty="0"/>
              <a:t>); </a:t>
            </a:r>
          </a:p>
          <a:p>
            <a:pPr marL="0" indent="0">
              <a:buNone/>
            </a:pPr>
            <a:r>
              <a:rPr lang="en-US" dirty="0"/>
              <a:t>		}</a:t>
            </a:r>
          </a:p>
          <a:p>
            <a:pPr marL="0" indent="0">
              <a:buNone/>
            </a:pPr>
            <a:r>
              <a:rPr lang="en-US" dirty="0"/>
              <a:t>		</a:t>
            </a:r>
          </a:p>
          <a:p>
            <a:pPr marL="0" indent="0">
              <a:buNone/>
            </a:pPr>
            <a:r>
              <a:rPr lang="en-US" dirty="0"/>
              <a:t>	}</a:t>
            </a:r>
          </a:p>
          <a:p>
            <a:endParaRPr lang="en-US" dirty="0"/>
          </a:p>
        </p:txBody>
      </p:sp>
    </p:spTree>
    <p:extLst>
      <p:ext uri="{BB962C8B-B14F-4D97-AF65-F5344CB8AC3E}">
        <p14:creationId xmlns:p14="http://schemas.microsoft.com/office/powerpoint/2010/main" val="38037954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effectLst/>
              </a:rPr>
              <a:t>Array Operations Can Be Included in </a:t>
            </a:r>
            <a:r>
              <a:rPr lang="en-US" sz="3200" dirty="0">
                <a:effectLst/>
              </a:rPr>
              <a:t/>
            </a:r>
            <a:br>
              <a:rPr lang="en-US" sz="3200" dirty="0">
                <a:effectLst/>
              </a:rPr>
            </a:br>
            <a:r>
              <a:rPr lang="en-US" sz="3200" b="1" dirty="0">
                <a:effectLst/>
              </a:rPr>
              <a:t>An Array List's Set of Methods</a:t>
            </a:r>
            <a:endParaRPr lang="en-US" sz="3200" dirty="0"/>
          </a:p>
        </p:txBody>
      </p:sp>
      <p:sp>
        <p:nvSpPr>
          <p:cNvPr id="3" name="Content Placeholder 2"/>
          <p:cNvSpPr>
            <a:spLocks noGrp="1"/>
          </p:cNvSpPr>
          <p:nvPr>
            <p:ph idx="1"/>
          </p:nvPr>
        </p:nvSpPr>
        <p:spPr/>
        <p:txBody>
          <a:bodyPr/>
          <a:lstStyle/>
          <a:p>
            <a:pPr lvl="0"/>
            <a:r>
              <a:rPr lang="en-US" dirty="0"/>
              <a:t>Exercise: Include a version of </a:t>
            </a:r>
            <a:r>
              <a:rPr lang="en-US" dirty="0" err="1"/>
              <a:t>MinSort</a:t>
            </a:r>
            <a:r>
              <a:rPr lang="en-US" dirty="0"/>
              <a:t> in </a:t>
            </a:r>
            <a:r>
              <a:rPr lang="en-US" dirty="0" err="1"/>
              <a:t>MyStringList</a:t>
            </a:r>
            <a:r>
              <a:rPr lang="en-US" dirty="0"/>
              <a:t>. Since Strings will be compared instead of </a:t>
            </a:r>
            <a:r>
              <a:rPr lang="en-US" dirty="0" err="1"/>
              <a:t>int's</a:t>
            </a:r>
            <a:r>
              <a:rPr lang="en-US" dirty="0"/>
              <a:t>, you will need to use the </a:t>
            </a:r>
            <a:r>
              <a:rPr lang="en-US" dirty="0" err="1"/>
              <a:t>compareTo</a:t>
            </a:r>
            <a:r>
              <a:rPr lang="en-US" dirty="0"/>
              <a:t> method</a:t>
            </a:r>
            <a:r>
              <a:rPr lang="en-US" dirty="0" smtClean="0"/>
              <a:t>:</a:t>
            </a:r>
            <a:endParaRPr lang="en-US" dirty="0"/>
          </a:p>
          <a:p>
            <a:r>
              <a:rPr lang="en-US" dirty="0"/>
              <a:t>Example:  </a:t>
            </a:r>
            <a:r>
              <a:rPr lang="en-US" dirty="0" smtClean="0"/>
              <a:t>"</a:t>
            </a:r>
            <a:r>
              <a:rPr lang="en-US" dirty="0"/>
              <a:t>Hello".</a:t>
            </a:r>
            <a:r>
              <a:rPr lang="en-US" dirty="0" err="1"/>
              <a:t>compareTo</a:t>
            </a:r>
            <a:r>
              <a:rPr lang="en-US" dirty="0"/>
              <a:t>("Goodbye") evaluates to a positive </a:t>
            </a:r>
            <a:r>
              <a:rPr lang="en-US" dirty="0" err="1"/>
              <a:t>int</a:t>
            </a:r>
            <a:endParaRPr lang="en-US" dirty="0"/>
          </a:p>
          <a:p>
            <a:r>
              <a:rPr lang="en-US" dirty="0" smtClean="0"/>
              <a:t>"</a:t>
            </a:r>
            <a:r>
              <a:rPr lang="en-US" dirty="0"/>
              <a:t>Abba".</a:t>
            </a:r>
            <a:r>
              <a:rPr lang="en-US" dirty="0" err="1"/>
              <a:t>compareTo</a:t>
            </a:r>
            <a:r>
              <a:rPr lang="en-US" dirty="0"/>
              <a:t>("Billy") </a:t>
            </a:r>
            <a:r>
              <a:rPr lang="en-US" dirty="0" err="1"/>
              <a:t>evalutes</a:t>
            </a:r>
            <a:r>
              <a:rPr lang="en-US" dirty="0"/>
              <a:t> to a negative </a:t>
            </a:r>
            <a:r>
              <a:rPr lang="en-US" dirty="0" err="1"/>
              <a:t>int</a:t>
            </a:r>
            <a:endParaRPr lang="en-US" dirty="0"/>
          </a:p>
          <a:p>
            <a:r>
              <a:rPr lang="en-US" dirty="0" smtClean="0"/>
              <a:t>"</a:t>
            </a:r>
            <a:r>
              <a:rPr lang="en-US" dirty="0"/>
              <a:t>Abba".</a:t>
            </a:r>
            <a:r>
              <a:rPr lang="en-US" dirty="0" err="1"/>
              <a:t>compareTo</a:t>
            </a:r>
            <a:r>
              <a:rPr lang="en-US" dirty="0"/>
              <a:t>("Abba") </a:t>
            </a:r>
            <a:r>
              <a:rPr lang="en-US" dirty="0" err="1"/>
              <a:t>evalutes</a:t>
            </a:r>
            <a:r>
              <a:rPr lang="en-US" dirty="0"/>
              <a:t> to 0.</a:t>
            </a:r>
          </a:p>
          <a:p>
            <a:endParaRPr lang="en-US" dirty="0"/>
          </a:p>
        </p:txBody>
      </p:sp>
    </p:spTree>
    <p:extLst>
      <p:ext uri="{BB962C8B-B14F-4D97-AF65-F5344CB8AC3E}">
        <p14:creationId xmlns:p14="http://schemas.microsoft.com/office/powerpoint/2010/main" val="17611475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effectLst/>
              </a:rPr>
              <a:t>Array Operations Can Be Included in </a:t>
            </a:r>
            <a:r>
              <a:rPr lang="en-US" sz="3200" dirty="0">
                <a:effectLst/>
              </a:rPr>
              <a:t/>
            </a:r>
            <a:br>
              <a:rPr lang="en-US" sz="3200" dirty="0">
                <a:effectLst/>
              </a:rPr>
            </a:br>
            <a:r>
              <a:rPr lang="en-US" sz="3200" b="1" dirty="0">
                <a:effectLst/>
              </a:rPr>
              <a:t>An Array List's Set of Methods</a:t>
            </a:r>
            <a:endParaRPr lang="en-US" sz="3200" dirty="0"/>
          </a:p>
        </p:txBody>
      </p:sp>
      <p:sp>
        <p:nvSpPr>
          <p:cNvPr id="3" name="Content Placeholder 2"/>
          <p:cNvSpPr>
            <a:spLocks noGrp="1"/>
          </p:cNvSpPr>
          <p:nvPr>
            <p:ph idx="1"/>
          </p:nvPr>
        </p:nvSpPr>
        <p:spPr/>
        <p:txBody>
          <a:bodyPr>
            <a:normAutofit lnSpcReduction="10000"/>
          </a:bodyPr>
          <a:lstStyle/>
          <a:p>
            <a:pPr lvl="0"/>
            <a:r>
              <a:rPr lang="en-US" i="1" dirty="0"/>
              <a:t>Search a Sorted Array.</a:t>
            </a:r>
            <a:r>
              <a:rPr lang="en-US" dirty="0"/>
              <a:t> If an array </a:t>
            </a:r>
            <a:r>
              <a:rPr lang="en-US" dirty="0" err="1"/>
              <a:t>arr</a:t>
            </a:r>
            <a:r>
              <a:rPr lang="en-US" dirty="0"/>
              <a:t> of integers is already sorted, we can search for a given integer </a:t>
            </a:r>
            <a:r>
              <a:rPr lang="en-US" dirty="0" err="1"/>
              <a:t>testVal</a:t>
            </a:r>
            <a:r>
              <a:rPr lang="en-US" dirty="0"/>
              <a:t> in a very efficient way using the following recursive “divide and conquer” strategy</a:t>
            </a:r>
            <a:r>
              <a:rPr lang="en-US" dirty="0" smtClean="0"/>
              <a:t>:</a:t>
            </a:r>
            <a:endParaRPr lang="en-US" dirty="0"/>
          </a:p>
          <a:p>
            <a:pPr marL="457200" lvl="1" indent="0">
              <a:buNone/>
            </a:pPr>
            <a:r>
              <a:rPr lang="en-US" dirty="0"/>
              <a:t>Let mid = </a:t>
            </a:r>
            <a:r>
              <a:rPr lang="en-US" dirty="0" err="1"/>
              <a:t>arr</a:t>
            </a:r>
            <a:r>
              <a:rPr lang="en-US" dirty="0"/>
              <a:t>[</a:t>
            </a:r>
            <a:r>
              <a:rPr lang="en-US" dirty="0" err="1"/>
              <a:t>arr.length</a:t>
            </a:r>
            <a:r>
              <a:rPr lang="en-US" dirty="0"/>
              <a:t>/2]  (the value in the middle position of the array</a:t>
            </a:r>
            <a:r>
              <a:rPr lang="en-US" dirty="0" smtClean="0"/>
              <a:t>).</a:t>
            </a:r>
          </a:p>
          <a:p>
            <a:pPr marL="457200" lvl="1" indent="0">
              <a:buNone/>
            </a:pPr>
            <a:r>
              <a:rPr lang="en-US" dirty="0" smtClean="0"/>
              <a:t>A</a:t>
            </a:r>
            <a:r>
              <a:rPr lang="en-US" dirty="0"/>
              <a:t>.	If </a:t>
            </a:r>
            <a:r>
              <a:rPr lang="en-US" dirty="0" err="1"/>
              <a:t>testVal</a:t>
            </a:r>
            <a:r>
              <a:rPr lang="en-US" dirty="0"/>
              <a:t> == mid, return </a:t>
            </a:r>
            <a:r>
              <a:rPr lang="en-US" dirty="0" smtClean="0"/>
              <a:t>true</a:t>
            </a:r>
            <a:r>
              <a:rPr lang="en-US" dirty="0"/>
              <a:t> </a:t>
            </a:r>
          </a:p>
          <a:p>
            <a:pPr marL="400050" lvl="1" indent="0">
              <a:buNone/>
            </a:pPr>
            <a:r>
              <a:rPr lang="en-US" dirty="0" smtClean="0"/>
              <a:t> B</a:t>
            </a:r>
            <a:r>
              <a:rPr lang="en-US" dirty="0"/>
              <a:t>.	Else if </a:t>
            </a:r>
            <a:r>
              <a:rPr lang="en-US" dirty="0" err="1"/>
              <a:t>testVal</a:t>
            </a:r>
            <a:r>
              <a:rPr lang="en-US" dirty="0"/>
              <a:t> &lt; mid, search for </a:t>
            </a:r>
            <a:r>
              <a:rPr lang="en-US" dirty="0" err="1"/>
              <a:t>testVal</a:t>
            </a:r>
            <a:r>
              <a:rPr lang="en-US" dirty="0"/>
              <a:t> in the left half of the array</a:t>
            </a:r>
            <a:br>
              <a:rPr lang="en-US" dirty="0"/>
            </a:br>
            <a:r>
              <a:rPr lang="en-US" dirty="0" smtClean="0"/>
              <a:t> C</a:t>
            </a:r>
            <a:r>
              <a:rPr lang="en-US" dirty="0"/>
              <a:t>. 	Else if </a:t>
            </a:r>
            <a:r>
              <a:rPr lang="en-US" dirty="0" err="1"/>
              <a:t>testVal</a:t>
            </a:r>
            <a:r>
              <a:rPr lang="en-US" dirty="0"/>
              <a:t> &gt; mid, search for </a:t>
            </a:r>
            <a:r>
              <a:rPr lang="en-US" dirty="0" err="1"/>
              <a:t>testVal</a:t>
            </a:r>
            <a:r>
              <a:rPr lang="en-US" dirty="0"/>
              <a:t> in the right half of the </a:t>
            </a:r>
            <a:r>
              <a:rPr lang="en-US" dirty="0" smtClean="0"/>
              <a:t>array</a:t>
            </a:r>
            <a:endParaRPr lang="en-US" dirty="0"/>
          </a:p>
          <a:p>
            <a:r>
              <a:rPr lang="en-US" dirty="0"/>
              <a:t>The strategy of  repeatedly cutting the size of the search domain by a factor of 2 makes this algorithm highly efficient. It does NOT work if the array is not already sorted.</a:t>
            </a:r>
            <a:br>
              <a:rPr lang="en-US" dirty="0"/>
            </a:br>
            <a:endParaRPr lang="en-US" dirty="0"/>
          </a:p>
          <a:p>
            <a:endParaRPr lang="en-US" dirty="0"/>
          </a:p>
        </p:txBody>
      </p:sp>
    </p:spTree>
    <p:extLst>
      <p:ext uri="{BB962C8B-B14F-4D97-AF65-F5344CB8AC3E}">
        <p14:creationId xmlns:p14="http://schemas.microsoft.com/office/powerpoint/2010/main" val="9042792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r>
              <a:rPr lang="en-US" dirty="0"/>
              <a:t>Here is the code. </a:t>
            </a:r>
          </a:p>
          <a:p>
            <a:pPr marL="400050" lvl="1" indent="0">
              <a:buNone/>
            </a:pPr>
            <a:r>
              <a:rPr lang="en-US" dirty="0"/>
              <a:t> </a:t>
            </a:r>
          </a:p>
          <a:p>
            <a:pPr marL="400050" lvl="1" indent="0">
              <a:buNone/>
            </a:pPr>
            <a:r>
              <a:rPr lang="en-US" dirty="0" smtClean="0"/>
              <a:t>public </a:t>
            </a:r>
            <a:r>
              <a:rPr lang="en-US" dirty="0" err="1"/>
              <a:t>boolean</a:t>
            </a:r>
            <a:r>
              <a:rPr lang="en-US" dirty="0"/>
              <a:t> search(</a:t>
            </a:r>
            <a:r>
              <a:rPr lang="en-US" dirty="0" err="1"/>
              <a:t>int</a:t>
            </a:r>
            <a:r>
              <a:rPr lang="en-US" dirty="0"/>
              <a:t> </a:t>
            </a:r>
            <a:r>
              <a:rPr lang="en-US" dirty="0" err="1"/>
              <a:t>val</a:t>
            </a:r>
            <a:r>
              <a:rPr lang="en-US" dirty="0"/>
              <a:t>) {</a:t>
            </a:r>
          </a:p>
          <a:p>
            <a:pPr marL="400050" lvl="1" indent="0">
              <a:buNone/>
            </a:pPr>
            <a:r>
              <a:rPr lang="en-US" dirty="0"/>
              <a:t>		</a:t>
            </a:r>
            <a:r>
              <a:rPr lang="en-US" dirty="0" err="1"/>
              <a:t>boolean</a:t>
            </a:r>
            <a:r>
              <a:rPr lang="en-US" dirty="0"/>
              <a:t> b = </a:t>
            </a:r>
            <a:r>
              <a:rPr lang="en-US" dirty="0" err="1"/>
              <a:t>recurse</a:t>
            </a:r>
            <a:r>
              <a:rPr lang="en-US" dirty="0"/>
              <a:t>(0,anArray.length-1, </a:t>
            </a:r>
            <a:r>
              <a:rPr lang="en-US" dirty="0" err="1"/>
              <a:t>val</a:t>
            </a:r>
            <a:r>
              <a:rPr lang="en-US" dirty="0"/>
              <a:t>);</a:t>
            </a:r>
          </a:p>
          <a:p>
            <a:pPr marL="400050" lvl="1" indent="0">
              <a:buNone/>
            </a:pPr>
            <a:r>
              <a:rPr lang="en-US" dirty="0"/>
              <a:t>		return b;</a:t>
            </a:r>
          </a:p>
          <a:p>
            <a:pPr marL="400050" lvl="1" indent="0">
              <a:buNone/>
            </a:pPr>
            <a:r>
              <a:rPr lang="en-US" dirty="0"/>
              <a:t>	}</a:t>
            </a:r>
          </a:p>
          <a:p>
            <a:pPr marL="400050" lvl="1" indent="0">
              <a:buNone/>
            </a:pPr>
            <a:r>
              <a:rPr lang="en-US" dirty="0"/>
              <a:t> </a:t>
            </a:r>
          </a:p>
          <a:p>
            <a:pPr marL="400050" lvl="1" indent="0">
              <a:buNone/>
            </a:pPr>
            <a:r>
              <a:rPr lang="en-US" dirty="0"/>
              <a:t>	private </a:t>
            </a:r>
            <a:r>
              <a:rPr lang="en-US" dirty="0" err="1"/>
              <a:t>boolean</a:t>
            </a:r>
            <a:r>
              <a:rPr lang="en-US" dirty="0"/>
              <a:t> </a:t>
            </a:r>
            <a:r>
              <a:rPr lang="en-US" dirty="0" err="1"/>
              <a:t>recurse</a:t>
            </a:r>
            <a:r>
              <a:rPr lang="en-US" dirty="0"/>
              <a:t>(</a:t>
            </a:r>
            <a:r>
              <a:rPr lang="en-US" dirty="0" err="1"/>
              <a:t>int</a:t>
            </a:r>
            <a:r>
              <a:rPr lang="en-US" dirty="0"/>
              <a:t> a, </a:t>
            </a:r>
            <a:r>
              <a:rPr lang="en-US" dirty="0" err="1"/>
              <a:t>int</a:t>
            </a:r>
            <a:r>
              <a:rPr lang="en-US" dirty="0"/>
              <a:t> b, </a:t>
            </a:r>
            <a:r>
              <a:rPr lang="en-US" dirty="0" err="1"/>
              <a:t>int</a:t>
            </a:r>
            <a:r>
              <a:rPr lang="en-US" dirty="0"/>
              <a:t> </a:t>
            </a:r>
            <a:r>
              <a:rPr lang="en-US" dirty="0" err="1"/>
              <a:t>val</a:t>
            </a:r>
            <a:r>
              <a:rPr lang="en-US" dirty="0"/>
              <a:t>) {</a:t>
            </a:r>
          </a:p>
          <a:p>
            <a:pPr marL="400050" lvl="1" indent="0">
              <a:buNone/>
            </a:pPr>
            <a:r>
              <a:rPr lang="en-US" dirty="0"/>
              <a:t>		</a:t>
            </a:r>
            <a:r>
              <a:rPr lang="en-US" dirty="0" err="1"/>
              <a:t>int</a:t>
            </a:r>
            <a:r>
              <a:rPr lang="en-US" dirty="0"/>
              <a:t> mid = (</a:t>
            </a:r>
            <a:r>
              <a:rPr lang="en-US" dirty="0" err="1"/>
              <a:t>a+b</a:t>
            </a:r>
            <a:r>
              <a:rPr lang="en-US" dirty="0"/>
              <a:t>)/2;</a:t>
            </a:r>
          </a:p>
          <a:p>
            <a:pPr marL="400050" lvl="1" indent="0">
              <a:buNone/>
            </a:pPr>
            <a:r>
              <a:rPr lang="en-US" dirty="0"/>
              <a:t>		if(</a:t>
            </a:r>
            <a:r>
              <a:rPr lang="en-US" dirty="0" err="1"/>
              <a:t>anArray</a:t>
            </a:r>
            <a:r>
              <a:rPr lang="en-US" dirty="0"/>
              <a:t>[mid] == </a:t>
            </a:r>
            <a:r>
              <a:rPr lang="en-US" dirty="0" err="1"/>
              <a:t>val</a:t>
            </a:r>
            <a:r>
              <a:rPr lang="en-US" dirty="0"/>
              <a:t>) return true;</a:t>
            </a:r>
          </a:p>
          <a:p>
            <a:pPr marL="400050" lvl="1" indent="0">
              <a:buNone/>
            </a:pPr>
            <a:r>
              <a:rPr lang="en-US" dirty="0"/>
              <a:t>		if(a &gt; b) return false;</a:t>
            </a:r>
          </a:p>
          <a:p>
            <a:pPr marL="400050" lvl="1" indent="0">
              <a:buNone/>
            </a:pPr>
            <a:r>
              <a:rPr lang="en-US" dirty="0"/>
              <a:t>		if(</a:t>
            </a:r>
            <a:r>
              <a:rPr lang="en-US" dirty="0" err="1"/>
              <a:t>val</a:t>
            </a:r>
            <a:r>
              <a:rPr lang="en-US" dirty="0"/>
              <a:t> &gt; </a:t>
            </a:r>
            <a:r>
              <a:rPr lang="en-US" dirty="0" err="1"/>
              <a:t>anArray</a:t>
            </a:r>
            <a:r>
              <a:rPr lang="en-US" dirty="0"/>
              <a:t>[mid]) {</a:t>
            </a:r>
          </a:p>
          <a:p>
            <a:pPr marL="400050" lvl="1" indent="0">
              <a:buNone/>
            </a:pPr>
            <a:r>
              <a:rPr lang="en-US" dirty="0" smtClean="0"/>
              <a:t>	return </a:t>
            </a:r>
            <a:r>
              <a:rPr lang="en-US" dirty="0" err="1"/>
              <a:t>recurse</a:t>
            </a:r>
            <a:r>
              <a:rPr lang="en-US" dirty="0"/>
              <a:t>(mid+1, b, </a:t>
            </a:r>
            <a:r>
              <a:rPr lang="en-US" dirty="0" err="1"/>
              <a:t>val</a:t>
            </a:r>
            <a:r>
              <a:rPr lang="en-US" dirty="0"/>
              <a:t>);</a:t>
            </a:r>
          </a:p>
          <a:p>
            <a:pPr marL="400050" lvl="1" indent="0">
              <a:buNone/>
            </a:pPr>
            <a:r>
              <a:rPr lang="en-US" dirty="0"/>
              <a:t>					}</a:t>
            </a:r>
          </a:p>
          <a:p>
            <a:pPr marL="400050" lvl="1" indent="0">
              <a:buNone/>
            </a:pPr>
            <a:r>
              <a:rPr lang="en-US" dirty="0"/>
              <a:t>		return </a:t>
            </a:r>
            <a:r>
              <a:rPr lang="en-US" dirty="0" err="1"/>
              <a:t>recurse</a:t>
            </a:r>
            <a:r>
              <a:rPr lang="en-US" dirty="0"/>
              <a:t>(a,mid-1,val);</a:t>
            </a:r>
          </a:p>
          <a:p>
            <a:pPr marL="400050" lvl="1" indent="0">
              <a:buNone/>
            </a:pPr>
            <a:r>
              <a:rPr lang="en-US" dirty="0"/>
              <a:t>	}</a:t>
            </a:r>
            <a:br>
              <a:rPr lang="en-US" dirty="0"/>
            </a:br>
            <a:endParaRPr lang="en-US" dirty="0"/>
          </a:p>
          <a:p>
            <a:pPr lvl="0"/>
            <a:r>
              <a:rPr lang="en-US" dirty="0"/>
              <a:t>Exercise: Implement a version of this divide and conquer search algorithm in </a:t>
            </a:r>
            <a:r>
              <a:rPr lang="en-US" dirty="0" err="1"/>
              <a:t>MyStringList</a:t>
            </a:r>
            <a:r>
              <a:rPr lang="en-US" dirty="0"/>
              <a:t>.  </a:t>
            </a:r>
            <a:br>
              <a:rPr lang="en-US" dirty="0"/>
            </a:br>
            <a:r>
              <a:rPr lang="en-US" dirty="0"/>
              <a:t/>
            </a:r>
            <a:br>
              <a:rPr lang="en-US" dirty="0"/>
            </a:br>
            <a:r>
              <a:rPr lang="en-US" dirty="0"/>
              <a:t>Hint: You will replace == with equals and &lt; with </a:t>
            </a:r>
            <a:r>
              <a:rPr lang="en-US" dirty="0" err="1"/>
              <a:t>compareTo</a:t>
            </a:r>
            <a:r>
              <a:rPr lang="en-US" dirty="0"/>
              <a:t> when working with Strings </a:t>
            </a:r>
          </a:p>
          <a:p>
            <a:endParaRPr lang="en-US" dirty="0"/>
          </a:p>
        </p:txBody>
      </p:sp>
    </p:spTree>
    <p:extLst>
      <p:ext uri="{BB962C8B-B14F-4D97-AF65-F5344CB8AC3E}">
        <p14:creationId xmlns:p14="http://schemas.microsoft.com/office/powerpoint/2010/main" val="24923880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effectLst/>
              </a:rPr>
              <a:t>Inefficiencies of Array List insert, add, remove Operations</a:t>
            </a:r>
            <a:endParaRPr lang="en-US" sz="3200" dirty="0"/>
          </a:p>
        </p:txBody>
      </p:sp>
      <p:sp>
        <p:nvSpPr>
          <p:cNvPr id="3" name="Content Placeholder 2"/>
          <p:cNvSpPr>
            <a:spLocks noGrp="1"/>
          </p:cNvSpPr>
          <p:nvPr>
            <p:ph idx="1"/>
          </p:nvPr>
        </p:nvSpPr>
        <p:spPr/>
        <p:txBody>
          <a:bodyPr/>
          <a:lstStyle/>
          <a:p>
            <a:pPr lvl="0"/>
            <a:r>
              <a:rPr lang="en-US" dirty="0"/>
              <a:t>If in using an Array List, the operations remove, insert, and add are used predominantly, performance is not optimal because of the repeated resizing and other array copying that are needed. For such purposes, another implementation of "List" is necessary</a:t>
            </a:r>
            <a:r>
              <a:rPr lang="en-US" dirty="0" smtClean="0"/>
              <a:t>.</a:t>
            </a:r>
            <a:endParaRPr lang="en-US" dirty="0"/>
          </a:p>
          <a:p>
            <a:pPr lvl="0"/>
            <a:r>
              <a:rPr lang="en-US" dirty="0"/>
              <a:t>"List" is known as an </a:t>
            </a:r>
            <a:r>
              <a:rPr lang="en-US" i="1" dirty="0"/>
              <a:t>abstract data type</a:t>
            </a:r>
            <a:r>
              <a:rPr lang="en-US" dirty="0"/>
              <a:t> (ADT) – consisting of a sequence of objects and operations on them. </a:t>
            </a:r>
          </a:p>
          <a:p>
            <a:endParaRPr lang="en-US" dirty="0"/>
          </a:p>
        </p:txBody>
      </p:sp>
    </p:spTree>
    <p:extLst>
      <p:ext uri="{BB962C8B-B14F-4D97-AF65-F5344CB8AC3E}">
        <p14:creationId xmlns:p14="http://schemas.microsoft.com/office/powerpoint/2010/main" val="106316183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Executive</Template>
  <TotalTime>1323</TotalTime>
  <Words>2618</Words>
  <Application>Microsoft Office PowerPoint</Application>
  <PresentationFormat>On-screen Show (4:3)</PresentationFormat>
  <Paragraphs>526</Paragraphs>
  <Slides>45</Slides>
  <Notes>0</Notes>
  <HiddenSlides>0</HiddenSlides>
  <MMClips>0</MMClips>
  <ScaleCrop>false</ScaleCrop>
  <HeadingPairs>
    <vt:vector size="4" baseType="variant">
      <vt:variant>
        <vt:lpstr>Theme</vt:lpstr>
      </vt:variant>
      <vt:variant>
        <vt:i4>1</vt:i4>
      </vt:variant>
      <vt:variant>
        <vt:lpstr>Slide Titles</vt:lpstr>
      </vt:variant>
      <vt:variant>
        <vt:i4>45</vt:i4>
      </vt:variant>
    </vt:vector>
  </HeadingPairs>
  <TitlesOfParts>
    <vt:vector size="46" baseType="lpstr">
      <vt:lpstr>Executive</vt:lpstr>
      <vt:lpstr>      Lesson 7: The List Data Structure</vt:lpstr>
      <vt:lpstr>Wholeness of the Lesson</vt:lpstr>
      <vt:lpstr>A Growable Array</vt:lpstr>
      <vt:lpstr>Array Operations Can Be Included in  An Array List's Set of Methods</vt:lpstr>
      <vt:lpstr>Array Operations Can Be Included in  An Array List's Set of Methods</vt:lpstr>
      <vt:lpstr>Array Operations Can Be Included in  An Array List's Set of Methods</vt:lpstr>
      <vt:lpstr>Array Operations Can Be Included in  An Array List's Set of Methods</vt:lpstr>
      <vt:lpstr>PowerPoint Presentation</vt:lpstr>
      <vt:lpstr>Inefficiencies of Array List insert, add, remove Operations</vt:lpstr>
      <vt:lpstr>Inefficiencies of Array List insert, add, remove Operations</vt:lpstr>
      <vt:lpstr>Inefficiencies of Array List insert, add, remove Operations</vt:lpstr>
      <vt:lpstr>Implementing the remove Operation</vt:lpstr>
      <vt:lpstr>Sample Code for a Doubly Linked List with Header</vt:lpstr>
      <vt:lpstr>Circular Linked Lists</vt:lpstr>
      <vt:lpstr>MAIN POINT</vt:lpstr>
      <vt:lpstr>Genericising the Objects Stored in a List</vt:lpstr>
      <vt:lpstr>Genericising the Objects Stored in a List</vt:lpstr>
      <vt:lpstr>Genericising the Objects Stored in a List</vt:lpstr>
      <vt:lpstr>Genericising the Objects Stored in a List</vt:lpstr>
      <vt:lpstr>Java’s Pre-J2SE5.0 Solution </vt:lpstr>
      <vt:lpstr>Using Java’s Lists With Primitives</vt:lpstr>
      <vt:lpstr>Java’s Pre-J2SE5.0 Solution </vt:lpstr>
      <vt:lpstr>Iterating Through Elements in a List  (pre-j2se5.0)</vt:lpstr>
      <vt:lpstr>Iterating Through Elements in a List  (pre-j2se5.0)</vt:lpstr>
      <vt:lpstr>Iterating Through Elements in a List  (pre-j2se5.0)</vt:lpstr>
      <vt:lpstr>Iterating Through Elements in a List  (pre-j2se5.0)</vt:lpstr>
      <vt:lpstr>Iterating Through Elements in a List  (pre-j2se5.0)</vt:lpstr>
      <vt:lpstr>Iterating Through Elements in a List  (pre-j2se5.0)</vt:lpstr>
      <vt:lpstr>Lists and Iteration in JSE5.0 and After </vt:lpstr>
      <vt:lpstr>Lists and Iteration in JSE5.0 and After </vt:lpstr>
      <vt:lpstr>Lists and Iteration in JSE5.0 and After </vt:lpstr>
      <vt:lpstr> Inferred Types in JSE 7 and After:</vt:lpstr>
      <vt:lpstr> Primitives and Lists in J2SE5.0</vt:lpstr>
      <vt:lpstr>The Iterable Interface and “for each” Loops </vt:lpstr>
      <vt:lpstr>The Iterable Interface and “for each” Loops </vt:lpstr>
      <vt:lpstr>The Iterable Interface and “for each” Loops </vt:lpstr>
      <vt:lpstr>Searching and Sorting </vt:lpstr>
      <vt:lpstr>Searching and Sorting</vt:lpstr>
      <vt:lpstr>Searching and Sorting</vt:lpstr>
      <vt:lpstr>Comparing Objects for Sorting and Searching</vt:lpstr>
      <vt:lpstr>Comparing Objects for Sorting and Searching</vt:lpstr>
      <vt:lpstr>MAIN POINT</vt:lpstr>
      <vt:lpstr>CONNECTING THE PARTS OF KNOWLEDGE WITH THE WHOLENESS OF KNOWLEDGE</vt:lpstr>
      <vt:lpstr>CONNECTING THE PARTS OF KNOWLEDGE WITH THE WHOLENESS OF KNOWLEDGE</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Lesson 1: Introduction to Java And the Eclipse Development Environment </dc:title>
  <dc:creator>admin</dc:creator>
  <cp:lastModifiedBy>admin</cp:lastModifiedBy>
  <cp:revision>245</cp:revision>
  <dcterms:created xsi:type="dcterms:W3CDTF">2006-08-16T00:00:00Z</dcterms:created>
  <dcterms:modified xsi:type="dcterms:W3CDTF">2015-12-07T08:05:19Z</dcterms:modified>
</cp:coreProperties>
</file>