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300" r:id="rId3"/>
    <p:sldId id="301" r:id="rId4"/>
    <p:sldId id="303" r:id="rId5"/>
    <p:sldId id="304" r:id="rId6"/>
    <p:sldId id="302" r:id="rId7"/>
    <p:sldId id="305" r:id="rId8"/>
    <p:sldId id="306" r:id="rId9"/>
    <p:sldId id="307" r:id="rId10"/>
    <p:sldId id="308" r:id="rId11"/>
    <p:sldId id="309" r:id="rId12"/>
    <p:sldId id="310" r:id="rId13"/>
    <p:sldId id="311" r:id="rId14"/>
    <p:sldId id="312" r:id="rId15"/>
    <p:sldId id="31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8: </a:t>
            </a:r>
            <a:r>
              <a:rPr lang="en-US" sz="3200" b="1" dirty="0">
                <a:effectLst/>
              </a:rPr>
              <a:t>Stacks and </a:t>
            </a:r>
            <a:r>
              <a:rPr lang="en-US" sz="3200" b="1" dirty="0" smtClean="0">
                <a:effectLst/>
              </a:rPr>
              <a:t>Queues</a:t>
            </a:r>
            <a:endParaRPr lang="en-US" sz="3200"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cap="small" dirty="0">
                <a:effectLst/>
              </a:rPr>
              <a:t>Queue</a:t>
            </a:r>
            <a:r>
              <a:rPr lang="en-US" sz="3200" b="1" dirty="0">
                <a:effectLst/>
              </a:rPr>
              <a:t> ADT</a:t>
            </a:r>
            <a:endParaRPr lang="en-US" sz="3200" dirty="0"/>
          </a:p>
        </p:txBody>
      </p:sp>
      <p:sp>
        <p:nvSpPr>
          <p:cNvPr id="3" name="Content Placeholder 2"/>
          <p:cNvSpPr>
            <a:spLocks noGrp="1"/>
          </p:cNvSpPr>
          <p:nvPr>
            <p:ph idx="1"/>
          </p:nvPr>
        </p:nvSpPr>
        <p:spPr>
          <a:xfrm>
            <a:off x="457200" y="1600200"/>
            <a:ext cx="8229600" cy="5105400"/>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t>Running Times</a:t>
            </a:r>
            <a:r>
              <a:rPr lang="en-US" dirty="0"/>
              <a:t/>
            </a:r>
            <a:br>
              <a:rPr lang="en-US" dirty="0"/>
            </a:br>
            <a:r>
              <a:rPr lang="en-US" dirty="0"/>
              <a:t>All operations, under a reasonable implementation, run in constant time (</a:t>
            </a:r>
            <a:r>
              <a:rPr lang="en-US" dirty="0" err="1"/>
              <a:t>ie</a:t>
            </a:r>
            <a:r>
              <a:rPr lang="en-US" dirty="0"/>
              <a:t>,  so fast that running time does not depend on the number of elements in the queue)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891" y="1905000"/>
            <a:ext cx="5890925" cy="2382982"/>
          </a:xfrm>
          <a:prstGeom prst="rect">
            <a:avLst/>
          </a:prstGeom>
        </p:spPr>
      </p:pic>
    </p:spTree>
    <p:extLst>
      <p:ext uri="{BB962C8B-B14F-4D97-AF65-F5344CB8AC3E}">
        <p14:creationId xmlns:p14="http://schemas.microsoft.com/office/powerpoint/2010/main" val="43740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Implementations of </a:t>
            </a:r>
            <a:r>
              <a:rPr lang="en-US" sz="3200" b="1" cap="small" dirty="0">
                <a:effectLst/>
              </a:rPr>
              <a:t>Queue</a:t>
            </a:r>
            <a:r>
              <a:rPr lang="en-US" sz="3200" b="1" dirty="0">
                <a:effectLst/>
              </a:rPr>
              <a:t>s</a:t>
            </a:r>
            <a:endParaRPr lang="en-US" sz="3200" dirty="0"/>
          </a:p>
        </p:txBody>
      </p:sp>
      <p:sp>
        <p:nvSpPr>
          <p:cNvPr id="3" name="Content Placeholder 2"/>
          <p:cNvSpPr>
            <a:spLocks noGrp="1"/>
          </p:cNvSpPr>
          <p:nvPr>
            <p:ph idx="1"/>
          </p:nvPr>
        </p:nvSpPr>
        <p:spPr/>
        <p:txBody>
          <a:bodyPr>
            <a:normAutofit lnSpcReduction="10000"/>
          </a:bodyPr>
          <a:lstStyle/>
          <a:p>
            <a:pPr lvl="0"/>
            <a:r>
              <a:rPr lang="en-US" b="1" dirty="0"/>
              <a:t>Using a Linked </a:t>
            </a:r>
            <a:r>
              <a:rPr lang="en-US" b="1" dirty="0" smtClean="0"/>
              <a:t>List</a:t>
            </a:r>
            <a:endParaRPr lang="en-US" dirty="0"/>
          </a:p>
          <a:p>
            <a:pPr marL="514350" lvl="0" indent="-514350">
              <a:buFont typeface="+mj-lt"/>
              <a:buAutoNum type="romanUcPeriod"/>
            </a:pPr>
            <a:r>
              <a:rPr lang="en-US" dirty="0" smtClean="0"/>
              <a:t>Implementation </a:t>
            </a:r>
            <a:r>
              <a:rPr lang="en-US" dirty="0"/>
              <a:t>is </a:t>
            </a:r>
            <a:r>
              <a:rPr lang="en-US" dirty="0" smtClean="0"/>
              <a:t>straightforward</a:t>
            </a:r>
            <a:endParaRPr lang="en-US" dirty="0"/>
          </a:p>
          <a:p>
            <a:pPr marL="514350" lvl="0" indent="-514350">
              <a:buFont typeface="+mj-lt"/>
              <a:buAutoNum type="romanUcPeriod"/>
            </a:pPr>
            <a:r>
              <a:rPr lang="en-US" dirty="0" smtClean="0"/>
              <a:t>Good </a:t>
            </a:r>
            <a:r>
              <a:rPr lang="en-US" dirty="0"/>
              <a:t>idea to use a circular Linked List to facilitate fast </a:t>
            </a:r>
            <a:r>
              <a:rPr lang="en-US" dirty="0" err="1" smtClean="0"/>
              <a:t>enqueuing</a:t>
            </a:r>
            <a:endParaRPr lang="en-US" dirty="0" smtClean="0"/>
          </a:p>
          <a:p>
            <a:pPr marL="0" indent="0">
              <a:buNone/>
            </a:pPr>
            <a:r>
              <a:rPr lang="en-US" dirty="0" smtClean="0"/>
              <a:t/>
            </a:r>
            <a:br>
              <a:rPr lang="en-US" dirty="0" smtClean="0"/>
            </a:br>
            <a:r>
              <a:rPr lang="en-US" b="1" dirty="0" smtClean="0"/>
              <a:t>2.	Using an Array</a:t>
            </a:r>
            <a:endParaRPr lang="en-US" dirty="0"/>
          </a:p>
          <a:p>
            <a:pPr marL="514350" lvl="0" indent="-514350">
              <a:buFont typeface="+mj-lt"/>
              <a:buAutoNum type="romanUcPeriod"/>
            </a:pPr>
            <a:r>
              <a:rPr lang="en-US" dirty="0"/>
              <a:t>Need to maintain pointers to front and back </a:t>
            </a:r>
            <a:r>
              <a:rPr lang="en-US" dirty="0" smtClean="0"/>
              <a:t>elements</a:t>
            </a:r>
            <a:endParaRPr lang="en-US" dirty="0"/>
          </a:p>
          <a:p>
            <a:pPr marL="514350" lvl="0" indent="-514350">
              <a:buFont typeface="+mj-lt"/>
              <a:buAutoNum type="romanUcPeriod"/>
            </a:pPr>
            <a:r>
              <a:rPr lang="en-US" dirty="0"/>
              <a:t>Repeated </a:t>
            </a:r>
            <a:r>
              <a:rPr lang="en-US" dirty="0" err="1"/>
              <a:t>enqueuing</a:t>
            </a:r>
            <a:r>
              <a:rPr lang="en-US" dirty="0"/>
              <a:t> will fill the right half of the array prematurely—solution is to wrap around to the front.</a:t>
            </a:r>
            <a:r>
              <a:rPr lang="en-US" b="1" dirty="0"/>
              <a:t/>
            </a:r>
            <a:br>
              <a:rPr lang="en-US" b="1" dirty="0"/>
            </a:br>
            <a:endParaRPr lang="en-US" dirty="0"/>
          </a:p>
          <a:p>
            <a:endParaRPr lang="en-US" dirty="0"/>
          </a:p>
        </p:txBody>
      </p:sp>
    </p:spTree>
    <p:extLst>
      <p:ext uri="{BB962C8B-B14F-4D97-AF65-F5344CB8AC3E}">
        <p14:creationId xmlns:p14="http://schemas.microsoft.com/office/powerpoint/2010/main" val="209645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Implementations of </a:t>
            </a:r>
            <a:r>
              <a:rPr lang="en-US" sz="3200" b="1" cap="small" dirty="0">
                <a:effectLst/>
              </a:rPr>
              <a:t>Queue</a:t>
            </a:r>
            <a:r>
              <a:rPr lang="en-US" sz="3200" b="1" dirty="0">
                <a:effectLst/>
              </a:rPr>
              <a:t>s</a:t>
            </a:r>
            <a:endParaRPr lang="en-US" sz="3200" dirty="0"/>
          </a:p>
        </p:txBody>
      </p:sp>
      <p:sp>
        <p:nvSpPr>
          <p:cNvPr id="3" name="Content Placeholder 2"/>
          <p:cNvSpPr>
            <a:spLocks noGrp="1"/>
          </p:cNvSpPr>
          <p:nvPr>
            <p:ph idx="1"/>
          </p:nvPr>
        </p:nvSpPr>
        <p:spPr/>
        <p:txBody>
          <a:bodyPr>
            <a:normAutofit/>
          </a:bodyPr>
          <a:lstStyle/>
          <a:p>
            <a:r>
              <a:rPr lang="en-US" b="1" dirty="0" smtClean="0"/>
              <a:t>Java's Implementation</a:t>
            </a:r>
            <a:endParaRPr lang="en-US" dirty="0" smtClean="0"/>
          </a:p>
          <a:p>
            <a:pPr lvl="0"/>
            <a:r>
              <a:rPr lang="en-US" dirty="0" smtClean="0"/>
              <a:t>No implementation available till j2se5.0</a:t>
            </a:r>
          </a:p>
          <a:p>
            <a:pPr lvl="0"/>
            <a:r>
              <a:rPr lang="en-US" dirty="0" smtClean="0"/>
              <a:t>In </a:t>
            </a:r>
            <a:r>
              <a:rPr lang="en-US" dirty="0"/>
              <a:t>j2se5.0, an interface Queue&lt;E&gt; (implemented by </a:t>
            </a:r>
            <a:r>
              <a:rPr lang="en-US" dirty="0" err="1"/>
              <a:t>LinkedList</a:t>
            </a:r>
            <a:r>
              <a:rPr lang="en-US" dirty="0"/>
              <a:t>&lt;E&gt;) is provided, with these declared operations:</a:t>
            </a:r>
          </a:p>
          <a:p>
            <a:r>
              <a:rPr lang="en-US" dirty="0"/>
              <a:t>E peek()</a:t>
            </a:r>
            <a:r>
              <a:rPr lang="en-US" b="1" dirty="0"/>
              <a:t>  -- </a:t>
            </a:r>
            <a:r>
              <a:rPr lang="en-US" dirty="0"/>
              <a:t>returns but does not remove the front of the queue</a:t>
            </a:r>
          </a:p>
          <a:p>
            <a:r>
              <a:rPr lang="en-US" dirty="0"/>
              <a:t>void add(E </a:t>
            </a:r>
            <a:r>
              <a:rPr lang="en-US" dirty="0" err="1"/>
              <a:t>obj</a:t>
            </a:r>
            <a:r>
              <a:rPr lang="en-US" dirty="0"/>
              <a:t>) – same as </a:t>
            </a:r>
            <a:r>
              <a:rPr lang="en-US" dirty="0" err="1"/>
              <a:t>enqueue</a:t>
            </a:r>
            <a:endParaRPr lang="en-US" dirty="0"/>
          </a:p>
          <a:p>
            <a:r>
              <a:rPr lang="en-US" dirty="0"/>
              <a:t>E remove()</a:t>
            </a:r>
            <a:r>
              <a:rPr lang="en-US" b="1" dirty="0"/>
              <a:t> – </a:t>
            </a:r>
            <a:r>
              <a:rPr lang="en-US" dirty="0"/>
              <a:t>returns and removes the front of the queue (same as </a:t>
            </a:r>
            <a:r>
              <a:rPr lang="en-US" dirty="0" err="1"/>
              <a:t>dequeue</a:t>
            </a:r>
            <a:r>
              <a:rPr lang="en-US" dirty="0"/>
              <a:t>)</a:t>
            </a:r>
          </a:p>
          <a:p>
            <a:endParaRPr lang="en-US" dirty="0"/>
          </a:p>
        </p:txBody>
      </p:sp>
    </p:spTree>
    <p:extLst>
      <p:ext uri="{BB962C8B-B14F-4D97-AF65-F5344CB8AC3E}">
        <p14:creationId xmlns:p14="http://schemas.microsoft.com/office/powerpoint/2010/main" val="226261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POINTS</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The Stack ADT is a special ADT that supports insertion of an element at “the top” and the removal of the top element, by way of operations </a:t>
            </a:r>
            <a:r>
              <a:rPr lang="en-US" i="1" dirty="0"/>
              <a:t>push</a:t>
            </a:r>
            <a:r>
              <a:rPr lang="en-US" dirty="0"/>
              <a:t> and </a:t>
            </a:r>
            <a:r>
              <a:rPr lang="en-US" i="1" dirty="0"/>
              <a:t>pop</a:t>
            </a:r>
            <a:r>
              <a:rPr lang="en-US" dirty="0"/>
              <a:t>, respectively. Similarly, the Queue ADT is a special ADT that supports insertion of an element at “the rear” (called  </a:t>
            </a:r>
            <a:r>
              <a:rPr lang="en-US" i="1" dirty="0" err="1"/>
              <a:t>enqueuing</a:t>
            </a:r>
            <a:r>
              <a:rPr lang="en-US" dirty="0"/>
              <a:t>) and removal of an element from the “front” (called </a:t>
            </a:r>
            <a:r>
              <a:rPr lang="en-US" i="1" dirty="0" err="1"/>
              <a:t>dequeuing</a:t>
            </a:r>
            <a:r>
              <a:rPr lang="en-US" dirty="0"/>
              <a:t>). Both ADT’s, when implemented properly, are extremely efficient. Sun provides a Stack class and a Queue interface in its Collections API. </a:t>
            </a:r>
            <a:br>
              <a:rPr lang="en-US" dirty="0"/>
            </a:br>
            <a:r>
              <a:rPr lang="en-US" dirty="0"/>
              <a:t/>
            </a:r>
            <a:br>
              <a:rPr lang="en-US" dirty="0"/>
            </a:br>
            <a:r>
              <a:rPr lang="en-US" dirty="0"/>
              <a:t>Stacks and Queues make use of the MVS principle that the dynamism of creation arises in the concentration of </a:t>
            </a:r>
            <a:r>
              <a:rPr lang="en-US" dirty="0" err="1"/>
              <a:t>dyamic</a:t>
            </a:r>
            <a:r>
              <a:rPr lang="en-US" dirty="0"/>
              <a:t> intelligence to a point value ("collapse of infinity to a point"); stacks and queues achieve their high level of efficiency by concentrating on a single point of input (top of stack or rear of queue) and a single point of output (top of stack or front of queue).</a:t>
            </a:r>
            <a:br>
              <a:rPr lang="en-US" dirty="0"/>
            </a:br>
            <a:endParaRPr lang="en-US" dirty="0"/>
          </a:p>
          <a:p>
            <a:endParaRPr lang="en-US" dirty="0"/>
          </a:p>
        </p:txBody>
      </p:sp>
    </p:spTree>
    <p:extLst>
      <p:ext uri="{BB962C8B-B14F-4D97-AF65-F5344CB8AC3E}">
        <p14:creationId xmlns:p14="http://schemas.microsoft.com/office/powerpoint/2010/main" val="109031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rPr>
              <a:t>CONNECTING THE PARTS OF KNOWLEDGE</a:t>
            </a:r>
            <a:r>
              <a:rPr lang="en-US" sz="2400" dirty="0">
                <a:effectLst/>
              </a:rPr>
              <a:t/>
            </a:r>
            <a:br>
              <a:rPr lang="en-US" sz="2400" dirty="0">
                <a:effectLst/>
              </a:rPr>
            </a:br>
            <a:r>
              <a:rPr lang="en-US" sz="2400" b="1" dirty="0">
                <a:effectLst/>
              </a:rPr>
              <a:t>WITH THE WHOLENESS OF </a:t>
            </a:r>
            <a:r>
              <a:rPr lang="en-US" sz="2400" b="1" dirty="0" smtClean="0">
                <a:effectLst/>
              </a:rPr>
              <a:t>KNOWLEDGE</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a:t>Collapse of infinity to a point embodied in Stacks and </a:t>
            </a:r>
            <a:r>
              <a:rPr lang="en-US" b="1" i="1" dirty="0" smtClean="0"/>
              <a:t>Queues</a:t>
            </a:r>
            <a:endParaRPr lang="en-US" dirty="0"/>
          </a:p>
          <a:p>
            <a:r>
              <a:rPr lang="en-US" dirty="0" smtClean="0"/>
              <a:t>Lists </a:t>
            </a:r>
            <a:r>
              <a:rPr lang="en-US" dirty="0"/>
              <a:t>may be used as an all-purpose collection class. Nearly any need for storing collections of objects can be met by using some kind of list, though in some cases, other choices of data structures could improve performance. Lists have a more "unbounded" range of applicability.</a:t>
            </a:r>
          </a:p>
          <a:p>
            <a:pPr lvl="0"/>
            <a:r>
              <a:rPr lang="en-US" dirty="0"/>
              <a:t>Stacks and Queues are extremely specialized data structures, designed to accomplish (primarily) two operations with optimum efficiency. These data structures have a restricted range of applicability that is like a "point". </a:t>
            </a:r>
          </a:p>
          <a:p>
            <a:endParaRPr lang="en-US" dirty="0"/>
          </a:p>
        </p:txBody>
      </p:sp>
    </p:spTree>
    <p:extLst>
      <p:ext uri="{BB962C8B-B14F-4D97-AF65-F5344CB8AC3E}">
        <p14:creationId xmlns:p14="http://schemas.microsoft.com/office/powerpoint/2010/main" val="322654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rPr>
              <a:t>CONNECTING THE PARTS OF KNOWLEDGE</a:t>
            </a:r>
            <a:r>
              <a:rPr lang="en-US" sz="2400" dirty="0">
                <a:effectLst/>
              </a:rPr>
              <a:t/>
            </a:r>
            <a:br>
              <a:rPr lang="en-US" sz="2400" dirty="0">
                <a:effectLst/>
              </a:rPr>
            </a:br>
            <a:r>
              <a:rPr lang="en-US" sz="2400" b="1" dirty="0">
                <a:effectLst/>
              </a:rPr>
              <a:t>WITH THE WHOLENESS OF </a:t>
            </a:r>
            <a:r>
              <a:rPr lang="en-US" sz="2400" b="1" dirty="0" smtClean="0">
                <a:effectLst/>
              </a:rPr>
              <a:t>KNOWLEDGE</a:t>
            </a:r>
            <a:endParaRPr lang="en-US" dirty="0"/>
          </a:p>
        </p:txBody>
      </p:sp>
      <p:sp>
        <p:nvSpPr>
          <p:cNvPr id="3" name="Content Placeholder 2"/>
          <p:cNvSpPr>
            <a:spLocks noGrp="1"/>
          </p:cNvSpPr>
          <p:nvPr>
            <p:ph idx="1"/>
          </p:nvPr>
        </p:nvSpPr>
        <p:spPr/>
        <p:txBody>
          <a:bodyPr>
            <a:normAutofit/>
          </a:bodyPr>
          <a:lstStyle/>
          <a:p>
            <a:pPr lvl="0"/>
            <a:r>
              <a:rPr lang="en-US" b="1" dirty="0"/>
              <a:t>Transcendental Consciousness</a:t>
            </a:r>
            <a:r>
              <a:rPr lang="en-US" dirty="0"/>
              <a:t>:  Transcendental Consciousness is the unbounded value of awareness. </a:t>
            </a:r>
          </a:p>
          <a:p>
            <a:pPr lvl="0"/>
            <a:r>
              <a:rPr lang="en-US" b="1" i="1" dirty="0"/>
              <a:t>Wholeness moving within Itself</a:t>
            </a:r>
            <a:r>
              <a:rPr lang="en-US" i="1" dirty="0"/>
              <a:t>:</a:t>
            </a:r>
            <a:r>
              <a:rPr lang="en-US" dirty="0"/>
              <a:t> In Unity Consciousness, creation is seen as the </a:t>
            </a:r>
            <a:r>
              <a:rPr lang="en-US" dirty="0" err="1"/>
              <a:t>teraction</a:t>
            </a:r>
            <a:r>
              <a:rPr lang="en-US" dirty="0"/>
              <a:t> of unboundedness and point value: the unbounded collapses to its point value; point value expands to infinity; all within the wholeness of awareness.</a:t>
            </a:r>
          </a:p>
          <a:p>
            <a:pPr marL="0" indent="0">
              <a:buNone/>
            </a:pPr>
            <a:endParaRPr lang="en-US" dirty="0"/>
          </a:p>
        </p:txBody>
      </p:sp>
    </p:spTree>
    <p:extLst>
      <p:ext uri="{BB962C8B-B14F-4D97-AF65-F5344CB8AC3E}">
        <p14:creationId xmlns:p14="http://schemas.microsoft.com/office/powerpoint/2010/main" val="178295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Stacks and Queues are, essentially, special kind of lists with a highly restricted interface that permit rapid insertion and rapid access to elements, according to a "last in, first out" (Stacks) or "first in, first out" (Queues) scheme. These data structures express the </a:t>
            </a:r>
            <a:r>
              <a:rPr lang="en-US" dirty="0" smtClean="0"/>
              <a:t>MVS principle </a:t>
            </a:r>
            <a:r>
              <a:rPr lang="en-US" dirty="0"/>
              <a:t>that creation emerges in the collapse of infinity to a point.</a:t>
            </a:r>
            <a:endParaRPr lang="en-US" dirty="0"/>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cap="small" dirty="0"/>
              <a:t>Stack</a:t>
            </a:r>
            <a:r>
              <a:rPr lang="en-US" sz="3200" b="1" dirty="0"/>
              <a:t> </a:t>
            </a:r>
            <a:r>
              <a:rPr lang="en-US" sz="3200" b="1" dirty="0" smtClean="0"/>
              <a:t>ADT</a:t>
            </a:r>
            <a:endParaRPr lang="en-US" dirty="0"/>
          </a:p>
        </p:txBody>
      </p:sp>
      <p:sp>
        <p:nvSpPr>
          <p:cNvPr id="3" name="Content Placeholder 2"/>
          <p:cNvSpPr>
            <a:spLocks noGrp="1"/>
          </p:cNvSpPr>
          <p:nvPr>
            <p:ph idx="1"/>
          </p:nvPr>
        </p:nvSpPr>
        <p:spPr/>
        <p:txBody>
          <a:bodyPr/>
          <a:lstStyle/>
          <a:p>
            <a:pPr lvl="0"/>
            <a:r>
              <a:rPr lang="en-US" dirty="0" smtClean="0"/>
              <a:t>Definition</a:t>
            </a:r>
            <a:r>
              <a:rPr lang="en-US" dirty="0"/>
              <a:t>: A </a:t>
            </a:r>
            <a:r>
              <a:rPr lang="en-US" cap="small" dirty="0"/>
              <a:t>Stack</a:t>
            </a:r>
            <a:r>
              <a:rPr lang="en-US" dirty="0"/>
              <a:t> is a </a:t>
            </a:r>
            <a:r>
              <a:rPr lang="en-US" cap="small" dirty="0"/>
              <a:t>List</a:t>
            </a:r>
            <a:r>
              <a:rPr lang="en-US" dirty="0"/>
              <a:t> in which insertions and deletions can occur relative to just one designated position (called the </a:t>
            </a:r>
            <a:r>
              <a:rPr lang="en-US" i="1" dirty="0"/>
              <a:t>top of the stack</a:t>
            </a:r>
            <a:r>
              <a:rPr lang="en-US" dirty="0" smtClean="0"/>
              <a:t>).</a:t>
            </a:r>
            <a:endParaRPr lang="en-US" dirty="0"/>
          </a:p>
          <a:p>
            <a:r>
              <a:rPr lang="en-US" dirty="0" smtClean="0"/>
              <a:t>Operations</a:t>
            </a:r>
            <a:r>
              <a:rPr lang="en-US"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1742919"/>
              </p:ext>
            </p:extLst>
          </p:nvPr>
        </p:nvGraphicFramePr>
        <p:xfrm>
          <a:off x="2286000" y="3429000"/>
          <a:ext cx="4648200" cy="1623220"/>
        </p:xfrm>
        <a:graphic>
          <a:graphicData uri="http://schemas.openxmlformats.org/drawingml/2006/table">
            <a:tbl>
              <a:tblPr>
                <a:tableStyleId>{5C22544A-7EE6-4342-B048-85BDC9FD1C3A}</a:tableStyleId>
              </a:tblPr>
              <a:tblGrid>
                <a:gridCol w="1291167"/>
                <a:gridCol w="3357033"/>
              </a:tblGrid>
              <a:tr h="649288">
                <a:tc>
                  <a:txBody>
                    <a:bodyPr/>
                    <a:lstStyle/>
                    <a:p>
                      <a:pPr marL="0" marR="0">
                        <a:spcBef>
                          <a:spcPts val="0"/>
                        </a:spcBef>
                        <a:spcAft>
                          <a:spcPts val="0"/>
                        </a:spcAft>
                      </a:pPr>
                      <a:r>
                        <a:rPr lang="en-US" sz="1200">
                          <a:effectLst/>
                        </a:rPr>
                        <a:t>pop</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remove top of the stack and return  this object)</a:t>
                      </a:r>
                      <a:endParaRPr lang="en-US" sz="1200">
                        <a:effectLst/>
                        <a:latin typeface="Times New Roman"/>
                        <a:ea typeface="Times New Roman"/>
                      </a:endParaRPr>
                    </a:p>
                  </a:txBody>
                  <a:tcPr marL="68580" marR="68580" marT="0" marB="0"/>
                </a:tc>
              </a:tr>
              <a:tr h="324644">
                <a:tc>
                  <a:txBody>
                    <a:bodyPr/>
                    <a:lstStyle/>
                    <a:p>
                      <a:pPr marL="0" marR="0">
                        <a:spcBef>
                          <a:spcPts val="0"/>
                        </a:spcBef>
                        <a:spcAft>
                          <a:spcPts val="0"/>
                        </a:spcAft>
                      </a:pPr>
                      <a:r>
                        <a:rPr lang="en-US" sz="1200">
                          <a:effectLst/>
                        </a:rPr>
                        <a:t>push</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insert object as new top of stack</a:t>
                      </a:r>
                      <a:endParaRPr lang="en-US" sz="1200">
                        <a:effectLst/>
                        <a:latin typeface="Times New Roman"/>
                        <a:ea typeface="Times New Roman"/>
                      </a:endParaRPr>
                    </a:p>
                  </a:txBody>
                  <a:tcPr marL="68580" marR="68580" marT="0" marB="0"/>
                </a:tc>
              </a:tr>
              <a:tr h="649288">
                <a:tc>
                  <a:txBody>
                    <a:bodyPr/>
                    <a:lstStyle/>
                    <a:p>
                      <a:pPr marL="0" marR="0">
                        <a:spcBef>
                          <a:spcPts val="0"/>
                        </a:spcBef>
                        <a:spcAft>
                          <a:spcPts val="0"/>
                        </a:spcAft>
                      </a:pPr>
                      <a:r>
                        <a:rPr lang="en-US" sz="1200">
                          <a:effectLst/>
                        </a:rPr>
                        <a:t>peek </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view object at top of the stack without removing it</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5926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cap="small" dirty="0"/>
              <a:t>Stack</a:t>
            </a:r>
            <a:r>
              <a:rPr lang="en-US" sz="3200" b="1" dirty="0"/>
              <a:t> </a:t>
            </a:r>
            <a:r>
              <a:rPr lang="en-US" sz="3200" b="1" dirty="0" smtClean="0"/>
              <a:t>ADT</a:t>
            </a:r>
            <a:endParaRPr lang="en-US" dirty="0"/>
          </a:p>
        </p:txBody>
      </p:sp>
      <p:sp>
        <p:nvSpPr>
          <p:cNvPr id="3" name="Content Placeholder 2"/>
          <p:cNvSpPr>
            <a:spLocks noGrp="1"/>
          </p:cNvSpPr>
          <p:nvPr>
            <p:ph idx="1"/>
          </p:nvPr>
        </p:nvSpPr>
        <p:spPr/>
        <p:txBody>
          <a:bodyPr/>
          <a:lstStyle/>
          <a:p>
            <a:pPr lvl="0"/>
            <a:r>
              <a:rPr lang="en-US" dirty="0" smtClean="0"/>
              <a:t>Model</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a:t>The Stack operations (under usual implementations) are extremely efficient.</a:t>
            </a:r>
            <a:endParaRPr lang="en-US" dirty="0" smtClean="0"/>
          </a:p>
          <a:p>
            <a:pPr lvl="0"/>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223655"/>
            <a:ext cx="5207723" cy="2138491"/>
          </a:xfrm>
          <a:prstGeom prst="rect">
            <a:avLst/>
          </a:prstGeom>
        </p:spPr>
      </p:pic>
    </p:spTree>
    <p:extLst>
      <p:ext uri="{BB962C8B-B14F-4D97-AF65-F5344CB8AC3E}">
        <p14:creationId xmlns:p14="http://schemas.microsoft.com/office/powerpoint/2010/main" val="247720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Implementation of </a:t>
            </a:r>
            <a:r>
              <a:rPr lang="en-US" sz="3200" b="1" cap="small" dirty="0">
                <a:effectLst/>
              </a:rPr>
              <a:t>Stack</a:t>
            </a:r>
            <a:r>
              <a:rPr lang="en-US" sz="3200" b="1" dirty="0">
                <a:effectLst/>
              </a:rPr>
              <a:t> Using a Linked List</a:t>
            </a:r>
            <a:endParaRPr lang="en-US" dirty="0"/>
          </a:p>
        </p:txBody>
      </p:sp>
      <p:sp>
        <p:nvSpPr>
          <p:cNvPr id="3" name="Content Placeholder 2"/>
          <p:cNvSpPr>
            <a:spLocks noGrp="1"/>
          </p:cNvSpPr>
          <p:nvPr>
            <p:ph idx="1"/>
          </p:nvPr>
        </p:nvSpPr>
        <p:spPr/>
        <p:txBody>
          <a:bodyPr/>
          <a:lstStyle/>
          <a:p>
            <a:pPr lvl="0"/>
            <a:r>
              <a:rPr lang="en-US" dirty="0"/>
              <a:t>The usual add operation in a </a:t>
            </a:r>
            <a:r>
              <a:rPr lang="en-US" dirty="0" err="1"/>
              <a:t>LinkedList</a:t>
            </a:r>
            <a:r>
              <a:rPr lang="en-US" dirty="0"/>
              <a:t> adds the new element to the front of the list. Therefore, the push operation can be implemented by simply calling the Linked List’s add operation</a:t>
            </a:r>
            <a:r>
              <a:rPr lang="en-US" dirty="0" smtClean="0"/>
              <a:t>.</a:t>
            </a:r>
            <a:endParaRPr lang="en-US" dirty="0"/>
          </a:p>
          <a:p>
            <a:pPr lvl="0"/>
            <a:r>
              <a:rPr lang="en-US" dirty="0"/>
              <a:t>The peek operation is equivalent to </a:t>
            </a:r>
            <a:r>
              <a:rPr lang="en-US" i="1" dirty="0"/>
              <a:t>find0th </a:t>
            </a:r>
            <a:r>
              <a:rPr lang="en-US" dirty="0"/>
              <a:t>(in a </a:t>
            </a:r>
            <a:r>
              <a:rPr lang="en-US" dirty="0" err="1"/>
              <a:t>LinkedList</a:t>
            </a:r>
            <a:r>
              <a:rPr lang="en-US" dirty="0"/>
              <a:t>, it is the call get(0</a:t>
            </a:r>
            <a:r>
              <a:rPr lang="en-US" dirty="0" smtClean="0"/>
              <a:t>)).</a:t>
            </a:r>
            <a:endParaRPr lang="en-US" dirty="0"/>
          </a:p>
          <a:p>
            <a:pPr lvl="0"/>
            <a:r>
              <a:rPr lang="en-US" dirty="0"/>
              <a:t>The pop operation is equivalent to </a:t>
            </a:r>
            <a:r>
              <a:rPr lang="en-US" i="1" dirty="0"/>
              <a:t>find0th</a:t>
            </a:r>
            <a:r>
              <a:rPr lang="en-US" dirty="0"/>
              <a:t> followed by a call to remove(0). </a:t>
            </a:r>
          </a:p>
          <a:p>
            <a:pPr lvl="0"/>
            <a:endParaRPr lang="en-US" dirty="0"/>
          </a:p>
        </p:txBody>
      </p:sp>
    </p:spTree>
    <p:extLst>
      <p:ext uri="{BB962C8B-B14F-4D97-AF65-F5344CB8AC3E}">
        <p14:creationId xmlns:p14="http://schemas.microsoft.com/office/powerpoint/2010/main" val="2607864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Implementation of </a:t>
            </a:r>
            <a:r>
              <a:rPr lang="en-US" sz="3200" b="1" cap="small" dirty="0">
                <a:effectLst/>
              </a:rPr>
              <a:t>Stack</a:t>
            </a:r>
            <a:r>
              <a:rPr lang="en-US" sz="3200" b="1" dirty="0">
                <a:effectLst/>
              </a:rPr>
              <a:t> Using an Array</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b="1" dirty="0"/>
              <a:t>Usual strategy</a:t>
            </a:r>
            <a:r>
              <a:rPr lang="en-US" dirty="0"/>
              <a:t>: Designate the rightmost array element to be the top of the </a:t>
            </a:r>
            <a:r>
              <a:rPr lang="en-US" dirty="0" smtClean="0"/>
              <a:t>stack.</a:t>
            </a:r>
            <a:endParaRPr lang="en-US" dirty="0"/>
          </a:p>
          <a:p>
            <a:pPr lvl="0"/>
            <a:r>
              <a:rPr lang="en-US" b="1" dirty="0" smtClean="0"/>
              <a:t>Advantage</a:t>
            </a:r>
            <a:r>
              <a:rPr lang="en-US" dirty="0"/>
              <a:t>:</a:t>
            </a:r>
            <a:br>
              <a:rPr lang="en-US" dirty="0"/>
            </a:br>
            <a:r>
              <a:rPr lang="en-US" dirty="0" smtClean="0"/>
              <a:t>Avoids </a:t>
            </a:r>
            <a:r>
              <a:rPr lang="en-US" dirty="0"/>
              <a:t>the usual cost of copying array elements that is required in insertion and deletion of arbitrary array </a:t>
            </a:r>
            <a:r>
              <a:rPr lang="en-US" dirty="0" smtClean="0"/>
              <a:t>elements</a:t>
            </a:r>
            <a:endParaRPr lang="en-US" dirty="0"/>
          </a:p>
          <a:p>
            <a:pPr lvl="0"/>
            <a:r>
              <a:rPr lang="en-US" b="1" dirty="0"/>
              <a:t>Disadvantage</a:t>
            </a:r>
            <a:r>
              <a:rPr lang="en-US" dirty="0"/>
              <a:t>:</a:t>
            </a:r>
            <a:br>
              <a:rPr lang="en-US" dirty="0"/>
            </a:br>
            <a:r>
              <a:rPr lang="en-US" dirty="0" smtClean="0"/>
              <a:t>If </a:t>
            </a:r>
            <a:r>
              <a:rPr lang="en-US" dirty="0"/>
              <a:t>usage requires many more pushes than pops, the underlying array will have to be resized often, and this is </a:t>
            </a:r>
            <a:r>
              <a:rPr lang="en-US" dirty="0" smtClean="0"/>
              <a:t>costly</a:t>
            </a:r>
            <a:endParaRPr lang="en-US" dirty="0"/>
          </a:p>
          <a:p>
            <a:pPr lvl="0"/>
            <a:r>
              <a:rPr lang="en-US" b="1" dirty="0"/>
              <a:t>Detail</a:t>
            </a:r>
            <a:r>
              <a:rPr lang="en-US" dirty="0"/>
              <a:t>: To avoid traversing the array in search of the current top of the Stack, maintain a pointer to the rightmost element.</a:t>
            </a:r>
          </a:p>
          <a:p>
            <a:endParaRPr lang="en-US" dirty="0"/>
          </a:p>
        </p:txBody>
      </p:sp>
    </p:spTree>
    <p:extLst>
      <p:ext uri="{BB962C8B-B14F-4D97-AF65-F5344CB8AC3E}">
        <p14:creationId xmlns:p14="http://schemas.microsoft.com/office/powerpoint/2010/main" val="217403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Java's Implementation of </a:t>
            </a:r>
            <a:r>
              <a:rPr lang="en-US" sz="3200" b="1" cap="small" dirty="0">
                <a:effectLst/>
              </a:rPr>
              <a:t>Stack</a:t>
            </a:r>
            <a:endParaRPr lang="en-US" sz="3200" dirty="0"/>
          </a:p>
        </p:txBody>
      </p:sp>
      <p:sp>
        <p:nvSpPr>
          <p:cNvPr id="3" name="Content Placeholder 2"/>
          <p:cNvSpPr>
            <a:spLocks noGrp="1"/>
          </p:cNvSpPr>
          <p:nvPr>
            <p:ph idx="1"/>
          </p:nvPr>
        </p:nvSpPr>
        <p:spPr/>
        <p:txBody>
          <a:bodyPr/>
          <a:lstStyle/>
          <a:p>
            <a:pPr lvl="0"/>
            <a:r>
              <a:rPr lang="en-US" dirty="0"/>
              <a:t>The standard Java distribution comes with a Stack class, which is a subclass of Vector</a:t>
            </a:r>
            <a:r>
              <a:rPr lang="en-US" dirty="0" smtClean="0"/>
              <a:t>.</a:t>
            </a:r>
            <a:endParaRPr lang="en-US" dirty="0"/>
          </a:p>
          <a:p>
            <a:pPr lvl="0"/>
            <a:r>
              <a:rPr lang="en-US" dirty="0"/>
              <a:t>Vector is an array-based implementation of </a:t>
            </a:r>
            <a:r>
              <a:rPr lang="en-US" cap="small" dirty="0"/>
              <a:t>List. </a:t>
            </a:r>
            <a:r>
              <a:rPr lang="en-US" dirty="0"/>
              <a:t>Therefore, for implementations that require many more pushes than pops, a stack based on a Linked List should be used</a:t>
            </a:r>
            <a:r>
              <a:rPr lang="en-US" dirty="0" smtClean="0"/>
              <a:t>.</a:t>
            </a:r>
            <a:endParaRPr lang="en-US" dirty="0"/>
          </a:p>
          <a:p>
            <a:pPr lvl="0"/>
            <a:r>
              <a:rPr lang="en-US" dirty="0"/>
              <a:t>Exercise: Implement your own class </a:t>
            </a:r>
            <a:r>
              <a:rPr lang="en-US" dirty="0" err="1"/>
              <a:t>MyStringStack</a:t>
            </a:r>
            <a:r>
              <a:rPr lang="en-US" dirty="0"/>
              <a:t> that uses </a:t>
            </a:r>
            <a:r>
              <a:rPr lang="en-US" dirty="0" err="1"/>
              <a:t>MyStringLinkedList</a:t>
            </a:r>
            <a:r>
              <a:rPr lang="en-US" dirty="0"/>
              <a:t>.</a:t>
            </a:r>
          </a:p>
          <a:p>
            <a:endParaRPr lang="en-US" dirty="0"/>
          </a:p>
        </p:txBody>
      </p:sp>
    </p:spTree>
    <p:extLst>
      <p:ext uri="{BB962C8B-B14F-4D97-AF65-F5344CB8AC3E}">
        <p14:creationId xmlns:p14="http://schemas.microsoft.com/office/powerpoint/2010/main" val="17638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Application of Stacks: Symbol Balancing</a:t>
            </a:r>
            <a:endParaRPr lang="en-US" sz="3200"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lvl="0"/>
            <a:r>
              <a:rPr lang="en-US" dirty="0"/>
              <a:t>A Stack can be used to verify whether all occurrences of symbol pairs (for symbol pairs like (), [], {}) are properly matched and occur in the correct order</a:t>
            </a:r>
            <a:r>
              <a:rPr lang="en-US" dirty="0" smtClean="0"/>
              <a:t>.</a:t>
            </a:r>
            <a:endParaRPr lang="en-US" dirty="0"/>
          </a:p>
          <a:p>
            <a:pPr lvl="0"/>
            <a:r>
              <a:rPr lang="en-US" dirty="0"/>
              <a:t>The following procedure can be used</a:t>
            </a:r>
            <a:r>
              <a:rPr lang="en-US" dirty="0" smtClean="0"/>
              <a:t>:</a:t>
            </a:r>
            <a:endParaRPr lang="en-US" dirty="0"/>
          </a:p>
          <a:p>
            <a:pPr lvl="1"/>
            <a:r>
              <a:rPr lang="en-US" dirty="0"/>
              <a:t>Begin with an empty Stack</a:t>
            </a:r>
            <a:br>
              <a:rPr lang="en-US" dirty="0"/>
            </a:br>
            <a:endParaRPr lang="en-US" dirty="0"/>
          </a:p>
          <a:p>
            <a:pPr lvl="1"/>
            <a:r>
              <a:rPr lang="en-US" dirty="0"/>
              <a:t>Scan the text (will ignore all non-bracketing symbols)</a:t>
            </a:r>
            <a:br>
              <a:rPr lang="en-US" dirty="0"/>
            </a:br>
            <a:endParaRPr lang="en-US" dirty="0"/>
          </a:p>
          <a:p>
            <a:pPr lvl="1"/>
            <a:r>
              <a:rPr lang="en-US" dirty="0"/>
              <a:t>When an open symbol is read, push it</a:t>
            </a:r>
            <a:br>
              <a:rPr lang="en-US" dirty="0"/>
            </a:br>
            <a:endParaRPr lang="en-US" dirty="0"/>
          </a:p>
          <a:p>
            <a:pPr lvl="1"/>
            <a:r>
              <a:rPr lang="en-US" dirty="0"/>
              <a:t>When a closed symbol is read, pop the Stack –</a:t>
            </a:r>
            <a:br>
              <a:rPr lang="en-US" dirty="0"/>
            </a:br>
            <a:endParaRPr lang="en-US" dirty="0"/>
          </a:p>
          <a:p>
            <a:pPr lvl="2"/>
            <a:r>
              <a:rPr lang="en-US" dirty="0"/>
              <a:t>if the stack is empty (so it can't be popped) report an error</a:t>
            </a:r>
          </a:p>
          <a:p>
            <a:pPr lvl="2"/>
            <a:r>
              <a:rPr lang="en-US" dirty="0"/>
              <a:t>if the popped symbol doesn't match the symbol just read, report an error</a:t>
            </a:r>
            <a:br>
              <a:rPr lang="en-US" dirty="0"/>
            </a:br>
            <a:endParaRPr lang="en-US" dirty="0"/>
          </a:p>
          <a:p>
            <a:r>
              <a:rPr lang="en-US" dirty="0" smtClean="0"/>
              <a:t>After </a:t>
            </a:r>
            <a:r>
              <a:rPr lang="en-US" dirty="0"/>
              <a:t>scanning is complete, if the Stack is not empty, report an error</a:t>
            </a:r>
          </a:p>
          <a:p>
            <a:endParaRPr lang="en-US" dirty="0"/>
          </a:p>
        </p:txBody>
      </p:sp>
    </p:spTree>
    <p:extLst>
      <p:ext uri="{BB962C8B-B14F-4D97-AF65-F5344CB8AC3E}">
        <p14:creationId xmlns:p14="http://schemas.microsoft.com/office/powerpoint/2010/main" val="389617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cap="small" dirty="0">
                <a:effectLst/>
              </a:rPr>
              <a:t>Queue</a:t>
            </a:r>
            <a:r>
              <a:rPr lang="en-US" sz="3200" b="1" dirty="0">
                <a:effectLst/>
              </a:rPr>
              <a:t> ADT</a:t>
            </a:r>
            <a:endParaRPr lang="en-US" sz="3200" dirty="0"/>
          </a:p>
        </p:txBody>
      </p:sp>
      <p:sp>
        <p:nvSpPr>
          <p:cNvPr id="3" name="Content Placeholder 2"/>
          <p:cNvSpPr>
            <a:spLocks noGrp="1"/>
          </p:cNvSpPr>
          <p:nvPr>
            <p:ph idx="1"/>
          </p:nvPr>
        </p:nvSpPr>
        <p:spPr/>
        <p:txBody>
          <a:bodyPr/>
          <a:lstStyle/>
          <a:p>
            <a:pPr lvl="0"/>
            <a:r>
              <a:rPr lang="en-US" b="1" dirty="0"/>
              <a:t>Definition. </a:t>
            </a:r>
            <a:r>
              <a:rPr lang="en-US" dirty="0"/>
              <a:t>Like a </a:t>
            </a:r>
            <a:r>
              <a:rPr lang="en-US" cap="small" dirty="0"/>
              <a:t>Stack</a:t>
            </a:r>
            <a:r>
              <a:rPr lang="en-US" dirty="0"/>
              <a:t>, a </a:t>
            </a:r>
            <a:r>
              <a:rPr lang="en-US" cap="small" dirty="0"/>
              <a:t>Queue</a:t>
            </a:r>
            <a:r>
              <a:rPr lang="en-US" dirty="0"/>
              <a:t> is a specialized </a:t>
            </a:r>
            <a:r>
              <a:rPr lang="en-US" cap="small" dirty="0"/>
              <a:t>List</a:t>
            </a:r>
            <a:r>
              <a:rPr lang="en-US" dirty="0"/>
              <a:t> in which insertions may occur only at a designated position (the </a:t>
            </a:r>
            <a:r>
              <a:rPr lang="en-US" i="1" dirty="0"/>
              <a:t>back</a:t>
            </a:r>
            <a:r>
              <a:rPr lang="en-US" dirty="0"/>
              <a:t>) and deletions may occur only at a designated position (the </a:t>
            </a:r>
            <a:r>
              <a:rPr lang="en-US" i="1" dirty="0"/>
              <a:t>front</a:t>
            </a:r>
            <a:r>
              <a:rPr lang="en-US" dirty="0" smtClean="0"/>
              <a:t>).</a:t>
            </a:r>
            <a:endParaRPr lang="en-US" dirty="0"/>
          </a:p>
          <a:p>
            <a:pPr lvl="0"/>
            <a:r>
              <a:rPr lang="en-US" b="1" dirty="0"/>
              <a:t>Operations</a:t>
            </a:r>
            <a:r>
              <a:rPr lang="en-US" dirty="0"/>
              <a:t>: </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0586255"/>
              </p:ext>
            </p:extLst>
          </p:nvPr>
        </p:nvGraphicFramePr>
        <p:xfrm>
          <a:off x="2438400" y="3962400"/>
          <a:ext cx="4572000" cy="1447800"/>
        </p:xfrm>
        <a:graphic>
          <a:graphicData uri="http://schemas.openxmlformats.org/drawingml/2006/table">
            <a:tbl>
              <a:tblPr>
                <a:tableStyleId>{5C22544A-7EE6-4342-B048-85BDC9FD1C3A}</a:tableStyleId>
              </a:tblPr>
              <a:tblGrid>
                <a:gridCol w="1270000"/>
                <a:gridCol w="3302000"/>
              </a:tblGrid>
              <a:tr h="579120">
                <a:tc>
                  <a:txBody>
                    <a:bodyPr/>
                    <a:lstStyle/>
                    <a:p>
                      <a:pPr marL="0" marR="0">
                        <a:spcBef>
                          <a:spcPts val="0"/>
                        </a:spcBef>
                        <a:spcAft>
                          <a:spcPts val="0"/>
                        </a:spcAft>
                      </a:pPr>
                      <a:r>
                        <a:rPr lang="en-US" sz="1200">
                          <a:effectLst/>
                        </a:rPr>
                        <a:t>dequeue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remove the element at the front (usually also returns this object)</a:t>
                      </a:r>
                      <a:endParaRPr lang="en-US" sz="1200">
                        <a:effectLst/>
                        <a:latin typeface="Times New Roman"/>
                        <a:ea typeface="Times New Roman"/>
                      </a:endParaRPr>
                    </a:p>
                  </a:txBody>
                  <a:tcPr marL="68580" marR="68580" marT="0" marB="0"/>
                </a:tc>
              </a:tr>
              <a:tr h="289560">
                <a:tc>
                  <a:txBody>
                    <a:bodyPr/>
                    <a:lstStyle/>
                    <a:p>
                      <a:pPr marL="0" marR="0">
                        <a:spcBef>
                          <a:spcPts val="0"/>
                        </a:spcBef>
                        <a:spcAft>
                          <a:spcPts val="0"/>
                        </a:spcAft>
                      </a:pPr>
                      <a:r>
                        <a:rPr lang="en-US" sz="1200">
                          <a:effectLst/>
                        </a:rPr>
                        <a:t>enqueue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insert object at the back</a:t>
                      </a:r>
                      <a:endParaRPr lang="en-US" sz="1200">
                        <a:effectLst/>
                        <a:latin typeface="Times New Roman"/>
                        <a:ea typeface="Times New Roman"/>
                      </a:endParaRPr>
                    </a:p>
                  </a:txBody>
                  <a:tcPr marL="68580" marR="68580" marT="0" marB="0"/>
                </a:tc>
              </a:tr>
              <a:tr h="579120">
                <a:tc>
                  <a:txBody>
                    <a:bodyPr/>
                    <a:lstStyle/>
                    <a:p>
                      <a:pPr marL="0" marR="0">
                        <a:spcBef>
                          <a:spcPts val="0"/>
                        </a:spcBef>
                        <a:spcAft>
                          <a:spcPts val="0"/>
                        </a:spcAft>
                      </a:pPr>
                      <a:r>
                        <a:rPr lang="en-US" sz="1200">
                          <a:effectLst/>
                        </a:rPr>
                        <a:t>peek </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view object at front of queue without removing it</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60650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1369</TotalTime>
  <Words>808</Words>
  <Application>Microsoft Office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      Lesson 8: Stacks and Queues</vt:lpstr>
      <vt:lpstr>Wholeness of the Lesson</vt:lpstr>
      <vt:lpstr>The Stack ADT</vt:lpstr>
      <vt:lpstr>The Stack ADT</vt:lpstr>
      <vt:lpstr>Implementation of Stack Using a Linked List</vt:lpstr>
      <vt:lpstr>Implementation of Stack Using an Array</vt:lpstr>
      <vt:lpstr>Java's Implementation of Stack</vt:lpstr>
      <vt:lpstr>Application of Stacks: Symbol Balancing</vt:lpstr>
      <vt:lpstr>The Queue ADT</vt:lpstr>
      <vt:lpstr>The Queue ADT</vt:lpstr>
      <vt:lpstr>Implementations of Queues</vt:lpstr>
      <vt:lpstr>Implementations of Queues</vt:lpstr>
      <vt:lpstr>MAIN POINTS</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267</cp:revision>
  <dcterms:created xsi:type="dcterms:W3CDTF">2006-08-16T00:00:00Z</dcterms:created>
  <dcterms:modified xsi:type="dcterms:W3CDTF">2015-12-08T06:44:30Z</dcterms:modified>
</cp:coreProperties>
</file>