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7" r:id="rId19"/>
    <p:sldId id="316"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12/8/2015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9: </a:t>
            </a:r>
            <a:r>
              <a:rPr lang="en-US" sz="3200" b="1" dirty="0">
                <a:effectLst/>
              </a:rPr>
              <a:t>Binary Search Trees</a:t>
            </a: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a:bodyPr>
          <a:lstStyle/>
          <a:p>
            <a:r>
              <a:rPr lang="en-US" i="1" dirty="0"/>
              <a:t>Recursive print algorithm – outputs values in every node in sorted </a:t>
            </a:r>
            <a:r>
              <a:rPr lang="en-US" i="1" dirty="0" smtClean="0"/>
              <a:t>order</a:t>
            </a:r>
            <a:r>
              <a:rPr lang="en-US" i="1" dirty="0"/>
              <a:t> </a:t>
            </a:r>
            <a:endParaRPr lang="en-US" dirty="0"/>
          </a:p>
          <a:p>
            <a:pPr marL="800100" lvl="1" indent="-400050">
              <a:buFont typeface="+mj-lt"/>
              <a:buAutoNum type="romanLcPeriod"/>
            </a:pPr>
            <a:r>
              <a:rPr lang="en-US" sz="1800" dirty="0"/>
              <a:t>If the root is null, </a:t>
            </a:r>
            <a:r>
              <a:rPr lang="en-US" sz="1800" dirty="0" smtClean="0"/>
              <a:t>return</a:t>
            </a:r>
            <a:endParaRPr lang="en-US" sz="1800" dirty="0"/>
          </a:p>
          <a:p>
            <a:pPr marL="800100" lvl="1" indent="-400050">
              <a:buFont typeface="+mj-lt"/>
              <a:buAutoNum type="romanLcPeriod"/>
            </a:pPr>
            <a:r>
              <a:rPr lang="en-US" sz="1800" dirty="0"/>
              <a:t>Print the left subtree of the root, in sorted </a:t>
            </a:r>
            <a:r>
              <a:rPr lang="en-US" sz="1800" dirty="0" smtClean="0"/>
              <a:t>order</a:t>
            </a:r>
            <a:endParaRPr lang="en-US" sz="1800" dirty="0"/>
          </a:p>
          <a:p>
            <a:pPr marL="800100" lvl="1" indent="-400050">
              <a:buFont typeface="+mj-lt"/>
              <a:buAutoNum type="romanLcPeriod"/>
            </a:pPr>
            <a:r>
              <a:rPr lang="en-US" sz="1800" dirty="0"/>
              <a:t>Print the </a:t>
            </a:r>
            <a:r>
              <a:rPr lang="en-US" sz="1800" dirty="0" smtClean="0"/>
              <a:t>root</a:t>
            </a:r>
            <a:endParaRPr lang="en-US" sz="1800" dirty="0"/>
          </a:p>
          <a:p>
            <a:pPr marL="800100" lvl="1" indent="-400050">
              <a:buFont typeface="+mj-lt"/>
              <a:buAutoNum type="romanLcPeriod"/>
            </a:pPr>
            <a:r>
              <a:rPr lang="en-US" sz="1800" dirty="0"/>
              <a:t>Print the right subtree of the root, in sorted order</a:t>
            </a:r>
          </a:p>
          <a:p>
            <a:pPr marL="800100" lvl="1" indent="-400050">
              <a:buFont typeface="+mj-lt"/>
              <a:buAutoNum type="romanLcPeriod"/>
            </a:pPr>
            <a:endParaRPr lang="en-US" sz="1800" dirty="0"/>
          </a:p>
        </p:txBody>
      </p:sp>
    </p:spTree>
    <p:extLst>
      <p:ext uri="{BB962C8B-B14F-4D97-AF65-F5344CB8AC3E}">
        <p14:creationId xmlns:p14="http://schemas.microsoft.com/office/powerpoint/2010/main" val="123323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a:bodyPr>
          <a:lstStyle/>
          <a:p>
            <a:r>
              <a:rPr lang="en-US" i="1" dirty="0"/>
              <a:t>Algorithm to remove Integer </a:t>
            </a:r>
            <a:r>
              <a:rPr lang="en-US" i="1" dirty="0" smtClean="0"/>
              <a:t>x</a:t>
            </a:r>
            <a:endParaRPr lang="en-US" dirty="0"/>
          </a:p>
          <a:p>
            <a:pPr marL="400050" lvl="1" indent="0">
              <a:buNone/>
            </a:pPr>
            <a:r>
              <a:rPr lang="en-US" dirty="0" err="1" smtClean="0"/>
              <a:t>i</a:t>
            </a:r>
            <a:r>
              <a:rPr lang="en-US" dirty="0" smtClean="0"/>
              <a:t>)	Case </a:t>
            </a:r>
            <a:r>
              <a:rPr lang="en-US" dirty="0"/>
              <a:t>I: Node to remove is a leaf node</a:t>
            </a:r>
          </a:p>
          <a:p>
            <a:pPr marL="400050" lvl="1" indent="0">
              <a:buNone/>
            </a:pPr>
            <a:r>
              <a:rPr lang="en-US" dirty="0"/>
              <a:t>	</a:t>
            </a:r>
            <a:r>
              <a:rPr lang="en-US" dirty="0" smtClean="0"/>
              <a:t>	Find </a:t>
            </a:r>
            <a:r>
              <a:rPr lang="en-US" dirty="0"/>
              <a:t>it and set to null</a:t>
            </a:r>
            <a:br>
              <a:rPr lang="en-US" dirty="0"/>
            </a:br>
            <a:endParaRPr lang="en-US" dirty="0"/>
          </a:p>
          <a:p>
            <a:pPr marL="400050" lvl="1" indent="0">
              <a:buNone/>
            </a:pPr>
            <a:r>
              <a:rPr lang="en-US" dirty="0" smtClean="0"/>
              <a:t>ii)	Case </a:t>
            </a:r>
            <a:r>
              <a:rPr lang="en-US" dirty="0"/>
              <a:t>II: Node to remove has one child</a:t>
            </a:r>
          </a:p>
          <a:p>
            <a:pPr marL="400050" lvl="1" indent="0">
              <a:buNone/>
            </a:pPr>
            <a:r>
              <a:rPr lang="en-US" dirty="0"/>
              <a:t>	</a:t>
            </a:r>
            <a:r>
              <a:rPr lang="en-US" dirty="0" smtClean="0"/>
              <a:t>	Create </a:t>
            </a:r>
            <a:r>
              <a:rPr lang="en-US" dirty="0"/>
              <a:t>new link from parent to child, and set node to be removed to null</a:t>
            </a:r>
            <a:br>
              <a:rPr lang="en-US" dirty="0"/>
            </a:br>
            <a:r>
              <a:rPr lang="en-US" dirty="0"/>
              <a:t/>
            </a:r>
            <a:br>
              <a:rPr lang="en-US" dirty="0"/>
            </a:br>
            <a:r>
              <a:rPr lang="en-US" dirty="0" smtClean="0"/>
              <a:t>iii)	Case </a:t>
            </a:r>
            <a:r>
              <a:rPr lang="en-US" dirty="0"/>
              <a:t>III: Node to remove has two children</a:t>
            </a:r>
          </a:p>
          <a:p>
            <a:pPr marL="400050" lvl="1" indent="0">
              <a:buNone/>
            </a:pPr>
            <a:r>
              <a:rPr lang="en-US" dirty="0" smtClean="0"/>
              <a:t>	Find </a:t>
            </a:r>
            <a:r>
              <a:rPr lang="en-US" dirty="0"/>
              <a:t>smallest node in right subtree – say it stores an Integer y. This node has at </a:t>
            </a:r>
            <a:r>
              <a:rPr lang="en-US" dirty="0" smtClean="0"/>
              <a:t>most </a:t>
            </a:r>
            <a:r>
              <a:rPr lang="en-US" dirty="0"/>
              <a:t>one child</a:t>
            </a:r>
            <a:br>
              <a:rPr lang="en-US" dirty="0"/>
            </a:br>
            <a:r>
              <a:rPr lang="en-US" dirty="0"/>
              <a:t>Replace x with y in node to be removed</a:t>
            </a:r>
          </a:p>
          <a:p>
            <a:pPr marL="400050" lvl="1" indent="0">
              <a:buNone/>
            </a:pPr>
            <a:r>
              <a:rPr lang="en-US" dirty="0"/>
              <a:t>Delete node that used to store y – this is done as in Case II</a:t>
            </a:r>
          </a:p>
          <a:p>
            <a:pPr marL="800100" lvl="1" indent="-400050">
              <a:buFont typeface="+mj-lt"/>
              <a:buAutoNum type="romanLcPeriod"/>
            </a:pPr>
            <a:endParaRPr lang="en-US" sz="1800" dirty="0"/>
          </a:p>
        </p:txBody>
      </p:sp>
    </p:spTree>
    <p:extLst>
      <p:ext uri="{BB962C8B-B14F-4D97-AF65-F5344CB8AC3E}">
        <p14:creationId xmlns:p14="http://schemas.microsoft.com/office/powerpoint/2010/main" val="21199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600200"/>
          </a:xfrm>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a:xfrm>
            <a:off x="457200" y="990600"/>
            <a:ext cx="8229600" cy="5791200"/>
          </a:xfrm>
        </p:spPr>
        <p:txBody>
          <a:bodyPr>
            <a:normAutofit fontScale="70000" lnSpcReduction="20000"/>
          </a:bodyPr>
          <a:lstStyle/>
          <a:p>
            <a:r>
              <a:rPr lang="en-US" b="1" dirty="0"/>
              <a:t>Sample Code</a:t>
            </a:r>
            <a:endParaRPr lang="en-US" dirty="0"/>
          </a:p>
          <a:p>
            <a:pPr marL="400050" lvl="1" indent="0">
              <a:buNone/>
            </a:pPr>
            <a:r>
              <a:rPr lang="en-US" sz="1700" dirty="0"/>
              <a:t> </a:t>
            </a:r>
          </a:p>
          <a:p>
            <a:pPr marL="400050" lvl="1" indent="0">
              <a:buNone/>
            </a:pPr>
            <a:r>
              <a:rPr lang="en-US" sz="1700" dirty="0"/>
              <a:t>public class </a:t>
            </a:r>
            <a:r>
              <a:rPr lang="en-US" sz="1700" dirty="0" err="1"/>
              <a:t>MyBST</a:t>
            </a:r>
            <a:r>
              <a:rPr lang="en-US" sz="1700" dirty="0"/>
              <a:t> {</a:t>
            </a:r>
          </a:p>
          <a:p>
            <a:pPr marL="400050" lvl="1" indent="0">
              <a:buNone/>
            </a:pPr>
            <a:r>
              <a:rPr lang="en-US" sz="1700" dirty="0"/>
              <a:t>   /** The tree root. */</a:t>
            </a:r>
          </a:p>
          <a:p>
            <a:pPr marL="400050" lvl="1" indent="0">
              <a:buNone/>
            </a:pPr>
            <a:r>
              <a:rPr lang="en-US" sz="1700" dirty="0"/>
              <a:t>   private </a:t>
            </a:r>
            <a:r>
              <a:rPr lang="en-US" sz="1700" dirty="0" err="1"/>
              <a:t>BinaryNode</a:t>
            </a:r>
            <a:r>
              <a:rPr lang="en-US" sz="1700" dirty="0"/>
              <a:t> root;</a:t>
            </a:r>
          </a:p>
          <a:p>
            <a:pPr marL="400050" lvl="1" indent="0">
              <a:buNone/>
            </a:pPr>
            <a:r>
              <a:rPr lang="en-US" sz="1700" dirty="0"/>
              <a:t> </a:t>
            </a:r>
          </a:p>
          <a:p>
            <a:pPr marL="400050" lvl="1" indent="0">
              <a:buNone/>
            </a:pPr>
            <a:r>
              <a:rPr lang="en-US" sz="1700" dirty="0"/>
              <a:t>	public </a:t>
            </a:r>
            <a:r>
              <a:rPr lang="en-US" sz="1700" dirty="0" err="1"/>
              <a:t>MyBST</a:t>
            </a:r>
            <a:r>
              <a:rPr lang="en-US" sz="1700" dirty="0"/>
              <a:t>() {</a:t>
            </a:r>
          </a:p>
          <a:p>
            <a:pPr marL="400050" lvl="1" indent="0">
              <a:buNone/>
            </a:pPr>
            <a:r>
              <a:rPr lang="en-US" sz="1700" dirty="0"/>
              <a:t>		root = null;</a:t>
            </a:r>
          </a:p>
          <a:p>
            <a:pPr marL="400050" lvl="1" indent="0">
              <a:buNone/>
            </a:pPr>
            <a:r>
              <a:rPr lang="en-US" sz="1700" dirty="0"/>
              <a:t>	}</a:t>
            </a:r>
          </a:p>
          <a:p>
            <a:pPr marL="400050" lvl="1" indent="0">
              <a:buNone/>
            </a:pPr>
            <a:r>
              <a:rPr lang="en-US" sz="1700" dirty="0"/>
              <a:t>	/**</a:t>
            </a:r>
          </a:p>
          <a:p>
            <a:pPr marL="400050" lvl="1" indent="0">
              <a:buNone/>
            </a:pPr>
            <a:r>
              <a:rPr lang="en-US" sz="1700" dirty="0"/>
              <a:t>	 * Prints the values in the nodes of the tree</a:t>
            </a:r>
          </a:p>
          <a:p>
            <a:pPr marL="400050" lvl="1" indent="0">
              <a:buNone/>
            </a:pPr>
            <a:r>
              <a:rPr lang="en-US" sz="1700" dirty="0"/>
              <a:t>	 * in sorted order.</a:t>
            </a:r>
          </a:p>
          <a:p>
            <a:pPr marL="400050" lvl="1" indent="0">
              <a:buNone/>
            </a:pPr>
            <a:r>
              <a:rPr lang="en-US" sz="1700" dirty="0"/>
              <a:t>	 */</a:t>
            </a:r>
          </a:p>
          <a:p>
            <a:pPr marL="400050" lvl="1" indent="0">
              <a:buNone/>
            </a:pPr>
            <a:r>
              <a:rPr lang="en-US" sz="1700" dirty="0"/>
              <a:t>    public void </a:t>
            </a:r>
            <a:r>
              <a:rPr lang="en-US" sz="1700" dirty="0" err="1"/>
              <a:t>printTree</a:t>
            </a:r>
            <a:r>
              <a:rPr lang="en-US" sz="1700" dirty="0"/>
              <a:t>( ) {</a:t>
            </a:r>
          </a:p>
          <a:p>
            <a:pPr marL="400050" lvl="1" indent="0">
              <a:buNone/>
            </a:pPr>
            <a:r>
              <a:rPr lang="en-US" sz="1700" dirty="0"/>
              <a:t>        if( root == null )</a:t>
            </a:r>
          </a:p>
          <a:p>
            <a:pPr marL="400050" lvl="1" indent="0">
              <a:buNone/>
            </a:pPr>
            <a:r>
              <a:rPr lang="en-US" sz="1700" dirty="0"/>
              <a:t>            </a:t>
            </a:r>
            <a:r>
              <a:rPr lang="en-US" sz="1700" dirty="0" err="1"/>
              <a:t>System.out.println</a:t>
            </a:r>
            <a:r>
              <a:rPr lang="en-US" sz="1700" dirty="0"/>
              <a:t>( "Empty tree" );</a:t>
            </a:r>
          </a:p>
          <a:p>
            <a:pPr marL="400050" lvl="1" indent="0">
              <a:buNone/>
            </a:pPr>
            <a:r>
              <a:rPr lang="en-US" sz="1700" dirty="0"/>
              <a:t>        else</a:t>
            </a:r>
          </a:p>
          <a:p>
            <a:pPr marL="400050" lvl="1" indent="0">
              <a:buNone/>
            </a:pPr>
            <a:r>
              <a:rPr lang="en-US" sz="1700" dirty="0"/>
              <a:t>            </a:t>
            </a:r>
            <a:r>
              <a:rPr lang="en-US" sz="1700" dirty="0" err="1"/>
              <a:t>printTree</a:t>
            </a:r>
            <a:r>
              <a:rPr lang="en-US" sz="1700" dirty="0"/>
              <a:t>( root );</a:t>
            </a:r>
          </a:p>
          <a:p>
            <a:pPr marL="400050" lvl="1" indent="0">
              <a:buNone/>
            </a:pPr>
            <a:r>
              <a:rPr lang="en-US" sz="1700" dirty="0"/>
              <a:t>    }</a:t>
            </a:r>
          </a:p>
          <a:p>
            <a:pPr marL="400050" lvl="1" indent="0">
              <a:buNone/>
            </a:pPr>
            <a:r>
              <a:rPr lang="en-US" sz="1700" dirty="0"/>
              <a:t>    private void </a:t>
            </a:r>
            <a:r>
              <a:rPr lang="en-US" sz="1700" dirty="0" err="1"/>
              <a:t>printTree</a:t>
            </a:r>
            <a:r>
              <a:rPr lang="en-US" sz="1700" dirty="0"/>
              <a:t>( </a:t>
            </a:r>
            <a:r>
              <a:rPr lang="en-US" sz="1700" dirty="0" err="1"/>
              <a:t>BinaryNode</a:t>
            </a:r>
            <a:r>
              <a:rPr lang="en-US" sz="1700" dirty="0"/>
              <a:t> t ){</a:t>
            </a:r>
          </a:p>
          <a:p>
            <a:pPr marL="400050" lvl="1" indent="0">
              <a:buNone/>
            </a:pPr>
            <a:r>
              <a:rPr lang="en-US" sz="1700" dirty="0"/>
              <a:t>        if( t != null ){</a:t>
            </a:r>
          </a:p>
          <a:p>
            <a:pPr marL="400050" lvl="1" indent="0">
              <a:buNone/>
            </a:pPr>
            <a:r>
              <a:rPr lang="en-US" sz="1700" dirty="0"/>
              <a:t>            </a:t>
            </a:r>
            <a:r>
              <a:rPr lang="en-US" sz="1700" dirty="0" err="1"/>
              <a:t>printTree</a:t>
            </a:r>
            <a:r>
              <a:rPr lang="en-US" sz="1700" dirty="0"/>
              <a:t>( </a:t>
            </a:r>
            <a:r>
              <a:rPr lang="en-US" sz="1700" dirty="0" err="1"/>
              <a:t>t.left</a:t>
            </a:r>
            <a:r>
              <a:rPr lang="en-US" sz="1700" dirty="0"/>
              <a:t> );</a:t>
            </a:r>
          </a:p>
          <a:p>
            <a:pPr marL="400050" lvl="1" indent="0">
              <a:buNone/>
            </a:pPr>
            <a:r>
              <a:rPr lang="en-US" sz="1700" dirty="0"/>
              <a:t>            </a:t>
            </a:r>
            <a:r>
              <a:rPr lang="en-US" sz="1700" dirty="0" err="1"/>
              <a:t>System.out.println</a:t>
            </a:r>
            <a:r>
              <a:rPr lang="en-US" sz="1700" dirty="0"/>
              <a:t>( </a:t>
            </a:r>
            <a:r>
              <a:rPr lang="en-US" sz="1700" dirty="0" err="1"/>
              <a:t>t.element</a:t>
            </a:r>
            <a:r>
              <a:rPr lang="en-US" sz="1700" dirty="0"/>
              <a:t> );</a:t>
            </a:r>
          </a:p>
          <a:p>
            <a:pPr marL="400050" lvl="1" indent="0">
              <a:buNone/>
            </a:pPr>
            <a:r>
              <a:rPr lang="en-US" sz="1700" dirty="0"/>
              <a:t>            </a:t>
            </a:r>
            <a:r>
              <a:rPr lang="en-US" sz="1700" dirty="0" err="1"/>
              <a:t>printTree</a:t>
            </a:r>
            <a:r>
              <a:rPr lang="en-US" sz="1700" dirty="0"/>
              <a:t>( </a:t>
            </a:r>
            <a:r>
              <a:rPr lang="en-US" sz="1700" dirty="0" err="1"/>
              <a:t>t.right</a:t>
            </a:r>
            <a:r>
              <a:rPr lang="en-US" sz="1700" dirty="0"/>
              <a:t> );</a:t>
            </a:r>
          </a:p>
          <a:p>
            <a:pPr marL="400050" lvl="1" indent="0">
              <a:buNone/>
            </a:pPr>
            <a:r>
              <a:rPr lang="en-US" sz="1700" dirty="0"/>
              <a:t>        }</a:t>
            </a:r>
          </a:p>
          <a:p>
            <a:pPr marL="400050" lvl="1" indent="0">
              <a:buNone/>
            </a:pPr>
            <a:r>
              <a:rPr lang="en-US" sz="1700" dirty="0"/>
              <a:t>    }</a:t>
            </a:r>
          </a:p>
          <a:p>
            <a:r>
              <a:rPr lang="en-US" dirty="0"/>
              <a:t/>
            </a:r>
            <a:br>
              <a:rPr lang="en-US" dirty="0"/>
            </a:br>
            <a:endParaRPr lang="en-US" sz="4000" dirty="0"/>
          </a:p>
        </p:txBody>
      </p:sp>
    </p:spTree>
    <p:extLst>
      <p:ext uri="{BB962C8B-B14F-4D97-AF65-F5344CB8AC3E}">
        <p14:creationId xmlns:p14="http://schemas.microsoft.com/office/powerpoint/2010/main" val="297307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600200"/>
          </a:xfrm>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a:xfrm>
            <a:off x="457200" y="990600"/>
            <a:ext cx="8229600" cy="5791200"/>
          </a:xfrm>
        </p:spPr>
        <p:txBody>
          <a:bodyPr>
            <a:normAutofit fontScale="70000" lnSpcReduction="20000"/>
          </a:bodyPr>
          <a:lstStyle/>
          <a:p>
            <a:pPr marL="400050" lvl="1" indent="0">
              <a:buNone/>
            </a:pPr>
            <a:r>
              <a:rPr lang="en-US" dirty="0"/>
              <a:t> public void insert(Integer x) {</a:t>
            </a:r>
          </a:p>
          <a:p>
            <a:pPr marL="400050" lvl="1" indent="0">
              <a:buNone/>
            </a:pPr>
            <a:r>
              <a:rPr lang="en-US" dirty="0"/>
              <a:t>		if (root == null) {</a:t>
            </a:r>
          </a:p>
          <a:p>
            <a:pPr marL="400050" lvl="1" indent="0">
              <a:buNone/>
            </a:pPr>
            <a:r>
              <a:rPr lang="en-US" dirty="0"/>
              <a:t>			root = new </a:t>
            </a:r>
            <a:r>
              <a:rPr lang="en-US" dirty="0" err="1"/>
              <a:t>BinaryNode</a:t>
            </a:r>
            <a:r>
              <a:rPr lang="en-US" dirty="0"/>
              <a:t>(x, null, null);</a:t>
            </a:r>
          </a:p>
          <a:p>
            <a:pPr marL="400050" lvl="1" indent="0">
              <a:buNone/>
            </a:pPr>
            <a:r>
              <a:rPr lang="en-US" dirty="0"/>
              <a:t>return;</a:t>
            </a:r>
          </a:p>
          <a:p>
            <a:pPr marL="400050" lvl="1" indent="0">
              <a:buNone/>
            </a:pPr>
            <a:r>
              <a:rPr lang="en-US" dirty="0"/>
              <a:t>		}</a:t>
            </a:r>
          </a:p>
          <a:p>
            <a:pPr marL="400050" lvl="1" indent="0">
              <a:buNone/>
            </a:pPr>
            <a:r>
              <a:rPr lang="en-US" dirty="0"/>
              <a:t>		</a:t>
            </a:r>
            <a:r>
              <a:rPr lang="en-US" dirty="0" err="1"/>
              <a:t>BinaryNode</a:t>
            </a:r>
            <a:r>
              <a:rPr lang="en-US" dirty="0"/>
              <a:t> n = root;</a:t>
            </a:r>
          </a:p>
          <a:p>
            <a:pPr marL="400050" lvl="1" indent="0">
              <a:buNone/>
            </a:pPr>
            <a:r>
              <a:rPr lang="en-US" dirty="0"/>
              <a:t>		</a:t>
            </a:r>
            <a:r>
              <a:rPr lang="en-US" dirty="0" err="1"/>
              <a:t>boolean</a:t>
            </a:r>
            <a:r>
              <a:rPr lang="en-US" dirty="0"/>
              <a:t> inserted = false;</a:t>
            </a:r>
          </a:p>
          <a:p>
            <a:pPr marL="400050" lvl="1" indent="0">
              <a:buNone/>
            </a:pPr>
            <a:r>
              <a:rPr lang="en-US" dirty="0"/>
              <a:t>		while(!inserted){</a:t>
            </a:r>
          </a:p>
          <a:p>
            <a:pPr marL="400050" lvl="1" indent="0">
              <a:buNone/>
            </a:pPr>
            <a:r>
              <a:rPr lang="en-US" dirty="0"/>
              <a:t>			if(</a:t>
            </a:r>
            <a:r>
              <a:rPr lang="en-US" dirty="0" err="1"/>
              <a:t>x.compareTo</a:t>
            </a:r>
            <a:r>
              <a:rPr lang="en-US" dirty="0"/>
              <a:t>(</a:t>
            </a:r>
            <a:r>
              <a:rPr lang="en-US" dirty="0" err="1"/>
              <a:t>n.element</a:t>
            </a:r>
            <a:r>
              <a:rPr lang="en-US" dirty="0"/>
              <a:t>)&lt;0) {</a:t>
            </a:r>
          </a:p>
          <a:p>
            <a:pPr marL="400050" lvl="1" indent="0">
              <a:buNone/>
            </a:pPr>
            <a:r>
              <a:rPr lang="en-US" dirty="0"/>
              <a:t>				//available spot found on the left</a:t>
            </a:r>
          </a:p>
          <a:p>
            <a:pPr marL="400050" lvl="1" indent="0">
              <a:buNone/>
            </a:pPr>
            <a:r>
              <a:rPr lang="en-US" dirty="0"/>
              <a:t>				if(</a:t>
            </a:r>
            <a:r>
              <a:rPr lang="en-US" dirty="0" err="1"/>
              <a:t>n.left</a:t>
            </a:r>
            <a:r>
              <a:rPr lang="en-US" dirty="0"/>
              <a:t> == null){</a:t>
            </a:r>
          </a:p>
          <a:p>
            <a:pPr marL="400050" lvl="1" indent="0">
              <a:buNone/>
            </a:pPr>
            <a:r>
              <a:rPr lang="en-US" dirty="0"/>
              <a:t>					</a:t>
            </a:r>
            <a:r>
              <a:rPr lang="en-US" dirty="0" err="1"/>
              <a:t>n.left</a:t>
            </a:r>
            <a:r>
              <a:rPr lang="en-US" dirty="0"/>
              <a:t> = new </a:t>
            </a:r>
            <a:r>
              <a:rPr lang="en-US" dirty="0" err="1"/>
              <a:t>BinaryNode</a:t>
            </a:r>
            <a:r>
              <a:rPr lang="en-US" dirty="0"/>
              <a:t>(</a:t>
            </a:r>
            <a:r>
              <a:rPr lang="en-US" dirty="0" err="1"/>
              <a:t>x,null,null</a:t>
            </a:r>
            <a:r>
              <a:rPr lang="en-US" dirty="0"/>
              <a:t>);</a:t>
            </a:r>
          </a:p>
          <a:p>
            <a:pPr marL="400050" lvl="1" indent="0">
              <a:buNone/>
            </a:pPr>
            <a:r>
              <a:rPr lang="en-US" dirty="0"/>
              <a:t>					inserted = true;</a:t>
            </a:r>
          </a:p>
          <a:p>
            <a:pPr marL="400050" lvl="1" indent="0">
              <a:buNone/>
            </a:pPr>
            <a:r>
              <a:rPr lang="en-US" dirty="0"/>
              <a:t>				}</a:t>
            </a:r>
          </a:p>
          <a:p>
            <a:pPr marL="400050" lvl="1" indent="0">
              <a:buNone/>
            </a:pPr>
            <a:r>
              <a:rPr lang="en-US" dirty="0"/>
              <a:t>				//keep looking</a:t>
            </a:r>
          </a:p>
          <a:p>
            <a:pPr marL="400050" lvl="1" indent="0">
              <a:buNone/>
            </a:pPr>
            <a:r>
              <a:rPr lang="en-US" dirty="0"/>
              <a:t>				else {</a:t>
            </a:r>
          </a:p>
          <a:p>
            <a:pPr marL="400050" lvl="1" indent="0">
              <a:buNone/>
            </a:pPr>
            <a:r>
              <a:rPr lang="en-US" dirty="0"/>
              <a:t>					n = </a:t>
            </a:r>
            <a:r>
              <a:rPr lang="en-US" dirty="0" err="1"/>
              <a:t>n.left</a:t>
            </a:r>
            <a:r>
              <a:rPr lang="en-US" dirty="0"/>
              <a:t>;</a:t>
            </a:r>
          </a:p>
          <a:p>
            <a:pPr marL="400050" lvl="1" indent="0">
              <a:buNone/>
            </a:pPr>
            <a:r>
              <a:rPr lang="en-US" dirty="0"/>
              <a:t>				}</a:t>
            </a:r>
          </a:p>
          <a:p>
            <a:pPr marL="400050" lvl="1" indent="0">
              <a:buNone/>
            </a:pPr>
            <a:r>
              <a:rPr lang="en-US" dirty="0"/>
              <a:t>			}				</a:t>
            </a:r>
          </a:p>
          <a:p>
            <a:pPr marL="400050" lvl="1" indent="0">
              <a:buNone/>
            </a:pPr>
            <a:r>
              <a:rPr lang="en-US" dirty="0"/>
              <a:t>			else if(</a:t>
            </a:r>
            <a:r>
              <a:rPr lang="en-US" dirty="0" err="1"/>
              <a:t>x.compareTo</a:t>
            </a:r>
            <a:r>
              <a:rPr lang="en-US" dirty="0"/>
              <a:t>(</a:t>
            </a:r>
            <a:r>
              <a:rPr lang="en-US" dirty="0" err="1"/>
              <a:t>n.element</a:t>
            </a:r>
            <a:r>
              <a:rPr lang="en-US" dirty="0"/>
              <a:t>)&gt;0){ </a:t>
            </a:r>
          </a:p>
          <a:p>
            <a:pPr marL="400050" lvl="1" indent="0">
              <a:buNone/>
            </a:pPr>
            <a:r>
              <a:rPr lang="en-US" dirty="0"/>
              <a:t>				//available spot found on the right					</a:t>
            </a:r>
          </a:p>
          <a:p>
            <a:pPr marL="400050" lvl="1" indent="0">
              <a:buNone/>
            </a:pPr>
            <a:r>
              <a:rPr lang="en-US" dirty="0"/>
              <a:t>				if(</a:t>
            </a:r>
            <a:r>
              <a:rPr lang="en-US" dirty="0" err="1"/>
              <a:t>n.right</a:t>
            </a:r>
            <a:r>
              <a:rPr lang="en-US" dirty="0"/>
              <a:t>==null){</a:t>
            </a:r>
          </a:p>
          <a:p>
            <a:pPr marL="400050" lvl="1" indent="0">
              <a:buNone/>
            </a:pPr>
            <a:r>
              <a:rPr lang="en-US" dirty="0"/>
              <a:t>					</a:t>
            </a:r>
            <a:r>
              <a:rPr lang="en-US" dirty="0" err="1"/>
              <a:t>n.right</a:t>
            </a:r>
            <a:r>
              <a:rPr lang="en-US" dirty="0"/>
              <a:t> = new Node(</a:t>
            </a:r>
            <a:r>
              <a:rPr lang="en-US" dirty="0" err="1"/>
              <a:t>x,null,null</a:t>
            </a:r>
            <a:r>
              <a:rPr lang="en-US" dirty="0"/>
              <a:t>);</a:t>
            </a:r>
          </a:p>
          <a:p>
            <a:pPr marL="400050" lvl="1" indent="0">
              <a:buNone/>
            </a:pPr>
            <a:r>
              <a:rPr lang="en-US" dirty="0"/>
              <a:t>					inserted = true;</a:t>
            </a:r>
          </a:p>
          <a:p>
            <a:pPr marL="400050" lvl="1" indent="0">
              <a:buNone/>
            </a:pPr>
            <a:r>
              <a:rPr lang="en-US" dirty="0"/>
              <a:t>				}</a:t>
            </a:r>
          </a:p>
          <a:p>
            <a:pPr marL="400050" lvl="1" indent="0">
              <a:buNone/>
            </a:pPr>
            <a:r>
              <a:rPr lang="en-US" dirty="0"/>
              <a:t>				//keep looking</a:t>
            </a:r>
          </a:p>
          <a:p>
            <a:pPr marL="400050" lvl="1" indent="0">
              <a:buNone/>
            </a:pPr>
            <a:r>
              <a:rPr lang="en-US" dirty="0"/>
              <a:t>				else {</a:t>
            </a:r>
          </a:p>
          <a:p>
            <a:pPr marL="400050" lvl="1" indent="0">
              <a:buNone/>
            </a:pPr>
            <a:r>
              <a:rPr lang="en-US" dirty="0"/>
              <a:t>					n = </a:t>
            </a:r>
            <a:r>
              <a:rPr lang="en-US" dirty="0" err="1"/>
              <a:t>n.right</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p:txBody>
      </p:sp>
    </p:spTree>
    <p:extLst>
      <p:ext uri="{BB962C8B-B14F-4D97-AF65-F5344CB8AC3E}">
        <p14:creationId xmlns:p14="http://schemas.microsoft.com/office/powerpoint/2010/main" val="151414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600200"/>
          </a:xfrm>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a:xfrm>
            <a:off x="457200" y="990600"/>
            <a:ext cx="8229600" cy="5791200"/>
          </a:xfrm>
        </p:spPr>
        <p:txBody>
          <a:bodyPr>
            <a:normAutofit/>
          </a:bodyPr>
          <a:lstStyle/>
          <a:p>
            <a:pPr marL="400050" lvl="1" indent="0">
              <a:buNone/>
            </a:pPr>
            <a:r>
              <a:rPr lang="en-US" dirty="0"/>
              <a:t> private class </a:t>
            </a:r>
            <a:r>
              <a:rPr lang="en-US" dirty="0" err="1"/>
              <a:t>BinaryNode</a:t>
            </a:r>
            <a:r>
              <a:rPr lang="en-US" dirty="0"/>
              <a:t> {</a:t>
            </a:r>
            <a:endParaRPr lang="en-US" sz="2000" dirty="0"/>
          </a:p>
          <a:p>
            <a:pPr marL="400050" lvl="1" indent="0">
              <a:buNone/>
            </a:pPr>
            <a:r>
              <a:rPr lang="en-US" dirty="0"/>
              <a:t>    	</a:t>
            </a:r>
            <a:endParaRPr lang="en-US" sz="2000" dirty="0"/>
          </a:p>
          <a:p>
            <a:pPr marL="400050" lvl="1" indent="0">
              <a:buNone/>
            </a:pPr>
            <a:r>
              <a:rPr lang="en-US" dirty="0"/>
              <a:t>        // Constructors</a:t>
            </a:r>
            <a:endParaRPr lang="en-US" sz="2000" dirty="0"/>
          </a:p>
          <a:p>
            <a:pPr marL="400050" lvl="1" indent="0">
              <a:buNone/>
            </a:pPr>
            <a:r>
              <a:rPr lang="en-US" dirty="0"/>
              <a:t>    	</a:t>
            </a:r>
            <a:r>
              <a:rPr lang="en-US" dirty="0" err="1"/>
              <a:t>BinaryNode</a:t>
            </a:r>
            <a:r>
              <a:rPr lang="en-US" dirty="0"/>
              <a:t>( Integer </a:t>
            </a:r>
            <a:r>
              <a:rPr lang="en-US" dirty="0" err="1"/>
              <a:t>theElement</a:t>
            </a:r>
            <a:r>
              <a:rPr lang="en-US" dirty="0"/>
              <a:t> ){</a:t>
            </a:r>
            <a:endParaRPr lang="en-US" sz="2000" dirty="0"/>
          </a:p>
          <a:p>
            <a:pPr marL="400050" lvl="1" indent="0">
              <a:buNone/>
            </a:pPr>
            <a:r>
              <a:rPr lang="en-US" dirty="0"/>
              <a:t>        	this( </a:t>
            </a:r>
            <a:r>
              <a:rPr lang="en-US" dirty="0" err="1"/>
              <a:t>theElement</a:t>
            </a:r>
            <a:r>
              <a:rPr lang="en-US" dirty="0"/>
              <a:t>, null, null );</a:t>
            </a:r>
            <a:endParaRPr lang="en-US" sz="2000" dirty="0"/>
          </a:p>
          <a:p>
            <a:pPr marL="400050" lvl="1" indent="0">
              <a:buNone/>
            </a:pPr>
            <a:r>
              <a:rPr lang="en-US" dirty="0"/>
              <a:t>    	}	</a:t>
            </a:r>
            <a:endParaRPr lang="en-US" sz="2000" dirty="0"/>
          </a:p>
          <a:p>
            <a:pPr marL="400050" lvl="1" indent="0">
              <a:buNone/>
            </a:pPr>
            <a:r>
              <a:rPr lang="en-US" dirty="0"/>
              <a:t> </a:t>
            </a:r>
            <a:endParaRPr lang="en-US" sz="2000" dirty="0"/>
          </a:p>
          <a:p>
            <a:pPr marL="400050" lvl="1" indent="0">
              <a:buNone/>
            </a:pPr>
            <a:r>
              <a:rPr lang="en-US" dirty="0"/>
              <a:t>    	</a:t>
            </a:r>
            <a:r>
              <a:rPr lang="en-US" dirty="0" err="1"/>
              <a:t>BinaryNode</a:t>
            </a:r>
            <a:r>
              <a:rPr lang="en-US" dirty="0"/>
              <a:t>( Integer element, </a:t>
            </a:r>
            <a:endParaRPr lang="en-US" sz="2000" dirty="0"/>
          </a:p>
          <a:p>
            <a:pPr marL="400050" lvl="1" indent="0">
              <a:buNone/>
            </a:pPr>
            <a:r>
              <a:rPr lang="en-US" dirty="0"/>
              <a:t> </a:t>
            </a:r>
            <a:r>
              <a:rPr lang="en-US" dirty="0" err="1"/>
              <a:t>BinaryNode</a:t>
            </a:r>
            <a:r>
              <a:rPr lang="en-US" dirty="0"/>
              <a:t> left, </a:t>
            </a:r>
            <a:endParaRPr lang="en-US" sz="2000" dirty="0"/>
          </a:p>
          <a:p>
            <a:pPr marL="400050" lvl="1" indent="0">
              <a:buNone/>
            </a:pPr>
            <a:r>
              <a:rPr lang="en-US" dirty="0"/>
              <a:t> </a:t>
            </a:r>
            <a:r>
              <a:rPr lang="en-US" dirty="0" err="1"/>
              <a:t>BinaryNode</a:t>
            </a:r>
            <a:r>
              <a:rPr lang="en-US" dirty="0"/>
              <a:t> right ){</a:t>
            </a:r>
            <a:endParaRPr lang="en-US" sz="2000" dirty="0"/>
          </a:p>
          <a:p>
            <a:pPr marL="400050" lvl="1" indent="0">
              <a:buNone/>
            </a:pPr>
            <a:r>
              <a:rPr lang="en-US" dirty="0"/>
              <a:t>        	</a:t>
            </a:r>
            <a:r>
              <a:rPr lang="en-US" dirty="0" err="1"/>
              <a:t>this.element</a:t>
            </a:r>
            <a:r>
              <a:rPr lang="en-US" dirty="0"/>
              <a:t> = element;</a:t>
            </a:r>
            <a:endParaRPr lang="en-US" sz="2000" dirty="0"/>
          </a:p>
          <a:p>
            <a:pPr marL="400050" lvl="1" indent="0">
              <a:buNone/>
            </a:pPr>
            <a:r>
              <a:rPr lang="en-US" dirty="0"/>
              <a:t>        	</a:t>
            </a:r>
            <a:r>
              <a:rPr lang="en-US" dirty="0" err="1"/>
              <a:t>this.left</a:t>
            </a:r>
            <a:r>
              <a:rPr lang="en-US" dirty="0"/>
              <a:t> = left;</a:t>
            </a:r>
            <a:endParaRPr lang="en-US" sz="2000" dirty="0"/>
          </a:p>
          <a:p>
            <a:pPr marL="400050" lvl="1" indent="0">
              <a:buNone/>
            </a:pPr>
            <a:r>
              <a:rPr lang="en-US" dirty="0"/>
              <a:t>        	</a:t>
            </a:r>
            <a:r>
              <a:rPr lang="en-US" dirty="0" err="1"/>
              <a:t>this.right</a:t>
            </a:r>
            <a:r>
              <a:rPr lang="en-US" dirty="0"/>
              <a:t> = right;</a:t>
            </a:r>
            <a:endParaRPr lang="en-US" sz="2000" dirty="0"/>
          </a:p>
          <a:p>
            <a:pPr marL="400050" lvl="1" indent="0">
              <a:buNone/>
            </a:pPr>
            <a:r>
              <a:rPr lang="en-US" dirty="0"/>
              <a:t>    	}</a:t>
            </a:r>
            <a:endParaRPr lang="en-US" sz="2000" dirty="0"/>
          </a:p>
          <a:p>
            <a:pPr marL="400050" lvl="1" indent="0">
              <a:buNone/>
            </a:pPr>
            <a:r>
              <a:rPr lang="en-US" dirty="0"/>
              <a:t>    	private Integer element;      // The data in the node</a:t>
            </a:r>
            <a:endParaRPr lang="en-US" sz="2000" dirty="0"/>
          </a:p>
          <a:p>
            <a:pPr marL="400050" lvl="1" indent="0">
              <a:buNone/>
            </a:pPr>
            <a:r>
              <a:rPr lang="en-US" dirty="0"/>
              <a:t>    	private </a:t>
            </a:r>
            <a:r>
              <a:rPr lang="en-US" dirty="0" err="1"/>
              <a:t>BinaryNode</a:t>
            </a:r>
            <a:r>
              <a:rPr lang="en-US" dirty="0"/>
              <a:t> left;      // Left child</a:t>
            </a:r>
            <a:endParaRPr lang="en-US" sz="2000" dirty="0"/>
          </a:p>
          <a:p>
            <a:pPr marL="400050" lvl="1" indent="0">
              <a:buNone/>
            </a:pPr>
            <a:r>
              <a:rPr lang="en-US" dirty="0"/>
              <a:t>    	private </a:t>
            </a:r>
            <a:r>
              <a:rPr lang="en-US" dirty="0" err="1"/>
              <a:t>BinaryNode</a:t>
            </a:r>
            <a:r>
              <a:rPr lang="en-US" dirty="0"/>
              <a:t> right;     // Right child</a:t>
            </a:r>
            <a:endParaRPr lang="en-US" sz="2000" dirty="0"/>
          </a:p>
          <a:p>
            <a:pPr marL="400050" lvl="1" indent="0">
              <a:buNone/>
            </a:pPr>
            <a:r>
              <a:rPr lang="en-US" dirty="0"/>
              <a:t>	}</a:t>
            </a:r>
            <a:endParaRPr lang="en-US" sz="2000" dirty="0"/>
          </a:p>
          <a:p>
            <a:pPr marL="400050" lvl="1" indent="0">
              <a:buNone/>
            </a:pPr>
            <a:r>
              <a:rPr lang="en-US" dirty="0"/>
              <a:t>}</a:t>
            </a:r>
          </a:p>
        </p:txBody>
      </p:sp>
    </p:spTree>
    <p:extLst>
      <p:ext uri="{BB962C8B-B14F-4D97-AF65-F5344CB8AC3E}">
        <p14:creationId xmlns:p14="http://schemas.microsoft.com/office/powerpoint/2010/main" val="50941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Duplicates in a </a:t>
            </a:r>
            <a:r>
              <a:rPr lang="en-US" sz="3200" b="1" dirty="0" smtClean="0">
                <a:effectLst/>
              </a:rPr>
              <a:t>BST</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lvl="0"/>
            <a:r>
              <a:rPr lang="en-US" dirty="0"/>
              <a:t>The algorithms and implementations above assume no duplicate values are being inserted into the BST</a:t>
            </a:r>
            <a:r>
              <a:rPr lang="en-US" dirty="0" smtClean="0"/>
              <a:t>.</a:t>
            </a:r>
            <a:endParaRPr lang="en-US" dirty="0"/>
          </a:p>
          <a:p>
            <a:pPr lvl="0"/>
            <a:r>
              <a:rPr lang="en-US" dirty="0"/>
              <a:t>To handle duplicate values, store in each </a:t>
            </a:r>
            <a:r>
              <a:rPr lang="en-US" dirty="0" err="1"/>
              <a:t>BinaryNode</a:t>
            </a:r>
            <a:r>
              <a:rPr lang="en-US" dirty="0"/>
              <a:t> a List (instead of a value); then when a value is added to a </a:t>
            </a:r>
            <a:r>
              <a:rPr lang="en-US" dirty="0" err="1"/>
              <a:t>BinaryNode</a:t>
            </a:r>
            <a:r>
              <a:rPr lang="en-US" dirty="0"/>
              <a:t>, it is instead added to the List</a:t>
            </a:r>
            <a:r>
              <a:rPr lang="en-US" dirty="0" smtClean="0"/>
              <a:t>.</a:t>
            </a:r>
            <a:endParaRPr lang="en-US" dirty="0"/>
          </a:p>
          <a:p>
            <a:pPr lvl="0"/>
            <a:r>
              <a:rPr lang="en-US" dirty="0"/>
              <a:t>Example: Suppose we are storing Employees in a BST, ordered by Name. Our BST will be created so that the value in each node is a List&lt;Employee&gt; instance. Then, after insertions, all Employees with the same name will be found in a single List located in a single </a:t>
            </a:r>
            <a:r>
              <a:rPr lang="en-US" dirty="0" err="1"/>
              <a:t>BinaryNode</a:t>
            </a:r>
            <a:r>
              <a:rPr lang="en-US" dirty="0" smtClean="0"/>
              <a:t>.</a:t>
            </a:r>
            <a:endParaRPr lang="en-US" dirty="0"/>
          </a:p>
          <a:p>
            <a:r>
              <a:rPr lang="en-US" dirty="0"/>
              <a:t>Example: Suppose we want to have a data structure that provides us with a count of how many Employees have a particular salary. To begin, we could order Employees by salary (using a </a:t>
            </a:r>
            <a:r>
              <a:rPr lang="en-US" dirty="0" err="1"/>
              <a:t>SalaryComparator</a:t>
            </a:r>
            <a:r>
              <a:rPr lang="en-US" dirty="0"/>
              <a:t>), insert into a BST using Lists as values in each </a:t>
            </a:r>
            <a:r>
              <a:rPr lang="en-US" dirty="0" err="1"/>
              <a:t>BinaryNode</a:t>
            </a:r>
            <a:r>
              <a:rPr lang="en-US" dirty="0"/>
              <a:t>. After all Employees have been inserted, we could answer the query "How many have salary 50000?" by searching for the 50,000 node and then returning the size of the list stored at that node.</a:t>
            </a:r>
            <a:endParaRPr lang="en-US" dirty="0"/>
          </a:p>
        </p:txBody>
      </p:sp>
    </p:spTree>
    <p:extLst>
      <p:ext uri="{BB962C8B-B14F-4D97-AF65-F5344CB8AC3E}">
        <p14:creationId xmlns:p14="http://schemas.microsoft.com/office/powerpoint/2010/main" val="270904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 BSTs in the Java Libraries</a:t>
            </a:r>
            <a:endParaRPr lang="en-US" sz="3200" dirty="0"/>
          </a:p>
        </p:txBody>
      </p:sp>
      <p:sp>
        <p:nvSpPr>
          <p:cNvPr id="3" name="Content Placeholder 2"/>
          <p:cNvSpPr>
            <a:spLocks noGrp="1"/>
          </p:cNvSpPr>
          <p:nvPr>
            <p:ph idx="1"/>
          </p:nvPr>
        </p:nvSpPr>
        <p:spPr/>
        <p:txBody>
          <a:bodyPr/>
          <a:lstStyle/>
          <a:p>
            <a:pPr lvl="0"/>
            <a:r>
              <a:rPr lang="en-US" dirty="0"/>
              <a:t>Java uses a special kind of BST (a "balanced" tree) as a background data structure for several of their data structures – namely </a:t>
            </a:r>
            <a:r>
              <a:rPr lang="en-US" dirty="0" err="1"/>
              <a:t>TreeSet</a:t>
            </a:r>
            <a:r>
              <a:rPr lang="en-US" dirty="0"/>
              <a:t> and </a:t>
            </a:r>
            <a:r>
              <a:rPr lang="en-US" dirty="0" err="1"/>
              <a:t>TreeMap</a:t>
            </a:r>
            <a:r>
              <a:rPr lang="en-US" dirty="0" smtClean="0"/>
              <a:t>.</a:t>
            </a:r>
            <a:endParaRPr lang="en-US" dirty="0"/>
          </a:p>
          <a:p>
            <a:pPr lvl="0"/>
            <a:r>
              <a:rPr lang="en-US" dirty="0"/>
              <a:t>If a BST becomes unbalanced, its performance degrades dramatically; techniques have been developed to keep a tree from slipping into an unbalanced condition – the most popular such technique produces </a:t>
            </a:r>
            <a:r>
              <a:rPr lang="en-US" i="1" dirty="0"/>
              <a:t>red-black trees.</a:t>
            </a:r>
            <a:endParaRPr lang="en-US" dirty="0"/>
          </a:p>
          <a:p>
            <a:endParaRPr lang="en-US" dirty="0"/>
          </a:p>
        </p:txBody>
      </p:sp>
    </p:spTree>
    <p:extLst>
      <p:ext uri="{BB962C8B-B14F-4D97-AF65-F5344CB8AC3E}">
        <p14:creationId xmlns:p14="http://schemas.microsoft.com/office/powerpoint/2010/main" val="129428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A </a:t>
            </a:r>
            <a:r>
              <a:rPr lang="en-US" i="1" dirty="0"/>
              <a:t>binary search tree</a:t>
            </a:r>
            <a:r>
              <a:rPr lang="en-US" dirty="0"/>
              <a:t> (BST) is a binary tree in which the BST Rule is satisfied</a:t>
            </a:r>
            <a:r>
              <a:rPr lang="en-US" dirty="0" smtClean="0"/>
              <a:t>:</a:t>
            </a:r>
            <a:endParaRPr lang="en-US" dirty="0"/>
          </a:p>
          <a:p>
            <a:pPr marL="400050" lvl="1" indent="0">
              <a:buNone/>
            </a:pPr>
            <a:r>
              <a:rPr lang="en-US" dirty="0"/>
              <a:t>A</a:t>
            </a:r>
            <a:r>
              <a:rPr lang="en-US" sz="2000" dirty="0"/>
              <a:t>t each node </a:t>
            </a:r>
            <a:r>
              <a:rPr lang="en-US" sz="2000" i="1" dirty="0"/>
              <a:t>N</a:t>
            </a:r>
            <a:r>
              <a:rPr lang="en-US" sz="2000" dirty="0"/>
              <a:t>, every value in the left subtree of </a:t>
            </a:r>
            <a:r>
              <a:rPr lang="en-US" sz="2000" i="1" dirty="0"/>
              <a:t>N</a:t>
            </a:r>
            <a:r>
              <a:rPr lang="en-US" sz="2000" dirty="0"/>
              <a:t> </a:t>
            </a:r>
            <a:r>
              <a:rPr lang="en-US" sz="2000" dirty="0" smtClean="0"/>
              <a:t>is less </a:t>
            </a:r>
            <a:r>
              <a:rPr lang="en-US" sz="2000" dirty="0"/>
              <a:t>than the value at </a:t>
            </a:r>
            <a:r>
              <a:rPr lang="en-US" sz="2000" i="1" dirty="0"/>
              <a:t>N</a:t>
            </a:r>
            <a:r>
              <a:rPr lang="en-US" sz="2000" dirty="0"/>
              <a:t>, and every value in the right </a:t>
            </a:r>
            <a:r>
              <a:rPr lang="en-US" sz="2000" dirty="0" smtClean="0"/>
              <a:t>subtree </a:t>
            </a:r>
            <a:r>
              <a:rPr lang="en-US" sz="2000" dirty="0"/>
              <a:t>of  </a:t>
            </a:r>
            <a:r>
              <a:rPr lang="en-US" sz="2000" i="1" dirty="0"/>
              <a:t>N</a:t>
            </a:r>
            <a:r>
              <a:rPr lang="en-US" sz="2000" dirty="0"/>
              <a:t> is greater than the value at </a:t>
            </a:r>
            <a:r>
              <a:rPr lang="en-US" sz="2000" i="1" dirty="0"/>
              <a:t>N</a:t>
            </a:r>
            <a:r>
              <a:rPr lang="en-US" sz="2000" dirty="0" smtClean="0"/>
              <a:t>.</a:t>
            </a:r>
            <a:endParaRPr lang="en-US" sz="2000" dirty="0"/>
          </a:p>
          <a:p>
            <a:pPr marL="0" indent="0">
              <a:buNone/>
            </a:pPr>
            <a:r>
              <a:rPr lang="en-US" dirty="0"/>
              <a:t>BSTs provide efficient search, insert, and remove operations on orderable data. A binary search tree is an example of the principle of Diving: Because the structure is right, the basic operations are accomplished with maximum efficiency.</a:t>
            </a:r>
          </a:p>
          <a:p>
            <a:endParaRPr lang="en-US" dirty="0"/>
          </a:p>
        </p:txBody>
      </p:sp>
    </p:spTree>
    <p:extLst>
      <p:ext uri="{BB962C8B-B14F-4D97-AF65-F5344CB8AC3E}">
        <p14:creationId xmlns:p14="http://schemas.microsoft.com/office/powerpoint/2010/main" val="214785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sz="1800" dirty="0"/>
          </a:p>
        </p:txBody>
      </p:sp>
      <p:sp>
        <p:nvSpPr>
          <p:cNvPr id="3" name="Content Placeholder 2"/>
          <p:cNvSpPr>
            <a:spLocks noGrp="1"/>
          </p:cNvSpPr>
          <p:nvPr>
            <p:ph idx="1"/>
          </p:nvPr>
        </p:nvSpPr>
        <p:spPr/>
        <p:txBody>
          <a:bodyPr>
            <a:normAutofit/>
          </a:bodyPr>
          <a:lstStyle/>
          <a:p>
            <a:r>
              <a:rPr lang="en-US" i="1" dirty="0"/>
              <a:t>Fundamental patterns of consciousness in the realm of binary </a:t>
            </a:r>
            <a:r>
              <a:rPr lang="en-US" i="1" dirty="0" smtClean="0"/>
              <a:t>trees</a:t>
            </a:r>
            <a:r>
              <a:rPr lang="en-US" b="1" dirty="0"/>
              <a:t> </a:t>
            </a:r>
            <a:endParaRPr lang="en-US" dirty="0"/>
          </a:p>
          <a:p>
            <a:pPr marL="400050" lvl="1" indent="0">
              <a:buNone/>
            </a:pPr>
            <a:r>
              <a:rPr lang="en-US" sz="2000" dirty="0"/>
              <a:t>1.	Binary search trees support </a:t>
            </a:r>
            <a:r>
              <a:rPr lang="en-US" sz="2000" i="1" dirty="0"/>
              <a:t>insert, remove,</a:t>
            </a:r>
            <a:r>
              <a:rPr lang="en-US" sz="2000" dirty="0"/>
              <a:t> and </a:t>
            </a:r>
            <a:r>
              <a:rPr lang="en-US" sz="2000" i="1" dirty="0"/>
              <a:t>find</a:t>
            </a:r>
            <a:r>
              <a:rPr lang="en-US" sz="2000" dirty="0"/>
              <a:t> operations with efficient performance, as well as efficient support for accessing elements in order, such as </a:t>
            </a:r>
            <a:r>
              <a:rPr lang="en-US" sz="2000" i="1" dirty="0" err="1"/>
              <a:t>findMin</a:t>
            </a:r>
            <a:r>
              <a:rPr lang="en-US" sz="2000" dirty="0"/>
              <a:t>, </a:t>
            </a:r>
            <a:r>
              <a:rPr lang="en-US" sz="2000" i="1" dirty="0" err="1"/>
              <a:t>findMax</a:t>
            </a:r>
            <a:r>
              <a:rPr lang="en-US" sz="2000" dirty="0"/>
              <a:t>, and finding elements in a specified range.</a:t>
            </a:r>
          </a:p>
          <a:p>
            <a:pPr marL="400050" lvl="1" indent="0">
              <a:buNone/>
            </a:pPr>
            <a:r>
              <a:rPr lang="en-US" sz="2000" dirty="0"/>
              <a:t>2.	The structure of complete binary trees involves an expansion from 1 to 2 to 4 to 8, and eventually to 64 (mirroring to a large extent the significant numbers that mark the progress of unfoldment within the </a:t>
            </a:r>
            <a:r>
              <a:rPr lang="en-US" sz="2000" dirty="0" err="1"/>
              <a:t>Ved</a:t>
            </a:r>
            <a:r>
              <a:rPr lang="en-US" sz="2000" dirty="0"/>
              <a:t>, from A to AK to the fourfold Rishi, </a:t>
            </a:r>
            <a:r>
              <a:rPr lang="en-US" sz="2000" dirty="0" err="1"/>
              <a:t>Devata</a:t>
            </a:r>
            <a:r>
              <a:rPr lang="en-US" sz="2000" dirty="0"/>
              <a:t>, </a:t>
            </a:r>
            <a:r>
              <a:rPr lang="en-US" sz="2000" dirty="0" err="1"/>
              <a:t>Chhandas</a:t>
            </a:r>
            <a:r>
              <a:rPr lang="en-US" sz="2000" dirty="0"/>
              <a:t>, Samhita, to 8-fold </a:t>
            </a:r>
            <a:r>
              <a:rPr lang="en-US" sz="2000" dirty="0" err="1"/>
              <a:t>prakriti</a:t>
            </a:r>
            <a:r>
              <a:rPr lang="en-US" sz="2000" dirty="0"/>
              <a:t> through the first </a:t>
            </a:r>
            <a:r>
              <a:rPr lang="en-US" sz="2000" dirty="0" err="1"/>
              <a:t>Richa</a:t>
            </a:r>
            <a:r>
              <a:rPr lang="en-US" sz="2000" dirty="0"/>
              <a:t> to the 64 fundamental impulses that structure the first 192 syllables of </a:t>
            </a:r>
            <a:r>
              <a:rPr lang="en-US" sz="2000" dirty="0" err="1"/>
              <a:t>Rk</a:t>
            </a:r>
            <a:r>
              <a:rPr lang="en-US" sz="2000" dirty="0"/>
              <a:t> </a:t>
            </a:r>
            <a:r>
              <a:rPr lang="en-US" sz="2000" dirty="0" err="1"/>
              <a:t>Ved</a:t>
            </a:r>
            <a:r>
              <a:rPr lang="en-US" sz="2000" dirty="0"/>
              <a:t>).</a:t>
            </a:r>
          </a:p>
          <a:p>
            <a:endParaRPr lang="en-US" dirty="0"/>
          </a:p>
        </p:txBody>
      </p:sp>
    </p:spTree>
    <p:extLst>
      <p:ext uri="{BB962C8B-B14F-4D97-AF65-F5344CB8AC3E}">
        <p14:creationId xmlns:p14="http://schemas.microsoft.com/office/powerpoint/2010/main" val="146931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sz="1800" dirty="0"/>
          </a:p>
        </p:txBody>
      </p:sp>
      <p:sp>
        <p:nvSpPr>
          <p:cNvPr id="3" name="Content Placeholder 2"/>
          <p:cNvSpPr>
            <a:spLocks noGrp="1"/>
          </p:cNvSpPr>
          <p:nvPr>
            <p:ph idx="1"/>
          </p:nvPr>
        </p:nvSpPr>
        <p:spPr/>
        <p:txBody>
          <a:bodyPr>
            <a:normAutofit/>
          </a:bodyPr>
          <a:lstStyle/>
          <a:p>
            <a:pPr marL="400050" lvl="1" indent="0">
              <a:buNone/>
            </a:pPr>
            <a:r>
              <a:rPr lang="en-US" sz="2000" dirty="0" smtClean="0"/>
              <a:t>3.</a:t>
            </a:r>
            <a:r>
              <a:rPr lang="en-US" sz="2000" b="1" dirty="0" smtClean="0"/>
              <a:t>	Transcendental </a:t>
            </a:r>
            <a:r>
              <a:rPr lang="en-US" sz="2000" b="1" dirty="0"/>
              <a:t>Consciousness</a:t>
            </a:r>
            <a:r>
              <a:rPr lang="en-US" sz="2000" dirty="0"/>
              <a:t>:  TC is the home of all the impulses of natural law, of creative intelligence. </a:t>
            </a:r>
          </a:p>
          <a:p>
            <a:pPr marL="400050" lvl="1" indent="0">
              <a:buNone/>
            </a:pPr>
            <a:r>
              <a:rPr lang="en-US" sz="2000" dirty="0" smtClean="0"/>
              <a:t>4.	</a:t>
            </a:r>
            <a:r>
              <a:rPr lang="en-US" sz="2000" b="1" dirty="0" smtClean="0"/>
              <a:t>Wholeness </a:t>
            </a:r>
            <a:r>
              <a:rPr lang="en-US" sz="2000" b="1" dirty="0"/>
              <a:t>moving within Itself</a:t>
            </a:r>
            <a:r>
              <a:rPr lang="en-US" sz="2000" dirty="0"/>
              <a:t>:</a:t>
            </a:r>
            <a:r>
              <a:rPr lang="en-US" sz="2000" i="1" dirty="0"/>
              <a:t> </a:t>
            </a:r>
            <a:r>
              <a:rPr lang="en-US" sz="2000" dirty="0"/>
              <a:t>In Unity Consciousness, the emergence the structure of pure knowledge as appreciated as a self-referral activity of consciousness interacting with itself.</a:t>
            </a:r>
            <a:endParaRPr lang="en-US" sz="2000" i="1" dirty="0"/>
          </a:p>
        </p:txBody>
      </p:sp>
    </p:spTree>
    <p:extLst>
      <p:ext uri="{BB962C8B-B14F-4D97-AF65-F5344CB8AC3E}">
        <p14:creationId xmlns:p14="http://schemas.microsoft.com/office/powerpoint/2010/main" val="2906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Binary Search Trees arose as a natural solution to the need for incorporating efficient insertion and deletion capabilities of linked lists with the support provided for fast sorting and binary search of sorted elements available in arrays and array lists. Expansion from a linear structure to a two-dimensional structure makes a solution of this kind possible. Likewise, any problem becomes easier to solve if one </a:t>
            </a:r>
            <a:r>
              <a:rPr lang="en-US" dirty="0" smtClean="0"/>
              <a:t>can transcend </a:t>
            </a:r>
            <a:r>
              <a:rPr lang="en-US" dirty="0"/>
              <a:t>the boundaries of the problem.</a:t>
            </a:r>
            <a:endParaRPr lang="en-US" dirty="0"/>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List Wish-List</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For </a:t>
            </a:r>
            <a:r>
              <a:rPr lang="en-US" dirty="0"/>
              <a:t>many purposes, keeping data stored in memory in a sorted order is a way to optimize a variety of searches on the data. </a:t>
            </a:r>
            <a:endParaRPr lang="en-US" dirty="0"/>
          </a:p>
          <a:p>
            <a:r>
              <a:rPr lang="en-US" dirty="0" smtClean="0"/>
              <a:t>A </a:t>
            </a:r>
            <a:r>
              <a:rPr lang="en-US" dirty="0"/>
              <a:t>typical problem one might try to solve when it is possible to keep data sorted </a:t>
            </a:r>
            <a:r>
              <a:rPr lang="en-US" dirty="0" smtClean="0"/>
              <a:t>is:</a:t>
            </a:r>
            <a:endParaRPr lang="en-US" dirty="0"/>
          </a:p>
          <a:p>
            <a:pPr marL="514350" indent="-514350">
              <a:buFont typeface="+mj-lt"/>
              <a:buAutoNum type="romanUcPeriod"/>
            </a:pPr>
            <a:r>
              <a:rPr lang="en-US" i="1" dirty="0" smtClean="0"/>
              <a:t>Find </a:t>
            </a:r>
            <a:r>
              <a:rPr lang="en-US" i="1" dirty="0"/>
              <a:t>all Employees having a salary between $50,000 and $75,000</a:t>
            </a:r>
            <a:r>
              <a:rPr lang="en-US" i="1" dirty="0" smtClean="0"/>
              <a:t>.</a:t>
            </a:r>
            <a:endParaRPr lang="en-US" dirty="0"/>
          </a:p>
          <a:p>
            <a:r>
              <a:rPr lang="en-US" dirty="0" smtClean="0"/>
              <a:t>If </a:t>
            </a:r>
            <a:r>
              <a:rPr lang="en-US" dirty="0"/>
              <a:t>Employees have been maintained in sorted order – sorted by salary -- in some kind of list, then to solve the problem, we find the first Employee in the list with salary no less than 50,000 and also find the first Employee with salary bigger than 75,000. In this way we can specify the desired range of Employees.</a:t>
            </a:r>
            <a:endParaRPr lang="en-US" dirty="0"/>
          </a:p>
        </p:txBody>
      </p:sp>
    </p:spTree>
    <p:extLst>
      <p:ext uri="{BB962C8B-B14F-4D97-AF65-F5344CB8AC3E}">
        <p14:creationId xmlns:p14="http://schemas.microsoft.com/office/powerpoint/2010/main" val="79314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List Wish-List</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How </a:t>
            </a:r>
            <a:r>
              <a:rPr lang="en-US" dirty="0"/>
              <a:t>hard is it to implement this strategy: maintain sorted order to optimize </a:t>
            </a:r>
            <a:r>
              <a:rPr lang="en-US" dirty="0" smtClean="0"/>
              <a:t>searches?</a:t>
            </a:r>
            <a:endParaRPr lang="en-US" dirty="0"/>
          </a:p>
          <a:p>
            <a:pPr marL="514350" indent="-514350">
              <a:buFont typeface="+mj-lt"/>
              <a:buAutoNum type="romanUcPeriod"/>
            </a:pPr>
            <a:r>
              <a:rPr lang="en-US" dirty="0" smtClean="0"/>
              <a:t>If </a:t>
            </a:r>
            <a:r>
              <a:rPr lang="en-US" dirty="0"/>
              <a:t>we are using an </a:t>
            </a:r>
            <a:r>
              <a:rPr lang="en-US" dirty="0" err="1"/>
              <a:t>ArrayList</a:t>
            </a:r>
            <a:r>
              <a:rPr lang="en-US" dirty="0"/>
              <a:t>, then maintaining the list in sorted order is </a:t>
            </a:r>
            <a:r>
              <a:rPr lang="en-US" dirty="0" smtClean="0"/>
              <a:t>expensive </a:t>
            </a:r>
            <a:r>
              <a:rPr lang="en-US" dirty="0"/>
              <a:t>because each time we add a new element, it must be inserted into the correct spot, and this requires array copy </a:t>
            </a:r>
            <a:r>
              <a:rPr lang="en-US" dirty="0" smtClean="0"/>
              <a:t>routines</a:t>
            </a:r>
            <a:endParaRPr lang="en-US" dirty="0"/>
          </a:p>
          <a:p>
            <a:pPr marL="514350" indent="-514350">
              <a:buFont typeface="+mj-lt"/>
              <a:buAutoNum type="romanUcPeriod"/>
            </a:pPr>
            <a:r>
              <a:rPr lang="en-US" dirty="0" smtClean="0"/>
              <a:t>If </a:t>
            </a:r>
            <a:r>
              <a:rPr lang="en-US" dirty="0"/>
              <a:t>we are using a </a:t>
            </a:r>
            <a:r>
              <a:rPr lang="en-US" dirty="0" err="1"/>
              <a:t>LinkedList</a:t>
            </a:r>
            <a:r>
              <a:rPr lang="en-US" dirty="0"/>
              <a:t>, it is easy to maintain sorted order since insertions are efficient, but searches are not very efficient</a:t>
            </a:r>
            <a:r>
              <a:rPr lang="en-US" dirty="0" smtClean="0"/>
              <a:t>.</a:t>
            </a:r>
            <a:r>
              <a:rPr lang="en-US" dirty="0"/>
              <a:t> </a:t>
            </a:r>
          </a:p>
          <a:p>
            <a:r>
              <a:rPr lang="en-US" i="1" dirty="0" smtClean="0"/>
              <a:t>The </a:t>
            </a:r>
            <a:r>
              <a:rPr lang="en-US" i="1" dirty="0"/>
              <a:t>Need.</a:t>
            </a:r>
            <a:r>
              <a:rPr lang="en-US" dirty="0"/>
              <a:t>  We need a data structure that performs insertions efficiently in order to maintain sorted order (like  a linked list) but that also performs finds efficiently (binary search is highly efficient in an array list when elements are sorted)</a:t>
            </a:r>
            <a:br>
              <a:rPr lang="en-US" dirty="0"/>
            </a:br>
            <a:endParaRPr lang="en-US" dirty="0"/>
          </a:p>
        </p:txBody>
      </p:sp>
    </p:spTree>
    <p:extLst>
      <p:ext uri="{BB962C8B-B14F-4D97-AF65-F5344CB8AC3E}">
        <p14:creationId xmlns:p14="http://schemas.microsoft.com/office/powerpoint/2010/main" val="107115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A </a:t>
            </a:r>
            <a:r>
              <a:rPr lang="en-US" i="1" dirty="0"/>
              <a:t>binary tree</a:t>
            </a:r>
            <a:r>
              <a:rPr lang="en-US" dirty="0"/>
              <a:t> is a generalization of a linked list. It has a </a:t>
            </a:r>
            <a:r>
              <a:rPr lang="en-US" i="1" dirty="0"/>
              <a:t>root node</a:t>
            </a:r>
            <a:r>
              <a:rPr lang="en-US" dirty="0"/>
              <a:t> (analogous to the zeroth node or header node in a linked list). And each node has a reference to a left and right child node (though some references may be null</a:t>
            </a:r>
            <a:r>
              <a:rPr lang="en-US" dirty="0" smtClean="0"/>
              <a:t>).</a:t>
            </a:r>
            <a:endParaRPr lang="en-US" dirty="0"/>
          </a:p>
          <a:p>
            <a:pPr lvl="0"/>
            <a:r>
              <a:rPr lang="en-US" dirty="0" smtClean="0"/>
              <a:t>A </a:t>
            </a:r>
            <a:r>
              <a:rPr lang="en-US" i="1" dirty="0"/>
              <a:t>binary search tree</a:t>
            </a:r>
            <a:r>
              <a:rPr lang="en-US" dirty="0"/>
              <a:t> (BST) is a binary tree in which the BST Rule is satisfied:</a:t>
            </a:r>
            <a:br>
              <a:rPr lang="en-US" dirty="0"/>
            </a:br>
            <a:r>
              <a:rPr lang="en-US" u="sng" dirty="0" smtClean="0"/>
              <a:t>BST </a:t>
            </a:r>
            <a:r>
              <a:rPr lang="en-US" u="sng" dirty="0"/>
              <a:t>Rule:</a:t>
            </a:r>
            <a:endParaRPr lang="en-US" dirty="0"/>
          </a:p>
          <a:p>
            <a:pPr marL="514350" indent="-514350">
              <a:buFont typeface="+mj-lt"/>
              <a:buAutoNum type="romanLcPeriod"/>
            </a:pPr>
            <a:r>
              <a:rPr lang="en-US" dirty="0"/>
              <a:t>A</a:t>
            </a:r>
            <a:r>
              <a:rPr lang="en-US" i="1" dirty="0"/>
              <a:t>t each node N, every value in the left subtree of N is less than the value at N, and every value in the right subtree of  N is greater than the value at N.</a:t>
            </a:r>
            <a:br>
              <a:rPr lang="en-US" i="1" dirty="0"/>
            </a:br>
            <a:endParaRPr lang="en-US" dirty="0"/>
          </a:p>
          <a:p>
            <a:pPr marL="514350" indent="-514350">
              <a:buFont typeface="+mj-lt"/>
              <a:buAutoNum type="romanLcPeriod"/>
            </a:pPr>
            <a:r>
              <a:rPr lang="en-US" dirty="0"/>
              <a:t>For the moment, we assume all values are of type Integer.</a:t>
            </a:r>
            <a:br>
              <a:rPr lang="en-US" dirty="0"/>
            </a:br>
            <a:endParaRPr lang="en-US" dirty="0"/>
          </a:p>
        </p:txBody>
      </p:sp>
    </p:spTree>
    <p:extLst>
      <p:ext uri="{BB962C8B-B14F-4D97-AF65-F5344CB8AC3E}">
        <p14:creationId xmlns:p14="http://schemas.microsoft.com/office/powerpoint/2010/main" val="245940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The fundamental operations on a BST are:</a:t>
            </a:r>
          </a:p>
          <a:p>
            <a:pPr marL="400050" lvl="1" indent="0">
              <a:buNone/>
            </a:pPr>
            <a:r>
              <a:rPr lang="en-US" dirty="0"/>
              <a:t>public </a:t>
            </a:r>
            <a:r>
              <a:rPr lang="en-US" dirty="0" err="1"/>
              <a:t>boolean</a:t>
            </a:r>
            <a:r>
              <a:rPr lang="en-US" dirty="0"/>
              <a:t> find(Integer </a:t>
            </a:r>
            <a:r>
              <a:rPr lang="en-US" dirty="0" err="1"/>
              <a:t>val</a:t>
            </a:r>
            <a:r>
              <a:rPr lang="en-US" dirty="0"/>
              <a:t>)</a:t>
            </a:r>
          </a:p>
          <a:p>
            <a:pPr marL="400050" lvl="1" indent="0">
              <a:buNone/>
            </a:pPr>
            <a:r>
              <a:rPr lang="en-US" dirty="0"/>
              <a:t>public void insert(Integer </a:t>
            </a:r>
            <a:r>
              <a:rPr lang="en-US" dirty="0" err="1"/>
              <a:t>val</a:t>
            </a:r>
            <a:r>
              <a:rPr lang="en-US" dirty="0"/>
              <a:t>)</a:t>
            </a:r>
          </a:p>
          <a:p>
            <a:pPr marL="400050" lvl="1" indent="0">
              <a:buNone/>
            </a:pPr>
            <a:r>
              <a:rPr lang="en-US" dirty="0"/>
              <a:t>public </a:t>
            </a:r>
            <a:r>
              <a:rPr lang="en-US" dirty="0" err="1"/>
              <a:t>boolean</a:t>
            </a:r>
            <a:r>
              <a:rPr lang="en-US" dirty="0"/>
              <a:t> remove(Integer </a:t>
            </a:r>
            <a:r>
              <a:rPr lang="en-US" dirty="0" err="1"/>
              <a:t>val</a:t>
            </a:r>
            <a:r>
              <a:rPr lang="en-US" dirty="0"/>
              <a:t>)</a:t>
            </a:r>
          </a:p>
          <a:p>
            <a:pPr marL="400050" lvl="1" indent="0">
              <a:buNone/>
            </a:pPr>
            <a:r>
              <a:rPr lang="en-US" dirty="0"/>
              <a:t>public void print</a:t>
            </a:r>
            <a:r>
              <a:rPr lang="en-US" dirty="0" smtClean="0"/>
              <a:t>()</a:t>
            </a:r>
            <a:endParaRPr lang="en-US" dirty="0"/>
          </a:p>
          <a:p>
            <a:r>
              <a:rPr lang="en-US" dirty="0" smtClean="0"/>
              <a:t>When </a:t>
            </a:r>
            <a:r>
              <a:rPr lang="en-US" dirty="0"/>
              <a:t>implemented properly, BSTs perform insertions and deletions faster than can be done on Linked Lists and performs any find with as much efficiency as the binary search on a sorted array</a:t>
            </a:r>
            <a:r>
              <a:rPr lang="en-US" dirty="0" smtClean="0"/>
              <a:t>.</a:t>
            </a:r>
            <a:endParaRPr lang="en-US" dirty="0"/>
          </a:p>
          <a:p>
            <a:r>
              <a:rPr lang="en-US" dirty="0" smtClean="0"/>
              <a:t>In </a:t>
            </a:r>
            <a:r>
              <a:rPr lang="en-US" dirty="0"/>
              <a:t>addition, because of the BST Rule, the BST keeps all data in sorted order, and the algorithm for displaying all data in its sorted order is very efficient.</a:t>
            </a:r>
            <a:br>
              <a:rPr lang="en-US" dirty="0"/>
            </a:br>
            <a:endParaRPr lang="en-US" dirty="0"/>
          </a:p>
          <a:p>
            <a:endParaRPr lang="en-US" dirty="0"/>
          </a:p>
        </p:txBody>
      </p:sp>
    </p:spTree>
    <p:extLst>
      <p:ext uri="{BB962C8B-B14F-4D97-AF65-F5344CB8AC3E}">
        <p14:creationId xmlns:p14="http://schemas.microsoft.com/office/powerpoint/2010/main" val="55538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05000"/>
            <a:ext cx="5862946" cy="4115458"/>
          </a:xfrm>
        </p:spPr>
      </p:pic>
    </p:spTree>
    <p:extLst>
      <p:ext uri="{BB962C8B-B14F-4D97-AF65-F5344CB8AC3E}">
        <p14:creationId xmlns:p14="http://schemas.microsoft.com/office/powerpoint/2010/main" val="156070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a:bodyPr>
          <a:lstStyle/>
          <a:p>
            <a:r>
              <a:rPr lang="en-US" i="1" dirty="0"/>
              <a:t>Recursive algorithm for insertion of Integer x</a:t>
            </a:r>
            <a:r>
              <a:rPr lang="en-US" dirty="0"/>
              <a:t> [an iterative implementation is </a:t>
            </a:r>
            <a:r>
              <a:rPr lang="en-US" dirty="0" smtClean="0"/>
              <a:t>given below]</a:t>
            </a:r>
            <a:endParaRPr lang="en-US" dirty="0"/>
          </a:p>
          <a:p>
            <a:pPr marL="800100" lvl="1" indent="-400050">
              <a:buFont typeface="+mj-lt"/>
              <a:buAutoNum type="romanLcPeriod"/>
            </a:pPr>
            <a:r>
              <a:rPr lang="en-US" sz="2000" dirty="0" smtClean="0"/>
              <a:t>If the root is null, create a new root having value x</a:t>
            </a:r>
          </a:p>
          <a:p>
            <a:pPr marL="800100" lvl="1" indent="-400050">
              <a:buFont typeface="+mj-lt"/>
              <a:buAutoNum type="romanLcPeriod"/>
            </a:pPr>
            <a:r>
              <a:rPr lang="en-US" sz="2000" dirty="0" smtClean="0"/>
              <a:t>Otherwise, if x is less than the value in the root, insert x into the left subtree; if x is bigger than the value in the root, insert x into the right subtree</a:t>
            </a:r>
            <a:r>
              <a:rPr lang="en-US" sz="2000" dirty="0"/>
              <a:t/>
            </a:r>
            <a:br>
              <a:rPr lang="en-US" sz="2000" dirty="0"/>
            </a:br>
            <a:endParaRPr lang="en-US" sz="2000" dirty="0"/>
          </a:p>
          <a:p>
            <a:endParaRPr lang="en-US" dirty="0"/>
          </a:p>
        </p:txBody>
      </p:sp>
    </p:spTree>
    <p:extLst>
      <p:ext uri="{BB962C8B-B14F-4D97-AF65-F5344CB8AC3E}">
        <p14:creationId xmlns:p14="http://schemas.microsoft.com/office/powerpoint/2010/main" val="347545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 Solution: Binary Search Trees</a:t>
            </a:r>
            <a:endParaRPr lang="en-US" sz="3200" dirty="0"/>
          </a:p>
        </p:txBody>
      </p:sp>
      <p:sp>
        <p:nvSpPr>
          <p:cNvPr id="3" name="Content Placeholder 2"/>
          <p:cNvSpPr>
            <a:spLocks noGrp="1"/>
          </p:cNvSpPr>
          <p:nvPr>
            <p:ph idx="1"/>
          </p:nvPr>
        </p:nvSpPr>
        <p:spPr/>
        <p:txBody>
          <a:bodyPr>
            <a:normAutofit/>
          </a:bodyPr>
          <a:lstStyle/>
          <a:p>
            <a:r>
              <a:rPr lang="en-US" i="1" dirty="0"/>
              <a:t>Recursive algorithm for finding an Integer </a:t>
            </a:r>
            <a:r>
              <a:rPr lang="en-US" i="1" dirty="0" smtClean="0"/>
              <a:t>x</a:t>
            </a:r>
            <a:endParaRPr lang="en-US" dirty="0"/>
          </a:p>
          <a:p>
            <a:r>
              <a:rPr lang="en-US" dirty="0" smtClean="0"/>
              <a:t>The </a:t>
            </a:r>
            <a:r>
              <a:rPr lang="en-US" dirty="0"/>
              <a:t>recursive find operation for BSTs is in reality the binary search algorithm in the context of BSTs. </a:t>
            </a:r>
          </a:p>
          <a:p>
            <a:pPr marL="800100" lvl="1" indent="-400050">
              <a:buFont typeface="+mj-lt"/>
              <a:buAutoNum type="romanLcPeriod"/>
            </a:pPr>
            <a:r>
              <a:rPr lang="en-US" sz="1800" dirty="0" smtClean="0"/>
              <a:t>If </a:t>
            </a:r>
            <a:r>
              <a:rPr lang="en-US" sz="1800" dirty="0"/>
              <a:t>the root is null, return </a:t>
            </a:r>
            <a:r>
              <a:rPr lang="en-US" sz="1800" dirty="0" smtClean="0"/>
              <a:t>false</a:t>
            </a:r>
          </a:p>
          <a:p>
            <a:pPr marL="800100" lvl="1" indent="-400050">
              <a:buFont typeface="+mj-lt"/>
              <a:buAutoNum type="romanLcPeriod"/>
            </a:pPr>
            <a:r>
              <a:rPr lang="en-US" sz="1800" dirty="0" smtClean="0"/>
              <a:t>If </a:t>
            </a:r>
            <a:r>
              <a:rPr lang="en-US" sz="1800" dirty="0"/>
              <a:t>the value in the root equals x, return </a:t>
            </a:r>
            <a:r>
              <a:rPr lang="en-US" sz="1800" dirty="0" smtClean="0"/>
              <a:t>true</a:t>
            </a:r>
            <a:endParaRPr lang="en-US" sz="1800" dirty="0"/>
          </a:p>
          <a:p>
            <a:pPr marL="800100" lvl="1" indent="-400050">
              <a:buFont typeface="+mj-lt"/>
              <a:buAutoNum type="romanLcPeriod"/>
            </a:pPr>
            <a:r>
              <a:rPr lang="en-US" sz="1800" dirty="0"/>
              <a:t>If x is less than the value in the root, return the result of searching the left </a:t>
            </a:r>
            <a:r>
              <a:rPr lang="en-US" sz="1800" dirty="0" smtClean="0"/>
              <a:t>subtree</a:t>
            </a:r>
            <a:endParaRPr lang="en-US" sz="1800" dirty="0"/>
          </a:p>
          <a:p>
            <a:pPr marL="800100" lvl="1" indent="-400050">
              <a:buFont typeface="+mj-lt"/>
              <a:buAutoNum type="romanLcPeriod"/>
            </a:pPr>
            <a:r>
              <a:rPr lang="en-US" sz="1800" dirty="0"/>
              <a:t>If x is greater than the value in the root, return the result of </a:t>
            </a:r>
            <a:r>
              <a:rPr lang="en-US" sz="1800" dirty="0" smtClean="0"/>
              <a:t>searching </a:t>
            </a:r>
            <a:r>
              <a:rPr lang="en-US" sz="1800" dirty="0"/>
              <a:t>the right subtree </a:t>
            </a:r>
          </a:p>
          <a:p>
            <a:endParaRPr lang="en-US" dirty="0"/>
          </a:p>
        </p:txBody>
      </p:sp>
    </p:spTree>
    <p:extLst>
      <p:ext uri="{BB962C8B-B14F-4D97-AF65-F5344CB8AC3E}">
        <p14:creationId xmlns:p14="http://schemas.microsoft.com/office/powerpoint/2010/main" val="2318865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1406</TotalTime>
  <Words>1099</Words>
  <Application>Microsoft Office PowerPoint</Application>
  <PresentationFormat>On-screen Show (4:3)</PresentationFormat>
  <Paragraphs>158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      Lesson 9: Binary Search Trees</vt:lpstr>
      <vt:lpstr>Wholeness of the Lesson</vt:lpstr>
      <vt:lpstr>A List Wish-List</vt:lpstr>
      <vt:lpstr>A List Wish-List</vt:lpstr>
      <vt:lpstr>A Solution: Binary Search Trees</vt:lpstr>
      <vt:lpstr>A Solution: Binary Search Trees</vt:lpstr>
      <vt:lpstr>A Solution: Binary Search Trees</vt:lpstr>
      <vt:lpstr>A Solution: Binary Search Trees</vt:lpstr>
      <vt:lpstr>A Solution: Binary Search Trees</vt:lpstr>
      <vt:lpstr>A Solution: Binary Search Trees</vt:lpstr>
      <vt:lpstr>A Solution: Binary Search Trees</vt:lpstr>
      <vt:lpstr>A Solution: Binary Search Trees</vt:lpstr>
      <vt:lpstr>A Solution: Binary Search Trees</vt:lpstr>
      <vt:lpstr>A Solution: Binary Search Trees</vt:lpstr>
      <vt:lpstr>Handling Duplicates in a BST</vt:lpstr>
      <vt:lpstr> BSTs in the Java Libraries</vt:lpstr>
      <vt:lpstr>MAIN POINT</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292</cp:revision>
  <dcterms:created xsi:type="dcterms:W3CDTF">2006-08-16T00:00:00Z</dcterms:created>
  <dcterms:modified xsi:type="dcterms:W3CDTF">2015-12-08T20:22:29Z</dcterms:modified>
</cp:coreProperties>
</file>