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90" d="100"/>
          <a:sy n="90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3931-68C9-691E-AED9-5AB4D41F2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6C930-A3EE-582C-B47D-0F812DD7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91D70-BA14-86C1-0DEA-DCBC0460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628C-C13B-4391-C375-F092E863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2A99-9BA3-DE3C-8E8F-7233A4D4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4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B297-22F5-B907-E3AE-D514F6CB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F05CE-75AF-1CF5-44A9-FCE149D6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9D80-9745-CC5F-2537-05010B5A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042C-31FB-3D67-E77E-7D5753E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E7E6-896E-1E43-8898-6506239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83DF9-B0B7-16B6-454B-E3467639C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5C81D-1C94-407D-A36D-F296403E7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A2A80-D547-A725-2A99-A565CC17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CF86-E5D1-7B9E-F28B-EB4AD3B4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E45F-84B5-D30E-E220-ACFBAA47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0345-A2B7-DAFF-9D4B-70FBC16E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162E-E1E0-E8DF-E4A1-034D2987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08466-559E-A5E2-B099-CD103A6D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FB4F-1050-5FFE-7A0F-5CD08E8B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9507-EE4C-78DD-F7FA-451240EA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863C-F6E9-1D67-0A21-1E2DF2CD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3F02A-8850-2091-0047-26C7C22B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485F-B926-1EE7-9063-D516633C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73D3-6EDD-A51B-19BA-A4D588F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D3B4-3190-5B29-7D46-176B3E46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BCE6-9C35-388B-82EF-0360DDB3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D842-F4F8-64A2-6C05-39DE863F9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19904-AA4E-50CD-524A-1C63A03C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C325D-BA5D-4D2B-BFF5-DA781403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C4B6-4FE7-ED0D-3FFC-E599A97C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344C-AB38-D01B-F0AF-4BDC876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BC29-6715-F83B-2CCB-66DBF984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8405-62D3-8274-E952-3A851AAEC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96F2-0E8F-D356-F893-C97810EE7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8C668-1E8A-4E4E-FA26-B40F00698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E360D-3428-A07D-EF9D-6ADBDCCD8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04FD0-7C47-81EB-8484-BE37C595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6F32E-DB68-975F-3C97-658DBCB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85116-ECC0-8424-F232-DE438AED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F2D1-C061-4AC6-8CEF-C9835D23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DD638-6277-E368-21F0-68510306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84F1D-0799-0E22-F6E9-C2923A6B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7CDD8-DC26-EA21-66CB-D257B980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A9E07-2FB4-DAA1-2C5A-33C32766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7AFB0-260C-7438-B522-C8BCF158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0595-9426-0988-0D6A-028458E6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5074-69EE-AB6B-A9FF-1365C341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3F49-68B5-09DD-424E-35E0ECC6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20A87-C1F1-1CFF-9198-B1E82A61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C2E0-25B5-22B4-67EA-EB191C9F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B4E9-4261-1D0C-E1E9-15E1E51D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0465-0FB2-2236-67F4-41DCCCEE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1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AB11-534F-7D0B-0B81-88B8DADD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21A7A-DF61-F427-5A90-430AC9A2F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04B3-9719-6EFE-86DC-7D65F617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E8470-1DE7-06E6-EA69-07AD96EE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4FAD-E26E-7A30-4347-0A006BD3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BF6D-4519-43B8-1361-EDF633F3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9E439-69ED-6041-BF19-C70C9CE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4CD0-ADA7-C0CC-E0E5-AAE02D82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62AB-68DD-9ED9-35F8-943DDDE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35E3-4114-9044-8006-757F7720DB3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DEFEC-DEB6-EAAB-BB60-E0632DBE2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FD6A-6CDE-F2A3-60AC-697C6E9BB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2A58-55D2-D84A-A4A1-366ACEA6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E99E-828C-788A-75BB-17D371C45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412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</a:t>
            </a:r>
            <a:br>
              <a:rPr lang="en-US" sz="8000" dirty="0">
                <a:solidFill>
                  <a:srgbClr val="0070C0"/>
                </a:solidFill>
                <a:latin typeface="Arial Rounded MT Bold" panose="020F0704030504030204" pitchFamily="34" charset="77"/>
              </a:rPr>
            </a:br>
            <a:r>
              <a:rPr lang="en-US" sz="8000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YouTube </a:t>
            </a:r>
          </a:p>
        </p:txBody>
      </p:sp>
    </p:spTree>
    <p:extLst>
      <p:ext uri="{BB962C8B-B14F-4D97-AF65-F5344CB8AC3E}">
        <p14:creationId xmlns:p14="http://schemas.microsoft.com/office/powerpoint/2010/main" val="77583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Data Model : </a:t>
            </a:r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ZNode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C3E1F-F7BA-496E-75CE-24D7E1B5821F}"/>
              </a:ext>
            </a:extLst>
          </p:cNvPr>
          <p:cNvSpPr txBox="1"/>
          <p:nvPr/>
        </p:nvSpPr>
        <p:spPr>
          <a:xfrm>
            <a:off x="598715" y="1046593"/>
            <a:ext cx="10755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solidFill>
                  <a:srgbClr val="242424"/>
                </a:solidFill>
                <a:latin typeface="sohne"/>
              </a:rPr>
              <a:t>+ </a:t>
            </a:r>
            <a:r>
              <a:rPr lang="en-IN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Znodes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are the fundamental abstraction provided by Zookeeper to represent a node in a tree-like structure.</a:t>
            </a:r>
          </a:p>
          <a:p>
            <a:pPr algn="l"/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+ A </a:t>
            </a:r>
            <a:r>
              <a:rPr lang="en-IN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znode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can store (1) 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data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in the form of a byte array (key-value) and it can have (2) child nodes.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B87503-BBBE-5041-9C91-014428FB19FD}"/>
              </a:ext>
            </a:extLst>
          </p:cNvPr>
          <p:cNvGrpSpPr/>
          <p:nvPr/>
        </p:nvGrpSpPr>
        <p:grpSpPr>
          <a:xfrm>
            <a:off x="7707086" y="2014640"/>
            <a:ext cx="1959428" cy="1294618"/>
            <a:chOff x="7707086" y="2014639"/>
            <a:chExt cx="1861456" cy="133737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DA0005-5583-EAA0-2C7C-89A393979EEC}"/>
                </a:ext>
              </a:extLst>
            </p:cNvPr>
            <p:cNvSpPr/>
            <p:nvPr/>
          </p:nvSpPr>
          <p:spPr>
            <a:xfrm>
              <a:off x="7707086" y="2220686"/>
              <a:ext cx="751114" cy="76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B9F42D-2723-1D9F-E477-206F69029EA5}"/>
                </a:ext>
              </a:extLst>
            </p:cNvPr>
            <p:cNvSpPr txBox="1"/>
            <p:nvPr/>
          </p:nvSpPr>
          <p:spPr>
            <a:xfrm>
              <a:off x="7805058" y="2982686"/>
              <a:ext cx="95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D4EFEE-71C0-DB82-1F71-27EB93E744B2}"/>
                </a:ext>
              </a:extLst>
            </p:cNvPr>
            <p:cNvSpPr txBox="1"/>
            <p:nvPr/>
          </p:nvSpPr>
          <p:spPr>
            <a:xfrm>
              <a:off x="8186055" y="2014639"/>
              <a:ext cx="1382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1. Value </a:t>
              </a:r>
            </a:p>
            <a:p>
              <a:r>
                <a:rPr lang="en-US" b="1" dirty="0">
                  <a:solidFill>
                    <a:srgbClr val="C00000"/>
                  </a:solidFill>
                </a:rPr>
                <a:t>2. Child Info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AF58B-F6C4-3F37-878C-198A680E3A55}"/>
              </a:ext>
            </a:extLst>
          </p:cNvPr>
          <p:cNvGrpSpPr/>
          <p:nvPr/>
        </p:nvGrpSpPr>
        <p:grpSpPr>
          <a:xfrm>
            <a:off x="6859147" y="3377941"/>
            <a:ext cx="1959428" cy="1294618"/>
            <a:chOff x="7707086" y="2014639"/>
            <a:chExt cx="1861456" cy="133737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921D930-35C3-11C1-899E-83E02F579FA5}"/>
                </a:ext>
              </a:extLst>
            </p:cNvPr>
            <p:cNvSpPr/>
            <p:nvPr/>
          </p:nvSpPr>
          <p:spPr>
            <a:xfrm>
              <a:off x="7707086" y="2220686"/>
              <a:ext cx="751114" cy="76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D75EB9-F605-552A-8ADE-7D6F2D021774}"/>
                </a:ext>
              </a:extLst>
            </p:cNvPr>
            <p:cNvSpPr txBox="1"/>
            <p:nvPr/>
          </p:nvSpPr>
          <p:spPr>
            <a:xfrm>
              <a:off x="7805058" y="2982686"/>
              <a:ext cx="95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AE8E94-B512-4BF6-D5D0-70DAD08E8C9C}"/>
                </a:ext>
              </a:extLst>
            </p:cNvPr>
            <p:cNvSpPr txBox="1"/>
            <p:nvPr/>
          </p:nvSpPr>
          <p:spPr>
            <a:xfrm>
              <a:off x="8186055" y="2014639"/>
              <a:ext cx="1382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1. Value </a:t>
              </a:r>
            </a:p>
            <a:p>
              <a:r>
                <a:rPr lang="en-US" b="1" dirty="0">
                  <a:solidFill>
                    <a:srgbClr val="C00000"/>
                  </a:solidFill>
                </a:rPr>
                <a:t>2. Child Info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A3628F-55AC-DF7B-03E3-E5245AEB3890}"/>
              </a:ext>
            </a:extLst>
          </p:cNvPr>
          <p:cNvGrpSpPr/>
          <p:nvPr/>
        </p:nvGrpSpPr>
        <p:grpSpPr>
          <a:xfrm>
            <a:off x="8907379" y="3356297"/>
            <a:ext cx="1959428" cy="1294618"/>
            <a:chOff x="7707086" y="2014639"/>
            <a:chExt cx="1861456" cy="13373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5EF6ED-C719-D72F-EFC1-7659AA7EF5A6}"/>
                </a:ext>
              </a:extLst>
            </p:cNvPr>
            <p:cNvSpPr/>
            <p:nvPr/>
          </p:nvSpPr>
          <p:spPr>
            <a:xfrm>
              <a:off x="7707086" y="2220686"/>
              <a:ext cx="751114" cy="76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2A907F-0589-AA6F-9624-2E5F4F1D41FC}"/>
                </a:ext>
              </a:extLst>
            </p:cNvPr>
            <p:cNvSpPr txBox="1"/>
            <p:nvPr/>
          </p:nvSpPr>
          <p:spPr>
            <a:xfrm>
              <a:off x="7805058" y="2982686"/>
              <a:ext cx="95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C8FF35-AC0A-F807-41AC-941BA1DE5C7A}"/>
                </a:ext>
              </a:extLst>
            </p:cNvPr>
            <p:cNvSpPr txBox="1"/>
            <p:nvPr/>
          </p:nvSpPr>
          <p:spPr>
            <a:xfrm>
              <a:off x="8186055" y="2014639"/>
              <a:ext cx="1382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1. Value </a:t>
              </a:r>
            </a:p>
            <a:p>
              <a:r>
                <a:rPr lang="en-US" b="1" dirty="0">
                  <a:solidFill>
                    <a:srgbClr val="C00000"/>
                  </a:solidFill>
                </a:rPr>
                <a:t>2. Child Info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690CDF-DB46-ED6B-CD1A-626231C50368}"/>
              </a:ext>
            </a:extLst>
          </p:cNvPr>
          <p:cNvGrpSpPr/>
          <p:nvPr/>
        </p:nvGrpSpPr>
        <p:grpSpPr>
          <a:xfrm>
            <a:off x="9645891" y="4590725"/>
            <a:ext cx="1959428" cy="1294618"/>
            <a:chOff x="7707086" y="2014639"/>
            <a:chExt cx="1861456" cy="13373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8DF3E4-5049-B5AD-C27E-A17C2BFAA1EE}"/>
                </a:ext>
              </a:extLst>
            </p:cNvPr>
            <p:cNvSpPr/>
            <p:nvPr/>
          </p:nvSpPr>
          <p:spPr>
            <a:xfrm>
              <a:off x="7707086" y="2220686"/>
              <a:ext cx="751114" cy="76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95E2A7-78D5-9853-C766-168C5D9AC36C}"/>
                </a:ext>
              </a:extLst>
            </p:cNvPr>
            <p:cNvSpPr txBox="1"/>
            <p:nvPr/>
          </p:nvSpPr>
          <p:spPr>
            <a:xfrm>
              <a:off x="7805058" y="2982686"/>
              <a:ext cx="95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ECFD2F-D96D-4C24-2BA7-8681D9013A9A}"/>
                </a:ext>
              </a:extLst>
            </p:cNvPr>
            <p:cNvSpPr txBox="1"/>
            <p:nvPr/>
          </p:nvSpPr>
          <p:spPr>
            <a:xfrm>
              <a:off x="8186055" y="2014639"/>
              <a:ext cx="1382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1. Value </a:t>
              </a:r>
            </a:p>
            <a:p>
              <a:r>
                <a:rPr lang="en-US" b="1" dirty="0">
                  <a:solidFill>
                    <a:srgbClr val="C00000"/>
                  </a:solidFill>
                </a:rPr>
                <a:t>2. Child Info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CAAE4-C4CF-9999-9D1A-0EF8111D6576}"/>
              </a:ext>
            </a:extLst>
          </p:cNvPr>
          <p:cNvGrpSpPr/>
          <p:nvPr/>
        </p:nvGrpSpPr>
        <p:grpSpPr>
          <a:xfrm>
            <a:off x="10522477" y="5606852"/>
            <a:ext cx="1959428" cy="1294618"/>
            <a:chOff x="7707086" y="2014639"/>
            <a:chExt cx="1861456" cy="133737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8244910-177D-71CB-6F0C-F2D77DF28807}"/>
                </a:ext>
              </a:extLst>
            </p:cNvPr>
            <p:cNvSpPr/>
            <p:nvPr/>
          </p:nvSpPr>
          <p:spPr>
            <a:xfrm>
              <a:off x="7707086" y="2220686"/>
              <a:ext cx="751114" cy="76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FA016A-E307-51CE-A360-74A0B9A91E1C}"/>
                </a:ext>
              </a:extLst>
            </p:cNvPr>
            <p:cNvSpPr txBox="1"/>
            <p:nvPr/>
          </p:nvSpPr>
          <p:spPr>
            <a:xfrm>
              <a:off x="7805058" y="2982686"/>
              <a:ext cx="95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4F7F6E-5B34-0A17-97B1-1D8B89A68FB6}"/>
                </a:ext>
              </a:extLst>
            </p:cNvPr>
            <p:cNvSpPr txBox="1"/>
            <p:nvPr/>
          </p:nvSpPr>
          <p:spPr>
            <a:xfrm>
              <a:off x="8186055" y="2014639"/>
              <a:ext cx="1382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1. Value </a:t>
              </a:r>
            </a:p>
            <a:p>
              <a:r>
                <a:rPr lang="en-US" b="1" dirty="0">
                  <a:solidFill>
                    <a:srgbClr val="C00000"/>
                  </a:solidFill>
                </a:rPr>
                <a:t>2. Child Info</a:t>
              </a:r>
            </a:p>
          </p:txBody>
        </p:sp>
      </p:grpSp>
      <p:sp>
        <p:nvSpPr>
          <p:cNvPr id="28" name="Down Arrow 27">
            <a:extLst>
              <a:ext uri="{FF2B5EF4-FFF2-40B4-BE49-F238E27FC236}">
                <a16:creationId xmlns:a16="http://schemas.microsoft.com/office/drawing/2014/main" id="{4133A8A3-869C-4476-BE2B-DD4BAE392407}"/>
              </a:ext>
            </a:extLst>
          </p:cNvPr>
          <p:cNvSpPr/>
          <p:nvPr/>
        </p:nvSpPr>
        <p:spPr>
          <a:xfrm rot="1817683">
            <a:off x="7398338" y="2783036"/>
            <a:ext cx="154526" cy="748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E1412DF9-C4F8-152B-EC5F-44D0CFF0A2B6}"/>
              </a:ext>
            </a:extLst>
          </p:cNvPr>
          <p:cNvSpPr/>
          <p:nvPr/>
        </p:nvSpPr>
        <p:spPr>
          <a:xfrm rot="19477932">
            <a:off x="8655327" y="2853217"/>
            <a:ext cx="154526" cy="748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5A39D32F-2A8E-ECF7-49A8-3E60059CAF26}"/>
              </a:ext>
            </a:extLst>
          </p:cNvPr>
          <p:cNvSpPr/>
          <p:nvPr/>
        </p:nvSpPr>
        <p:spPr>
          <a:xfrm rot="19477932">
            <a:off x="9583365" y="4224274"/>
            <a:ext cx="172597" cy="6486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C7E99F32-1860-1012-EFF1-09BA43AF3E17}"/>
              </a:ext>
            </a:extLst>
          </p:cNvPr>
          <p:cNvSpPr/>
          <p:nvPr/>
        </p:nvSpPr>
        <p:spPr>
          <a:xfrm rot="19477932">
            <a:off x="10453063" y="5437447"/>
            <a:ext cx="160932" cy="474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C15811-F088-737A-99F8-8394C9853CDA}"/>
              </a:ext>
            </a:extLst>
          </p:cNvPr>
          <p:cNvSpPr txBox="1"/>
          <p:nvPr/>
        </p:nvSpPr>
        <p:spPr>
          <a:xfrm>
            <a:off x="367680" y="1839937"/>
            <a:ext cx="68249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There are 5 different types of </a:t>
            </a:r>
            <a:r>
              <a:rPr lang="en-IN" sz="1600" b="0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znodes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:</a:t>
            </a:r>
          </a:p>
          <a:p>
            <a:pPr algn="l"/>
            <a:endParaRPr lang="en-IN" sz="1600" b="0" i="0" u="none" strike="noStrike" dirty="0">
              <a:solidFill>
                <a:srgbClr val="0070C0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u="none" strike="noStrike" dirty="0">
                <a:solidFill>
                  <a:srgbClr val="0070C0"/>
                </a:solidFill>
                <a:effectLst/>
                <a:latin typeface="source-serif-pro"/>
              </a:rPr>
              <a:t>Persistent </a:t>
            </a:r>
            <a:r>
              <a:rPr lang="en-IN" sz="1600" b="1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znodes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: These </a:t>
            </a:r>
            <a:r>
              <a:rPr lang="en-IN" sz="1600" b="0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znodes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 remain permanent in Zookeeper even when the client that created it dies. The only way of deleting such nodes is by explicitly invoking delete API.</a:t>
            </a:r>
          </a:p>
          <a:p>
            <a:pPr algn="l">
              <a:buFont typeface="+mj-lt"/>
              <a:buAutoNum type="arabicPeriod"/>
            </a:pPr>
            <a:endParaRPr lang="en-IN" sz="1600" b="0" i="0" u="none" strike="noStrike" dirty="0">
              <a:solidFill>
                <a:srgbClr val="0070C0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r>
              <a:rPr lang="en-IN" sz="1600" b="1" i="0" u="none" strike="noStrike" dirty="0">
                <a:solidFill>
                  <a:srgbClr val="0070C0"/>
                </a:solidFill>
                <a:effectLst/>
                <a:latin typeface="source-serif-pro"/>
              </a:rPr>
              <a:t>Ephemeral </a:t>
            </a:r>
            <a:r>
              <a:rPr lang="en-IN" sz="1600" b="1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znodes</a:t>
            </a:r>
            <a:r>
              <a:rPr lang="en-IN" sz="1600" b="1" i="0" u="none" strike="noStrike" dirty="0">
                <a:solidFill>
                  <a:srgbClr val="0070C0"/>
                </a:solidFill>
                <a:effectLst/>
                <a:latin typeface="source-serif-pro"/>
              </a:rPr>
              <a:t>: 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These </a:t>
            </a:r>
            <a:r>
              <a:rPr lang="en-IN" sz="1600" b="0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znodes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 are </a:t>
            </a:r>
            <a:r>
              <a:rPr lang="en-IN" sz="1600" b="1" i="0" u="none" strike="noStrike" dirty="0">
                <a:solidFill>
                  <a:srgbClr val="0070C0"/>
                </a:solidFill>
                <a:effectLst/>
                <a:latin typeface="source-serif-pro"/>
              </a:rPr>
              <a:t>transient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 in the sense that they remain in Zookeeper only during the active session of the client that created the </a:t>
            </a:r>
            <a:r>
              <a:rPr lang="en-IN" sz="1600" b="0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. When the session expires or the client dies, the ephemeral nodes are automatically deleted.</a:t>
            </a:r>
          </a:p>
          <a:p>
            <a:pPr algn="l">
              <a:buFont typeface="+mj-lt"/>
              <a:buAutoNum type="arabicPeriod"/>
            </a:pPr>
            <a:endParaRPr lang="en-IN" sz="1600" b="0" i="0" u="none" strike="noStrike" dirty="0">
              <a:solidFill>
                <a:srgbClr val="0070C0"/>
              </a:solidFill>
              <a:effectLst/>
              <a:latin typeface="source-serif-pro"/>
            </a:endParaRPr>
          </a:p>
          <a:p>
            <a:pPr algn="l"/>
            <a:r>
              <a:rPr lang="en-IN" sz="1600" b="1" i="0" u="none" strike="noStrike" dirty="0">
                <a:solidFill>
                  <a:srgbClr val="0070C0"/>
                </a:solidFill>
                <a:effectLst/>
                <a:latin typeface="source-serif-pro"/>
              </a:rPr>
              <a:t>Sequential </a:t>
            </a:r>
            <a:r>
              <a:rPr lang="en-IN" sz="1600" b="1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znodes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: When the client requests for the creation of a sequential </a:t>
            </a:r>
            <a:r>
              <a:rPr lang="en-IN" sz="1600" b="0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, Zookeeper automatically appends an incrementing </a:t>
            </a:r>
            <a:r>
              <a:rPr lang="en-IN" sz="1600" b="1" i="0" u="none" strike="noStrike" dirty="0">
                <a:solidFill>
                  <a:srgbClr val="0070C0"/>
                </a:solidFill>
                <a:effectLst/>
                <a:latin typeface="source-serif-pro"/>
              </a:rPr>
              <a:t>sequence number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 to the path. This helps in determining the order of the creation of </a:t>
            </a:r>
            <a:r>
              <a:rPr lang="en-IN" sz="1600" b="0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znodes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. </a:t>
            </a:r>
          </a:p>
          <a:p>
            <a:pPr algn="l"/>
            <a:endParaRPr lang="en-IN" sz="1600" b="0" i="0" u="none" strike="noStrike" dirty="0">
              <a:solidFill>
                <a:srgbClr val="0070C0"/>
              </a:solidFill>
              <a:effectLst/>
              <a:latin typeface="source-serif-pro"/>
            </a:endParaRPr>
          </a:p>
          <a:p>
            <a:pPr algn="l"/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3. </a:t>
            </a:r>
            <a:r>
              <a:rPr lang="en-IN" sz="1600" b="1" dirty="0">
                <a:solidFill>
                  <a:srgbClr val="0070C0"/>
                </a:solidFill>
                <a:latin typeface="source-serif-pro"/>
              </a:rPr>
              <a:t>E</a:t>
            </a:r>
            <a:r>
              <a:rPr lang="en-IN" sz="1600" b="1" i="0" u="none" strike="noStrike" dirty="0">
                <a:solidFill>
                  <a:srgbClr val="0070C0"/>
                </a:solidFill>
                <a:effectLst/>
                <a:latin typeface="source-serif-pro"/>
              </a:rPr>
              <a:t>phemeral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  Sequential </a:t>
            </a:r>
            <a:r>
              <a:rPr lang="en-IN" sz="1600" b="0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znodes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 </a:t>
            </a:r>
          </a:p>
          <a:p>
            <a:pPr algn="l"/>
            <a:r>
              <a:rPr lang="en-IN" sz="1600" dirty="0">
                <a:solidFill>
                  <a:srgbClr val="0070C0"/>
                </a:solidFill>
                <a:latin typeface="source-serif-pro"/>
              </a:rPr>
              <a:t>4. </a:t>
            </a:r>
            <a:r>
              <a:rPr lang="en-IN" sz="1600" b="1" dirty="0">
                <a:solidFill>
                  <a:srgbClr val="0070C0"/>
                </a:solidFill>
                <a:latin typeface="source-serif-pro"/>
              </a:rPr>
              <a:t>P</a:t>
            </a:r>
            <a:r>
              <a:rPr lang="en-IN" sz="1600" b="1" i="0" u="none" strike="noStrike" dirty="0">
                <a:solidFill>
                  <a:srgbClr val="0070C0"/>
                </a:solidFill>
                <a:effectLst/>
                <a:latin typeface="source-serif-pro"/>
              </a:rPr>
              <a:t>ersistent 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Sequential </a:t>
            </a:r>
            <a:r>
              <a:rPr lang="en-IN" sz="1600" b="0" i="0" u="none" strike="noStrike" dirty="0" err="1">
                <a:solidFill>
                  <a:srgbClr val="0070C0"/>
                </a:solidFill>
                <a:effectLst/>
                <a:latin typeface="source-serif-pro"/>
              </a:rPr>
              <a:t>znodes</a:t>
            </a:r>
            <a:r>
              <a:rPr lang="en-IN" sz="1600" b="0" i="0" u="none" strike="noStrike" dirty="0">
                <a:solidFill>
                  <a:srgbClr val="0070C0"/>
                </a:solidFill>
                <a:effectLst/>
                <a:latin typeface="source-serif-pro"/>
              </a:rPr>
              <a:t> </a:t>
            </a:r>
          </a:p>
          <a:p>
            <a:pPr algn="l"/>
            <a:r>
              <a:rPr lang="en-IN" sz="1600" dirty="0">
                <a:solidFill>
                  <a:srgbClr val="0070C0"/>
                </a:solidFill>
                <a:latin typeface="source-serif-pro"/>
              </a:rPr>
              <a:t>5. </a:t>
            </a:r>
            <a:r>
              <a:rPr lang="en-IN" sz="1600" b="1" dirty="0">
                <a:solidFill>
                  <a:srgbClr val="0070C0"/>
                </a:solidFill>
                <a:latin typeface="source-serif-pro"/>
              </a:rPr>
              <a:t>TTL</a:t>
            </a:r>
            <a:r>
              <a:rPr lang="en-IN" sz="1600" dirty="0">
                <a:solidFill>
                  <a:srgbClr val="0070C0"/>
                </a:solidFill>
                <a:latin typeface="source-serif-pro"/>
              </a:rPr>
              <a:t> (time to live) </a:t>
            </a:r>
            <a:r>
              <a:rPr lang="en-IN" sz="1600" dirty="0" err="1">
                <a:solidFill>
                  <a:srgbClr val="0070C0"/>
                </a:solidFill>
                <a:latin typeface="source-serif-pro"/>
              </a:rPr>
              <a:t>Znodes</a:t>
            </a:r>
            <a:endParaRPr lang="en-IN" sz="1600" b="0" i="0" u="none" strike="noStrike" dirty="0">
              <a:solidFill>
                <a:srgbClr val="0070C0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38866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Data Model : </a:t>
            </a:r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ZNode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A88845-933C-9FEA-EC88-F2EBFA122C10}"/>
              </a:ext>
            </a:extLst>
          </p:cNvPr>
          <p:cNvSpPr txBox="1"/>
          <p:nvPr/>
        </p:nvSpPr>
        <p:spPr>
          <a:xfrm>
            <a:off x="307181" y="1258998"/>
            <a:ext cx="370760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** Persistent </a:t>
            </a:r>
            <a:r>
              <a:rPr lang="en-US" dirty="0" err="1"/>
              <a:t>znode</a:t>
            </a:r>
            <a:r>
              <a:rPr lang="en-US" dirty="0"/>
              <a:t> **</a:t>
            </a:r>
          </a:p>
          <a:p>
            <a:r>
              <a:rPr lang="en-US" dirty="0"/>
              <a:t>Syntax /path '&lt;data&gt;'</a:t>
            </a:r>
          </a:p>
          <a:p>
            <a:r>
              <a:rPr lang="en-US" dirty="0"/>
              <a:t>create /</a:t>
            </a:r>
            <a:r>
              <a:rPr lang="en-US" dirty="0" err="1"/>
              <a:t>mydata</a:t>
            </a:r>
            <a:r>
              <a:rPr lang="en-US" dirty="0"/>
              <a:t> "Binod Suman"</a:t>
            </a:r>
          </a:p>
          <a:p>
            <a:endParaRPr lang="en-US" dirty="0"/>
          </a:p>
          <a:p>
            <a:r>
              <a:rPr lang="en-US" dirty="0"/>
              <a:t>Update Node</a:t>
            </a:r>
          </a:p>
          <a:p>
            <a:r>
              <a:rPr lang="en-US" dirty="0"/>
              <a:t>set /</a:t>
            </a:r>
            <a:r>
              <a:rPr lang="en-US" dirty="0" err="1"/>
              <a:t>mydata</a:t>
            </a:r>
            <a:r>
              <a:rPr lang="en-US" dirty="0"/>
              <a:t> 'Binod'</a:t>
            </a:r>
          </a:p>
          <a:p>
            <a:r>
              <a:rPr lang="en-US" dirty="0"/>
              <a:t>get /</a:t>
            </a:r>
            <a:r>
              <a:rPr lang="en-US" dirty="0" err="1"/>
              <a:t>mydata</a:t>
            </a:r>
            <a:r>
              <a:rPr lang="en-US" dirty="0"/>
              <a:t> -&gt; Binod</a:t>
            </a:r>
          </a:p>
          <a:p>
            <a:endParaRPr lang="en-US" dirty="0"/>
          </a:p>
          <a:p>
            <a:r>
              <a:rPr lang="en-US" dirty="0"/>
              <a:t>Create child node:</a:t>
            </a:r>
          </a:p>
          <a:p>
            <a:r>
              <a:rPr lang="en-US" dirty="0"/>
              <a:t>Syntax </a:t>
            </a:r>
          </a:p>
          <a:p>
            <a:r>
              <a:rPr lang="en-US" dirty="0"/>
              <a:t>create /parent/path/</a:t>
            </a:r>
            <a:r>
              <a:rPr lang="en-US" dirty="0" err="1"/>
              <a:t>subnode</a:t>
            </a:r>
            <a:r>
              <a:rPr lang="en-US" dirty="0"/>
              <a:t>/path '&lt;data&gt;'</a:t>
            </a:r>
          </a:p>
          <a:p>
            <a:endParaRPr lang="en-US" dirty="0"/>
          </a:p>
          <a:p>
            <a:r>
              <a:rPr lang="en-US" dirty="0"/>
              <a:t>Get </a:t>
            </a:r>
            <a:r>
              <a:rPr lang="en-US" dirty="0" err="1"/>
              <a:t>ChildNodeNumber</a:t>
            </a:r>
            <a:r>
              <a:rPr lang="en-US" dirty="0"/>
              <a:t> </a:t>
            </a:r>
          </a:p>
          <a:p>
            <a:r>
              <a:rPr lang="en-US" dirty="0" err="1"/>
              <a:t>getAllChildrenNumber</a:t>
            </a:r>
            <a:r>
              <a:rPr lang="en-US" dirty="0"/>
              <a:t> /</a:t>
            </a:r>
            <a:r>
              <a:rPr lang="en-US" dirty="0" err="1"/>
              <a:t>mydata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-R to show the child nodes </a:t>
            </a:r>
            <a:r>
              <a:rPr lang="en-US" dirty="0" err="1"/>
              <a:t>recursely</a:t>
            </a:r>
            <a:endParaRPr lang="en-US" dirty="0"/>
          </a:p>
          <a:p>
            <a:r>
              <a:rPr lang="en-US" dirty="0"/>
              <a:t>ls -R /</a:t>
            </a:r>
            <a:r>
              <a:rPr lang="en-US" dirty="0" err="1"/>
              <a:t>mydata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4A7491-570D-3F29-466D-3AFF75774C2D}"/>
              </a:ext>
            </a:extLst>
          </p:cNvPr>
          <p:cNvSpPr txBox="1"/>
          <p:nvPr/>
        </p:nvSpPr>
        <p:spPr>
          <a:xfrm>
            <a:off x="4336256" y="1258998"/>
            <a:ext cx="61007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** Create Ephemerals </a:t>
            </a:r>
            <a:r>
              <a:rPr lang="en-US" dirty="0" err="1"/>
              <a:t>Znode</a:t>
            </a:r>
            <a:r>
              <a:rPr lang="en-US" dirty="0"/>
              <a:t> **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create -e /path '&lt;data&gt;'</a:t>
            </a:r>
          </a:p>
          <a:p>
            <a:r>
              <a:rPr lang="en-US" dirty="0"/>
              <a:t>create -e /</a:t>
            </a:r>
            <a:r>
              <a:rPr lang="en-US" dirty="0" err="1"/>
              <a:t>ephe</a:t>
            </a:r>
            <a:r>
              <a:rPr lang="en-US" dirty="0"/>
              <a:t> "Ephemeral node"</a:t>
            </a:r>
          </a:p>
          <a:p>
            <a:r>
              <a:rPr lang="en-US" dirty="0"/>
              <a:t>create -e /ephe2 "Ephemeral node 2"</a:t>
            </a:r>
          </a:p>
          <a:p>
            <a:endParaRPr lang="en-US" dirty="0"/>
          </a:p>
          <a:p>
            <a:r>
              <a:rPr lang="en-US" dirty="0"/>
              <a:t>To show only Ephemerals node</a:t>
            </a:r>
          </a:p>
          <a:p>
            <a:r>
              <a:rPr lang="en-US" dirty="0"/>
              <a:t>&gt; </a:t>
            </a:r>
            <a:r>
              <a:rPr lang="en-US" dirty="0" err="1"/>
              <a:t>getEphemerals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Ephemerals inside the persistent node</a:t>
            </a:r>
          </a:p>
          <a:p>
            <a:r>
              <a:rPr lang="en-US" dirty="0"/>
              <a:t>create -e /</a:t>
            </a:r>
            <a:r>
              <a:rPr lang="en-US" dirty="0" err="1"/>
              <a:t>mydata</a:t>
            </a:r>
            <a:r>
              <a:rPr lang="en-US" dirty="0"/>
              <a:t>/ephe3 "Ephemeral node 2"</a:t>
            </a:r>
          </a:p>
          <a:p>
            <a:endParaRPr lang="en-US" dirty="0"/>
          </a:p>
          <a:p>
            <a:r>
              <a:rPr lang="en-US" dirty="0"/>
              <a:t>3. ** Sequential Persistent node **</a:t>
            </a:r>
          </a:p>
          <a:p>
            <a:r>
              <a:rPr lang="en-US" dirty="0"/>
              <a:t>[</a:t>
            </a:r>
            <a:r>
              <a:rPr lang="en-US" dirty="0" err="1"/>
              <a:t>zk</a:t>
            </a:r>
            <a:r>
              <a:rPr lang="en-US" dirty="0"/>
              <a:t>: localhost:2181(CONNECTED) 19] create -s /seq 'First'</a:t>
            </a:r>
          </a:p>
          <a:p>
            <a:r>
              <a:rPr lang="en-US" dirty="0"/>
              <a:t>Created /seq0000000004</a:t>
            </a:r>
          </a:p>
          <a:p>
            <a:r>
              <a:rPr lang="en-US" dirty="0"/>
              <a:t>[</a:t>
            </a:r>
            <a:r>
              <a:rPr lang="en-US" dirty="0" err="1"/>
              <a:t>zk</a:t>
            </a:r>
            <a:r>
              <a:rPr lang="en-US" dirty="0"/>
              <a:t>: localhost:2181(CONNECTED) 20] create -s /seq 'Second'</a:t>
            </a:r>
          </a:p>
          <a:p>
            <a:r>
              <a:rPr lang="en-US" dirty="0"/>
              <a:t>Created /seq0000000005</a:t>
            </a:r>
          </a:p>
        </p:txBody>
      </p:sp>
    </p:spTree>
    <p:extLst>
      <p:ext uri="{BB962C8B-B14F-4D97-AF65-F5344CB8AC3E}">
        <p14:creationId xmlns:p14="http://schemas.microsoft.com/office/powerpoint/2010/main" val="291508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Standalone Installation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7199B-0D2F-0ABF-EC8B-7405E02BE146}"/>
              </a:ext>
            </a:extLst>
          </p:cNvPr>
          <p:cNvSpPr/>
          <p:nvPr/>
        </p:nvSpPr>
        <p:spPr>
          <a:xfrm>
            <a:off x="4332514" y="1458686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D276A-AAF3-3F1F-25FE-9F8E876B1B8B}"/>
              </a:ext>
            </a:extLst>
          </p:cNvPr>
          <p:cNvSpPr txBox="1"/>
          <p:nvPr/>
        </p:nvSpPr>
        <p:spPr>
          <a:xfrm>
            <a:off x="4501243" y="2471058"/>
            <a:ext cx="1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- 1</a:t>
            </a:r>
          </a:p>
        </p:txBody>
      </p:sp>
    </p:spTree>
    <p:extLst>
      <p:ext uri="{BB962C8B-B14F-4D97-AF65-F5344CB8AC3E}">
        <p14:creationId xmlns:p14="http://schemas.microsoft.com/office/powerpoint/2010/main" val="26579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Standalone Installation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7199B-0D2F-0ABF-EC8B-7405E02BE146}"/>
              </a:ext>
            </a:extLst>
          </p:cNvPr>
          <p:cNvSpPr/>
          <p:nvPr/>
        </p:nvSpPr>
        <p:spPr>
          <a:xfrm>
            <a:off x="4332514" y="1458686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D276A-AAF3-3F1F-25FE-9F8E876B1B8B}"/>
              </a:ext>
            </a:extLst>
          </p:cNvPr>
          <p:cNvSpPr txBox="1"/>
          <p:nvPr/>
        </p:nvSpPr>
        <p:spPr>
          <a:xfrm>
            <a:off x="4501243" y="2471058"/>
            <a:ext cx="1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A08FF-AA40-8DB8-AF55-C227B7B90A9F}"/>
              </a:ext>
            </a:extLst>
          </p:cNvPr>
          <p:cNvSpPr/>
          <p:nvPr/>
        </p:nvSpPr>
        <p:spPr>
          <a:xfrm>
            <a:off x="1295399" y="3668486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</a:t>
            </a:r>
          </a:p>
          <a:p>
            <a:pPr algn="ctr"/>
            <a:r>
              <a:rPr lang="en-US" b="1" dirty="0"/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E9620-1422-8938-0D76-6508394BE49C}"/>
              </a:ext>
            </a:extLst>
          </p:cNvPr>
          <p:cNvSpPr txBox="1"/>
          <p:nvPr/>
        </p:nvSpPr>
        <p:spPr>
          <a:xfrm>
            <a:off x="1464128" y="4691353"/>
            <a:ext cx="1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- 2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D635F4-5444-E185-0E38-39F6C33BF512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970314" y="1964872"/>
            <a:ext cx="2362200" cy="1693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37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Standalone Installation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7199B-0D2F-0ABF-EC8B-7405E02BE146}"/>
              </a:ext>
            </a:extLst>
          </p:cNvPr>
          <p:cNvSpPr/>
          <p:nvPr/>
        </p:nvSpPr>
        <p:spPr>
          <a:xfrm>
            <a:off x="4332514" y="1458686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D276A-AAF3-3F1F-25FE-9F8E876B1B8B}"/>
              </a:ext>
            </a:extLst>
          </p:cNvPr>
          <p:cNvSpPr txBox="1"/>
          <p:nvPr/>
        </p:nvSpPr>
        <p:spPr>
          <a:xfrm>
            <a:off x="4501243" y="2471058"/>
            <a:ext cx="1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- 1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A08FF-AA40-8DB8-AF55-C227B7B90A9F}"/>
              </a:ext>
            </a:extLst>
          </p:cNvPr>
          <p:cNvSpPr/>
          <p:nvPr/>
        </p:nvSpPr>
        <p:spPr>
          <a:xfrm>
            <a:off x="1295399" y="3668486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</a:t>
            </a:r>
          </a:p>
          <a:p>
            <a:pPr algn="ctr"/>
            <a:r>
              <a:rPr lang="en-US" b="1" dirty="0"/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E9620-1422-8938-0D76-6508394BE49C}"/>
              </a:ext>
            </a:extLst>
          </p:cNvPr>
          <p:cNvSpPr txBox="1"/>
          <p:nvPr/>
        </p:nvSpPr>
        <p:spPr>
          <a:xfrm>
            <a:off x="1464128" y="4691353"/>
            <a:ext cx="142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- 2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D635F4-5444-E185-0E38-39F6C33BF512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970314" y="1964872"/>
            <a:ext cx="2362200" cy="1693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9E1F2CC-3009-E9FE-9C4C-25C8B2C4A52A}"/>
              </a:ext>
            </a:extLst>
          </p:cNvPr>
          <p:cNvSpPr/>
          <p:nvPr/>
        </p:nvSpPr>
        <p:spPr>
          <a:xfrm>
            <a:off x="7859486" y="3755572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 Code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72088-0E69-E65C-380E-CC39AFF33776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6096000" y="1964872"/>
            <a:ext cx="2438401" cy="178020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0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AA4A95-E538-2665-FA4F-D0A6149D2BEE}"/>
              </a:ext>
            </a:extLst>
          </p:cNvPr>
          <p:cNvSpPr/>
          <p:nvPr/>
        </p:nvSpPr>
        <p:spPr>
          <a:xfrm>
            <a:off x="555172" y="1469571"/>
            <a:ext cx="10297885" cy="292825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178475"/>
            <a:ext cx="11103429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Cluster (Ensemble) Installation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7199B-0D2F-0ABF-EC8B-7405E02BE146}"/>
              </a:ext>
            </a:extLst>
          </p:cNvPr>
          <p:cNvSpPr/>
          <p:nvPr/>
        </p:nvSpPr>
        <p:spPr>
          <a:xfrm>
            <a:off x="4528457" y="1719942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4245B-C7C7-33E8-238D-139B18C19B0E}"/>
              </a:ext>
            </a:extLst>
          </p:cNvPr>
          <p:cNvSpPr/>
          <p:nvPr/>
        </p:nvSpPr>
        <p:spPr>
          <a:xfrm>
            <a:off x="1153886" y="3113315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E675E-13DA-D33F-0B55-4DEFAD3D71F0}"/>
              </a:ext>
            </a:extLst>
          </p:cNvPr>
          <p:cNvSpPr/>
          <p:nvPr/>
        </p:nvSpPr>
        <p:spPr>
          <a:xfrm>
            <a:off x="3624943" y="3113315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C44FC-76B6-4D0F-1A71-AC43328BF374}"/>
              </a:ext>
            </a:extLst>
          </p:cNvPr>
          <p:cNvSpPr/>
          <p:nvPr/>
        </p:nvSpPr>
        <p:spPr>
          <a:xfrm>
            <a:off x="6096000" y="3113315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9352-7365-6F98-6CAF-DD8072E13D48}"/>
              </a:ext>
            </a:extLst>
          </p:cNvPr>
          <p:cNvSpPr/>
          <p:nvPr/>
        </p:nvSpPr>
        <p:spPr>
          <a:xfrm>
            <a:off x="8621486" y="3113315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4127A-05E1-02C7-69E8-27C660834D80}"/>
              </a:ext>
            </a:extLst>
          </p:cNvPr>
          <p:cNvSpPr txBox="1"/>
          <p:nvPr/>
        </p:nvSpPr>
        <p:spPr>
          <a:xfrm>
            <a:off x="413658" y="4725317"/>
            <a:ext cx="4365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Zookeeper as a cluster of servers also referred to as </a:t>
            </a:r>
            <a:r>
              <a:rPr lang="en-IN" b="1" dirty="0">
                <a:solidFill>
                  <a:srgbClr val="242424"/>
                </a:solidFill>
                <a:latin typeface="source-serif-pro"/>
              </a:rPr>
              <a:t>E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nsemble 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for high availability.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C9383-C1C2-CFAF-9030-6F4AD6C2A70A}"/>
              </a:ext>
            </a:extLst>
          </p:cNvPr>
          <p:cNvSpPr txBox="1"/>
          <p:nvPr/>
        </p:nvSpPr>
        <p:spPr>
          <a:xfrm>
            <a:off x="413658" y="5502275"/>
            <a:ext cx="39841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Quorum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is the minimum number of servers that should be up and running for Zookeeper to function normally.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D45D3-7748-4634-5EF3-89E61069CEA6}"/>
              </a:ext>
            </a:extLst>
          </p:cNvPr>
          <p:cNvSpPr txBox="1"/>
          <p:nvPr/>
        </p:nvSpPr>
        <p:spPr>
          <a:xfrm>
            <a:off x="5388429" y="464820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If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N 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is the total number of servers in the ensemble,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quorum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should be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at-least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N/2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 There should be at least one server that intersects in the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quorum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/>
            <a:endParaRPr lang="en-IN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For instance, if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N=5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is the number of servers in the ensemble and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N/2 &gt;= 3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is the quorum, Zookeeper can tolerate up to 2 server failures.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39DFC3-EF7E-F7A1-9A01-4368D7EEFA16}"/>
              </a:ext>
            </a:extLst>
          </p:cNvPr>
          <p:cNvSpPr/>
          <p:nvPr/>
        </p:nvSpPr>
        <p:spPr>
          <a:xfrm>
            <a:off x="8708571" y="1561645"/>
            <a:ext cx="2013857" cy="4304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 Cluster</a:t>
            </a:r>
          </a:p>
        </p:txBody>
      </p:sp>
    </p:spTree>
    <p:extLst>
      <p:ext uri="{BB962C8B-B14F-4D97-AF65-F5344CB8AC3E}">
        <p14:creationId xmlns:p14="http://schemas.microsoft.com/office/powerpoint/2010/main" val="58970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AA4A95-E538-2665-FA4F-D0A6149D2BEE}"/>
              </a:ext>
            </a:extLst>
          </p:cNvPr>
          <p:cNvSpPr/>
          <p:nvPr/>
        </p:nvSpPr>
        <p:spPr>
          <a:xfrm>
            <a:off x="555172" y="1469571"/>
            <a:ext cx="10297885" cy="292825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178475"/>
            <a:ext cx="11103429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Cluster (Ensemble) Installation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7199B-0D2F-0ABF-EC8B-7405E02BE146}"/>
              </a:ext>
            </a:extLst>
          </p:cNvPr>
          <p:cNvSpPr/>
          <p:nvPr/>
        </p:nvSpPr>
        <p:spPr>
          <a:xfrm>
            <a:off x="4528457" y="1719942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4245B-C7C7-33E8-238D-139B18C19B0E}"/>
              </a:ext>
            </a:extLst>
          </p:cNvPr>
          <p:cNvSpPr/>
          <p:nvPr/>
        </p:nvSpPr>
        <p:spPr>
          <a:xfrm>
            <a:off x="1153886" y="3113315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E675E-13DA-D33F-0B55-4DEFAD3D71F0}"/>
              </a:ext>
            </a:extLst>
          </p:cNvPr>
          <p:cNvSpPr/>
          <p:nvPr/>
        </p:nvSpPr>
        <p:spPr>
          <a:xfrm>
            <a:off x="3624943" y="3113315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C44FC-76B6-4D0F-1A71-AC43328BF374}"/>
              </a:ext>
            </a:extLst>
          </p:cNvPr>
          <p:cNvSpPr/>
          <p:nvPr/>
        </p:nvSpPr>
        <p:spPr>
          <a:xfrm>
            <a:off x="6096000" y="3113315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9352-7365-6F98-6CAF-DD8072E13D48}"/>
              </a:ext>
            </a:extLst>
          </p:cNvPr>
          <p:cNvSpPr/>
          <p:nvPr/>
        </p:nvSpPr>
        <p:spPr>
          <a:xfrm>
            <a:off x="8621486" y="3113315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D45D3-7748-4634-5EF3-89E61069CEA6}"/>
              </a:ext>
            </a:extLst>
          </p:cNvPr>
          <p:cNvSpPr txBox="1"/>
          <p:nvPr/>
        </p:nvSpPr>
        <p:spPr>
          <a:xfrm>
            <a:off x="435429" y="477883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When Zookeeper runs as an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ensemble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, one of the servers is elected as a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leader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 The other servers act as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followers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</a:p>
          <a:p>
            <a:pPr algn="l"/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leader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is responsible for processing all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writes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and it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sequences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 write operations and establishes the order of operations to be applied to </a:t>
            </a:r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followers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39DFC3-EF7E-F7A1-9A01-4368D7EEFA16}"/>
              </a:ext>
            </a:extLst>
          </p:cNvPr>
          <p:cNvSpPr/>
          <p:nvPr/>
        </p:nvSpPr>
        <p:spPr>
          <a:xfrm>
            <a:off x="8708571" y="1561645"/>
            <a:ext cx="2013857" cy="4304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 Cluster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EDBBB138-329A-452C-587D-70A6E5F23BF9}"/>
              </a:ext>
            </a:extLst>
          </p:cNvPr>
          <p:cNvSpPr/>
          <p:nvPr/>
        </p:nvSpPr>
        <p:spPr>
          <a:xfrm>
            <a:off x="3189515" y="1776865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Leader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EE71D33-014F-AF6E-D4C3-C6CB09CE2ABB}"/>
              </a:ext>
            </a:extLst>
          </p:cNvPr>
          <p:cNvSpPr/>
          <p:nvPr/>
        </p:nvSpPr>
        <p:spPr>
          <a:xfrm>
            <a:off x="941614" y="2673689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Follower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E3AE08EA-2A00-FDEA-91AF-835BE0B7343D}"/>
              </a:ext>
            </a:extLst>
          </p:cNvPr>
          <p:cNvSpPr/>
          <p:nvPr/>
        </p:nvSpPr>
        <p:spPr>
          <a:xfrm>
            <a:off x="3075214" y="2700574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Follower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D4447E44-842B-B025-449E-9256FB21324C}"/>
              </a:ext>
            </a:extLst>
          </p:cNvPr>
          <p:cNvSpPr/>
          <p:nvPr/>
        </p:nvSpPr>
        <p:spPr>
          <a:xfrm>
            <a:off x="5622472" y="2708966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Follower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AB5D80AD-5886-AD57-7CB4-511746DBC28E}"/>
              </a:ext>
            </a:extLst>
          </p:cNvPr>
          <p:cNvSpPr/>
          <p:nvPr/>
        </p:nvSpPr>
        <p:spPr>
          <a:xfrm>
            <a:off x="7941128" y="2790023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Follower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EE4581-951B-07A8-103D-4AE8CB886B4E}"/>
              </a:ext>
            </a:extLst>
          </p:cNvPr>
          <p:cNvSpPr txBox="1"/>
          <p:nvPr/>
        </p:nvSpPr>
        <p:spPr>
          <a:xfrm>
            <a:off x="6368142" y="4862036"/>
            <a:ext cx="4974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u="none" strike="noStrike" dirty="0">
                <a:solidFill>
                  <a:srgbClr val="5E5E5E"/>
                </a:solidFill>
                <a:effectLst/>
                <a:latin typeface="Roboto" panose="020F0502020204030204" pitchFamily="34" charset="0"/>
              </a:rPr>
              <a:t>+ The </a:t>
            </a:r>
            <a:r>
              <a:rPr lang="en-IN" i="0" u="none" strike="noStrike" dirty="0">
                <a:solidFill>
                  <a:srgbClr val="C00000"/>
                </a:solidFill>
                <a:effectLst/>
                <a:latin typeface="Roboto" panose="020F0502020204030204" pitchFamily="34" charset="0"/>
              </a:rPr>
              <a:t>Leader</a:t>
            </a:r>
            <a:r>
              <a:rPr lang="en-IN" b="0" i="0" u="none" strike="noStrike" dirty="0">
                <a:solidFill>
                  <a:srgbClr val="5E5E5E"/>
                </a:solidFill>
                <a:effectLst/>
                <a:latin typeface="Roboto" panose="020F0502020204030204" pitchFamily="34" charset="0"/>
              </a:rPr>
              <a:t> is responsible for accepting all incoming state changes </a:t>
            </a:r>
            <a:r>
              <a:rPr lang="en-IN" b="0" i="0" u="none" strike="noStrike" dirty="0">
                <a:solidFill>
                  <a:srgbClr val="C00000"/>
                </a:solidFill>
                <a:effectLst/>
                <a:latin typeface="Roboto" panose="020F0502020204030204" pitchFamily="34" charset="0"/>
              </a:rPr>
              <a:t>(Write request) </a:t>
            </a:r>
            <a:r>
              <a:rPr lang="en-IN" b="0" i="0" u="none" strike="noStrike" dirty="0">
                <a:solidFill>
                  <a:srgbClr val="5E5E5E"/>
                </a:solidFill>
                <a:effectLst/>
                <a:latin typeface="Roboto" panose="020F0502020204030204" pitchFamily="34" charset="0"/>
              </a:rPr>
              <a:t>from the clients and replicate them to itself and to the </a:t>
            </a:r>
            <a:r>
              <a:rPr lang="en-IN" i="0" u="none" strike="noStrike" dirty="0">
                <a:solidFill>
                  <a:srgbClr val="C00000"/>
                </a:solidFill>
                <a:effectLst/>
                <a:latin typeface="Roboto" panose="020F0502020204030204" pitchFamily="34" charset="0"/>
              </a:rPr>
              <a:t>followers</a:t>
            </a:r>
            <a:r>
              <a:rPr lang="en-IN" b="0" i="0" u="none" strike="noStrike" dirty="0">
                <a:solidFill>
                  <a:srgbClr val="5E5E5E"/>
                </a:solidFill>
                <a:effectLst/>
                <a:latin typeface="Roboto" panose="020F0502020204030204" pitchFamily="34" charset="0"/>
              </a:rPr>
              <a:t>. </a:t>
            </a:r>
          </a:p>
          <a:p>
            <a:r>
              <a:rPr lang="en-IN" dirty="0">
                <a:solidFill>
                  <a:srgbClr val="5E5E5E"/>
                </a:solidFill>
                <a:latin typeface="Roboto" panose="020F0502020204030204" pitchFamily="34" charset="0"/>
              </a:rPr>
              <a:t>+ </a:t>
            </a:r>
            <a:r>
              <a:rPr lang="en-IN" dirty="0">
                <a:solidFill>
                  <a:srgbClr val="C00000"/>
                </a:solidFill>
                <a:latin typeface="Roboto" panose="020F0502020204030204" pitchFamily="34" charset="0"/>
              </a:rPr>
              <a:t>R</a:t>
            </a:r>
            <a:r>
              <a:rPr lang="en-IN" b="0" i="0" u="none" strike="noStrike" dirty="0">
                <a:solidFill>
                  <a:srgbClr val="C00000"/>
                </a:solidFill>
                <a:effectLst/>
                <a:latin typeface="Roboto" panose="020F0502020204030204" pitchFamily="34" charset="0"/>
              </a:rPr>
              <a:t>ead requests</a:t>
            </a:r>
            <a:r>
              <a:rPr lang="en-IN" b="0" i="0" u="none" strike="noStrike" dirty="0">
                <a:solidFill>
                  <a:srgbClr val="5E5E5E"/>
                </a:solidFill>
                <a:effectLst/>
                <a:latin typeface="Roboto" panose="020F0502020204030204" pitchFamily="34" charset="0"/>
              </a:rPr>
              <a:t> are load balanced between all followers and leader.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7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AA4A95-E538-2665-FA4F-D0A6149D2BEE}"/>
              </a:ext>
            </a:extLst>
          </p:cNvPr>
          <p:cNvSpPr/>
          <p:nvPr/>
        </p:nvSpPr>
        <p:spPr>
          <a:xfrm>
            <a:off x="555172" y="824806"/>
            <a:ext cx="10297885" cy="292825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178475"/>
            <a:ext cx="11103429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Cluster (Ensemble) Installation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7199B-0D2F-0ABF-EC8B-7405E02BE146}"/>
              </a:ext>
            </a:extLst>
          </p:cNvPr>
          <p:cNvSpPr/>
          <p:nvPr/>
        </p:nvSpPr>
        <p:spPr>
          <a:xfrm>
            <a:off x="4528457" y="1111181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4245B-C7C7-33E8-238D-139B18C19B0E}"/>
              </a:ext>
            </a:extLst>
          </p:cNvPr>
          <p:cNvSpPr/>
          <p:nvPr/>
        </p:nvSpPr>
        <p:spPr>
          <a:xfrm>
            <a:off x="1153886" y="2504554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E675E-13DA-D33F-0B55-4DEFAD3D71F0}"/>
              </a:ext>
            </a:extLst>
          </p:cNvPr>
          <p:cNvSpPr/>
          <p:nvPr/>
        </p:nvSpPr>
        <p:spPr>
          <a:xfrm>
            <a:off x="3624943" y="2504554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C44FC-76B6-4D0F-1A71-AC43328BF374}"/>
              </a:ext>
            </a:extLst>
          </p:cNvPr>
          <p:cNvSpPr/>
          <p:nvPr/>
        </p:nvSpPr>
        <p:spPr>
          <a:xfrm>
            <a:off x="6096000" y="2504554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9352-7365-6F98-6CAF-DD8072E13D48}"/>
              </a:ext>
            </a:extLst>
          </p:cNvPr>
          <p:cNvSpPr/>
          <p:nvPr/>
        </p:nvSpPr>
        <p:spPr>
          <a:xfrm>
            <a:off x="8621486" y="2504554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(localhost:2185)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39DFC3-EF7E-F7A1-9A01-4368D7EEFA16}"/>
              </a:ext>
            </a:extLst>
          </p:cNvPr>
          <p:cNvSpPr/>
          <p:nvPr/>
        </p:nvSpPr>
        <p:spPr>
          <a:xfrm>
            <a:off x="8708571" y="952884"/>
            <a:ext cx="2013857" cy="4304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 Cluster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EDBBB138-329A-452C-587D-70A6E5F23BF9}"/>
              </a:ext>
            </a:extLst>
          </p:cNvPr>
          <p:cNvSpPr/>
          <p:nvPr/>
        </p:nvSpPr>
        <p:spPr>
          <a:xfrm>
            <a:off x="3189515" y="1168104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Leader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EE71D33-014F-AF6E-D4C3-C6CB09CE2ABB}"/>
              </a:ext>
            </a:extLst>
          </p:cNvPr>
          <p:cNvSpPr/>
          <p:nvPr/>
        </p:nvSpPr>
        <p:spPr>
          <a:xfrm>
            <a:off x="941614" y="2064928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Follower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E3AE08EA-2A00-FDEA-91AF-835BE0B7343D}"/>
              </a:ext>
            </a:extLst>
          </p:cNvPr>
          <p:cNvSpPr/>
          <p:nvPr/>
        </p:nvSpPr>
        <p:spPr>
          <a:xfrm>
            <a:off x="3075214" y="2091813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Follower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D4447E44-842B-B025-449E-9256FB21324C}"/>
              </a:ext>
            </a:extLst>
          </p:cNvPr>
          <p:cNvSpPr/>
          <p:nvPr/>
        </p:nvSpPr>
        <p:spPr>
          <a:xfrm>
            <a:off x="5622472" y="2100205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Follower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AB5D80AD-5886-AD57-7CB4-511746DBC28E}"/>
              </a:ext>
            </a:extLst>
          </p:cNvPr>
          <p:cNvSpPr/>
          <p:nvPr/>
        </p:nvSpPr>
        <p:spPr>
          <a:xfrm>
            <a:off x="7941128" y="2181262"/>
            <a:ext cx="1534886" cy="596221"/>
          </a:xfrm>
          <a:prstGeom prst="cloud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Follower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4253E1B-E472-8180-5B9C-7FEF97081C28}"/>
              </a:ext>
            </a:extLst>
          </p:cNvPr>
          <p:cNvCxnSpPr/>
          <p:nvPr/>
        </p:nvCxnSpPr>
        <p:spPr>
          <a:xfrm rot="10800000" flipV="1">
            <a:off x="2476501" y="1764324"/>
            <a:ext cx="2051957" cy="740229"/>
          </a:xfrm>
          <a:prstGeom prst="curvedConnector3">
            <a:avLst>
              <a:gd name="adj1" fmla="val 7705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76F666D-7070-7C0D-2580-DA61DEEC81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01173" y="2196408"/>
            <a:ext cx="744426" cy="185055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DA75808-B0AC-340F-E91F-B0B3D5932944}"/>
              </a:ext>
            </a:extLst>
          </p:cNvPr>
          <p:cNvCxnSpPr>
            <a:cxnSpLocks/>
          </p:cNvCxnSpPr>
          <p:nvPr/>
        </p:nvCxnSpPr>
        <p:spPr>
          <a:xfrm>
            <a:off x="5889171" y="1694813"/>
            <a:ext cx="1578430" cy="906986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1B914F-55E1-12BD-1950-4F0BE2BC64FF}"/>
              </a:ext>
            </a:extLst>
          </p:cNvPr>
          <p:cNvCxnSpPr>
            <a:cxnSpLocks/>
          </p:cNvCxnSpPr>
          <p:nvPr/>
        </p:nvCxnSpPr>
        <p:spPr>
          <a:xfrm>
            <a:off x="6172200" y="1397914"/>
            <a:ext cx="4005943" cy="1202870"/>
          </a:xfrm>
          <a:prstGeom prst="curvedConnector3">
            <a:avLst>
              <a:gd name="adj1" fmla="val 6005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8D0F8E-A899-57ED-1356-402CBFF9C195}"/>
              </a:ext>
            </a:extLst>
          </p:cNvPr>
          <p:cNvSpPr txBox="1"/>
          <p:nvPr/>
        </p:nvSpPr>
        <p:spPr>
          <a:xfrm>
            <a:off x="6945086" y="1263582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Sync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2C67B9-BC49-AEB6-C06E-2E4F0B23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93" y="3794674"/>
            <a:ext cx="7487557" cy="3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6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178475"/>
            <a:ext cx="11103429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Cluster (Ensemble) Installation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AA4A95-E538-2665-FA4F-D0A6149D2BEE}"/>
              </a:ext>
            </a:extLst>
          </p:cNvPr>
          <p:cNvSpPr/>
          <p:nvPr/>
        </p:nvSpPr>
        <p:spPr>
          <a:xfrm>
            <a:off x="533400" y="925286"/>
            <a:ext cx="10297885" cy="2928258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7199B-0D2F-0ABF-EC8B-7405E02BE146}"/>
              </a:ext>
            </a:extLst>
          </p:cNvPr>
          <p:cNvSpPr/>
          <p:nvPr/>
        </p:nvSpPr>
        <p:spPr>
          <a:xfrm>
            <a:off x="4506685" y="1175657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4245B-C7C7-33E8-238D-139B18C19B0E}"/>
              </a:ext>
            </a:extLst>
          </p:cNvPr>
          <p:cNvSpPr/>
          <p:nvPr/>
        </p:nvSpPr>
        <p:spPr>
          <a:xfrm>
            <a:off x="1132114" y="2569030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E675E-13DA-D33F-0B55-4DEFAD3D71F0}"/>
              </a:ext>
            </a:extLst>
          </p:cNvPr>
          <p:cNvSpPr/>
          <p:nvPr/>
        </p:nvSpPr>
        <p:spPr>
          <a:xfrm>
            <a:off x="3603171" y="2569030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C44FC-76B6-4D0F-1A71-AC43328BF374}"/>
              </a:ext>
            </a:extLst>
          </p:cNvPr>
          <p:cNvSpPr/>
          <p:nvPr/>
        </p:nvSpPr>
        <p:spPr>
          <a:xfrm>
            <a:off x="6074228" y="2569030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59352-7365-6F98-6CAF-DD8072E13D48}"/>
              </a:ext>
            </a:extLst>
          </p:cNvPr>
          <p:cNvSpPr/>
          <p:nvPr/>
        </p:nvSpPr>
        <p:spPr>
          <a:xfrm>
            <a:off x="8599714" y="2569030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Server (localhost:2185)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39DFC3-EF7E-F7A1-9A01-4368D7EEFA16}"/>
              </a:ext>
            </a:extLst>
          </p:cNvPr>
          <p:cNvSpPr/>
          <p:nvPr/>
        </p:nvSpPr>
        <p:spPr>
          <a:xfrm>
            <a:off x="8686799" y="1017360"/>
            <a:ext cx="2013857" cy="4304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DC7E6-C652-BD85-4170-490663B31200}"/>
              </a:ext>
            </a:extLst>
          </p:cNvPr>
          <p:cNvSpPr/>
          <p:nvPr/>
        </p:nvSpPr>
        <p:spPr>
          <a:xfrm>
            <a:off x="1360715" y="5557158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Zookeeper </a:t>
            </a:r>
          </a:p>
          <a:p>
            <a:pPr algn="ctr"/>
            <a:r>
              <a:rPr lang="en-US" b="1" dirty="0"/>
              <a:t>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BFAC3A-8B4B-FC2E-A29E-0A7C0EAC2EEB}"/>
              </a:ext>
            </a:extLst>
          </p:cNvPr>
          <p:cNvCxnSpPr>
            <a:cxnSpLocks/>
          </p:cNvCxnSpPr>
          <p:nvPr/>
        </p:nvCxnSpPr>
        <p:spPr>
          <a:xfrm flipV="1">
            <a:off x="2035630" y="3853544"/>
            <a:ext cx="2362200" cy="1693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9D28E-780C-26B7-21D0-D161705C63AF}"/>
              </a:ext>
            </a:extLst>
          </p:cNvPr>
          <p:cNvSpPr/>
          <p:nvPr/>
        </p:nvSpPr>
        <p:spPr>
          <a:xfrm>
            <a:off x="7924802" y="5644244"/>
            <a:ext cx="1763486" cy="101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995811-FB07-3442-CCCA-8CE7941976D4}"/>
              </a:ext>
            </a:extLst>
          </p:cNvPr>
          <p:cNvCxnSpPr>
            <a:cxnSpLocks/>
          </p:cNvCxnSpPr>
          <p:nvPr/>
        </p:nvCxnSpPr>
        <p:spPr>
          <a:xfrm flipH="1" flipV="1">
            <a:off x="6161316" y="3853544"/>
            <a:ext cx="2438401" cy="178020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7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76D1-7A7D-9083-5C2B-8AF189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77"/>
              </a:rPr>
              <a:t>Zookeeper Data Model : </a:t>
            </a:r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77"/>
              </a:rPr>
              <a:t>ZNode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D08974-4652-EDA6-FF85-4D542E03EA7C}"/>
              </a:ext>
            </a:extLst>
          </p:cNvPr>
          <p:cNvSpPr txBox="1"/>
          <p:nvPr/>
        </p:nvSpPr>
        <p:spPr>
          <a:xfrm>
            <a:off x="424544" y="1163322"/>
            <a:ext cx="5105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Apache Zookeeper, </a:t>
            </a:r>
            <a:r>
              <a:rPr lang="en-IN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It is a library that enables coordination in distributed systems. These are some of the distributed systems coordination problems that zookeeper solves: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F6A7CB-05FA-6D64-C6A0-4192C6F5930D}"/>
              </a:ext>
            </a:extLst>
          </p:cNvPr>
          <p:cNvSpPr txBox="1"/>
          <p:nvPr/>
        </p:nvSpPr>
        <p:spPr>
          <a:xfrm>
            <a:off x="6531429" y="1426029"/>
            <a:ext cx="3864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Work Distribution</a:t>
            </a:r>
          </a:p>
          <a:p>
            <a:pPr marL="342900" indent="-342900">
              <a:buAutoNum type="arabicPeriod"/>
            </a:pPr>
            <a:r>
              <a:rPr lang="en-US" dirty="0"/>
              <a:t>Configuration Management</a:t>
            </a:r>
          </a:p>
          <a:p>
            <a:pPr marL="342900" indent="-342900">
              <a:buAutoNum type="arabicPeriod"/>
            </a:pPr>
            <a:r>
              <a:rPr lang="en-US" dirty="0"/>
              <a:t>Distributed Monitoring</a:t>
            </a:r>
          </a:p>
          <a:p>
            <a:pPr marL="342900" indent="-342900">
              <a:buAutoNum type="arabicPeriod"/>
            </a:pPr>
            <a:r>
              <a:rPr lang="en-US" dirty="0"/>
              <a:t>Distributed Locks</a:t>
            </a:r>
          </a:p>
          <a:p>
            <a:pPr marL="342900" indent="-342900">
              <a:buAutoNum type="arabicPeriod"/>
            </a:pPr>
            <a:r>
              <a:rPr lang="en-US" dirty="0"/>
              <a:t>Group membership</a:t>
            </a:r>
          </a:p>
          <a:p>
            <a:pPr marL="342900" indent="-342900">
              <a:buAutoNum type="arabicPeriod"/>
            </a:pPr>
            <a:r>
              <a:rPr lang="en-US" dirty="0"/>
              <a:t>Leader Selection</a:t>
            </a:r>
          </a:p>
          <a:p>
            <a:pPr marL="342900" indent="-342900">
              <a:buAutoNum type="arabicPeriod"/>
            </a:pPr>
            <a:r>
              <a:rPr lang="en-US" dirty="0"/>
              <a:t>Generate Distributed Sequence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2B3AFF-5E5C-310B-B9FB-339AB327525B}"/>
              </a:ext>
            </a:extLst>
          </p:cNvPr>
          <p:cNvSpPr txBox="1"/>
          <p:nvPr/>
        </p:nvSpPr>
        <p:spPr>
          <a:xfrm>
            <a:off x="533400" y="2852057"/>
            <a:ext cx="535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Znode</a:t>
            </a:r>
            <a:r>
              <a:rPr lang="en-US" b="1" dirty="0">
                <a:solidFill>
                  <a:srgbClr val="C00000"/>
                </a:solidFill>
              </a:rPr>
              <a:t> is there with Zookeeper to solve these enterprise use case easily.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3112DB-B11D-5845-58BA-EA07FF9FA14A}"/>
              </a:ext>
            </a:extLst>
          </p:cNvPr>
          <p:cNvSpPr txBox="1"/>
          <p:nvPr/>
        </p:nvSpPr>
        <p:spPr>
          <a:xfrm>
            <a:off x="424544" y="3945760"/>
            <a:ext cx="5671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ZooKeeper</a:t>
            </a:r>
            <a:r>
              <a:rPr lang="en-IN" dirty="0"/>
              <a:t> uses a hierarchical data structure called </a:t>
            </a:r>
            <a:r>
              <a:rPr lang="en-IN" dirty="0" err="1"/>
              <a:t>znodes</a:t>
            </a:r>
            <a:r>
              <a:rPr lang="en-IN" dirty="0"/>
              <a:t> to store and manage data in a distributed system. </a:t>
            </a:r>
          </a:p>
          <a:p>
            <a:endParaRPr lang="en-IN" dirty="0"/>
          </a:p>
          <a:p>
            <a:r>
              <a:rPr lang="en-IN" dirty="0"/>
              <a:t>These </a:t>
            </a:r>
            <a:r>
              <a:rPr lang="en-IN" dirty="0" err="1"/>
              <a:t>znodes</a:t>
            </a:r>
            <a:r>
              <a:rPr lang="en-IN" dirty="0"/>
              <a:t> are similar to files and directories in a </a:t>
            </a:r>
          </a:p>
          <a:p>
            <a:r>
              <a:rPr lang="en-IN" dirty="0"/>
              <a:t>traditional file system, but with additional features for coordination and synchronization. </a:t>
            </a:r>
          </a:p>
          <a:p>
            <a:endParaRPr lang="en-IN" dirty="0"/>
          </a:p>
          <a:p>
            <a:r>
              <a:rPr lang="en-IN" dirty="0"/>
              <a:t>By using </a:t>
            </a:r>
            <a:r>
              <a:rPr lang="en-IN" dirty="0" err="1"/>
              <a:t>znodes</a:t>
            </a:r>
            <a:r>
              <a:rPr lang="en-IN" dirty="0"/>
              <a:t> and their associated operations, </a:t>
            </a:r>
            <a:r>
              <a:rPr lang="en-IN" dirty="0" err="1"/>
              <a:t>ZooKeeper</a:t>
            </a:r>
            <a:r>
              <a:rPr lang="en-IN" dirty="0"/>
              <a:t> can effectively solve various distributed system challenges.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E062DD-B7D3-6414-DB37-387764C3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157" y="3498388"/>
            <a:ext cx="56134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7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963</Words>
  <Application>Microsoft Macintosh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Roboto</vt:lpstr>
      <vt:lpstr>sohne</vt:lpstr>
      <vt:lpstr>source-serif-pro</vt:lpstr>
      <vt:lpstr>Office Theme</vt:lpstr>
      <vt:lpstr>Zookeeper YouTube </vt:lpstr>
      <vt:lpstr>Zookeeper Standalone Installation</vt:lpstr>
      <vt:lpstr>Zookeeper Standalone Installation</vt:lpstr>
      <vt:lpstr>Zookeeper Standalone Installation</vt:lpstr>
      <vt:lpstr>Zookeeper Cluster (Ensemble) Installation</vt:lpstr>
      <vt:lpstr>Zookeeper Cluster (Ensemble) Installation</vt:lpstr>
      <vt:lpstr>Zookeeper Cluster (Ensemble) Installation</vt:lpstr>
      <vt:lpstr>Zookeeper Cluster (Ensemble) Installation</vt:lpstr>
      <vt:lpstr>Zookeeper Data Model : ZNode</vt:lpstr>
      <vt:lpstr>Zookeeper Data Model : ZNode</vt:lpstr>
      <vt:lpstr>Zookeeper Data Model : ZNode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</dc:title>
  <dc:creator>Binod Suman</dc:creator>
  <cp:lastModifiedBy>Binod Suman</cp:lastModifiedBy>
  <cp:revision>5</cp:revision>
  <dcterms:created xsi:type="dcterms:W3CDTF">2024-10-22T11:35:36Z</dcterms:created>
  <dcterms:modified xsi:type="dcterms:W3CDTF">2024-10-22T14:15:02Z</dcterms:modified>
</cp:coreProperties>
</file>