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6"/>
  </p:notesMasterIdLst>
  <p:sldIdLst>
    <p:sldId id="256" r:id="rId2"/>
    <p:sldId id="289" r:id="rId3"/>
    <p:sldId id="279" r:id="rId4"/>
    <p:sldId id="290" r:id="rId5"/>
    <p:sldId id="258" r:id="rId6"/>
    <p:sldId id="306" r:id="rId7"/>
    <p:sldId id="302" r:id="rId8"/>
    <p:sldId id="307" r:id="rId9"/>
    <p:sldId id="308" r:id="rId10"/>
    <p:sldId id="311" r:id="rId11"/>
    <p:sldId id="309" r:id="rId12"/>
    <p:sldId id="310" r:id="rId13"/>
    <p:sldId id="312" r:id="rId14"/>
    <p:sldId id="314" r:id="rId15"/>
    <p:sldId id="291" r:id="rId16"/>
    <p:sldId id="298" r:id="rId17"/>
    <p:sldId id="292" r:id="rId18"/>
    <p:sldId id="299" r:id="rId19"/>
    <p:sldId id="301" r:id="rId20"/>
    <p:sldId id="316" r:id="rId21"/>
    <p:sldId id="295" r:id="rId22"/>
    <p:sldId id="296" r:id="rId23"/>
    <p:sldId id="297" r:id="rId24"/>
    <p:sldId id="29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 autoAdjust="0"/>
    <p:restoredTop sz="50000" autoAdjust="0"/>
  </p:normalViewPr>
  <p:slideViewPr>
    <p:cSldViewPr snapToGrid="0">
      <p:cViewPr varScale="1">
        <p:scale>
          <a:sx n="72" d="100"/>
          <a:sy n="72" d="100"/>
        </p:scale>
        <p:origin x="3450" y="66"/>
      </p:cViewPr>
      <p:guideLst/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E0A66-1554-412B-AD0F-96238C3EDF56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347F2-3499-47D7-9A98-77CEC6B75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62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Коллеги, здравствуйте!</a:t>
            </a:r>
          </a:p>
          <a:p>
            <a:r>
              <a:rPr lang="ru-RU" dirty="0"/>
              <a:t>Целью мое дипломной работы был проект по умолчанию</a:t>
            </a:r>
            <a:r>
              <a:rPr lang="en-US" dirty="0"/>
              <a:t>: </a:t>
            </a:r>
            <a:r>
              <a:rPr lang="ru-RU" sz="1200" dirty="0">
                <a:solidFill>
                  <a:srgbClr val="FFFFFF"/>
                </a:solidFill>
              </a:rPr>
              <a:t>Предсказание стоимости недвижимости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363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У более чем 100000 записей нет информации о наличии ванной комнаты.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Также этот признак интересен своими дробными значениями</a:t>
            </a:r>
          </a:p>
          <a:p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Оказалось, что дробные значения в обозначении количества ванн- это не ошибка специальные обозначения типов ванн</a:t>
            </a:r>
          </a:p>
          <a:p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(прочитать пару примеров)</a:t>
            </a:r>
          </a:p>
          <a:p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1.0 полноценная - должна содержать четыре основных приспособления: унитаз, раковину, ванну и душ (или комбинацию душа и ванны).</a:t>
            </a:r>
          </a:p>
          <a:p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0.5 полуванна - имеет только два из четырех основных компонентов ванной комнаты, обычно унитаз и раковину</a:t>
            </a:r>
          </a:p>
          <a:p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0.75 трехчетвертная ванна - в ней не хватает одного из четырех перечисленных выше приспособлений. Чаще всего это будет ванна.</a:t>
            </a:r>
          </a:p>
          <a:p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0.25 четверть ванна - комната только с одним из четырех элементов, обычно это туалет</a:t>
            </a: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Не читать!</a:t>
            </a: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Если в доме указано, что в нем три ванные комнаты и две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полуванные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почему бы просто не сложить их все вместе и не сказать, что ванных комнат четыре? Это казалось бы логичным, но каждая ванная комната должна быть указана отдельно, потому что это дает покупателям жилья лучшее представление об особенностях дома и их возможностях, когда им просто нужно уйти.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815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Пример сложно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признака. Это один из самых сложных признаков в котором по мимо всего, были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измерения одновременно в квадратных футах и акрах.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172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Количество каминов было преобразовано в числовой признак.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473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Еще один пример сложно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признака. 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317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 результате получили следующие столбцы:</a:t>
            </a:r>
          </a:p>
          <a:p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ru-RU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sk_dist_min</a:t>
            </a:r>
            <a:r>
              <a:rPr lang="ru-RU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минимальное расстояние до школы</a:t>
            </a:r>
          </a:p>
          <a:p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ru-RU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sk_dist_mean</a:t>
            </a:r>
            <a:r>
              <a:rPr lang="ru-RU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среднее расстояние до школы</a:t>
            </a:r>
          </a:p>
          <a:p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ru-RU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sk_rating_min</a:t>
            </a:r>
            <a:r>
              <a:rPr lang="ru-RU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минимальный рейтинг школы</a:t>
            </a:r>
          </a:p>
          <a:p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ru-RU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sk_rating_max</a:t>
            </a:r>
            <a:r>
              <a:rPr lang="ru-RU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максимальный рейтинг школы</a:t>
            </a:r>
          </a:p>
          <a:p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ru-RU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sk_rating_mean</a:t>
            </a:r>
            <a:r>
              <a:rPr lang="ru-RU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средний рейтинг школ в окрестностях</a:t>
            </a:r>
          </a:p>
          <a:p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ru-RU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sk_gp_pk</a:t>
            </a:r>
            <a:r>
              <a:rPr lang="ru-RU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количество детских садов (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дощкольных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образовательных учреждений) в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окресностях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sk_gr_01</a:t>
            </a:r>
            <a:r>
              <a:rPr lang="ru-RU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по </a:t>
            </a:r>
            <a:r>
              <a:rPr lang="ru-RU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sk_gr_12</a:t>
            </a:r>
            <a:r>
              <a:rPr lang="ru-RU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количество школ с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соответсвующими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классами обучения (с 1 по 12) в окрестностях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894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результате </a:t>
            </a:r>
            <a:r>
              <a:rPr lang="en-US" dirty="0"/>
              <a:t>EDA</a:t>
            </a:r>
            <a:r>
              <a:rPr lang="ru-RU" dirty="0"/>
              <a:t> из 18 признаков получилось 38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649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r>
              <a:rPr lang="ru-RU" dirty="0"/>
              <a:t> был разбит в следующих пропорциях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999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 базовую модель была взята Линейная Регрессия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252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Попробовал улучшить результат применив </a:t>
            </a:r>
            <a:r>
              <a:rPr lang="en-US" dirty="0"/>
              <a:t>RFE</a:t>
            </a:r>
            <a:r>
              <a:rPr lang="ru-RU" dirty="0"/>
              <a:t>, но это ухудшило метрику, поэтому для тестов оставил все признаки, но для </a:t>
            </a:r>
            <a:r>
              <a:rPr lang="ru-RU" dirty="0" err="1"/>
              <a:t>продакшена</a:t>
            </a:r>
            <a:r>
              <a:rPr lang="ru-RU" dirty="0"/>
              <a:t> нужно отобрать только самые значимые.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878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 произведен подбор </a:t>
            </a:r>
            <a:r>
              <a:rPr lang="ru-RU" dirty="0" err="1"/>
              <a:t>гиперпараметров</a:t>
            </a:r>
            <a:r>
              <a:rPr lang="ru-RU" dirty="0"/>
              <a:t> и кросс-валидация для алгоритма </a:t>
            </a:r>
            <a:r>
              <a:rPr lang="en-US" sz="1200" dirty="0" err="1"/>
              <a:t>XGBoost</a:t>
            </a:r>
            <a:r>
              <a:rPr lang="ru-RU" sz="1200" dirty="0"/>
              <a:t>, результаты работы и итоговые параметры вы можете видеть на слайде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88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Задача- </a:t>
            </a:r>
            <a:r>
              <a:rPr lang="ru-RU" dirty="0">
                <a:solidFill>
                  <a:srgbClr val="FFFFFE"/>
                </a:solidFill>
              </a:rPr>
              <a:t>Разработать сервис, который будет предсказывать стоимость домов, основываясь на истории предложений.</a:t>
            </a:r>
          </a:p>
          <a:p>
            <a:r>
              <a:rPr lang="ru-RU" dirty="0"/>
              <a:t>Я</a:t>
            </a:r>
            <a:r>
              <a:rPr lang="en-US" dirty="0"/>
              <a:t> </a:t>
            </a:r>
            <a:r>
              <a:rPr lang="ru-RU" dirty="0"/>
              <a:t>выбрал эту тему, т.к она показалась мне довольно интересной, и применимой на практике. </a:t>
            </a:r>
          </a:p>
          <a:p>
            <a:r>
              <a:rPr lang="ru-RU" dirty="0"/>
              <a:t>Задача предсказания стоимости недвижимости для определения выгодных предложений или того что цена завышена, является очень популярной задачей и используется такими крупными компаниями как ЦИАН, </a:t>
            </a:r>
            <a:r>
              <a:rPr lang="ru-RU" dirty="0" err="1"/>
              <a:t>ДомКлик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но пока что нет у </a:t>
            </a:r>
            <a:r>
              <a:rPr lang="ru-RU" dirty="0" err="1"/>
              <a:t>Авито</a:t>
            </a:r>
            <a:r>
              <a:rPr lang="ru-RU" dirty="0"/>
              <a:t>)).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420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Пару слов про подбор </a:t>
            </a:r>
            <a:r>
              <a:rPr lang="ru-RU" dirty="0" err="1"/>
              <a:t>гиперпараметров</a:t>
            </a:r>
            <a:endParaRPr lang="ru-RU" dirty="0"/>
          </a:p>
          <a:p>
            <a:endParaRPr lang="ru-RU" dirty="0"/>
          </a:p>
          <a:p>
            <a:r>
              <a:rPr lang="ru-RU" dirty="0"/>
              <a:t>С помощь 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Grid search</a:t>
            </a:r>
            <a:r>
              <a:rPr lang="ru-RU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и Кросс-валидации подобрал сначала первую пару параметров, затем вторую и потом параметр 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eta.</a:t>
            </a:r>
            <a:endParaRPr lang="ru-RU" b="1" i="0" dirty="0">
              <a:solidFill>
                <a:srgbClr val="5F6368"/>
              </a:solidFill>
              <a:effectLst/>
              <a:latin typeface="arial" panose="020B0604020202020204" pitchFamily="34" charset="0"/>
            </a:endParaRPr>
          </a:p>
          <a:p>
            <a:endParaRPr lang="ru-RU" b="1" i="0" dirty="0">
              <a:solidFill>
                <a:srgbClr val="5F6368"/>
              </a:solidFill>
              <a:effectLst/>
              <a:latin typeface="arial" panose="020B0604020202020204" pitchFamily="34" charset="0"/>
            </a:endParaRPr>
          </a:p>
          <a:p>
            <a:endParaRPr lang="ru-RU" b="1" i="0" dirty="0">
              <a:solidFill>
                <a:srgbClr val="5F6368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756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095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Использовал сеть </a:t>
            </a:r>
            <a:r>
              <a:rPr lang="en-US" dirty="0" err="1"/>
              <a:t>TabNet</a:t>
            </a:r>
            <a:r>
              <a:rPr lang="ru-RU" dirty="0"/>
              <a:t> на фреймворке </a:t>
            </a:r>
            <a:r>
              <a:rPr lang="en-US" dirty="0" err="1"/>
              <a:t>Keras</a:t>
            </a:r>
            <a:r>
              <a:rPr lang="ru-RU" dirty="0"/>
              <a:t>. В общем результаты неплохие, но работает очень долго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32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Использовал </a:t>
            </a:r>
            <a:r>
              <a:rPr lang="ru-RU" dirty="0" err="1"/>
              <a:t>Блендинг</a:t>
            </a:r>
            <a:r>
              <a:rPr lang="ru-RU" dirty="0"/>
              <a:t>, для </a:t>
            </a:r>
            <a:r>
              <a:rPr lang="ru-RU" sz="1200" dirty="0"/>
              <a:t>усредненная оценки по двум моделям </a:t>
            </a:r>
            <a:r>
              <a:rPr lang="ru-RU" sz="1200" dirty="0" err="1"/>
              <a:t>Stacking</a:t>
            </a:r>
            <a:r>
              <a:rPr lang="ru-RU" sz="1200" dirty="0"/>
              <a:t> и </a:t>
            </a:r>
            <a:r>
              <a:rPr lang="ru-RU" sz="1200" dirty="0" err="1"/>
              <a:t>TabNet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492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Наилучший результат дал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ru-RU" dirty="0"/>
              <a:t>после подбора </a:t>
            </a:r>
            <a:r>
              <a:rPr lang="ru-RU" dirty="0" err="1"/>
              <a:t>гиперпараметров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Учитывая его скорость работы, считаю эту модель самой предпочтительной для использования в </a:t>
            </a:r>
            <a:r>
              <a:rPr lang="ru-RU" dirty="0" err="1"/>
              <a:t>продакшене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35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Задачами проекта были следующие этапы изображенные на слайде (пауза)</a:t>
            </a:r>
          </a:p>
          <a:p>
            <a:r>
              <a:rPr lang="ru-RU" dirty="0"/>
              <a:t>Целевые метрики для оценки эффективности я выбрал </a:t>
            </a:r>
            <a:r>
              <a:rPr lang="en-US" dirty="0"/>
              <a:t>MAE </a:t>
            </a:r>
            <a:r>
              <a:rPr lang="ru-RU" dirty="0"/>
              <a:t>и </a:t>
            </a:r>
            <a:r>
              <a:rPr lang="en-US" dirty="0"/>
              <a:t>MAPE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359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Были проделаны следующие этапы работы над проектом, подробнее о которых я расскажу далее.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Ничего не говорить, только сделать паузу.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667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Хотелось бы немного остановиться на сложности </a:t>
            </a:r>
            <a:r>
              <a:rPr lang="en-US" dirty="0"/>
              <a:t>EDA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Датасет</a:t>
            </a:r>
            <a:r>
              <a:rPr lang="ru-RU" dirty="0"/>
              <a:t> был очень сильно загрязнен, много пропусков, дубли, сложные категориальные признаки. Очень много времени было потрачено на </a:t>
            </a:r>
            <a:r>
              <a:rPr lang="en-US" dirty="0"/>
              <a:t>EDA </a:t>
            </a:r>
            <a:r>
              <a:rPr lang="ru-RU" dirty="0"/>
              <a:t>и </a:t>
            </a:r>
            <a:r>
              <a:rPr lang="en-US" dirty="0"/>
              <a:t>Features Engineering</a:t>
            </a:r>
            <a:r>
              <a:rPr lang="ru-RU" dirty="0"/>
              <a:t>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Целевая переменная как и многие другие признаки содержали различные символы и требовали глубокой очистки.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725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Разброс цен очень большой от 1 до </a:t>
            </a:r>
            <a:r>
              <a:rPr lang="ru-RU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195000000. После применения логарифма, график стал более гладким.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0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Приведу еще несколько примеров сложных признаков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После обработки 1280 описаний типа недвижимости, удалось разбить на разумное число категорий.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387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Более 336 тысяч уникальных адресов. 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Возможно можно было бы извлечь из адресов геолокацию, для определения новых признаков таких как район, центр и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тд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и посчитать для них среднюю или медианную цену. Но времени не хватило</a:t>
            </a:r>
          </a:p>
          <a:p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Почти в каждом адресе есть аббревиатуры типа улицы, например 'BLVD' -бульвар, 'ROAD' - дорога и т.п. а также номер дома.</a:t>
            </a:r>
          </a:p>
          <a:p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Из столбца '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 удалось получить категориальный признак с типом улицы. 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47F2-3499-47D7-9A98-77CEC6B75A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17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1CDB3AD-F32A-4F70-BFEC-E3A03429E224}" type="datetime1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01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7B7D-B153-4302-8335-E1B3D54922C1}" type="datetime1">
              <a:rPr lang="ru-RU" smtClean="0"/>
              <a:t>07.04.2022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63830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7B7D-B153-4302-8335-E1B3D54922C1}" type="datetime1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27803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7B7D-B153-4302-8335-E1B3D54922C1}" type="datetime1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17489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7B7D-B153-4302-8335-E1B3D54922C1}" type="datetime1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29632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7B7D-B153-4302-8335-E1B3D54922C1}" type="datetime1">
              <a:rPr lang="ru-RU" smtClean="0"/>
              <a:t>07.04.2022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39064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7B7D-B153-4302-8335-E1B3D54922C1}" type="datetime1">
              <a:rPr lang="ru-RU" smtClean="0"/>
              <a:t>07.04.2022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08886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6D8CD41-DC95-41C7-B2CA-7A433F7E527E}" type="datetime1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21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CA301E1-5D16-48AC-A0D0-3DEB335A6BEF}" type="datetime1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95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60F-B0CC-4A2B-AFCB-876D3A7CCB7E}" type="datetime1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02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2FB1-FDDA-4B0B-8D46-DE312DF9EB36}" type="datetime1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7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804B-8455-4260-B2E1-7485096C39B7}" type="datetime1">
              <a:rPr lang="ru-RU" smtClean="0"/>
              <a:t>07.04.2022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0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8255-1584-41A1-B585-B1877CFE1718}" type="datetime1">
              <a:rPr lang="ru-RU" smtClean="0"/>
              <a:t>07.04.2022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1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97CC-12B8-48D1-94FD-EE4068E40D1D}" type="datetime1">
              <a:rPr lang="ru-RU" smtClean="0"/>
              <a:t>07.04.2022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14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2F8F-0334-4737-AA3F-E2325CAF5702}" type="datetime1">
              <a:rPr lang="ru-RU" smtClean="0"/>
              <a:t>07.04.2022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07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961F-5A81-4B93-84AA-FA71ADFE8FB7}" type="datetime1">
              <a:rPr lang="ru-RU" smtClean="0"/>
              <a:t>07.04.2022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31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9D0-8931-494D-9483-71603633F777}" type="datetime1">
              <a:rPr lang="ru-RU" smtClean="0"/>
              <a:t>07.04.2022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93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A4F7B7D-B153-4302-8335-E1B3D54922C1}" type="datetime1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F81295-05B3-4188-980B-5886FCD1E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5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00EBC-6961-478B-95F5-BE49367D5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 fontScale="90000"/>
          </a:bodyPr>
          <a:lstStyle/>
          <a:p>
            <a:pPr algn="l"/>
            <a:r>
              <a:rPr lang="ru-RU" sz="6800" dirty="0">
                <a:solidFill>
                  <a:srgbClr val="FFFFFF"/>
                </a:solidFill>
              </a:rPr>
              <a:t>Предсказание стоимости недвижимости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717362-F209-41BB-91CD-DB0CCF8C4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r>
              <a:rPr lang="ru-RU" sz="2000">
                <a:solidFill>
                  <a:srgbClr val="FFFFFF"/>
                </a:solidFill>
              </a:rPr>
              <a:t>Финальный проект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6EFE92-3546-48C9-9E6A-34FA6DB1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3711" y="584851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EB6376-AA05-4D26-95B7-362FA90AD362}" type="datetime1">
              <a:rPr lang="ru-RU" sz="14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07.04.2022</a:t>
            </a:fld>
            <a:endParaRPr lang="ru-RU" sz="1400" dirty="0">
              <a:solidFill>
                <a:srgbClr val="FFFFFF"/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DD5128-2210-4CA0-B10D-B7A74F32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77506" y="623907"/>
            <a:ext cx="36339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FFFFFF"/>
                </a:solidFill>
              </a:rPr>
              <a:t>Пинаев Сергей </a:t>
            </a:r>
            <a:r>
              <a:rPr lang="en-US" sz="1400" dirty="0">
                <a:solidFill>
                  <a:srgbClr val="FFFFFF"/>
                </a:solidFill>
              </a:rPr>
              <a:t>DST-48</a:t>
            </a:r>
            <a:endParaRPr lang="ru-RU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97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6A1E1-8F96-4988-A19D-4585A801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 err="1">
                <a:solidFill>
                  <a:srgbClr val="FFFFFF"/>
                </a:solidFill>
              </a:rPr>
              <a:t>Сложности</a:t>
            </a:r>
            <a:r>
              <a:rPr lang="en-US" sz="6600" dirty="0">
                <a:solidFill>
                  <a:srgbClr val="FFFFFF"/>
                </a:solidFill>
              </a:rPr>
              <a:t> EDA: baths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B358FB-1FF0-43EE-84AF-DA098C08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B9D760F-B0CC-4A2B-AFCB-876D3A7CCB7E}" type="datetime1">
              <a:rPr lang="en-US" b="0">
                <a:solidFill>
                  <a:srgbClr val="B31166"/>
                </a:solidFill>
              </a:rPr>
              <a:pPr>
                <a:spcAft>
                  <a:spcPts val="600"/>
                </a:spcAft>
              </a:pPr>
              <a:t>4/7/2022</a:t>
            </a:fld>
            <a:endParaRPr lang="en-US" b="0">
              <a:solidFill>
                <a:srgbClr val="B31166"/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E3BA5B-E4D6-4645-AA81-D1E55690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>
                <a:solidFill>
                  <a:srgbClr val="B31166"/>
                </a:solidFill>
              </a:rPr>
              <a:t>Пинаев Сергей DST-48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BD7DCB-7956-4E8B-83CB-97A62024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08F81295-05B3-4188-980B-5886FCD1EB0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EED8945-0F52-4646-86D3-B52A143052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1110" y="2468031"/>
            <a:ext cx="4330298" cy="3588211"/>
          </a:xfrm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15B9C62A-167D-4A0E-AE93-030B4C6AED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4780" y="2603500"/>
            <a:ext cx="6488923" cy="2631109"/>
          </a:xfrm>
        </p:spPr>
      </p:pic>
    </p:spTree>
    <p:extLst>
      <p:ext uri="{BB962C8B-B14F-4D97-AF65-F5344CB8AC3E}">
        <p14:creationId xmlns:p14="http://schemas.microsoft.com/office/powerpoint/2010/main" val="32023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6A1E1-8F96-4988-A19D-4585A801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 err="1">
                <a:solidFill>
                  <a:srgbClr val="FFFFFF"/>
                </a:solidFill>
              </a:rPr>
              <a:t>Сложности</a:t>
            </a:r>
            <a:r>
              <a:rPr lang="en-US" sz="6600" dirty="0">
                <a:solidFill>
                  <a:srgbClr val="FFFFFF"/>
                </a:solidFill>
              </a:rPr>
              <a:t> EDA: </a:t>
            </a:r>
            <a:r>
              <a:rPr lang="en-US" sz="6600" dirty="0" err="1">
                <a:solidFill>
                  <a:srgbClr val="FFFFFF"/>
                </a:solidFill>
              </a:rPr>
              <a:t>homeFacts</a:t>
            </a:r>
            <a:endParaRPr lang="en-US" sz="6600" dirty="0">
              <a:solidFill>
                <a:srgbClr val="FFFFFF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5A2B560-9D90-4A50-9EC5-29528B6BCD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11247" y="2603500"/>
            <a:ext cx="10932456" cy="1183725"/>
          </a:xfr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143FE19E-4C9B-43A8-8AEA-BB03AB6A4E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3785" y="4165371"/>
            <a:ext cx="10932456" cy="1842625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2CB358FB-1FF0-43EE-84AF-DA098C08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B9D760F-B0CC-4A2B-AFCB-876D3A7CCB7E}" type="datetime1">
              <a:rPr lang="en-US" b="0">
                <a:solidFill>
                  <a:srgbClr val="B31166"/>
                </a:solidFill>
              </a:rPr>
              <a:pPr>
                <a:spcAft>
                  <a:spcPts val="600"/>
                </a:spcAft>
              </a:pPr>
              <a:t>4/7/2022</a:t>
            </a:fld>
            <a:endParaRPr lang="en-US" b="0">
              <a:solidFill>
                <a:srgbClr val="B31166"/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E3BA5B-E4D6-4645-AA81-D1E55690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>
                <a:solidFill>
                  <a:srgbClr val="B31166"/>
                </a:solidFill>
              </a:rPr>
              <a:t>Пинаев Сергей DST-48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BD7DCB-7956-4E8B-83CB-97A62024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08F81295-05B3-4188-980B-5886FCD1EB0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2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6A1E1-8F96-4988-A19D-4585A801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 err="1">
                <a:solidFill>
                  <a:srgbClr val="FFFFFF"/>
                </a:solidFill>
              </a:rPr>
              <a:t>Сложности</a:t>
            </a:r>
            <a:r>
              <a:rPr lang="en-US" sz="6600" dirty="0">
                <a:solidFill>
                  <a:srgbClr val="FFFFFF"/>
                </a:solidFill>
              </a:rPr>
              <a:t> EDA: fireplace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03FDEA7-F11D-484F-831A-6DB5753F36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55700" y="3267372"/>
            <a:ext cx="4824413" cy="2088556"/>
          </a:xfr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7F654167-8491-405C-B20D-BDB21EC856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956344" y="2603500"/>
            <a:ext cx="3329149" cy="341630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2CB358FB-1FF0-43EE-84AF-DA098C08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B9D760F-B0CC-4A2B-AFCB-876D3A7CCB7E}" type="datetime1">
              <a:rPr lang="en-US" b="0">
                <a:solidFill>
                  <a:srgbClr val="B31166"/>
                </a:solidFill>
              </a:rPr>
              <a:pPr>
                <a:spcAft>
                  <a:spcPts val="600"/>
                </a:spcAft>
              </a:pPr>
              <a:t>4/7/2022</a:t>
            </a:fld>
            <a:endParaRPr lang="en-US" b="0">
              <a:solidFill>
                <a:srgbClr val="B31166"/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E3BA5B-E4D6-4645-AA81-D1E55690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>
                <a:solidFill>
                  <a:srgbClr val="B31166"/>
                </a:solidFill>
              </a:rPr>
              <a:t>Пинаев Сергей DST-48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BD7DCB-7956-4E8B-83CB-97A62024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08F81295-05B3-4188-980B-5886FCD1EB0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17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6A1E1-8F96-4988-A19D-4585A801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 err="1">
                <a:solidFill>
                  <a:srgbClr val="FFFFFF"/>
                </a:solidFill>
              </a:rPr>
              <a:t>Сложности</a:t>
            </a:r>
            <a:r>
              <a:rPr lang="en-US" sz="6600" dirty="0">
                <a:solidFill>
                  <a:srgbClr val="FFFFFF"/>
                </a:solidFill>
              </a:rPr>
              <a:t> EDA:</a:t>
            </a:r>
            <a:r>
              <a:rPr lang="ru-RU" sz="6600" dirty="0">
                <a:solidFill>
                  <a:srgbClr val="FFFFFF"/>
                </a:solidFill>
              </a:rPr>
              <a:t> </a:t>
            </a:r>
            <a:r>
              <a:rPr lang="en-US" sz="6600" dirty="0">
                <a:solidFill>
                  <a:srgbClr val="FFFFFF"/>
                </a:solidFill>
              </a:rPr>
              <a:t>schools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0570C7B-3248-4D81-AE0E-E19464C7DB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97540" y="2514599"/>
            <a:ext cx="6577138" cy="914401"/>
          </a:xfr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FEE45760-D6D4-4F55-AC03-2C57A8B573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663382" y="2514599"/>
            <a:ext cx="3692087" cy="3628285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2CB358FB-1FF0-43EE-84AF-DA098C08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B9D760F-B0CC-4A2B-AFCB-876D3A7CCB7E}" type="datetime1">
              <a:rPr lang="en-US" b="0">
                <a:solidFill>
                  <a:srgbClr val="B31166"/>
                </a:solidFill>
              </a:rPr>
              <a:pPr>
                <a:spcAft>
                  <a:spcPts val="600"/>
                </a:spcAft>
              </a:pPr>
              <a:t>4/7/2022</a:t>
            </a:fld>
            <a:endParaRPr lang="en-US" b="0">
              <a:solidFill>
                <a:srgbClr val="B31166"/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E3BA5B-E4D6-4645-AA81-D1E55690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>
                <a:solidFill>
                  <a:srgbClr val="B31166"/>
                </a:solidFill>
              </a:rPr>
              <a:t>Пинаев Сергей DST-48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BD7DCB-7956-4E8B-83CB-97A62024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08F81295-05B3-4188-980B-5886FCD1EB0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4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6A1E1-8F96-4988-A19D-4585A801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 err="1">
                <a:solidFill>
                  <a:srgbClr val="FFFFFF"/>
                </a:solidFill>
              </a:rPr>
              <a:t>Сложности</a:t>
            </a:r>
            <a:r>
              <a:rPr lang="en-US" sz="6600" dirty="0">
                <a:solidFill>
                  <a:srgbClr val="FFFFFF"/>
                </a:solidFill>
              </a:rPr>
              <a:t> EDA:</a:t>
            </a:r>
            <a:r>
              <a:rPr lang="ru-RU" sz="6600" dirty="0">
                <a:solidFill>
                  <a:srgbClr val="FFFFFF"/>
                </a:solidFill>
              </a:rPr>
              <a:t> </a:t>
            </a:r>
            <a:r>
              <a:rPr lang="en-US" sz="6600" dirty="0">
                <a:solidFill>
                  <a:srgbClr val="FFFFFF"/>
                </a:solidFill>
              </a:rPr>
              <a:t>schools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B358FB-1FF0-43EE-84AF-DA098C08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B9D760F-B0CC-4A2B-AFCB-876D3A7CCB7E}" type="datetime1">
              <a:rPr lang="en-US" b="0">
                <a:solidFill>
                  <a:srgbClr val="B31166"/>
                </a:solidFill>
              </a:rPr>
              <a:pPr>
                <a:spcAft>
                  <a:spcPts val="600"/>
                </a:spcAft>
              </a:pPr>
              <a:t>4/7/2022</a:t>
            </a:fld>
            <a:endParaRPr lang="en-US" b="0">
              <a:solidFill>
                <a:srgbClr val="B31166"/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E3BA5B-E4D6-4645-AA81-D1E55690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>
                <a:solidFill>
                  <a:srgbClr val="B31166"/>
                </a:solidFill>
              </a:rPr>
              <a:t>Пинаев Сергей DST-48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BD7DCB-7956-4E8B-83CB-97A62024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08F81295-05B3-4188-980B-5886FCD1EB0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10BDE413-BD0B-4DEE-84CE-024F32D18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450" y="2767085"/>
            <a:ext cx="11341100" cy="2246264"/>
          </a:xfrm>
        </p:spPr>
      </p:pic>
    </p:spTree>
    <p:extLst>
      <p:ext uri="{BB962C8B-B14F-4D97-AF65-F5344CB8AC3E}">
        <p14:creationId xmlns:p14="http://schemas.microsoft.com/office/powerpoint/2010/main" val="341890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F9707-5C19-4395-B5C9-ED04DFDE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</a:t>
            </a:r>
            <a:r>
              <a:rPr lang="en-US" dirty="0"/>
              <a:t>EDA </a:t>
            </a:r>
            <a:r>
              <a:rPr lang="ru-RU" dirty="0"/>
              <a:t>и </a:t>
            </a:r>
            <a:r>
              <a:rPr lang="ru-RU" dirty="0" err="1"/>
              <a:t>Features</a:t>
            </a:r>
            <a:r>
              <a:rPr lang="ru-RU" dirty="0"/>
              <a:t> </a:t>
            </a:r>
            <a:r>
              <a:rPr lang="en-US" dirty="0"/>
              <a:t>E</a:t>
            </a:r>
            <a:r>
              <a:rPr lang="ru-RU" dirty="0" err="1"/>
              <a:t>ngineering</a:t>
            </a:r>
            <a:r>
              <a:rPr lang="ru-RU" dirty="0"/>
              <a:t> 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84FD31F-D668-4F26-B713-55A3BA778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4003" y="1447800"/>
            <a:ext cx="4264881" cy="4572000"/>
          </a:xfr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3BB4EB40-D25B-41CA-BE54-FAC65B8BD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70053C-D185-470F-A401-CDEAB7C9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60F-B0CC-4A2B-AFCB-876D3A7CCB7E}" type="datetime1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EE9D6D-6187-4271-9D5D-B008E496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29D60C-55B7-4515-9AD0-18694CC4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992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4503A915-A93C-423B-AF3D-9683B482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data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89F0FF7-D03E-44D2-9C7F-F586DBC3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train 70%</a:t>
            </a:r>
          </a:p>
          <a:p>
            <a:r>
              <a:rPr lang="en-US" sz="3200" dirty="0"/>
              <a:t>test 15%</a:t>
            </a:r>
          </a:p>
          <a:p>
            <a:r>
              <a:rPr lang="en-US" sz="3200" dirty="0"/>
              <a:t>validation 15%</a:t>
            </a:r>
            <a:endParaRPr lang="ru-RU" sz="320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79C511-169D-443E-9F09-9DBD9DA0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961F-5A81-4B93-84AA-FA71ADFE8FB7}" type="datetime1">
              <a:rPr lang="ru-RU" smtClean="0"/>
              <a:t>07.04.2022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39FC90-CA61-4886-969E-F002BD7E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2C9DAC-17FA-4F37-AC93-195D04BE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53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07079A3-B3FA-46C7-9D39-AB31A0B3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Базовая модель</a:t>
            </a:r>
            <a:r>
              <a:rPr lang="en-US" sz="3200" dirty="0"/>
              <a:t>: </a:t>
            </a:r>
            <a:r>
              <a:rPr lang="en-US" sz="3200" dirty="0" err="1"/>
              <a:t>LinearRegression</a:t>
            </a:r>
            <a:r>
              <a:rPr lang="en-US" sz="3200" dirty="0"/>
              <a:t> (log)</a:t>
            </a:r>
            <a:endParaRPr lang="ru-RU" sz="3200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FFAA1791-3995-40B8-8673-CBADD0EF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MAE: 415583.13$</a:t>
            </a:r>
          </a:p>
          <a:p>
            <a:r>
              <a:rPr lang="en-US" sz="3200" dirty="0"/>
              <a:t>MAPE: 2.21</a:t>
            </a:r>
          </a:p>
          <a:p>
            <a:r>
              <a:rPr lang="en-US" sz="3200" dirty="0"/>
              <a:t>R2: 0.08</a:t>
            </a:r>
            <a:endParaRPr lang="ru-RU" sz="320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5589F1-7845-4D10-8533-8F6DD706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961F-5A81-4B93-84AA-FA71ADFE8FB7}" type="datetime1">
              <a:rPr lang="ru-RU" smtClean="0"/>
              <a:t>07.04.2022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F690D1-ED55-475B-85FC-CCB9E4A6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4E9F5-B88B-4D69-9241-67571628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401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61E1C-0FB0-45D4-8D1E-1C767FA3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Рекурсивное устранение признаков (</a:t>
            </a:r>
            <a:r>
              <a:rPr lang="en-US" sz="3200" dirty="0"/>
              <a:t>RFE) 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87E336-D2B5-4552-A673-8A5D4F800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После применения алгоритма осталось 18 признаков (с логарифмированием)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LinearRegression</a:t>
            </a:r>
            <a:endParaRPr lang="ru-RU" dirty="0"/>
          </a:p>
          <a:p>
            <a:r>
              <a:rPr lang="ru-RU" dirty="0"/>
              <a:t>MAE: 415583.13$</a:t>
            </a:r>
            <a:r>
              <a:rPr lang="en-US" dirty="0"/>
              <a:t> (37) - &gt; 418685.74$</a:t>
            </a:r>
            <a:endParaRPr lang="ru-RU" dirty="0"/>
          </a:p>
          <a:p>
            <a:r>
              <a:rPr lang="ru-RU" dirty="0"/>
              <a:t>MAPE: 2.21</a:t>
            </a:r>
            <a:r>
              <a:rPr lang="en-US" dirty="0"/>
              <a:t> (37) -&gt; 2.31</a:t>
            </a:r>
            <a:endParaRPr lang="ru-RU" dirty="0"/>
          </a:p>
          <a:p>
            <a:r>
              <a:rPr lang="ru-RU" dirty="0"/>
              <a:t>R2: 0.08%</a:t>
            </a:r>
            <a:r>
              <a:rPr lang="en-US" dirty="0"/>
              <a:t> (37) -&gt; 0.08%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CatBoost</a:t>
            </a:r>
            <a:endParaRPr lang="ru-RU" dirty="0"/>
          </a:p>
          <a:p>
            <a:r>
              <a:rPr lang="ru-RU" dirty="0"/>
              <a:t>MAE: 297449.66$</a:t>
            </a:r>
            <a:r>
              <a:rPr lang="en-US" dirty="0"/>
              <a:t> (37) -&gt; 306076.64$</a:t>
            </a:r>
            <a:endParaRPr lang="ru-RU" dirty="0"/>
          </a:p>
          <a:p>
            <a:r>
              <a:rPr lang="ru-RU" dirty="0"/>
              <a:t>MAPE: 1.05</a:t>
            </a:r>
            <a:r>
              <a:rPr lang="en-US" dirty="0"/>
              <a:t> (37) - &gt; 1.1</a:t>
            </a:r>
            <a:endParaRPr lang="ru-RU" dirty="0"/>
          </a:p>
          <a:p>
            <a:r>
              <a:rPr lang="ru-RU" dirty="0"/>
              <a:t>R2: 0.37%</a:t>
            </a:r>
            <a:r>
              <a:rPr lang="en-US" dirty="0"/>
              <a:t> (37) -&gt; </a:t>
            </a:r>
            <a:r>
              <a:rPr lang="ru-RU" dirty="0"/>
              <a:t>0.36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3649A9-AAEE-4105-8062-F70E10E4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60F-B0CC-4A2B-AFCB-876D3A7CCB7E}" type="datetime1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2068CC-89C0-4DFF-B0F3-AF38CD90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D94990-6688-4333-BF7E-EFD44A77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556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0F3FC-C409-47A7-8519-418CF65C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Подбор </a:t>
            </a:r>
            <a:r>
              <a:rPr lang="ru-RU" sz="2800" dirty="0" err="1"/>
              <a:t>гиперпараметров</a:t>
            </a:r>
            <a:r>
              <a:rPr lang="ru-RU" sz="2800" dirty="0"/>
              <a:t> и кросс-валидация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CF3837-990F-48CB-AA86-B9489D4806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 err="1"/>
              <a:t>XGBoost</a:t>
            </a:r>
            <a:r>
              <a:rPr lang="en-US" sz="2900" dirty="0"/>
              <a:t> (</a:t>
            </a:r>
            <a:r>
              <a:rPr lang="ru-RU" sz="2900" dirty="0"/>
              <a:t>до</a:t>
            </a:r>
            <a:r>
              <a:rPr lang="en-US" sz="2900" dirty="0"/>
              <a:t>)</a:t>
            </a:r>
            <a:endParaRPr lang="ru-RU" sz="2900" dirty="0"/>
          </a:p>
          <a:p>
            <a:r>
              <a:rPr lang="pt-BR" sz="2900" dirty="0"/>
              <a:t>MAE: 312491.52$</a:t>
            </a:r>
            <a:endParaRPr lang="ru-RU" sz="2900" dirty="0"/>
          </a:p>
          <a:p>
            <a:r>
              <a:rPr lang="pt-BR" sz="2900" dirty="0"/>
              <a:t>MAPE: 1.08</a:t>
            </a:r>
            <a:endParaRPr lang="ru-RU" sz="2900" dirty="0"/>
          </a:p>
          <a:p>
            <a:r>
              <a:rPr lang="pt-BR" sz="2900" dirty="0"/>
              <a:t>R2: 0.32</a:t>
            </a:r>
          </a:p>
          <a:p>
            <a:pPr marL="0" indent="0">
              <a:buNone/>
            </a:pPr>
            <a:r>
              <a:rPr lang="en-US" sz="2900" dirty="0" err="1"/>
              <a:t>XGBoost</a:t>
            </a:r>
            <a:r>
              <a:rPr lang="en-US" sz="2900" dirty="0"/>
              <a:t> (</a:t>
            </a:r>
            <a:r>
              <a:rPr lang="ru-RU" sz="2900" dirty="0"/>
              <a:t>после</a:t>
            </a:r>
            <a:r>
              <a:rPr lang="en-US" sz="2900" dirty="0"/>
              <a:t>)</a:t>
            </a:r>
            <a:endParaRPr lang="ru-RU" sz="2900" dirty="0"/>
          </a:p>
          <a:p>
            <a:r>
              <a:rPr lang="pt-BR" sz="2900" dirty="0"/>
              <a:t>MAE: 292464.92$</a:t>
            </a:r>
            <a:endParaRPr lang="ru-RU" sz="2900" dirty="0"/>
          </a:p>
          <a:p>
            <a:r>
              <a:rPr lang="pt-BR" sz="2900" dirty="0"/>
              <a:t>MAPE: 1.14</a:t>
            </a:r>
            <a:endParaRPr lang="ru-RU" sz="2900" dirty="0"/>
          </a:p>
          <a:p>
            <a:r>
              <a:rPr lang="pt-BR" sz="2900" dirty="0"/>
              <a:t>R2: 0.36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3A635A4-348F-4004-BC15-9F34368CC6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params = {</a:t>
            </a:r>
          </a:p>
          <a:p>
            <a:pPr marL="0" indent="0">
              <a:buNone/>
            </a:pPr>
            <a:r>
              <a:rPr lang="en-US" dirty="0"/>
              <a:t>    'objective': '</a:t>
            </a:r>
            <a:r>
              <a:rPr lang="en-US" dirty="0" err="1"/>
              <a:t>reg:squarederror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'booster': '</a:t>
            </a:r>
            <a:r>
              <a:rPr lang="en-US" dirty="0" err="1"/>
              <a:t>gbtree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colsample_bytree</a:t>
            </a:r>
            <a:r>
              <a:rPr lang="en-US" dirty="0"/>
              <a:t>': 0.9,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learning_rate</a:t>
            </a:r>
            <a:r>
              <a:rPr lang="en-US" dirty="0"/>
              <a:t>': 0.1,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max_depth</a:t>
            </a:r>
            <a:r>
              <a:rPr lang="en-US" dirty="0"/>
              <a:t>': 9,</a:t>
            </a:r>
          </a:p>
          <a:p>
            <a:pPr marL="0" indent="0">
              <a:buNone/>
            </a:pPr>
            <a:r>
              <a:rPr lang="en-US" dirty="0"/>
              <a:t>    'alpha': 10,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eval_metric</a:t>
            </a:r>
            <a:r>
              <a:rPr lang="en-US" dirty="0"/>
              <a:t>': ['</a:t>
            </a:r>
            <a:r>
              <a:rPr lang="en-US" dirty="0" err="1"/>
              <a:t>mae</a:t>
            </a:r>
            <a:r>
              <a:rPr lang="en-US" dirty="0"/>
              <a:t>', '</a:t>
            </a:r>
            <a:r>
              <a:rPr lang="en-US" dirty="0" err="1"/>
              <a:t>mape</a:t>
            </a:r>
            <a:r>
              <a:rPr lang="en-US" dirty="0"/>
              <a:t>'],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min_child_weight</a:t>
            </a:r>
            <a:r>
              <a:rPr lang="en-US" dirty="0"/>
              <a:t>': 7,</a:t>
            </a:r>
          </a:p>
          <a:p>
            <a:pPr marL="0" indent="0">
              <a:buNone/>
            </a:pPr>
            <a:r>
              <a:rPr lang="en-US" dirty="0"/>
              <a:t>    'subsample': 1.0,</a:t>
            </a:r>
          </a:p>
          <a:p>
            <a:pPr marL="0" indent="0">
              <a:buNone/>
            </a:pPr>
            <a:r>
              <a:rPr lang="en-US" dirty="0"/>
              <a:t>    'eta': 0.3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4488AD-B22E-43CD-80F7-6A04B549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60F-B0CC-4A2B-AFCB-876D3A7CCB7E}" type="datetime1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EF3FB7-651A-4BAF-86E3-DA7F24A8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A8BD74-99B4-4851-BC99-8342D41C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59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6">
            <a:extLst>
              <a:ext uri="{FF2B5EF4-FFF2-40B4-BE49-F238E27FC236}">
                <a16:creationId xmlns:a16="http://schemas.microsoft.com/office/drawing/2014/main" id="{906331F9-7C9F-4BB2-87F8-B8727CC2C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760E064B-C2F2-4237-8792-5F01F0F4C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C5F377F0-1AD0-4A6F-A698-972418704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F094C3D3-17E7-4BCC-B786-4B3BDD25E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09B22-D781-4E90-81A9-D3E637CE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E"/>
                </a:solidFill>
              </a:rPr>
              <a:t>Задача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0CAD35-8350-4737-91AE-5CB25EAC4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1872048"/>
            <a:ext cx="3113903" cy="311390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860A1AA-06E8-4FA4-AA11-E599562CAD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307" y="803750"/>
            <a:ext cx="2545762" cy="2545762"/>
          </a:xfrm>
          <a:prstGeom prst="rect">
            <a:avLst/>
          </a:prstGeom>
        </p:spPr>
      </p:pic>
      <p:sp>
        <p:nvSpPr>
          <p:cNvPr id="31" name="Rectangle 24">
            <a:extLst>
              <a:ext uri="{FF2B5EF4-FFF2-40B4-BE49-F238E27FC236}">
                <a16:creationId xmlns:a16="http://schemas.microsoft.com/office/drawing/2014/main" id="{BC650D5C-009B-4021-82BD-1E28BFF45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E7843-EC35-467F-B4D6-61247077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8F81295-05B3-4188-980B-5886FCD1EB07}" type="slidenum">
              <a:rPr lang="ru-RU">
                <a:solidFill>
                  <a:srgbClr val="FFFFFE"/>
                </a:solidFill>
              </a:rPr>
              <a:pPr>
                <a:spcAft>
                  <a:spcPts val="600"/>
                </a:spcAft>
              </a:pPr>
              <a:t>2</a:t>
            </a:fld>
            <a:endParaRPr lang="ru-RU">
              <a:solidFill>
                <a:srgbClr val="FFFFFE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917B6-9147-4D9E-BF01-547BFE45E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>
              <a:solidFill>
                <a:srgbClr val="FFFFFE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FFFE"/>
                </a:solidFill>
              </a:rPr>
              <a:t>Разработать сервис, который будет предсказывать стоимость домов, основываясь на истории предложений.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049E0A-88A9-4771-831A-9C71B30309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307" y="3508487"/>
            <a:ext cx="2545762" cy="2545762"/>
          </a:xfrm>
          <a:prstGeom prst="rect">
            <a:avLst/>
          </a:pr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734229-EF8E-4A8F-881C-5F11E111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485ACB-AAC6-459E-9025-9F98135D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29874" y="6391838"/>
            <a:ext cx="3513830" cy="3047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9D760F-B0CC-4A2B-AFCB-876D3A7CCB7E}" type="datetime1">
              <a:rPr lang="ru-RU" smtClean="0"/>
              <a:pPr>
                <a:spcAft>
                  <a:spcPts val="600"/>
                </a:spcAft>
              </a:pPr>
              <a:t>07.04.2022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508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0F3FC-C409-47A7-8519-418CF65C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XGBoost</a:t>
            </a:r>
            <a:r>
              <a:rPr lang="en-US" sz="2800" dirty="0"/>
              <a:t>: </a:t>
            </a:r>
            <a:r>
              <a:rPr lang="ru-RU" sz="2800" dirty="0"/>
              <a:t>подбор </a:t>
            </a:r>
            <a:r>
              <a:rPr lang="ru-RU" sz="2800" dirty="0" err="1"/>
              <a:t>гиперпараметров</a:t>
            </a:r>
            <a:endParaRPr lang="ru-RU" sz="28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4488AD-B22E-43CD-80F7-6A04B549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60F-B0CC-4A2B-AFCB-876D3A7CCB7E}" type="datetime1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EF3FB7-651A-4BAF-86E3-DA7F24A8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A8BD74-99B4-4851-BC99-8342D41C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20</a:t>
            </a:fld>
            <a:endParaRPr lang="ru-RU"/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E3DDCD62-E4DF-4901-9AEE-1363263A43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1110" y="2447321"/>
            <a:ext cx="4668362" cy="2986070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AD1714-3609-4FF7-A6BA-4C6FBDA0D443}"/>
              </a:ext>
            </a:extLst>
          </p:cNvPr>
          <p:cNvSpPr txBox="1"/>
          <p:nvPr/>
        </p:nvSpPr>
        <p:spPr>
          <a:xfrm>
            <a:off x="5719838" y="249243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min_child_weight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D58A7-D95B-4D54-8629-908F7E9EFF8F}"/>
              </a:ext>
            </a:extLst>
          </p:cNvPr>
          <p:cNvSpPr txBox="1"/>
          <p:nvPr/>
        </p:nvSpPr>
        <p:spPr>
          <a:xfrm>
            <a:off x="5719838" y="33042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'subsample'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colsample_bytree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3C6355-1003-4FBA-A9EE-728A50A14644}"/>
              </a:ext>
            </a:extLst>
          </p:cNvPr>
          <p:cNvSpPr txBox="1"/>
          <p:nvPr/>
        </p:nvSpPr>
        <p:spPr>
          <a:xfrm>
            <a:off x="5719838" y="41697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'eta'</a:t>
            </a:r>
            <a:r>
              <a:rPr lang="en-US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16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07079A3-B3FA-46C7-9D39-AB31A0B3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Stacking (log)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FFAA1791-3995-40B8-8673-CBADD0EF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Решающая модель </a:t>
            </a:r>
            <a:r>
              <a:rPr lang="en-US" sz="2400" dirty="0" err="1"/>
              <a:t>CatBoostRegressor</a:t>
            </a:r>
            <a:r>
              <a:rPr lang="en-US" sz="2400" dirty="0"/>
              <a:t> (</a:t>
            </a:r>
            <a:r>
              <a:rPr lang="ru-RU" sz="2400" dirty="0"/>
              <a:t>Время - 79 минут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 err="1"/>
              <a:t>BaggingRegressor</a:t>
            </a:r>
            <a:r>
              <a:rPr lang="en-US" sz="2400" dirty="0"/>
              <a:t> </a:t>
            </a:r>
            <a:r>
              <a:rPr lang="ru-RU" sz="2400" dirty="0"/>
              <a:t>модели</a:t>
            </a:r>
            <a:r>
              <a:rPr lang="en-US" sz="2400" dirty="0"/>
              <a:t>:</a:t>
            </a:r>
            <a:r>
              <a:rPr lang="ru-RU" sz="2400" dirty="0"/>
              <a:t> </a:t>
            </a:r>
            <a:r>
              <a:rPr lang="en-US" sz="2400" dirty="0" err="1"/>
              <a:t>GradientBoostingRegressor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/>
              <a:t>XGBRegressor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MAE: 298187.69$</a:t>
            </a:r>
          </a:p>
          <a:p>
            <a:r>
              <a:rPr lang="en-US" sz="2400" dirty="0"/>
              <a:t>MAPE: 1.28</a:t>
            </a:r>
          </a:p>
          <a:p>
            <a:r>
              <a:rPr lang="en-US" sz="2400" dirty="0"/>
              <a:t>R2: 0.33</a:t>
            </a:r>
            <a:endParaRPr lang="ru-RU" sz="240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5589F1-7845-4D10-8533-8F6DD706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961F-5A81-4B93-84AA-FA71ADFE8FB7}" type="datetime1">
              <a:rPr lang="ru-RU" smtClean="0"/>
              <a:t>07.04.2022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F690D1-ED55-475B-85FC-CCB9E4A6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4E9F5-B88B-4D69-9241-67571628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76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07079A3-B3FA-46C7-9D39-AB31A0B3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 </a:t>
            </a:r>
            <a:r>
              <a:rPr lang="en-US" dirty="0" err="1"/>
              <a:t>TabNet</a:t>
            </a:r>
            <a:r>
              <a:rPr lang="en-US" dirty="0"/>
              <a:t> (log)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FFAA1791-3995-40B8-8673-CBADD0EF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3000 - эпох, 5 - </a:t>
            </a:r>
            <a:r>
              <a:rPr lang="ru-RU" sz="2400" dirty="0" err="1"/>
              <a:t>фолдов</a:t>
            </a:r>
            <a:r>
              <a:rPr lang="ru-RU" sz="2400" dirty="0"/>
              <a:t>, время - 31 час на CPU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MAE: 321656.14$</a:t>
            </a:r>
          </a:p>
          <a:p>
            <a:r>
              <a:rPr lang="en-US" sz="2400" dirty="0"/>
              <a:t>MAPE: 1.07</a:t>
            </a:r>
          </a:p>
          <a:p>
            <a:r>
              <a:rPr lang="en-US" sz="2400" dirty="0"/>
              <a:t>R2: 0.31</a:t>
            </a:r>
            <a:endParaRPr lang="ru-RU" sz="240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5589F1-7845-4D10-8533-8F6DD706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961F-5A81-4B93-84AA-FA71ADFE8FB7}" type="datetime1">
              <a:rPr lang="ru-RU" smtClean="0"/>
              <a:t>07.04.2022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F690D1-ED55-475B-85FC-CCB9E4A6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4E9F5-B88B-4D69-9241-67571628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619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07079A3-B3FA-46C7-9D39-AB31A0B3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FFAA1791-3995-40B8-8673-CBADD0EF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Усредненная оценка по двум моделям </a:t>
            </a:r>
            <a:r>
              <a:rPr lang="ru-RU" sz="2400" dirty="0" err="1"/>
              <a:t>Stacking</a:t>
            </a:r>
            <a:r>
              <a:rPr lang="ru-RU" sz="2400" dirty="0"/>
              <a:t> и </a:t>
            </a:r>
            <a:r>
              <a:rPr lang="ru-RU" sz="2400" dirty="0" err="1"/>
              <a:t>TabNet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MAE: 300737.5$</a:t>
            </a:r>
          </a:p>
          <a:p>
            <a:r>
              <a:rPr lang="en-US" sz="2400" dirty="0"/>
              <a:t>MAPE: 1.09</a:t>
            </a:r>
          </a:p>
          <a:p>
            <a:r>
              <a:rPr lang="en-US" sz="2400" dirty="0"/>
              <a:t>R2: 0.33</a:t>
            </a:r>
            <a:endParaRPr lang="ru-RU" sz="240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5589F1-7845-4D10-8533-8F6DD706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961F-5A81-4B93-84AA-FA71ADFE8FB7}" type="datetime1">
              <a:rPr lang="ru-RU" smtClean="0"/>
              <a:t>07.04.2022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F690D1-ED55-475B-85FC-CCB9E4A6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4E9F5-B88B-4D69-9241-67571628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717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07079A3-B3FA-46C7-9D39-AB31A0B3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FFAA1791-3995-40B8-8673-CBADD0EF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Наилучший результат дал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ru-RU" dirty="0"/>
              <a:t>после подбора </a:t>
            </a:r>
            <a:r>
              <a:rPr lang="ru-RU" dirty="0" err="1"/>
              <a:t>гиперпараметров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Учитывая его скорость работы, считаю эту модель самой предпочтительной для использования в </a:t>
            </a:r>
            <a:r>
              <a:rPr lang="ru-RU" dirty="0" err="1"/>
              <a:t>продакшене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Цели дипломного проекта выполнены.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Я использовал все навыки полученные на курсе и попробовал применить их в дипломном проекте.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5589F1-7845-4D10-8533-8F6DD706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961F-5A81-4B93-84AA-FA71ADFE8FB7}" type="datetime1">
              <a:rPr lang="ru-RU" smtClean="0"/>
              <a:t>07.04.2022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F690D1-ED55-475B-85FC-CCB9E4A6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4E9F5-B88B-4D69-9241-67571628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44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711F4-8AD7-41E0-8DA5-21517C36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78DC9-3507-4704-B060-4FFE71569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Определить целевые метрики, которые будут использоваться для оценки эффективности алгоритмов Машинного обучения.</a:t>
            </a:r>
          </a:p>
          <a:p>
            <a:r>
              <a:rPr lang="ru-RU" dirty="0"/>
              <a:t>Провести разведывательный анализ данных (</a:t>
            </a:r>
            <a:r>
              <a:rPr lang="en-US" dirty="0"/>
              <a:t>EDA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Сделать вывод на основе </a:t>
            </a:r>
            <a:r>
              <a:rPr lang="en-US" dirty="0"/>
              <a:t>EDA</a:t>
            </a:r>
            <a:r>
              <a:rPr lang="ru-RU" dirty="0"/>
              <a:t>, пред обработать </a:t>
            </a:r>
            <a:r>
              <a:rPr lang="ru-RU" dirty="0" err="1"/>
              <a:t>датасет</a:t>
            </a:r>
            <a:r>
              <a:rPr lang="ru-RU" dirty="0"/>
              <a:t> для дальнейшей работы</a:t>
            </a:r>
          </a:p>
          <a:p>
            <a:r>
              <a:rPr lang="ru-RU" dirty="0"/>
              <a:t>Выбрать алгоритмы машинного обучения, которые будут использованы в работе</a:t>
            </a:r>
          </a:p>
          <a:p>
            <a:r>
              <a:rPr lang="ru-RU" dirty="0"/>
              <a:t>Обучить алгоритмы, настроить </a:t>
            </a:r>
            <a:r>
              <a:rPr lang="ru-RU" dirty="0" err="1"/>
              <a:t>гиперпараметры</a:t>
            </a:r>
            <a:r>
              <a:rPr lang="ru-RU" dirty="0"/>
              <a:t>, сравнить полученные результаты</a:t>
            </a:r>
          </a:p>
          <a:p>
            <a:r>
              <a:rPr lang="ru-RU" dirty="0"/>
              <a:t>Попробовать пропустить данные через нейронную сеть</a:t>
            </a:r>
          </a:p>
          <a:p>
            <a:r>
              <a:rPr lang="ru-RU" dirty="0"/>
              <a:t>Сравнить полученные результаты, выделить лучший алгоритм</a:t>
            </a:r>
          </a:p>
          <a:p>
            <a:r>
              <a:rPr lang="ru-RU" dirty="0"/>
              <a:t>Сделать выводы по проекту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AABB7C-A97F-4304-BB20-E81AB8F3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60F-B0CC-4A2B-AFCB-876D3A7CCB7E}" type="datetime1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E11F9C-7C98-4835-9DE9-2708BB09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EE652F-DE6C-4976-AA6D-D6B5CC13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981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F05BC65-5E9D-4EF8-8E92-F55D7B7E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работы над проектом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B393FCE-5664-4F83-9387-7999173B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Первичная обработка данных</a:t>
            </a:r>
          </a:p>
          <a:p>
            <a:r>
              <a:rPr lang="ru-RU" dirty="0"/>
              <a:t>EDA (анализ распределения признаков и замена пропусков)</a:t>
            </a:r>
          </a:p>
          <a:p>
            <a:r>
              <a:rPr lang="ru-RU" dirty="0" err="1"/>
              <a:t>Features</a:t>
            </a:r>
            <a:r>
              <a:rPr lang="ru-RU" dirty="0"/>
              <a:t> </a:t>
            </a:r>
            <a:r>
              <a:rPr lang="en-US" dirty="0"/>
              <a:t>E</a:t>
            </a:r>
            <a:r>
              <a:rPr lang="ru-RU" dirty="0" err="1"/>
              <a:t>ngineering</a:t>
            </a:r>
            <a:endParaRPr lang="ru-RU" dirty="0"/>
          </a:p>
          <a:p>
            <a:r>
              <a:rPr lang="ru-RU" dirty="0"/>
              <a:t>Корреляционный анализ</a:t>
            </a:r>
          </a:p>
          <a:p>
            <a:r>
              <a:rPr lang="ru-RU" dirty="0"/>
              <a:t>Обработка категориальных признаков, создание </a:t>
            </a:r>
            <a:r>
              <a:rPr lang="ru-RU" dirty="0" err="1"/>
              <a:t>dummy</a:t>
            </a:r>
            <a:r>
              <a:rPr lang="ru-RU" dirty="0"/>
              <a:t> переменных, и кодирование с помощью Label </a:t>
            </a:r>
            <a:r>
              <a:rPr lang="ru-RU" dirty="0" err="1"/>
              <a:t>encoding</a:t>
            </a:r>
            <a:endParaRPr lang="ru-RU" dirty="0"/>
          </a:p>
          <a:p>
            <a:r>
              <a:rPr lang="ru-RU" dirty="0"/>
              <a:t>Рекурсивное устранение признаков (RFE) и устранение тех, которые не влияют на предсказываемую величину</a:t>
            </a:r>
          </a:p>
          <a:p>
            <a:r>
              <a:rPr lang="ru-RU" dirty="0"/>
              <a:t>Масштабирование признаков с помощью </a:t>
            </a:r>
            <a:r>
              <a:rPr lang="ru-RU" dirty="0" err="1"/>
              <a:t>MinMaxScaling</a:t>
            </a:r>
            <a:r>
              <a:rPr lang="ru-RU" dirty="0"/>
              <a:t>, </a:t>
            </a:r>
            <a:r>
              <a:rPr lang="ru-RU" dirty="0" err="1"/>
              <a:t>StandardScaler</a:t>
            </a:r>
            <a:endParaRPr lang="ru-RU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0D7BAD8B-B2B2-4E9A-8FC2-68138FDF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9AF4-0DA7-43D4-9CFD-F1FE3C7E9FFC}" type="datetime1">
              <a:rPr lang="ru-RU" smtClean="0"/>
              <a:t>07.04.2022</a:t>
            </a:fld>
            <a:endParaRPr 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E40EBF2-847E-4F54-A6C3-B380C49C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946871B-40DE-4C21-B2B7-F27D11BA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52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F05BC65-5E9D-4EF8-8E92-F55D7B7E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работы над проектом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B393FCE-5664-4F83-9387-7999173B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Выбор метрик для оценки качества: MAE и MAPE</a:t>
            </a:r>
          </a:p>
          <a:p>
            <a:r>
              <a:rPr lang="ru-RU" dirty="0"/>
              <a:t>Логарифмирование целевой переменной</a:t>
            </a:r>
          </a:p>
          <a:p>
            <a:r>
              <a:rPr lang="ru-RU" dirty="0"/>
              <a:t>Анализ данных на различных алгоритмах Регрессии</a:t>
            </a:r>
            <a:r>
              <a:rPr lang="en-US" dirty="0"/>
              <a:t> :</a:t>
            </a:r>
            <a:r>
              <a:rPr lang="ru-RU" dirty="0"/>
              <a:t> </a:t>
            </a:r>
            <a:r>
              <a:rPr lang="ru-RU" dirty="0" err="1"/>
              <a:t>LinearRegression</a:t>
            </a:r>
            <a:r>
              <a:rPr lang="ru-RU" dirty="0"/>
              <a:t>, </a:t>
            </a:r>
            <a:r>
              <a:rPr lang="ru-RU" dirty="0" err="1"/>
              <a:t>CatBoost</a:t>
            </a:r>
            <a:r>
              <a:rPr lang="ru-RU" dirty="0"/>
              <a:t>, </a:t>
            </a:r>
            <a:r>
              <a:rPr lang="ru-RU" dirty="0" err="1"/>
              <a:t>XGBoost</a:t>
            </a:r>
            <a:r>
              <a:rPr lang="ru-RU" dirty="0"/>
              <a:t> (с подбором </a:t>
            </a:r>
            <a:r>
              <a:rPr lang="ru-RU" dirty="0" err="1"/>
              <a:t>гипермараметров</a:t>
            </a:r>
            <a:r>
              <a:rPr lang="ru-RU" dirty="0"/>
              <a:t> и кросс-валидацией)</a:t>
            </a:r>
            <a:endParaRPr lang="en-US" dirty="0"/>
          </a:p>
          <a:p>
            <a:r>
              <a:rPr lang="ru-RU" dirty="0"/>
              <a:t>Применения </a:t>
            </a:r>
            <a:r>
              <a:rPr lang="en-US" dirty="0" err="1"/>
              <a:t>StackingRegressor</a:t>
            </a:r>
            <a:r>
              <a:rPr lang="en-US" dirty="0"/>
              <a:t>  (</a:t>
            </a:r>
            <a:r>
              <a:rPr lang="ru-RU" dirty="0"/>
              <a:t>решающая модель </a:t>
            </a:r>
            <a:r>
              <a:rPr lang="en-US" dirty="0" err="1"/>
              <a:t>CatBoostRegressor</a:t>
            </a:r>
            <a:r>
              <a:rPr lang="en-US" dirty="0"/>
              <a:t>) </a:t>
            </a:r>
            <a:r>
              <a:rPr lang="ru-RU" dirty="0"/>
              <a:t>с </a:t>
            </a:r>
            <a:r>
              <a:rPr lang="en-US" dirty="0" err="1"/>
              <a:t>BaggingRegressor</a:t>
            </a:r>
            <a:r>
              <a:rPr lang="en-US" dirty="0"/>
              <a:t> (</a:t>
            </a:r>
            <a:r>
              <a:rPr lang="ru-RU" dirty="0"/>
              <a:t>модели </a:t>
            </a:r>
            <a:r>
              <a:rPr lang="en-US" dirty="0" err="1"/>
              <a:t>GradientBoostingRegressor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XGBRegressor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Создание собственной нейронной модели</a:t>
            </a:r>
            <a:endParaRPr lang="en-US" dirty="0"/>
          </a:p>
          <a:p>
            <a:r>
              <a:rPr lang="ru-RU" dirty="0"/>
              <a:t>Тестирование модели </a:t>
            </a:r>
            <a:r>
              <a:rPr lang="en-US" dirty="0" err="1"/>
              <a:t>ElasticNet</a:t>
            </a:r>
            <a:r>
              <a:rPr lang="en-US" dirty="0"/>
              <a:t>, </a:t>
            </a:r>
            <a:r>
              <a:rPr lang="en-US" dirty="0" err="1"/>
              <a:t>TabNet</a:t>
            </a:r>
            <a:endParaRPr lang="en-US" dirty="0"/>
          </a:p>
          <a:p>
            <a:r>
              <a:rPr lang="ru-RU" dirty="0"/>
              <a:t>Применение </a:t>
            </a:r>
            <a:r>
              <a:rPr lang="ru-RU" dirty="0" err="1"/>
              <a:t>Blend</a:t>
            </a:r>
            <a:r>
              <a:rPr lang="ru-RU" dirty="0"/>
              <a:t> (усреднение результата по двум лучшим моделям) для </a:t>
            </a:r>
            <a:r>
              <a:rPr lang="ru-RU" dirty="0" err="1"/>
              <a:t>StackingRegressor</a:t>
            </a:r>
            <a:r>
              <a:rPr lang="ru-RU" dirty="0"/>
              <a:t> и </a:t>
            </a:r>
            <a:r>
              <a:rPr lang="ru-RU" dirty="0" err="1"/>
              <a:t>TabNet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0D7BAD8B-B2B2-4E9A-8FC2-68138FDF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9AF4-0DA7-43D4-9CFD-F1FE3C7E9FFC}" type="datetime1">
              <a:rPr lang="ru-RU" smtClean="0"/>
              <a:t>07.04.2022</a:t>
            </a:fld>
            <a:endParaRPr 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E40EBF2-847E-4F54-A6C3-B380C49C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946871B-40DE-4C21-B2B7-F27D11BA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074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6A1E1-8F96-4988-A19D-4585A801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Сложности </a:t>
            </a:r>
            <a:r>
              <a:rPr lang="en-US" dirty="0"/>
              <a:t>EDA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9C609B-AE64-445D-BE9E-BACAE601CF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279" r="279"/>
          <a:stretch/>
        </p:blipFill>
        <p:spPr>
          <a:xfrm>
            <a:off x="6349087" y="679572"/>
            <a:ext cx="3804670" cy="5390118"/>
          </a:xfr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DE3AD9C2-2BB6-4A0C-8B1B-1D5925059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признак </a:t>
            </a:r>
            <a:r>
              <a:rPr lang="en-US" sz="3200" dirty="0"/>
              <a:t>target</a:t>
            </a:r>
            <a:endParaRPr lang="ru-RU" sz="32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B358FB-1FF0-43EE-84AF-DA098C08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60F-B0CC-4A2B-AFCB-876D3A7CCB7E}" type="datetime1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E3BA5B-E4D6-4645-AA81-D1E55690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Пинаев Сергей </a:t>
            </a:r>
            <a:r>
              <a:rPr lang="en-US"/>
              <a:t>DST-48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BD7DCB-7956-4E8B-83CB-97A62024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295-05B3-4188-980B-5886FCD1EB0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30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F991C-90C5-4D9F-982E-D0B1EEB9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Распределение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целевой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ru-RU" sz="3600" dirty="0">
                <a:solidFill>
                  <a:schemeClr val="tx2"/>
                </a:solidFill>
              </a:rPr>
              <a:t>переменой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14F5ED-046D-420A-BF6D-5744CFB8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08F81295-05B3-4188-980B-5886FCD1EB07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4" name="Объект 23">
            <a:extLst>
              <a:ext uri="{FF2B5EF4-FFF2-40B4-BE49-F238E27FC236}">
                <a16:creationId xmlns:a16="http://schemas.microsoft.com/office/drawing/2014/main" id="{F497F1B4-CA10-4166-815C-C1931BBD1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8317" y="2079625"/>
            <a:ext cx="7656741" cy="3730625"/>
          </a:xfr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924361-0112-4915-95A6-5E3120F6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Пинаев Сергей DST-48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037343-BC0D-4264-9617-404D5387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B9D760F-B0CC-4A2B-AFCB-876D3A7CCB7E}" type="datetime1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4/7/2022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35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DF228AF-822F-4819-9EB8-406258D6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8D7DDBD-CAAB-4AE7-930D-FCE007CBD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FEF9B7-500D-44A2-952F-C322F13C9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4137BE8-DA41-4563-A6DE-A5D80DE6E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8D380D3-7714-4E3F-8BA2-66B22BFD4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ECA7627-07BD-4F00-90E9-C6BB2199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1968C9-1992-4391-8E5B-1F358BB64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308983D8-1DA4-4D97-A8B5-59825C0E4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009B6231-043B-4F66-BCC4-813B76F77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36B7E87D-14CF-4349-AC4D-69DF5D84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EB623E5-BC7C-4763-B7CD-C7D5F91F1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C6E0B7-C37D-4D54-8F3E-8D9F9097F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7B653ED-BC47-4D34-B612-473D6AFAD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B93D812D-BB26-4FDD-A218-F6F71E737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EEA99C6C-BC37-4408-9F74-3DDB1060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6A1E1-8F96-4988-A19D-4585A801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Сложности EDA: propertyType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24C0032-B592-45AB-AD23-5A4BD369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9BF1F84-E7C7-42A7-911D-8E48AF671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C3CFCFE-6522-4333-8CB1-16DB80E7E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120CFA6A-5BAC-4CD9-8B07-8213BFAF8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246" y="700638"/>
            <a:ext cx="3242142" cy="5166762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BD7DCB-7956-4E8B-83CB-97A62024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08F81295-05B3-4188-980B-5886FCD1EB07}" type="slidenum">
              <a:rPr lang="en-US">
                <a:solidFill>
                  <a:srgbClr val="FFFFFE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FFFFE"/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E3BA5B-E4D6-4645-AA81-D1E55690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Пинаев Сергей DST-48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B358FB-1FF0-43EE-84AF-DA098C08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B9D760F-B0CC-4A2B-AFCB-876D3A7CCB7E}" type="datetime1">
              <a:rPr lang="en-US" smtClean="0"/>
              <a:pPr defTabSz="914400">
                <a:spcAft>
                  <a:spcPts val="600"/>
                </a:spcAft>
              </a:pPr>
              <a:t>4/7/2022</a:t>
            </a:fld>
            <a:endParaRPr lang="en-US"/>
          </a:p>
        </p:txBody>
      </p:sp>
      <p:pic>
        <p:nvPicPr>
          <p:cNvPr id="42" name="Объект 14">
            <a:extLst>
              <a:ext uri="{FF2B5EF4-FFF2-40B4-BE49-F238E27FC236}">
                <a16:creationId xmlns:a16="http://schemas.microsoft.com/office/drawing/2014/main" id="{0AEFF4D4-3864-4C23-8BB9-94A0D49DFA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39763" y="2807097"/>
            <a:ext cx="6072187" cy="303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83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6A1E1-8F96-4988-A19D-4585A801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 err="1">
                <a:solidFill>
                  <a:srgbClr val="FFFFFF"/>
                </a:solidFill>
              </a:rPr>
              <a:t>Сложности</a:t>
            </a:r>
            <a:r>
              <a:rPr lang="en-US" sz="6600" dirty="0">
                <a:solidFill>
                  <a:srgbClr val="FFFFFF"/>
                </a:solidFill>
              </a:rPr>
              <a:t> EDA: street</a:t>
            </a: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57AE9932-2E98-43E7-80E1-2569F8855D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31934" y="2603500"/>
            <a:ext cx="4471945" cy="3416300"/>
          </a:xfrm>
        </p:spPr>
      </p:pic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B8F360A3-19AA-4C51-95DE-9E47B7868E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908623" y="2603500"/>
            <a:ext cx="3424591" cy="341630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2CB358FB-1FF0-43EE-84AF-DA098C08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B9D760F-B0CC-4A2B-AFCB-876D3A7CCB7E}" type="datetime1">
              <a:rPr lang="en-US" b="0">
                <a:solidFill>
                  <a:srgbClr val="B31166"/>
                </a:solidFill>
              </a:rPr>
              <a:pPr>
                <a:spcAft>
                  <a:spcPts val="600"/>
                </a:spcAft>
              </a:pPr>
              <a:t>4/7/2022</a:t>
            </a:fld>
            <a:endParaRPr lang="en-US" b="0">
              <a:solidFill>
                <a:srgbClr val="B31166"/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E3BA5B-E4D6-4645-AA81-D1E55690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>
                <a:solidFill>
                  <a:srgbClr val="B31166"/>
                </a:solidFill>
              </a:rPr>
              <a:t>Пинаев Сергей DST-48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BD7DCB-7956-4E8B-83CB-97A62024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08F81295-05B3-4188-980B-5886FCD1EB0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1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овет директоров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Совет директоров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ppt/theme/themeOverride3.xml><?xml version="1.0" encoding="utf-8"?>
<a:themeOverride xmlns:a="http://schemas.openxmlformats.org/drawingml/2006/main">
  <a:clrScheme name="Совет директоров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ppt/theme/themeOverride4.xml><?xml version="1.0" encoding="utf-8"?>
<a:themeOverride xmlns:a="http://schemas.openxmlformats.org/drawingml/2006/main">
  <a:clrScheme name="Совет директоров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ppt/theme/themeOverride5.xml><?xml version="1.0" encoding="utf-8"?>
<a:themeOverride xmlns:a="http://schemas.openxmlformats.org/drawingml/2006/main">
  <a:clrScheme name="Совет директоров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14108</TotalTime>
  <Words>1576</Words>
  <Application>Microsoft Office PowerPoint</Application>
  <PresentationFormat>Широкоэкранный</PresentationFormat>
  <Paragraphs>265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Arial</vt:lpstr>
      <vt:lpstr>Calibri</vt:lpstr>
      <vt:lpstr>Century Gothic</vt:lpstr>
      <vt:lpstr>Consolas</vt:lpstr>
      <vt:lpstr>Wingdings 3</vt:lpstr>
      <vt:lpstr>Совет директоров</vt:lpstr>
      <vt:lpstr>Предсказание стоимости недвижимости</vt:lpstr>
      <vt:lpstr>Задача</vt:lpstr>
      <vt:lpstr>Задачи проекта </vt:lpstr>
      <vt:lpstr>Этапы работы над проектом</vt:lpstr>
      <vt:lpstr>Этапы работы над проектом</vt:lpstr>
      <vt:lpstr>Сложности EDA</vt:lpstr>
      <vt:lpstr>Распределение целевой переменой</vt:lpstr>
      <vt:lpstr>Сложности EDA: propertyType</vt:lpstr>
      <vt:lpstr>Сложности EDA: street</vt:lpstr>
      <vt:lpstr>Сложности EDA: baths</vt:lpstr>
      <vt:lpstr>Сложности EDA: homeFacts</vt:lpstr>
      <vt:lpstr>Сложности EDA: fireplace</vt:lpstr>
      <vt:lpstr>Сложности EDA: schools</vt:lpstr>
      <vt:lpstr>Сложности EDA: schools</vt:lpstr>
      <vt:lpstr>Результат EDA и Features Engineering </vt:lpstr>
      <vt:lpstr>Split data</vt:lpstr>
      <vt:lpstr>Базовая модель: LinearRegression (log)</vt:lpstr>
      <vt:lpstr>Рекурсивное устранение признаков (RFE) </vt:lpstr>
      <vt:lpstr>Подбор гиперпараметров и кросс-валидация</vt:lpstr>
      <vt:lpstr>XGBoost: подбор гиперпараметров</vt:lpstr>
      <vt:lpstr>ML Stacking (log)</vt:lpstr>
      <vt:lpstr>DL TabNet (log)</vt:lpstr>
      <vt:lpstr>Blend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стоимости недвижимости</dc:title>
  <dc:creator>Сергей Пинаев</dc:creator>
  <cp:lastModifiedBy>Сергей Пинаев</cp:lastModifiedBy>
  <cp:revision>52</cp:revision>
  <cp:lastPrinted>2022-04-07T04:08:24Z</cp:lastPrinted>
  <dcterms:created xsi:type="dcterms:W3CDTF">2022-02-01T09:28:54Z</dcterms:created>
  <dcterms:modified xsi:type="dcterms:W3CDTF">2022-04-07T04:15:39Z</dcterms:modified>
</cp:coreProperties>
</file>