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89" r:id="rId3"/>
    <p:sldId id="279" r:id="rId4"/>
    <p:sldId id="290" r:id="rId5"/>
    <p:sldId id="258" r:id="rId6"/>
    <p:sldId id="291" r:id="rId7"/>
    <p:sldId id="299" r:id="rId8"/>
    <p:sldId id="300" r:id="rId9"/>
    <p:sldId id="298" r:id="rId10"/>
    <p:sldId id="292" r:id="rId11"/>
    <p:sldId id="301" r:id="rId12"/>
    <p:sldId id="295" r:id="rId13"/>
    <p:sldId id="296" r:id="rId14"/>
    <p:sldId id="297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2870" autoAdjust="0"/>
  </p:normalViewPr>
  <p:slideViewPr>
    <p:cSldViewPr snapToGrid="0">
      <p:cViewPr varScale="1">
        <p:scale>
          <a:sx n="110" d="100"/>
          <a:sy n="110" d="100"/>
        </p:scale>
        <p:origin x="2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E0A66-1554-412B-AD0F-96238C3EDF56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47F2-3499-47D7-9A98-77CEC6B7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62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Датасет</a:t>
            </a:r>
            <a:r>
              <a:rPr lang="ru-RU" dirty="0"/>
              <a:t> сильно загрязнен, много пропусков, есть дубли, сложные типы категориальные признаки. Очень много времени было потрачено на </a:t>
            </a:r>
            <a:r>
              <a:rPr lang="en-US" dirty="0"/>
              <a:t>EDA </a:t>
            </a:r>
            <a:r>
              <a:rPr lang="ru-RU" dirty="0"/>
              <a:t>и </a:t>
            </a:r>
            <a:r>
              <a:rPr lang="en-US" dirty="0"/>
              <a:t>Features Engineering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4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Попробовал убрать признаки </a:t>
            </a:r>
            <a:r>
              <a:rPr lang="en-US" dirty="0"/>
              <a:t>RFE</a:t>
            </a:r>
            <a:r>
              <a:rPr lang="ru-RU" dirty="0"/>
              <a:t>, но это ухудшило метрику, поэтому для тестов оставил все признаки, но для </a:t>
            </a:r>
            <a:r>
              <a:rPr lang="ru-RU" dirty="0" err="1"/>
              <a:t>продакшена</a:t>
            </a:r>
            <a:r>
              <a:rPr lang="ru-RU" dirty="0"/>
              <a:t> нужно отобрать только самые значимые.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7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2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CDB3AD-F32A-4F70-BFEC-E3A03429E224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383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780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748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9632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064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888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D8CD41-DC95-41C7-B2CA-7A433F7E527E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A301E1-5D16-48AC-A0D0-3DEB335A6BEF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2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2FB1-FDDA-4B0B-8D46-DE312DF9EB36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4B-8455-4260-B2E1-7485096C39B7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8255-1584-41A1-B585-B1877CFE1718}" type="datetime1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1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97CC-12B8-48D1-94FD-EE4068E40D1D}" type="datetime1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4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2F8F-0334-4737-AA3F-E2325CAF5702}" type="datetime1">
              <a:rPr lang="ru-RU" smtClean="0"/>
              <a:t>22.02.2022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7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9D0-8931-494D-9483-71603633F777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4F7B7D-B153-4302-8335-E1B3D54922C1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00EBC-6961-478B-95F5-BE49367D5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6800">
                <a:solidFill>
                  <a:srgbClr val="FFFFFF"/>
                </a:solidFill>
              </a:rPr>
              <a:t>Предсказание стоимости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717362-F209-41BB-91CD-DB0CCF8C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ru-RU" sz="2000">
                <a:solidFill>
                  <a:srgbClr val="FFFFFF"/>
                </a:solidFill>
              </a:rPr>
              <a:t>Финальный проект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EFE92-3546-48C9-9E6A-34FA6DB1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3711" y="584851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EB6376-AA05-4D26-95B7-362FA90AD362}" type="datetime1">
              <a:rPr lang="ru-RU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22.02.2022</a:t>
            </a:fld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D5128-2210-4CA0-B10D-B7A74F32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7506" y="623907"/>
            <a:ext cx="36339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FFFFFF"/>
                </a:solidFill>
              </a:rPr>
              <a:t>Пинаев Сергей </a:t>
            </a:r>
            <a:r>
              <a:rPr lang="en-US" sz="1400" dirty="0">
                <a:solidFill>
                  <a:srgbClr val="FFFFFF"/>
                </a:solidFill>
              </a:rPr>
              <a:t>DST-48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9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  <a:r>
              <a:rPr lang="en-US" dirty="0" err="1"/>
              <a:t>LinearRegression</a:t>
            </a:r>
            <a:r>
              <a:rPr lang="en-US" dirty="0"/>
              <a:t> (log)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MAE: 415583.13$</a:t>
            </a:r>
          </a:p>
          <a:p>
            <a:r>
              <a:rPr lang="en-US" sz="3200" dirty="0"/>
              <a:t>MAPE: 2.21%</a:t>
            </a:r>
          </a:p>
          <a:p>
            <a:r>
              <a:rPr lang="en-US" sz="3200" dirty="0"/>
              <a:t>R2: 0.08%</a:t>
            </a:r>
            <a:endParaRPr lang="ru-RU" sz="32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F3FC-C409-47A7-8519-418CF65C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Подбор </a:t>
            </a:r>
            <a:r>
              <a:rPr lang="ru-RU" sz="2800" dirty="0" err="1"/>
              <a:t>гиперпараметров</a:t>
            </a:r>
            <a:r>
              <a:rPr lang="ru-RU" sz="2800" dirty="0"/>
              <a:t> и кросс-валидация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F3837-990F-48CB-AA86-B9489D4806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/>
              <a:t>XGBoost</a:t>
            </a:r>
            <a:r>
              <a:rPr lang="en-US" sz="2900" dirty="0"/>
              <a:t> (</a:t>
            </a:r>
            <a:r>
              <a:rPr lang="ru-RU" sz="2900" dirty="0"/>
              <a:t>до</a:t>
            </a:r>
            <a:r>
              <a:rPr lang="en-US" sz="2900" dirty="0"/>
              <a:t>)</a:t>
            </a:r>
            <a:endParaRPr lang="ru-RU" sz="2900" dirty="0"/>
          </a:p>
          <a:p>
            <a:r>
              <a:rPr lang="pt-BR" sz="2900" dirty="0"/>
              <a:t>MAE: 312491.52$</a:t>
            </a:r>
            <a:endParaRPr lang="ru-RU" sz="2900" dirty="0"/>
          </a:p>
          <a:p>
            <a:r>
              <a:rPr lang="pt-BR" sz="2900" dirty="0"/>
              <a:t>MAPE: 1.08%</a:t>
            </a:r>
            <a:endParaRPr lang="ru-RU" sz="2900" dirty="0"/>
          </a:p>
          <a:p>
            <a:r>
              <a:rPr lang="pt-BR" sz="2900" dirty="0"/>
              <a:t>R2: 0.32%</a:t>
            </a:r>
          </a:p>
          <a:p>
            <a:pPr marL="0" indent="0">
              <a:buNone/>
            </a:pPr>
            <a:r>
              <a:rPr lang="en-US" sz="2900" dirty="0" err="1"/>
              <a:t>XGBoost</a:t>
            </a:r>
            <a:r>
              <a:rPr lang="en-US" sz="2900" dirty="0"/>
              <a:t> (</a:t>
            </a:r>
            <a:r>
              <a:rPr lang="ru-RU" sz="2900" dirty="0"/>
              <a:t>после</a:t>
            </a:r>
            <a:r>
              <a:rPr lang="en-US" sz="2900" dirty="0"/>
              <a:t>)</a:t>
            </a:r>
            <a:endParaRPr lang="ru-RU" sz="2900" dirty="0"/>
          </a:p>
          <a:p>
            <a:r>
              <a:rPr lang="pt-BR" sz="2900" dirty="0"/>
              <a:t>MAE: 292464.92$</a:t>
            </a:r>
            <a:endParaRPr lang="ru-RU" sz="2900" dirty="0"/>
          </a:p>
          <a:p>
            <a:r>
              <a:rPr lang="pt-BR" sz="2900" dirty="0"/>
              <a:t>MAPE: 1.14%</a:t>
            </a:r>
            <a:endParaRPr lang="ru-RU" sz="2900" dirty="0"/>
          </a:p>
          <a:p>
            <a:r>
              <a:rPr lang="pt-BR" sz="2900" dirty="0"/>
              <a:t>R2: 0.36%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3A635A4-348F-4004-BC15-9F34368CC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params = {</a:t>
            </a:r>
          </a:p>
          <a:p>
            <a:pPr marL="0" indent="0">
              <a:buNone/>
            </a:pPr>
            <a:r>
              <a:rPr lang="en-US" dirty="0"/>
              <a:t>    'objective': '</a:t>
            </a:r>
            <a:r>
              <a:rPr lang="en-US" dirty="0" err="1"/>
              <a:t>reg:squarederror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'booster': '</a:t>
            </a:r>
            <a:r>
              <a:rPr lang="en-US" dirty="0" err="1"/>
              <a:t>gbtree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colsample_bytree</a:t>
            </a:r>
            <a:r>
              <a:rPr lang="en-US" dirty="0"/>
              <a:t>': 0.9,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learning_rate</a:t>
            </a:r>
            <a:r>
              <a:rPr lang="en-US" dirty="0"/>
              <a:t>': 0.1,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max_depth</a:t>
            </a:r>
            <a:r>
              <a:rPr lang="en-US" dirty="0"/>
              <a:t>': 9,</a:t>
            </a:r>
          </a:p>
          <a:p>
            <a:pPr marL="0" indent="0">
              <a:buNone/>
            </a:pPr>
            <a:r>
              <a:rPr lang="en-US" dirty="0"/>
              <a:t>    'alpha': 10,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eval_metric</a:t>
            </a:r>
            <a:r>
              <a:rPr lang="en-US" dirty="0"/>
              <a:t>': ['</a:t>
            </a:r>
            <a:r>
              <a:rPr lang="en-US" dirty="0" err="1"/>
              <a:t>mae</a:t>
            </a:r>
            <a:r>
              <a:rPr lang="en-US" dirty="0"/>
              <a:t>', '</a:t>
            </a:r>
            <a:r>
              <a:rPr lang="en-US" dirty="0" err="1"/>
              <a:t>mape</a:t>
            </a:r>
            <a:r>
              <a:rPr lang="en-US" dirty="0"/>
              <a:t>'],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min_child_weight</a:t>
            </a:r>
            <a:r>
              <a:rPr lang="en-US" dirty="0"/>
              <a:t>': 7,</a:t>
            </a:r>
          </a:p>
          <a:p>
            <a:pPr marL="0" indent="0">
              <a:buNone/>
            </a:pPr>
            <a:r>
              <a:rPr lang="en-US" dirty="0"/>
              <a:t>    'subsample': 1.0,</a:t>
            </a:r>
          </a:p>
          <a:p>
            <a:pPr marL="0" indent="0">
              <a:buNone/>
            </a:pPr>
            <a:r>
              <a:rPr lang="en-US" dirty="0"/>
              <a:t>    'eta': 0.3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488AD-B22E-43CD-80F7-6A04B549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F3FB7-651A-4BAF-86E3-DA7F24A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8BD74-99B4-4851-BC99-8342D41C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9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Stacking (log)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Решающая модель </a:t>
            </a:r>
            <a:r>
              <a:rPr lang="en-US" sz="2400" dirty="0" err="1"/>
              <a:t>CatBoostRegressor</a:t>
            </a:r>
            <a:r>
              <a:rPr lang="en-US" sz="2400" dirty="0"/>
              <a:t> (</a:t>
            </a:r>
            <a:r>
              <a:rPr lang="ru-RU" sz="2400" dirty="0"/>
              <a:t>Время - 79 минут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BaggingRegressor</a:t>
            </a:r>
            <a:r>
              <a:rPr lang="en-US" sz="2400" dirty="0"/>
              <a:t> </a:t>
            </a:r>
            <a:r>
              <a:rPr lang="ru-RU" sz="2400" dirty="0"/>
              <a:t>модели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 err="1"/>
              <a:t>GradientBoostingRegressor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XGBRegressor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MAE: 298187.69$</a:t>
            </a:r>
          </a:p>
          <a:p>
            <a:r>
              <a:rPr lang="en-US" sz="2400" dirty="0"/>
              <a:t>MAPE: 1.28%</a:t>
            </a:r>
          </a:p>
          <a:p>
            <a:r>
              <a:rPr lang="en-US" sz="2400" dirty="0"/>
              <a:t>R2: 0.33%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</a:t>
            </a:r>
            <a:r>
              <a:rPr lang="en-US" dirty="0" err="1"/>
              <a:t>TabNet</a:t>
            </a:r>
            <a:r>
              <a:rPr lang="en-US" dirty="0"/>
              <a:t> (log)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3000 - эпох, 5 - </a:t>
            </a:r>
            <a:r>
              <a:rPr lang="ru-RU" sz="2400" dirty="0" err="1"/>
              <a:t>фолдов</a:t>
            </a:r>
            <a:r>
              <a:rPr lang="ru-RU" sz="2400" dirty="0"/>
              <a:t>, время - 31 час на CPU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MAE: 321656.14$</a:t>
            </a:r>
          </a:p>
          <a:p>
            <a:r>
              <a:rPr lang="en-US" sz="2400" dirty="0"/>
              <a:t>MAPE: 1.07%</a:t>
            </a:r>
          </a:p>
          <a:p>
            <a:r>
              <a:rPr lang="en-US" sz="2400" dirty="0"/>
              <a:t>R2: 0.31%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1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Усредненная оценка по двум моделям </a:t>
            </a:r>
            <a:r>
              <a:rPr lang="ru-RU" sz="2400" dirty="0" err="1"/>
              <a:t>Stacking</a:t>
            </a:r>
            <a:r>
              <a:rPr lang="ru-RU" sz="2400" dirty="0"/>
              <a:t> и </a:t>
            </a:r>
            <a:r>
              <a:rPr lang="ru-RU" sz="2400" dirty="0" err="1"/>
              <a:t>TabNet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MAE: 300737.5$</a:t>
            </a:r>
          </a:p>
          <a:p>
            <a:r>
              <a:rPr lang="en-US" sz="2400" dirty="0"/>
              <a:t>MAPE: 1.09%</a:t>
            </a:r>
          </a:p>
          <a:p>
            <a:r>
              <a:rPr lang="en-US" sz="2400" dirty="0"/>
              <a:t>R2: 0.33%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1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Наилучший результат дал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после подбора </a:t>
            </a:r>
            <a:r>
              <a:rPr lang="ru-RU" dirty="0" err="1"/>
              <a:t>гиперпараметров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Учитывая его скорость работы, считаю эту модель самой предпочтительной для использования в </a:t>
            </a:r>
            <a:r>
              <a:rPr lang="ru-RU" dirty="0" err="1"/>
              <a:t>продакшене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Цели дипломного проекта выполнены.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Я использовал все навыки полученные на курсе и попробовал применить их в дипломном проекте.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4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09B22-D781-4E90-81A9-D3E637CE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FFFFFF"/>
                </a:solidFill>
              </a:rPr>
              <a:t>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917B6-9147-4D9E-BF01-547BFE45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 мне обратился представитель крупного агентства недвижимости со следующей проблемой: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Мои риелторы тратят катастрофически много времени на сортировку объявлений и поиск выгодных предложений. Поэтому их скорость реакции, да и, сказать по правде, качество анализа не дотягивает до уровня конкурентов. А это сказывается на наших финансовых показателях. Твоя задача — разработать модель, которая бы позволила обойти конкурентов по скорости и качеству совершения сделок. </a:t>
            </a:r>
            <a:r>
              <a:rPr lang="ru-RU" dirty="0" err="1"/>
              <a:t>Датасет</a:t>
            </a:r>
            <a:r>
              <a:rPr lang="ru-RU" dirty="0"/>
              <a:t> прикладываю.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Цель: разработать сервис, который будет предсказывать стоимость домов, основываясь на истории предложений.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85ACB-AAC6-459E-9025-9F98135D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34229-EF8E-4A8F-881C-5F11E111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E7843-EC35-467F-B4D6-61247077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50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711F4-8AD7-41E0-8DA5-21517C36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78DC9-3507-4704-B060-4FFE7156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Определить целевые метрики, которые будут использоваться для оценки эффективности алгоритмов Машинного обучения.</a:t>
            </a:r>
          </a:p>
          <a:p>
            <a:r>
              <a:rPr lang="ru-RU" dirty="0"/>
              <a:t>Провести разведывательный анализ данных (</a:t>
            </a:r>
            <a:r>
              <a:rPr lang="en-US" dirty="0"/>
              <a:t>EDA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Сделать вывод на основе </a:t>
            </a:r>
            <a:r>
              <a:rPr lang="en-US" dirty="0"/>
              <a:t>EDA</a:t>
            </a:r>
            <a:r>
              <a:rPr lang="ru-RU" dirty="0"/>
              <a:t>, пред обработать </a:t>
            </a:r>
            <a:r>
              <a:rPr lang="ru-RU" dirty="0" err="1"/>
              <a:t>датасет</a:t>
            </a:r>
            <a:r>
              <a:rPr lang="ru-RU" dirty="0"/>
              <a:t> для дальнейшей работы</a:t>
            </a:r>
          </a:p>
          <a:p>
            <a:r>
              <a:rPr lang="ru-RU" dirty="0"/>
              <a:t>Выбрать алгоритмы машинного обучения, которые будут использованы в работе</a:t>
            </a:r>
          </a:p>
          <a:p>
            <a:r>
              <a:rPr lang="ru-RU" dirty="0"/>
              <a:t>Обучить алгоритмы, настроить </a:t>
            </a:r>
            <a:r>
              <a:rPr lang="ru-RU" dirty="0" err="1"/>
              <a:t>гиперпараметры</a:t>
            </a:r>
            <a:r>
              <a:rPr lang="ru-RU" dirty="0"/>
              <a:t>, сравнить полученные результаты</a:t>
            </a:r>
          </a:p>
          <a:p>
            <a:r>
              <a:rPr lang="ru-RU" dirty="0"/>
              <a:t>Попробовать пропустить данные через нейронную сеть</a:t>
            </a:r>
          </a:p>
          <a:p>
            <a:r>
              <a:rPr lang="ru-RU" dirty="0"/>
              <a:t>Сравнить полученные результаты, выделить лучший алгоритм</a:t>
            </a:r>
          </a:p>
          <a:p>
            <a:r>
              <a:rPr lang="ru-RU" dirty="0"/>
              <a:t>Сделать выводы по проекту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ABB7C-A97F-4304-BB20-E81AB8F3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11F9C-7C98-4835-9DE9-2708BB09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E652F-DE6C-4976-AA6D-D6B5CC13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8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05BC65-5E9D-4EF8-8E92-F55D7B7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над проектом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393FCE-5664-4F83-9387-7999173B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Первичная обработка данных</a:t>
            </a:r>
          </a:p>
          <a:p>
            <a:r>
              <a:rPr lang="ru-RU" dirty="0"/>
              <a:t>EDA (анализ распределения признаков и замена пропусков)</a:t>
            </a:r>
          </a:p>
          <a:p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en-US" dirty="0"/>
              <a:t>E</a:t>
            </a:r>
            <a:r>
              <a:rPr lang="ru-RU" dirty="0" err="1"/>
              <a:t>ngineering</a:t>
            </a:r>
            <a:endParaRPr lang="ru-RU" dirty="0"/>
          </a:p>
          <a:p>
            <a:r>
              <a:rPr lang="ru-RU" dirty="0"/>
              <a:t>Корреляционный анализ</a:t>
            </a:r>
          </a:p>
          <a:p>
            <a:r>
              <a:rPr lang="ru-RU" dirty="0"/>
              <a:t>Обработка категориальных признаков, создание </a:t>
            </a:r>
            <a:r>
              <a:rPr lang="ru-RU" dirty="0" err="1"/>
              <a:t>dummy</a:t>
            </a:r>
            <a:r>
              <a:rPr lang="ru-RU" dirty="0"/>
              <a:t> переменных, и кодирование с помощью Label </a:t>
            </a:r>
            <a:r>
              <a:rPr lang="ru-RU" dirty="0" err="1"/>
              <a:t>encoding</a:t>
            </a:r>
            <a:endParaRPr lang="ru-RU" dirty="0"/>
          </a:p>
          <a:p>
            <a:r>
              <a:rPr lang="ru-RU" dirty="0"/>
              <a:t>Рекурсивное устранение признаков (RFE) и устранение тех, которые не влияют на предсказываемую величину</a:t>
            </a:r>
          </a:p>
          <a:p>
            <a:r>
              <a:rPr lang="ru-RU" dirty="0"/>
              <a:t>Масштабирование признаков с помощью </a:t>
            </a:r>
            <a:r>
              <a:rPr lang="ru-RU" dirty="0" err="1"/>
              <a:t>MinMaxScaling</a:t>
            </a:r>
            <a:r>
              <a:rPr lang="ru-RU" dirty="0"/>
              <a:t>, </a:t>
            </a:r>
            <a:r>
              <a:rPr lang="ru-RU" dirty="0" err="1"/>
              <a:t>StandardScaler</a:t>
            </a:r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0D7BAD8B-B2B2-4E9A-8FC2-68138FDF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9AF4-0DA7-43D4-9CFD-F1FE3C7E9FFC}" type="datetime1">
              <a:rPr lang="ru-RU" smtClean="0"/>
              <a:t>22.02.2022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40EBF2-847E-4F54-A6C3-B380C49C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46871B-40DE-4C21-B2B7-F27D11B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05BC65-5E9D-4EF8-8E92-F55D7B7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над проектом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393FCE-5664-4F83-9387-7999173B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Выбор метрик для оценки качества: MAE и MAPE</a:t>
            </a:r>
          </a:p>
          <a:p>
            <a:r>
              <a:rPr lang="ru-RU" dirty="0"/>
              <a:t>Логарифмирование целевой переменной</a:t>
            </a:r>
          </a:p>
          <a:p>
            <a:r>
              <a:rPr lang="ru-RU" dirty="0"/>
              <a:t>Анализ данных на различных алгоритмах Регрессии</a:t>
            </a:r>
            <a:r>
              <a:rPr lang="en-US" dirty="0"/>
              <a:t> :</a:t>
            </a:r>
            <a:r>
              <a:rPr lang="ru-RU" dirty="0"/>
              <a:t> </a:t>
            </a:r>
            <a:r>
              <a:rPr lang="ru-RU" dirty="0" err="1"/>
              <a:t>LinearRegression</a:t>
            </a:r>
            <a:r>
              <a:rPr lang="ru-RU" dirty="0"/>
              <a:t>, </a:t>
            </a:r>
            <a:r>
              <a:rPr lang="ru-RU" dirty="0" err="1"/>
              <a:t>CatBoost</a:t>
            </a:r>
            <a:r>
              <a:rPr lang="ru-RU" dirty="0"/>
              <a:t>, </a:t>
            </a:r>
            <a:r>
              <a:rPr lang="ru-RU" dirty="0" err="1"/>
              <a:t>XGBoost</a:t>
            </a:r>
            <a:r>
              <a:rPr lang="ru-RU" dirty="0"/>
              <a:t> (с подбором </a:t>
            </a:r>
            <a:r>
              <a:rPr lang="ru-RU" dirty="0" err="1"/>
              <a:t>гипермараметров</a:t>
            </a:r>
            <a:r>
              <a:rPr lang="ru-RU" dirty="0"/>
              <a:t> и кросс-валидацией)</a:t>
            </a:r>
            <a:endParaRPr lang="en-US" dirty="0"/>
          </a:p>
          <a:p>
            <a:r>
              <a:rPr lang="ru-RU" dirty="0"/>
              <a:t>Применения </a:t>
            </a:r>
            <a:r>
              <a:rPr lang="en-US" dirty="0" err="1"/>
              <a:t>StackingRegressor</a:t>
            </a:r>
            <a:r>
              <a:rPr lang="en-US" dirty="0"/>
              <a:t>  (</a:t>
            </a:r>
            <a:r>
              <a:rPr lang="ru-RU" dirty="0"/>
              <a:t>решающая модель </a:t>
            </a:r>
            <a:r>
              <a:rPr lang="en-US" dirty="0" err="1"/>
              <a:t>CatBoostRegressor</a:t>
            </a:r>
            <a:r>
              <a:rPr lang="en-US" dirty="0"/>
              <a:t>) </a:t>
            </a:r>
            <a:r>
              <a:rPr lang="ru-RU" dirty="0"/>
              <a:t>с </a:t>
            </a:r>
            <a:r>
              <a:rPr lang="en-US" dirty="0" err="1"/>
              <a:t>BaggingRegressor</a:t>
            </a:r>
            <a:r>
              <a:rPr lang="en-US" dirty="0"/>
              <a:t> (</a:t>
            </a:r>
            <a:r>
              <a:rPr lang="ru-RU" dirty="0"/>
              <a:t>модели </a:t>
            </a:r>
            <a:r>
              <a:rPr lang="en-US" dirty="0" err="1"/>
              <a:t>GradientBoostingRegressor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XGBRegressor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Создание собственной нейронной модели</a:t>
            </a:r>
            <a:endParaRPr lang="en-US" dirty="0"/>
          </a:p>
          <a:p>
            <a:r>
              <a:rPr lang="ru-RU" dirty="0"/>
              <a:t>Тестирование модели </a:t>
            </a:r>
            <a:r>
              <a:rPr lang="en-US" dirty="0" err="1"/>
              <a:t>ElasticNet</a:t>
            </a:r>
            <a:r>
              <a:rPr lang="en-US" dirty="0"/>
              <a:t>, </a:t>
            </a:r>
            <a:r>
              <a:rPr lang="en-US" dirty="0" err="1"/>
              <a:t>TabNet</a:t>
            </a:r>
            <a:endParaRPr lang="en-US" dirty="0"/>
          </a:p>
          <a:p>
            <a:r>
              <a:rPr lang="ru-RU" dirty="0"/>
              <a:t>Применение </a:t>
            </a:r>
            <a:r>
              <a:rPr lang="ru-RU" dirty="0" err="1"/>
              <a:t>Blend</a:t>
            </a:r>
            <a:r>
              <a:rPr lang="ru-RU" dirty="0"/>
              <a:t> (усреднение результата по двум лучшим моделям) для </a:t>
            </a:r>
            <a:r>
              <a:rPr lang="ru-RU" dirty="0" err="1"/>
              <a:t>StackingRegressor</a:t>
            </a:r>
            <a:r>
              <a:rPr lang="ru-RU" dirty="0"/>
              <a:t> и </a:t>
            </a:r>
            <a:r>
              <a:rPr lang="ru-RU" dirty="0" err="1"/>
              <a:t>TabNet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0D7BAD8B-B2B2-4E9A-8FC2-68138FDF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9AF4-0DA7-43D4-9CFD-F1FE3C7E9FFC}" type="datetime1">
              <a:rPr lang="ru-RU" smtClean="0"/>
              <a:t>22.02.2022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40EBF2-847E-4F54-A6C3-B380C49C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46871B-40DE-4C21-B2B7-F27D11B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74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F9707-5C19-4395-B5C9-ED04DFD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EDA </a:t>
            </a:r>
            <a:r>
              <a:rPr lang="ru-RU" dirty="0"/>
              <a:t>и </a:t>
            </a:r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en-US" dirty="0"/>
              <a:t>E</a:t>
            </a:r>
            <a:r>
              <a:rPr lang="ru-RU" dirty="0" err="1"/>
              <a:t>ngineering</a:t>
            </a:r>
            <a:r>
              <a:rPr lang="ru-RU" dirty="0"/>
              <a:t>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84FD31F-D668-4F26-B713-55A3BA77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003" y="1447800"/>
            <a:ext cx="4264881" cy="4572000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3BB4EB40-D25B-41CA-BE54-FAC65B8BD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0053C-D185-470F-A401-CDEAB7C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E9D6D-6187-4271-9D5D-B008E496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9D60C-55B7-4515-9AD0-18694CC4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1E1C-0FB0-45D4-8D1E-1C767FA3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Рекурсивное устранение признаков (</a:t>
            </a:r>
            <a:r>
              <a:rPr lang="en-US" sz="3200" dirty="0"/>
              <a:t>RFE)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7E336-D2B5-4552-A673-8A5D4F80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применения алгоритма осталось 18 признаков (с логарифмированием)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LinearRegression</a:t>
            </a:r>
            <a:endParaRPr lang="ru-RU" dirty="0"/>
          </a:p>
          <a:p>
            <a:r>
              <a:rPr lang="ru-RU" dirty="0"/>
              <a:t>MAE: 415583.13$</a:t>
            </a:r>
            <a:r>
              <a:rPr lang="en-US" dirty="0"/>
              <a:t> (37) - &gt; 418685.74$</a:t>
            </a:r>
            <a:endParaRPr lang="ru-RU" dirty="0"/>
          </a:p>
          <a:p>
            <a:r>
              <a:rPr lang="ru-RU" dirty="0"/>
              <a:t>MAPE: 2.21%</a:t>
            </a:r>
            <a:r>
              <a:rPr lang="en-US" dirty="0"/>
              <a:t> (37) -&gt; 2.31% </a:t>
            </a:r>
            <a:endParaRPr lang="ru-RU" dirty="0"/>
          </a:p>
          <a:p>
            <a:r>
              <a:rPr lang="ru-RU" dirty="0"/>
              <a:t>R2: 0.08%</a:t>
            </a:r>
            <a:r>
              <a:rPr lang="en-US" dirty="0"/>
              <a:t> (37) -&gt; 0.08%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CatBoost</a:t>
            </a:r>
            <a:endParaRPr lang="ru-RU" dirty="0"/>
          </a:p>
          <a:p>
            <a:r>
              <a:rPr lang="ru-RU" dirty="0"/>
              <a:t>MAE: 297449.66$</a:t>
            </a:r>
            <a:r>
              <a:rPr lang="en-US" dirty="0"/>
              <a:t> (37) -&gt; 306076.64$</a:t>
            </a:r>
            <a:endParaRPr lang="ru-RU" dirty="0"/>
          </a:p>
          <a:p>
            <a:r>
              <a:rPr lang="ru-RU" dirty="0"/>
              <a:t>MAPE: 1.05%</a:t>
            </a:r>
            <a:r>
              <a:rPr lang="en-US" dirty="0"/>
              <a:t> (37) - &gt; 1.1%</a:t>
            </a:r>
            <a:endParaRPr lang="ru-RU" dirty="0"/>
          </a:p>
          <a:p>
            <a:r>
              <a:rPr lang="ru-RU" dirty="0"/>
              <a:t>R2: 0.37%</a:t>
            </a:r>
            <a:r>
              <a:rPr lang="en-US" dirty="0"/>
              <a:t> (37) -&gt; </a:t>
            </a:r>
            <a:r>
              <a:rPr lang="ru-RU" dirty="0"/>
              <a:t>0.36%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649A9-AAEE-4105-8062-F70E10E4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068CC-89C0-4DFF-B0F3-AF38CD9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94990-6688-4333-BF7E-EFD44A77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F9707-5C19-4395-B5C9-ED04DFD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 с целевой переменной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BB4EB40-D25B-41CA-BE54-FAC65B8BD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применения </a:t>
            </a:r>
            <a:r>
              <a:rPr lang="en-US" dirty="0"/>
              <a:t>RFE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0053C-D185-470F-A401-CDEAB7C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E9D6D-6187-4271-9D5D-B008E496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9D60C-55B7-4515-9AD0-18694CC4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8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B7B5D03-9477-4D67-95C1-96CB55BD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3125" y="1447800"/>
            <a:ext cx="50866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503A915-A93C-423B-AF3D-9683B482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89F0FF7-D03E-44D2-9C7F-F586DBC3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 70%</a:t>
            </a:r>
          </a:p>
          <a:p>
            <a:r>
              <a:rPr lang="en-US" sz="3200" dirty="0"/>
              <a:t>test 15%</a:t>
            </a:r>
          </a:p>
          <a:p>
            <a:r>
              <a:rPr lang="en-US" sz="3200" dirty="0"/>
              <a:t>validation 15%</a:t>
            </a:r>
            <a:endParaRPr lang="ru-RU" sz="32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79C511-169D-443E-9F09-9DBD9DA0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39FC90-CA61-4886-969E-F002BD7E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C9DAC-17FA-4F37-AC93-195D04B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53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13523</TotalTime>
  <Words>785</Words>
  <Application>Microsoft Office PowerPoint</Application>
  <PresentationFormat>Широкоэкранный</PresentationFormat>
  <Paragraphs>151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Совет директоров</vt:lpstr>
      <vt:lpstr>Предсказание стоимости недвижимости</vt:lpstr>
      <vt:lpstr>Задача</vt:lpstr>
      <vt:lpstr>Задачи проекта </vt:lpstr>
      <vt:lpstr>Этапы работы над проектом</vt:lpstr>
      <vt:lpstr>Этапы работы над проектом</vt:lpstr>
      <vt:lpstr>Результат EDA и Features Engineering </vt:lpstr>
      <vt:lpstr>Рекурсивное устранение признаков (RFE) </vt:lpstr>
      <vt:lpstr>Корреляция с целевой переменной</vt:lpstr>
      <vt:lpstr>Split data</vt:lpstr>
      <vt:lpstr>ML LinearRegression (log)</vt:lpstr>
      <vt:lpstr>Подбор гиперпараметров и кросс-валидация</vt:lpstr>
      <vt:lpstr>ML Stacking (log)</vt:lpstr>
      <vt:lpstr>DL TabNet (log)</vt:lpstr>
      <vt:lpstr>Blend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стоимости недвижимости</dc:title>
  <dc:creator>Сергей Пинаев</dc:creator>
  <cp:lastModifiedBy>Сергей Пинаев</cp:lastModifiedBy>
  <cp:revision>23</cp:revision>
  <dcterms:created xsi:type="dcterms:W3CDTF">2022-02-01T09:28:54Z</dcterms:created>
  <dcterms:modified xsi:type="dcterms:W3CDTF">2022-02-27T03:05:18Z</dcterms:modified>
</cp:coreProperties>
</file>