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6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89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5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5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2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9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A98A6-B7E5-4F12-9265-73283C4D0F96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0AF49F-8DCD-4237-8E26-A91C2B0D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t400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Payne/DB2JDBCSample" TargetMode="External"/><Relationship Id="rId2" Type="http://schemas.openxmlformats.org/officeDocument/2006/relationships/hyperlink" Target="https://github.com/LenPayne/HttpRestfulSer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ty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ty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Netty</a:t>
            </a:r>
            <a:r>
              <a:rPr lang="en-US" dirty="0" smtClean="0"/>
              <a:t> and 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the IBM </a:t>
            </a:r>
            <a:r>
              <a:rPr lang="en-US" dirty="0" err="1" smtClean="0"/>
              <a:t>i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7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Expanding </a:t>
            </a:r>
            <a:r>
              <a:rPr lang="en-US" dirty="0" err="1" smtClean="0"/>
              <a:t>HelloWorld</a:t>
            </a:r>
            <a:r>
              <a:rPr lang="en-US" dirty="0" smtClean="0"/>
              <a:t> to Perform Logic from the HTTP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the Handler class, the </a:t>
            </a:r>
            <a:r>
              <a:rPr lang="en-US" b="1" dirty="0" err="1" smtClean="0">
                <a:latin typeface="Lucida Console" panose="020B0609040504020204" pitchFamily="49" charset="0"/>
              </a:rPr>
              <a:t>channelRead</a:t>
            </a:r>
            <a:r>
              <a:rPr lang="en-US" b="1" dirty="0" smtClean="0">
                <a:latin typeface="Lucida Console" panose="020B0609040504020204" pitchFamily="49" charset="0"/>
              </a:rPr>
              <a:t>() </a:t>
            </a:r>
            <a:r>
              <a:rPr lang="en-US" dirty="0" smtClean="0"/>
              <a:t>method builds an </a:t>
            </a:r>
            <a:r>
              <a:rPr lang="en-US" b="1" dirty="0" err="1" smtClean="0">
                <a:latin typeface="Lucida Console" panose="020B0609040504020204" pitchFamily="49" charset="0"/>
              </a:rPr>
              <a:t>HttpRequest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That request object (</a:t>
            </a:r>
            <a:r>
              <a:rPr lang="en-US" b="1" dirty="0" err="1" smtClean="0">
                <a:latin typeface="Lucida Console" panose="020B0609040504020204" pitchFamily="49" charset="0"/>
              </a:rPr>
              <a:t>req</a:t>
            </a:r>
            <a:r>
              <a:rPr lang="en-US" dirty="0" smtClean="0"/>
              <a:t>) has a method called </a:t>
            </a:r>
            <a:r>
              <a:rPr lang="en-US" b="1" dirty="0" err="1" smtClean="0">
                <a:latin typeface="Lucida Console" panose="020B0609040504020204" pitchFamily="49" charset="0"/>
              </a:rPr>
              <a:t>getMethod</a:t>
            </a:r>
            <a:r>
              <a:rPr lang="en-US" b="1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that returns:</a:t>
            </a:r>
          </a:p>
          <a:p>
            <a:pPr lvl="1"/>
            <a:r>
              <a:rPr lang="en-US" dirty="0" smtClean="0"/>
              <a:t>An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latin typeface="Lucida Console" panose="020B0609040504020204" pitchFamily="49" charset="0"/>
              </a:rPr>
              <a:t>HttpMethod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/>
              <a:t>object, which you can grab the </a:t>
            </a:r>
            <a:r>
              <a:rPr lang="en-US" b="1" dirty="0" smtClean="0">
                <a:latin typeface="Lucida Console" panose="020B0609040504020204" pitchFamily="49" charset="0"/>
              </a:rPr>
              <a:t>.name() </a:t>
            </a:r>
            <a:r>
              <a:rPr lang="en-US" dirty="0" smtClean="0"/>
              <a:t>from (which will be GET, POST, etc…)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latin typeface="Lucida Console" panose="020B0609040504020204" pitchFamily="49" charset="0"/>
              </a:rPr>
              <a:t>HttpMethod</a:t>
            </a:r>
            <a:r>
              <a:rPr lang="en-US" b="1" dirty="0" smtClean="0">
                <a:latin typeface="Lucida Console" panose="020B0609040504020204" pitchFamily="49" charset="0"/>
              </a:rPr>
              <a:t> method = </a:t>
            </a:r>
            <a:r>
              <a:rPr lang="en-US" b="1" dirty="0" err="1" smtClean="0">
                <a:latin typeface="Lucida Console" panose="020B0609040504020204" pitchFamily="49" charset="0"/>
              </a:rPr>
              <a:t>req.getMethod</a:t>
            </a:r>
            <a:r>
              <a:rPr lang="en-US" b="1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Lucida Console" panose="020B0609040504020204" pitchFamily="49" charset="0"/>
              </a:rPr>
              <a:t>if (method.name().equals("GET")) {</a:t>
            </a:r>
          </a:p>
          <a:p>
            <a:pPr marL="0" indent="0">
              <a:buNone/>
            </a:pPr>
            <a:r>
              <a:rPr lang="en-US" b="1" dirty="0" smtClean="0">
                <a:latin typeface="Lucida Console" panose="020B0609040504020204" pitchFamily="49" charset="0"/>
              </a:rPr>
              <a:t>    // Do some Logic for GET requests</a:t>
            </a:r>
            <a:endParaRPr lang="en-US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Lucida Console" panose="020B0609040504020204" pitchFamily="49" charset="0"/>
              </a:rPr>
              <a:t>}</a:t>
            </a:r>
            <a:endParaRPr lang="en-US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2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Database Connection (JDBC)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JDBC is a series of pluggable drivers that run various types of databases.</a:t>
            </a:r>
          </a:p>
          <a:p>
            <a:r>
              <a:rPr lang="en-US" dirty="0" smtClean="0"/>
              <a:t>It allows you to send queries very easily and manage responses from a wide array of database systems.</a:t>
            </a:r>
          </a:p>
          <a:p>
            <a:endParaRPr lang="en-US" dirty="0" smtClean="0"/>
          </a:p>
          <a:p>
            <a:r>
              <a:rPr lang="en-US" dirty="0" smtClean="0"/>
              <a:t>A functional JDBC driver for DB2 is available as part of the </a:t>
            </a:r>
            <a:r>
              <a:rPr lang="en-US" dirty="0" err="1" smtClean="0"/>
              <a:t>JTOpen</a:t>
            </a:r>
            <a:r>
              <a:rPr lang="en-US" dirty="0"/>
              <a:t> Project: </a:t>
            </a:r>
            <a:r>
              <a:rPr lang="en-US" dirty="0">
                <a:hlinkClick r:id="rId2"/>
              </a:rPr>
              <a:t>http://jt400.sourceforge.net</a:t>
            </a:r>
            <a:r>
              <a:rPr lang="en-US" dirty="0" smtClean="0">
                <a:hlinkClick r:id="rId2"/>
              </a:rPr>
              <a:t>/</a:t>
            </a:r>
            <a:endParaRPr lang="en-US" sz="1000" dirty="0" smtClean="0"/>
          </a:p>
          <a:p>
            <a:endParaRPr lang="en-US" dirty="0" smtClean="0"/>
          </a:p>
          <a:p>
            <a:r>
              <a:rPr lang="en-US" dirty="0" smtClean="0"/>
              <a:t>Include the jt400.jar file as a library for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0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IBM Data Studio to talk to the IBM </a:t>
            </a:r>
            <a:r>
              <a:rPr lang="en-US" dirty="0" err="1" smtClean="0"/>
              <a:t>i</a:t>
            </a:r>
            <a:r>
              <a:rPr lang="en-US" dirty="0" smtClean="0"/>
              <a:t> Server</a:t>
            </a:r>
          </a:p>
          <a:p>
            <a:endParaRPr lang="en-US" dirty="0" smtClean="0"/>
          </a:p>
          <a:p>
            <a:r>
              <a:rPr lang="en-US" dirty="0" smtClean="0"/>
              <a:t>Build a New Schema for Yourself (Or use TEST)</a:t>
            </a:r>
            <a:endParaRPr lang="en-US" dirty="0"/>
          </a:p>
          <a:p>
            <a:r>
              <a:rPr lang="en-US" dirty="0" smtClean="0"/>
              <a:t>Initialize a Basic Table (</a:t>
            </a:r>
            <a:r>
              <a:rPr lang="en-US" dirty="0" err="1" smtClean="0"/>
              <a:t>ie</a:t>
            </a:r>
            <a:r>
              <a:rPr lang="en-US" dirty="0" smtClean="0"/>
              <a:t>- key/value pair)</a:t>
            </a:r>
          </a:p>
          <a:p>
            <a:r>
              <a:rPr lang="en-US" dirty="0" smtClean="0"/>
              <a:t>Give it some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5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the jt400.jar in your </a:t>
            </a:r>
            <a:r>
              <a:rPr lang="en-US" dirty="0" err="1" smtClean="0"/>
              <a:t>classpath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- included as a Library in </a:t>
            </a:r>
            <a:r>
              <a:rPr lang="en-US" dirty="0" err="1" smtClean="0"/>
              <a:t>NetBeans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/>
              <a:t>import</a:t>
            </a:r>
            <a:r>
              <a:rPr lang="en-US" sz="1200" dirty="0"/>
              <a:t> com.ibm.as400.access.AS400JDBCDriver</a:t>
            </a:r>
            <a:r>
              <a:rPr lang="en-US" sz="1200" b="1" dirty="0" smtClean="0"/>
              <a:t>;</a:t>
            </a:r>
          </a:p>
          <a:p>
            <a:pPr marL="0" indent="0">
              <a:buNone/>
            </a:pPr>
            <a:r>
              <a:rPr lang="en-US" sz="1200" b="1" dirty="0" smtClean="0"/>
              <a:t>…</a:t>
            </a:r>
          </a:p>
          <a:p>
            <a:pPr marL="0" indent="0">
              <a:buNone/>
            </a:pPr>
            <a:r>
              <a:rPr lang="en-US" sz="1200" b="1" dirty="0" smtClean="0"/>
              <a:t>try {</a:t>
            </a:r>
          </a:p>
          <a:p>
            <a:pPr marL="0" indent="0" fontAlgn="t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Class</a:t>
            </a:r>
            <a:r>
              <a:rPr lang="en-US" sz="1200" b="1" dirty="0" err="1" smtClean="0"/>
              <a:t>.</a:t>
            </a:r>
            <a:r>
              <a:rPr lang="en-US" sz="1200" dirty="0" err="1" smtClean="0"/>
              <a:t>forName</a:t>
            </a:r>
            <a:r>
              <a:rPr lang="en-US" sz="1200" b="1" dirty="0"/>
              <a:t>(</a:t>
            </a:r>
            <a:r>
              <a:rPr lang="en-US" sz="1200" dirty="0"/>
              <a:t>"com.ibm.as400.access.AS400JDBCDriver"</a:t>
            </a:r>
            <a:r>
              <a:rPr lang="en-US" sz="1200" b="1" dirty="0"/>
              <a:t>);</a:t>
            </a:r>
            <a:endParaRPr lang="en-US" sz="1200" dirty="0"/>
          </a:p>
          <a:p>
            <a:pPr marL="0" indent="0" fontAlgn="t">
              <a:buNone/>
            </a:pPr>
            <a:r>
              <a:rPr lang="en-US" sz="1200" b="1" dirty="0"/>
              <a:t>}</a:t>
            </a:r>
            <a:r>
              <a:rPr lang="en-US" sz="1200" dirty="0"/>
              <a:t> </a:t>
            </a:r>
            <a:r>
              <a:rPr lang="en-US" sz="1200" b="1" dirty="0"/>
              <a:t>catch</a:t>
            </a:r>
            <a:r>
              <a:rPr lang="en-US" sz="1200" dirty="0"/>
              <a:t> </a:t>
            </a:r>
            <a:r>
              <a:rPr lang="en-US" sz="1200" b="1" dirty="0"/>
              <a:t>(</a:t>
            </a:r>
            <a:r>
              <a:rPr lang="en-US" sz="1200" dirty="0" err="1"/>
              <a:t>ClassNotFoundException</a:t>
            </a:r>
            <a:r>
              <a:rPr lang="en-US" sz="1200" dirty="0"/>
              <a:t> ex</a:t>
            </a:r>
            <a:r>
              <a:rPr lang="en-US" sz="1200" b="1" dirty="0"/>
              <a:t>)</a:t>
            </a:r>
            <a:r>
              <a:rPr lang="en-US" sz="1200" dirty="0"/>
              <a:t> </a:t>
            </a:r>
            <a:r>
              <a:rPr lang="en-US" sz="1200" b="1" dirty="0"/>
              <a:t>{</a:t>
            </a:r>
            <a:endParaRPr lang="en-US" sz="1200" dirty="0"/>
          </a:p>
          <a:p>
            <a:pPr marL="0" indent="0" fontAlgn="t">
              <a:buNone/>
            </a:pPr>
            <a:r>
              <a:rPr lang="en-CA" sz="1200" dirty="0" smtClean="0"/>
              <a:t>    </a:t>
            </a:r>
            <a:r>
              <a:rPr lang="en-CA" sz="1200" dirty="0" err="1" smtClean="0"/>
              <a:t>System</a:t>
            </a:r>
            <a:r>
              <a:rPr lang="en-CA" sz="1200" b="1" dirty="0" err="1" smtClean="0"/>
              <a:t>.</a:t>
            </a:r>
            <a:r>
              <a:rPr lang="en-CA" sz="1200" dirty="0" err="1" smtClean="0"/>
              <a:t>err</a:t>
            </a:r>
            <a:r>
              <a:rPr lang="en-CA" sz="1200" b="1" dirty="0" err="1" smtClean="0"/>
              <a:t>.</a:t>
            </a:r>
            <a:r>
              <a:rPr lang="en-CA" sz="1200" dirty="0" err="1" smtClean="0"/>
              <a:t>println</a:t>
            </a:r>
            <a:r>
              <a:rPr lang="en-CA" sz="1200" b="1" dirty="0"/>
              <a:t>(</a:t>
            </a:r>
            <a:r>
              <a:rPr lang="en-CA" sz="1200" dirty="0"/>
              <a:t>"JDBC Driver Not Found."</a:t>
            </a:r>
            <a:r>
              <a:rPr lang="en-CA" sz="1200" b="1" dirty="0"/>
              <a:t>);</a:t>
            </a:r>
            <a:endParaRPr lang="en-US" sz="1200" dirty="0"/>
          </a:p>
          <a:p>
            <a:pPr marL="0" indent="0" fontAlgn="t">
              <a:buNone/>
            </a:pPr>
            <a:r>
              <a:rPr lang="en-US" sz="1200" b="1" dirty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String </a:t>
            </a:r>
            <a:r>
              <a:rPr lang="en-US" sz="1200" dirty="0" err="1"/>
              <a:t>jdbcf</a:t>
            </a:r>
            <a:r>
              <a:rPr lang="en-US" sz="1200" dirty="0"/>
              <a:t> </a:t>
            </a:r>
            <a:r>
              <a:rPr lang="en-US" sz="1200" b="1" dirty="0"/>
              <a:t>=</a:t>
            </a:r>
            <a:r>
              <a:rPr lang="en-US" sz="1200" dirty="0"/>
              <a:t> "jdbc:as400://</a:t>
            </a:r>
            <a:r>
              <a:rPr lang="en-US" sz="1200" dirty="0" smtClean="0"/>
              <a:t>idevusr011.frankeni.com;user=</a:t>
            </a:r>
            <a:r>
              <a:rPr lang="en-US" sz="1200" dirty="0" err="1" smtClean="0">
                <a:solidFill>
                  <a:srgbClr val="FF0000"/>
                </a:solidFill>
              </a:rPr>
              <a:t>XXX</a:t>
            </a:r>
            <a:r>
              <a:rPr lang="en-US" sz="1200" dirty="0" err="1" smtClean="0"/>
              <a:t>;password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rgbClr val="FF0000"/>
                </a:solidFill>
              </a:rPr>
              <a:t>XXX</a:t>
            </a:r>
            <a:r>
              <a:rPr lang="en-US" sz="1200" dirty="0" smtClean="0"/>
              <a:t>;"</a:t>
            </a:r>
            <a:r>
              <a:rPr lang="en-US" sz="1200" b="1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Connection conn </a:t>
            </a:r>
            <a:r>
              <a:rPr lang="en-US" sz="1200" b="1" dirty="0"/>
              <a:t>=</a:t>
            </a:r>
            <a:r>
              <a:rPr lang="en-US" sz="1200" dirty="0"/>
              <a:t> </a:t>
            </a:r>
            <a:r>
              <a:rPr lang="en-US" sz="1200" dirty="0" err="1"/>
              <a:t>DriverManager</a:t>
            </a:r>
            <a:r>
              <a:rPr lang="en-US" sz="1200" b="1" dirty="0" err="1"/>
              <a:t>.</a:t>
            </a:r>
            <a:r>
              <a:rPr lang="en-US" sz="1200" dirty="0" err="1"/>
              <a:t>getConnection</a:t>
            </a:r>
            <a:r>
              <a:rPr lang="en-US" sz="1200" b="1" dirty="0"/>
              <a:t>(</a:t>
            </a:r>
            <a:r>
              <a:rPr lang="en-US" sz="1200" dirty="0" err="1"/>
              <a:t>jdbc</a:t>
            </a:r>
            <a:r>
              <a:rPr lang="en-US" sz="1200" b="1" dirty="0"/>
              <a:t>);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5225144" y="5075853"/>
            <a:ext cx="2024742" cy="233266"/>
          </a:xfrm>
          <a:prstGeom prst="wedgeRectCallout">
            <a:avLst>
              <a:gd name="adj1" fmla="val -46403"/>
              <a:gd name="adj2" fmla="val 979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in YOUR User/Pass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4066486" y="2873829"/>
            <a:ext cx="2035733" cy="385665"/>
          </a:xfrm>
          <a:prstGeom prst="wedgeRectCallout">
            <a:avLst>
              <a:gd name="adj1" fmla="val -49611"/>
              <a:gd name="adj2" fmla="val 81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Import the Correct Driver – Must be Entered Manually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5067866" y="3862873"/>
            <a:ext cx="2014069" cy="594723"/>
          </a:xfrm>
          <a:prstGeom prst="wedgeRectCallout">
            <a:avLst>
              <a:gd name="adj1" fmla="val -57487"/>
              <a:gd name="adj2" fmla="val 26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Registers the JDBC Driver with the JVM so that </a:t>
            </a:r>
            <a:r>
              <a:rPr lang="en-US" sz="1200" dirty="0" err="1" smtClean="0"/>
              <a:t>DriverManager</a:t>
            </a:r>
            <a:r>
              <a:rPr lang="en-US" sz="1200" dirty="0" smtClean="0"/>
              <a:t> finds it.</a:t>
            </a:r>
            <a:endParaRPr lang="en-US" sz="1200" dirty="0"/>
          </a:p>
        </p:txBody>
      </p:sp>
      <p:sp>
        <p:nvSpPr>
          <p:cNvPr id="9" name="Rectangular Callout 8"/>
          <p:cNvSpPr/>
          <p:nvPr/>
        </p:nvSpPr>
        <p:spPr>
          <a:xfrm>
            <a:off x="4663645" y="5759216"/>
            <a:ext cx="2024742" cy="233266"/>
          </a:xfrm>
          <a:prstGeom prst="wedgeRectCallout">
            <a:avLst>
              <a:gd name="adj1" fmla="val -55159"/>
              <a:gd name="adj2" fmla="val 9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Builds a Connection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519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Static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Statement </a:t>
            </a:r>
            <a:r>
              <a:rPr lang="en-US" sz="1400" dirty="0" err="1"/>
              <a:t>stmt</a:t>
            </a:r>
            <a:r>
              <a:rPr lang="en-US" sz="1400" dirty="0"/>
              <a:t> = </a:t>
            </a:r>
            <a:r>
              <a:rPr lang="en-US" sz="1400" dirty="0" err="1"/>
              <a:t>conn.createStatement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ResultSet</a:t>
            </a:r>
            <a:r>
              <a:rPr lang="en-US" sz="1400" dirty="0" smtClean="0"/>
              <a:t> </a:t>
            </a:r>
            <a:r>
              <a:rPr lang="en-US" sz="1400" dirty="0" err="1"/>
              <a:t>rs</a:t>
            </a:r>
            <a:r>
              <a:rPr lang="en-US" sz="1400" dirty="0"/>
              <a:t> = </a:t>
            </a:r>
            <a:r>
              <a:rPr lang="en-US" sz="1400" dirty="0" err="1"/>
              <a:t>stmt.executeQuery</a:t>
            </a:r>
            <a:r>
              <a:rPr lang="en-US" sz="1400" dirty="0"/>
              <a:t>("SELECT * FROM </a:t>
            </a:r>
            <a:r>
              <a:rPr lang="en-US" sz="1400" dirty="0" smtClean="0"/>
              <a:t>\"</a:t>
            </a:r>
            <a:r>
              <a:rPr lang="en-US" sz="1400" dirty="0" smtClean="0">
                <a:solidFill>
                  <a:srgbClr val="FF0000"/>
                </a:solidFill>
              </a:rPr>
              <a:t>SCHEMA</a:t>
            </a:r>
            <a:r>
              <a:rPr lang="en-US" sz="1400" dirty="0" smtClean="0"/>
              <a:t>\".\"</a:t>
            </a:r>
            <a:r>
              <a:rPr lang="en-US" sz="1400" dirty="0" smtClean="0">
                <a:solidFill>
                  <a:srgbClr val="FF0000"/>
                </a:solidFill>
              </a:rPr>
              <a:t>TABLE</a:t>
            </a:r>
            <a:r>
              <a:rPr lang="en-US" sz="1400" dirty="0" smtClean="0"/>
              <a:t>\"");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while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rs.next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rs.getString</a:t>
            </a:r>
            <a:r>
              <a:rPr lang="en-US" sz="1400" dirty="0"/>
              <a:t>(1) + "\t" + </a:t>
            </a:r>
            <a:r>
              <a:rPr lang="en-US" sz="1400" dirty="0" err="1"/>
              <a:t>rs.getString</a:t>
            </a:r>
            <a:r>
              <a:rPr lang="en-US" sz="1400" dirty="0"/>
              <a:t>(2));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4262428" y="1930400"/>
            <a:ext cx="2250339" cy="230190"/>
          </a:xfrm>
          <a:prstGeom prst="wedgeRectCallout">
            <a:avLst>
              <a:gd name="adj1" fmla="val -49611"/>
              <a:gd name="adj2" fmla="val 81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Creates an Empty Statement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500396" y="2817844"/>
            <a:ext cx="2024742" cy="233266"/>
          </a:xfrm>
          <a:prstGeom prst="wedgeRectCallout">
            <a:avLst>
              <a:gd name="adj1" fmla="val -46403"/>
              <a:gd name="adj2" fmla="val 979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in YOUR Schema/Table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2865947" y="3640596"/>
            <a:ext cx="2634449" cy="297958"/>
          </a:xfrm>
          <a:prstGeom prst="wedgeRectCallout">
            <a:avLst>
              <a:gd name="adj1" fmla="val -51684"/>
              <a:gd name="adj2" fmla="val -89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Executes the Static SQL Statement</a:t>
            </a:r>
            <a:endParaRPr lang="en-US" sz="1200" dirty="0"/>
          </a:p>
        </p:txBody>
      </p:sp>
      <p:sp>
        <p:nvSpPr>
          <p:cNvPr id="9" name="Rectangular Callout 8"/>
          <p:cNvSpPr/>
          <p:nvPr/>
        </p:nvSpPr>
        <p:spPr>
          <a:xfrm>
            <a:off x="2327882" y="4422709"/>
            <a:ext cx="2010854" cy="254309"/>
          </a:xfrm>
          <a:prstGeom prst="wedgeRectCallout">
            <a:avLst>
              <a:gd name="adj1" fmla="val -55580"/>
              <a:gd name="adj2" fmla="val 67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Iterates over the </a:t>
            </a:r>
            <a:r>
              <a:rPr lang="en-US" sz="1200" dirty="0" err="1" smtClean="0"/>
              <a:t>ResultSet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2327881" y="5291405"/>
            <a:ext cx="2132152" cy="254309"/>
          </a:xfrm>
          <a:prstGeom prst="wedgeRectCallout">
            <a:avLst>
              <a:gd name="adj1" fmla="val -31915"/>
              <a:gd name="adj2" fmla="val -83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Outputs the </a:t>
            </a:r>
            <a:r>
              <a:rPr lang="en-US" sz="1200" dirty="0" err="1" smtClean="0"/>
              <a:t>ResultSet</a:t>
            </a:r>
            <a:r>
              <a:rPr lang="en-US" sz="1200" dirty="0" smtClean="0"/>
              <a:t> Rows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376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Dynamic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String </a:t>
            </a:r>
            <a:r>
              <a:rPr lang="en-US" sz="1400" dirty="0" err="1"/>
              <a:t>insertSql</a:t>
            </a:r>
            <a:r>
              <a:rPr lang="en-US" sz="1400" dirty="0"/>
              <a:t> = "INSERT INTO \"LPAYNE\".\"KVP\" VALUES (</a:t>
            </a:r>
            <a:r>
              <a:rPr lang="en-US" sz="1400" dirty="0">
                <a:solidFill>
                  <a:schemeClr val="accent4"/>
                </a:solidFill>
              </a:rPr>
              <a:t>?</a:t>
            </a:r>
            <a:r>
              <a:rPr lang="en-US" sz="1400" dirty="0"/>
              <a:t>,</a:t>
            </a:r>
            <a:r>
              <a:rPr lang="en-US" sz="1400" dirty="0">
                <a:solidFill>
                  <a:schemeClr val="accent4"/>
                </a:solidFill>
              </a:rPr>
              <a:t>?</a:t>
            </a:r>
            <a:r>
              <a:rPr lang="en-US" sz="1400" dirty="0"/>
              <a:t>)";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PreparedStatement</a:t>
            </a:r>
            <a:r>
              <a:rPr lang="en-US" sz="1400" dirty="0" smtClean="0"/>
              <a:t> </a:t>
            </a:r>
            <a:r>
              <a:rPr lang="en-US" sz="1400" dirty="0" err="1"/>
              <a:t>pstmt</a:t>
            </a:r>
            <a:r>
              <a:rPr lang="en-US" sz="1400" dirty="0"/>
              <a:t> = </a:t>
            </a:r>
            <a:r>
              <a:rPr lang="en-US" sz="1400" dirty="0" err="1"/>
              <a:t>conn.prepareStatement</a:t>
            </a:r>
            <a:r>
              <a:rPr lang="en-US" sz="1400" dirty="0"/>
              <a:t>(</a:t>
            </a:r>
            <a:r>
              <a:rPr lang="en-US" sz="1400" dirty="0" err="1"/>
              <a:t>insertSql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10;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pstmt.setString</a:t>
            </a:r>
            <a:r>
              <a:rPr lang="en-US" sz="1400" dirty="0" smtClean="0"/>
              <a:t>(1</a:t>
            </a:r>
            <a:r>
              <a:rPr lang="en-US" sz="1400" dirty="0"/>
              <a:t>, </a:t>
            </a:r>
            <a:r>
              <a:rPr lang="en-US" sz="1400" dirty="0" err="1" smtClean="0"/>
              <a:t>String.valueOf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pstmt.setString</a:t>
            </a:r>
            <a:r>
              <a:rPr lang="en-US" sz="1400" dirty="0" smtClean="0"/>
              <a:t>(2</a:t>
            </a:r>
            <a:r>
              <a:rPr lang="en-US" sz="1400" dirty="0"/>
              <a:t>, </a:t>
            </a:r>
            <a:r>
              <a:rPr lang="en-US" sz="1400" dirty="0" err="1" smtClean="0"/>
              <a:t>String.valueOf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 + 10));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results = </a:t>
            </a:r>
            <a:r>
              <a:rPr lang="en-US" sz="1400" dirty="0" err="1"/>
              <a:t>pstmt.executeUpdate</a:t>
            </a:r>
            <a:r>
              <a:rPr lang="en-US" sz="1400" dirty="0" smtClean="0"/>
              <a:t>();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131838" y="1610031"/>
            <a:ext cx="2369976" cy="442704"/>
          </a:xfrm>
          <a:prstGeom prst="wedgeRectCallout">
            <a:avLst>
              <a:gd name="adj1" fmla="val -37800"/>
              <a:gd name="adj2" fmla="val 85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Creates a SQL Statement with Place-Holders (the ? Character)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5844075" y="2488127"/>
            <a:ext cx="2369976" cy="442704"/>
          </a:xfrm>
          <a:prstGeom prst="wedgeRectCallout">
            <a:avLst>
              <a:gd name="adj1" fmla="val -52367"/>
              <a:gd name="adj2" fmla="val 70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Prepares the SQL statement to be executed on the connection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4587336" y="3879624"/>
            <a:ext cx="1888109" cy="442704"/>
          </a:xfrm>
          <a:prstGeom prst="wedgeRectCallout">
            <a:avLst>
              <a:gd name="adj1" fmla="val -75989"/>
              <a:gd name="adj2" fmla="val -9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Fills Values into the two placeholders in the SQL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4587335" y="4552518"/>
            <a:ext cx="2849163" cy="442704"/>
          </a:xfrm>
          <a:prstGeom prst="wedgeRectCallout">
            <a:avLst>
              <a:gd name="adj1" fmla="val -71732"/>
              <a:gd name="adj2" fmla="val -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Runs the Filled-In Statement and returns how many rows were affected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687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on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RESTful</a:t>
            </a:r>
            <a:r>
              <a:rPr lang="en-US" dirty="0" smtClean="0"/>
              <a:t> Server Example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github.com/LenPayne/HttpRestfulServer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DB2 JDBC Example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github.com/LenPayne/DB2JDBCSample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Netty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Netty</a:t>
            </a:r>
            <a:r>
              <a:rPr lang="en-US" dirty="0"/>
              <a:t> </a:t>
            </a:r>
            <a:r>
              <a:rPr lang="en-US" dirty="0" err="1"/>
              <a:t>RESTful</a:t>
            </a:r>
            <a:r>
              <a:rPr lang="en-US" dirty="0"/>
              <a:t> Example</a:t>
            </a:r>
          </a:p>
          <a:p>
            <a:endParaRPr lang="en-US" dirty="0" smtClean="0"/>
          </a:p>
          <a:p>
            <a:r>
              <a:rPr lang="en-US" dirty="0" err="1" smtClean="0"/>
              <a:t>Netty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r>
              <a:rPr lang="en-US" dirty="0" smtClean="0"/>
              <a:t> Example</a:t>
            </a:r>
          </a:p>
          <a:p>
            <a:endParaRPr lang="en-US" dirty="0"/>
          </a:p>
          <a:p>
            <a:r>
              <a:rPr lang="en-US" dirty="0" smtClean="0"/>
              <a:t>Introducing JDBC</a:t>
            </a:r>
          </a:p>
          <a:p>
            <a:endParaRPr lang="en-US" dirty="0"/>
          </a:p>
          <a:p>
            <a:r>
              <a:rPr lang="en-US" dirty="0" smtClean="0"/>
              <a:t>JDBC Example</a:t>
            </a:r>
          </a:p>
          <a:p>
            <a:endParaRPr lang="en-US" dirty="0"/>
          </a:p>
          <a:p>
            <a:r>
              <a:rPr lang="en-US" dirty="0" smtClean="0"/>
              <a:t>REST + JDBC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8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www.netty.io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"</a:t>
            </a:r>
            <a:r>
              <a:rPr lang="en-CA" dirty="0" err="1"/>
              <a:t>Netty</a:t>
            </a:r>
            <a:r>
              <a:rPr lang="en-CA" dirty="0"/>
              <a:t> is </a:t>
            </a:r>
            <a:r>
              <a:rPr lang="en-CA" i="1" dirty="0"/>
              <a:t>an asynchronous event-driven network application framework</a:t>
            </a:r>
            <a:r>
              <a:rPr lang="en-CA" dirty="0"/>
              <a:t> </a:t>
            </a:r>
            <a:r>
              <a:rPr lang="en-CA" dirty="0" smtClean="0"/>
              <a:t>for </a:t>
            </a:r>
            <a:r>
              <a:rPr lang="en-CA" dirty="0"/>
              <a:t>rapid development of maintainable high performance protocol servers &amp; clients</a:t>
            </a:r>
            <a:r>
              <a:rPr lang="en-CA" dirty="0" smtClean="0"/>
              <a:t>."</a:t>
            </a:r>
          </a:p>
          <a:p>
            <a:endParaRPr lang="en-CA" dirty="0"/>
          </a:p>
          <a:p>
            <a:r>
              <a:rPr lang="en-CA" dirty="0" smtClean="0"/>
              <a:t>In more technical terms:</a:t>
            </a:r>
          </a:p>
          <a:p>
            <a:pPr lvl="1"/>
            <a:r>
              <a:rPr lang="en-CA" dirty="0" err="1" smtClean="0"/>
              <a:t>Netty</a:t>
            </a:r>
            <a:r>
              <a:rPr lang="en-CA" dirty="0" smtClean="0"/>
              <a:t> provides HTTP &amp; </a:t>
            </a:r>
            <a:r>
              <a:rPr lang="en-CA" dirty="0" err="1" smtClean="0"/>
              <a:t>WebSocket</a:t>
            </a:r>
            <a:r>
              <a:rPr lang="en-CA" dirty="0" smtClean="0"/>
              <a:t> communication without the overhead of a Java Application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1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Netty</a:t>
            </a:r>
            <a:r>
              <a:rPr lang="en-US" dirty="0" smtClean="0"/>
              <a:t>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 go to </a:t>
            </a:r>
            <a:r>
              <a:rPr lang="en-US" dirty="0" smtClean="0">
                <a:hlinkClick r:id="rId2"/>
              </a:rPr>
              <a:t>www.netty.io</a:t>
            </a:r>
            <a:r>
              <a:rPr lang="en-US" dirty="0" smtClean="0"/>
              <a:t> you can grab any of their versions. For our purposes, 4.0.23.Final is probably best.</a:t>
            </a:r>
          </a:p>
          <a:p>
            <a:endParaRPr lang="en-US" dirty="0"/>
          </a:p>
          <a:p>
            <a:r>
              <a:rPr lang="en-US" dirty="0" smtClean="0"/>
              <a:t>The site also has:</a:t>
            </a:r>
          </a:p>
          <a:p>
            <a:pPr lvl="1"/>
            <a:r>
              <a:rPr lang="en-US" dirty="0" smtClean="0"/>
              <a:t>A User's Guide</a:t>
            </a:r>
          </a:p>
          <a:p>
            <a:pPr lvl="1"/>
            <a:r>
              <a:rPr lang="en-US" dirty="0" err="1" smtClean="0"/>
              <a:t>Javadoc</a:t>
            </a:r>
            <a:r>
              <a:rPr lang="en-US" dirty="0" smtClean="0"/>
              <a:t> Documentation</a:t>
            </a:r>
          </a:p>
          <a:p>
            <a:pPr lvl="1"/>
            <a:endParaRPr lang="en-US" dirty="0"/>
          </a:p>
          <a:p>
            <a:r>
              <a:rPr lang="en-US" dirty="0" smtClean="0"/>
              <a:t>The download includes:</a:t>
            </a:r>
          </a:p>
          <a:p>
            <a:pPr lvl="1"/>
            <a:r>
              <a:rPr lang="en-US" dirty="0" smtClean="0"/>
              <a:t>The JAR Libraries</a:t>
            </a:r>
          </a:p>
          <a:p>
            <a:pPr lvl="1"/>
            <a:r>
              <a:rPr lang="en-US" dirty="0" smtClean="0"/>
              <a:t>A Series of Example </a:t>
            </a:r>
            <a:r>
              <a:rPr lang="en-US" dirty="0"/>
              <a:t>Applications </a:t>
            </a:r>
            <a:endParaRPr lang="en-US" dirty="0" smtClean="0"/>
          </a:p>
          <a:p>
            <a:pPr lvl="2"/>
            <a:r>
              <a:rPr lang="en-US" dirty="0" smtClean="0"/>
              <a:t>(netty-example-4.0.23.Final-sources.jar)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253135" y="5684571"/>
            <a:ext cx="2114724" cy="713583"/>
          </a:xfrm>
          <a:prstGeom prst="wedgeRectCallout">
            <a:avLst>
              <a:gd name="adj1" fmla="val -66720"/>
              <a:gd name="adj2" fmla="val -19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JAR files are just Java Archives. They open like Zip files.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559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Netty</a:t>
            </a:r>
            <a:r>
              <a:rPr lang="en-US" dirty="0" smtClean="0"/>
              <a:t> HTTP Output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Examples package includes:</a:t>
            </a:r>
          </a:p>
          <a:p>
            <a:endParaRPr lang="en-US" dirty="0" smtClean="0"/>
          </a:p>
          <a:p>
            <a:r>
              <a:rPr lang="en-US" b="1" dirty="0" err="1">
                <a:latin typeface="Lucida Console" panose="020B0609040504020204" pitchFamily="49" charset="0"/>
              </a:rPr>
              <a:t>io</a:t>
            </a:r>
            <a:r>
              <a:rPr lang="en-US" b="1" dirty="0">
                <a:latin typeface="Lucida Console" panose="020B0609040504020204" pitchFamily="49" charset="0"/>
              </a:rPr>
              <a:t>\</a:t>
            </a:r>
            <a:r>
              <a:rPr lang="en-US" b="1" dirty="0" err="1">
                <a:latin typeface="Lucida Console" panose="020B0609040504020204" pitchFamily="49" charset="0"/>
              </a:rPr>
              <a:t>netty</a:t>
            </a:r>
            <a:r>
              <a:rPr lang="en-US" b="1" dirty="0">
                <a:latin typeface="Lucida Console" panose="020B0609040504020204" pitchFamily="49" charset="0"/>
              </a:rPr>
              <a:t>\example\http\</a:t>
            </a:r>
            <a:r>
              <a:rPr lang="en-US" b="1" dirty="0" err="1">
                <a:latin typeface="Lucida Console" panose="020B0609040504020204" pitchFamily="49" charset="0"/>
              </a:rPr>
              <a:t>helloworld</a:t>
            </a:r>
            <a:r>
              <a:rPr lang="en-US" b="1" dirty="0" smtClean="0">
                <a:latin typeface="Lucida Console" panose="020B0609040504020204" pitchFamily="49" charset="0"/>
              </a:rPr>
              <a:t>\</a:t>
            </a:r>
          </a:p>
          <a:p>
            <a:pPr lvl="1"/>
            <a:r>
              <a:rPr lang="en-US" b="1" dirty="0" err="1" smtClean="0">
                <a:latin typeface="Lucida Console" panose="020B0609040504020204" pitchFamily="49" charset="0"/>
              </a:rPr>
              <a:t>HttpHelloWorldServer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/>
              <a:t>– the main Class</a:t>
            </a:r>
          </a:p>
          <a:p>
            <a:pPr lvl="2"/>
            <a:r>
              <a:rPr lang="en-US" dirty="0" smtClean="0"/>
              <a:t>Runs a persistent program that listens for incoming requests on a specific TCP port</a:t>
            </a:r>
          </a:p>
          <a:p>
            <a:pPr lvl="1"/>
            <a:r>
              <a:rPr lang="en-US" b="1" dirty="0" err="1" smtClean="0">
                <a:latin typeface="Lucida Console" panose="020B0609040504020204" pitchFamily="49" charset="0"/>
              </a:rPr>
              <a:t>HttpHelloWorldInitializer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/>
              <a:t>– a starter for the Handler</a:t>
            </a:r>
          </a:p>
          <a:p>
            <a:pPr lvl="2"/>
            <a:r>
              <a:rPr lang="en-US" dirty="0" smtClean="0"/>
              <a:t>Creates a channel pipeline on that port that operates as an HTTP Server, and then passes off control to the Handler</a:t>
            </a:r>
          </a:p>
          <a:p>
            <a:pPr lvl="1"/>
            <a:r>
              <a:rPr lang="en-US" b="1" dirty="0" err="1" smtClean="0">
                <a:latin typeface="Lucida Console" panose="020B0609040504020204" pitchFamily="49" charset="0"/>
              </a:rPr>
              <a:t>HttpHelloWorldHandler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/>
              <a:t>– the actual Handler</a:t>
            </a:r>
          </a:p>
          <a:p>
            <a:pPr lvl="2"/>
            <a:r>
              <a:rPr lang="en-US" dirty="0" smtClean="0"/>
              <a:t>Includes a </a:t>
            </a:r>
            <a:r>
              <a:rPr lang="en-US" b="1" dirty="0" err="1" smtClean="0">
                <a:latin typeface="Lucida Console" panose="020B0609040504020204" pitchFamily="49" charset="0"/>
              </a:rPr>
              <a:t>channelRead</a:t>
            </a:r>
            <a:r>
              <a:rPr lang="en-US" b="1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method that is called asynchronously whenever a request comes in. Simply responds by creating an HTTP response that contains "Hello World"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344817" y="1930400"/>
            <a:ext cx="1894114" cy="336939"/>
          </a:xfrm>
          <a:prstGeom prst="wedgeRectCallout">
            <a:avLst>
              <a:gd name="adj1" fmla="val -90365"/>
              <a:gd name="adj2" fmla="val 362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Examine These Files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99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Example Running on </a:t>
            </a:r>
            <a:r>
              <a:rPr lang="en-US" dirty="0" err="1" smtClean="0"/>
              <a:t>NetBeans</a:t>
            </a:r>
            <a:r>
              <a:rPr lang="en-US" dirty="0" smtClean="0"/>
              <a:t> on your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with:</a:t>
            </a:r>
          </a:p>
          <a:p>
            <a:pPr lvl="1"/>
            <a:r>
              <a:rPr lang="en-US" dirty="0"/>
              <a:t>All three sample files</a:t>
            </a:r>
          </a:p>
          <a:p>
            <a:pPr lvl="1"/>
            <a:r>
              <a:rPr lang="en-US" dirty="0"/>
              <a:t>The </a:t>
            </a:r>
            <a:r>
              <a:rPr lang="en-US" b="1" dirty="0" smtClean="0">
                <a:latin typeface="Lucida Console" panose="020B0609040504020204" pitchFamily="49" charset="0"/>
              </a:rPr>
              <a:t>netty-all-4.0.23.Final.jar</a:t>
            </a:r>
          </a:p>
          <a:p>
            <a:pPr lvl="1"/>
            <a:endParaRPr lang="en-US" b="1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Build a new Project in </a:t>
            </a:r>
            <a:r>
              <a:rPr lang="en-US" dirty="0" err="1" smtClean="0"/>
              <a:t>NetBeans</a:t>
            </a:r>
            <a:r>
              <a:rPr lang="en-US" dirty="0" smtClean="0"/>
              <a:t> from Existing Sources</a:t>
            </a:r>
          </a:p>
          <a:p>
            <a:r>
              <a:rPr lang="en-US" dirty="0" smtClean="0"/>
              <a:t>When selecting Existing Sources, choose your samples</a:t>
            </a:r>
          </a:p>
          <a:p>
            <a:r>
              <a:rPr lang="en-US" dirty="0" smtClean="0"/>
              <a:t>Add the </a:t>
            </a:r>
            <a:r>
              <a:rPr lang="en-US" b="1" dirty="0" smtClean="0">
                <a:latin typeface="Lucida Console" panose="020B0609040504020204" pitchFamily="49" charset="0"/>
              </a:rPr>
              <a:t>netty-all-4.0.23.Final.jar </a:t>
            </a:r>
            <a:r>
              <a:rPr lang="en-US" dirty="0" smtClean="0"/>
              <a:t>as a library in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Remove the package lines from source files</a:t>
            </a:r>
          </a:p>
          <a:p>
            <a:r>
              <a:rPr lang="en-US" dirty="0" smtClean="0"/>
              <a:t>Hit the "GO"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7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+ IBM </a:t>
            </a:r>
            <a:r>
              <a:rPr lang="en-US" dirty="0" err="1" smtClean="0"/>
              <a:t>i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is super-useful.</a:t>
            </a:r>
          </a:p>
          <a:p>
            <a:endParaRPr lang="en-US" dirty="0" smtClean="0"/>
          </a:p>
          <a:p>
            <a:r>
              <a:rPr lang="en-US" dirty="0" smtClean="0"/>
              <a:t>I encourage you to use it to build your programs, and prove your programs run on your desktop.</a:t>
            </a:r>
          </a:p>
          <a:p>
            <a:endParaRPr lang="en-US" dirty="0"/>
          </a:p>
          <a:p>
            <a:r>
              <a:rPr lang="en-US" dirty="0" smtClean="0"/>
              <a:t>But the "Go Button" in </a:t>
            </a:r>
            <a:r>
              <a:rPr lang="en-US" dirty="0" err="1" smtClean="0"/>
              <a:t>NetBeans</a:t>
            </a:r>
            <a:r>
              <a:rPr lang="en-US" dirty="0" smtClean="0"/>
              <a:t> relies on a bulky execution and dependency scripting engine called</a:t>
            </a:r>
            <a:r>
              <a:rPr lang="en-US" b="1" dirty="0" smtClean="0">
                <a:latin typeface="Lucida Console" panose="020B0609040504020204" pitchFamily="49" charset="0"/>
              </a:rPr>
              <a:t> 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latin typeface="Lucida Console" panose="020B0609040504020204" pitchFamily="49" charset="0"/>
              </a:rPr>
              <a:t>ant </a:t>
            </a:r>
            <a:r>
              <a:rPr lang="en-US" dirty="0" smtClean="0"/>
              <a:t>is not installed on the IBM </a:t>
            </a:r>
            <a:r>
              <a:rPr lang="en-US" dirty="0" err="1" smtClean="0"/>
              <a:t>i</a:t>
            </a:r>
            <a:r>
              <a:rPr lang="en-US" dirty="0" smtClean="0"/>
              <a:t>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5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Example Running on the IBM </a:t>
            </a:r>
            <a:r>
              <a:rPr lang="en-US" dirty="0" err="1" smtClean="0"/>
              <a:t>i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folder with:</a:t>
            </a:r>
          </a:p>
          <a:p>
            <a:pPr lvl="1"/>
            <a:r>
              <a:rPr lang="en-US" dirty="0" smtClean="0"/>
              <a:t>All three sample files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Lucida Console" panose="020B0609040504020204" pitchFamily="49" charset="0"/>
              </a:rPr>
              <a:t>netty-all-4.0.23.Final.jar</a:t>
            </a:r>
          </a:p>
          <a:p>
            <a:pPr lvl="1"/>
            <a:endParaRPr lang="en-US" dirty="0"/>
          </a:p>
          <a:p>
            <a:r>
              <a:rPr lang="en-US" dirty="0" smtClean="0"/>
              <a:t>Remove the</a:t>
            </a:r>
            <a:r>
              <a:rPr lang="en-US" b="1" dirty="0" smtClean="0">
                <a:latin typeface="Lucida Console" panose="020B0609040504020204" pitchFamily="49" charset="0"/>
              </a:rPr>
              <a:t> package </a:t>
            </a:r>
            <a:r>
              <a:rPr lang="en-US" dirty="0" smtClean="0"/>
              <a:t>line from the three sample files</a:t>
            </a:r>
          </a:p>
          <a:p>
            <a:endParaRPr lang="en-US" dirty="0"/>
          </a:p>
          <a:p>
            <a:r>
              <a:rPr lang="en-US" dirty="0" smtClean="0"/>
              <a:t>Upload the folder to the IBM </a:t>
            </a:r>
            <a:r>
              <a:rPr lang="en-US" dirty="0" err="1" smtClean="0"/>
              <a:t>i</a:t>
            </a:r>
            <a:r>
              <a:rPr lang="en-US" dirty="0" smtClean="0"/>
              <a:t> Server using FTP</a:t>
            </a:r>
          </a:p>
          <a:p>
            <a:endParaRPr lang="en-US" dirty="0"/>
          </a:p>
          <a:p>
            <a:r>
              <a:rPr lang="en-US" dirty="0" smtClean="0"/>
              <a:t>SSH into the IBM </a:t>
            </a:r>
            <a:r>
              <a:rPr lang="en-US" dirty="0" err="1" smtClean="0"/>
              <a:t>i</a:t>
            </a:r>
            <a:r>
              <a:rPr lang="en-US" dirty="0" smtClean="0"/>
              <a:t> Server, navigate to the files and run:</a:t>
            </a:r>
          </a:p>
          <a:p>
            <a:pPr lvl="1"/>
            <a:r>
              <a:rPr lang="en-US" sz="1300" b="1" dirty="0" err="1" smtClean="0">
                <a:latin typeface="Lucida Console" panose="020B0609040504020204" pitchFamily="49" charset="0"/>
              </a:rPr>
              <a:t>javac</a:t>
            </a:r>
            <a:r>
              <a:rPr lang="en-US" sz="1300" b="1" dirty="0" smtClean="0">
                <a:latin typeface="Lucida Console" panose="020B0609040504020204" pitchFamily="49" charset="0"/>
              </a:rPr>
              <a:t> </a:t>
            </a:r>
            <a:r>
              <a:rPr lang="en-US" sz="1300" b="1" dirty="0">
                <a:latin typeface="Lucida Console" panose="020B0609040504020204" pitchFamily="49" charset="0"/>
              </a:rPr>
              <a:t>-</a:t>
            </a:r>
            <a:r>
              <a:rPr lang="en-US" sz="1300" b="1" dirty="0" err="1">
                <a:latin typeface="Lucida Console" panose="020B0609040504020204" pitchFamily="49" charset="0"/>
              </a:rPr>
              <a:t>cp</a:t>
            </a:r>
            <a:r>
              <a:rPr lang="en-US" sz="1300" b="1" dirty="0">
                <a:latin typeface="Lucida Console" panose="020B0609040504020204" pitchFamily="49" charset="0"/>
              </a:rPr>
              <a:t> netty-all-4.0.23.Final.jar</a:t>
            </a:r>
            <a:r>
              <a:rPr lang="en-US" sz="1300" b="1" dirty="0" smtClean="0">
                <a:latin typeface="Lucida Console" panose="020B0609040504020204" pitchFamily="49" charset="0"/>
              </a:rPr>
              <a:t>:. *.java</a:t>
            </a:r>
          </a:p>
          <a:p>
            <a:pPr lvl="1"/>
            <a:r>
              <a:rPr lang="en-US" sz="1300" b="1" dirty="0" smtClean="0">
                <a:latin typeface="Lucida Console" panose="020B0609040504020204" pitchFamily="49" charset="0"/>
              </a:rPr>
              <a:t>java –</a:t>
            </a:r>
            <a:r>
              <a:rPr lang="en-US" sz="1300" b="1" dirty="0" err="1" smtClean="0">
                <a:latin typeface="Lucida Console" panose="020B0609040504020204" pitchFamily="49" charset="0"/>
              </a:rPr>
              <a:t>cp</a:t>
            </a:r>
            <a:r>
              <a:rPr lang="en-US" sz="1300" b="1" dirty="0" smtClean="0">
                <a:latin typeface="Lucida Console" panose="020B0609040504020204" pitchFamily="49" charset="0"/>
              </a:rPr>
              <a:t> netty-all-4.0.23.Final.jar:. </a:t>
            </a:r>
            <a:r>
              <a:rPr lang="en-US" sz="1300" b="1" dirty="0" err="1" smtClean="0">
                <a:latin typeface="Lucida Console" panose="020B0609040504020204" pitchFamily="49" charset="0"/>
              </a:rPr>
              <a:t>HttpHelloWorldServer</a:t>
            </a:r>
            <a:endParaRPr lang="en-US" sz="1300" b="1" dirty="0">
              <a:latin typeface="Lucida Console" panose="020B060904050402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new fad is to run </a:t>
            </a:r>
            <a:r>
              <a:rPr lang="en-US" dirty="0" err="1" smtClean="0"/>
              <a:t>RESTful</a:t>
            </a:r>
            <a:r>
              <a:rPr lang="en-US" dirty="0" smtClean="0"/>
              <a:t> APIs to access data.</a:t>
            </a:r>
          </a:p>
          <a:p>
            <a:pPr lvl="1"/>
            <a:r>
              <a:rPr lang="en-US" dirty="0" smtClean="0"/>
              <a:t>Because it's SUPER easy…</a:t>
            </a:r>
          </a:p>
          <a:p>
            <a:pPr lvl="1"/>
            <a:endParaRPr lang="en-US" dirty="0"/>
          </a:p>
          <a:p>
            <a:r>
              <a:rPr lang="en-US" dirty="0" smtClean="0"/>
              <a:t>API = Advanced Programming Interface</a:t>
            </a:r>
          </a:p>
          <a:p>
            <a:endParaRPr lang="en-US" dirty="0"/>
          </a:p>
          <a:p>
            <a:r>
              <a:rPr lang="en-US" dirty="0" err="1" smtClean="0"/>
              <a:t>RESTful</a:t>
            </a:r>
            <a:r>
              <a:rPr lang="en-US" dirty="0" smtClean="0"/>
              <a:t> APIs allow us to map 1:1 the common data commands to common HTTP commands</a:t>
            </a:r>
          </a:p>
          <a:p>
            <a:pPr lvl="1"/>
            <a:r>
              <a:rPr lang="en-US" dirty="0" smtClean="0"/>
              <a:t>POST = Create</a:t>
            </a:r>
          </a:p>
          <a:p>
            <a:pPr lvl="1"/>
            <a:r>
              <a:rPr lang="en-US" dirty="0" smtClean="0"/>
              <a:t>GET = Retrieve</a:t>
            </a:r>
          </a:p>
          <a:p>
            <a:pPr lvl="1"/>
            <a:r>
              <a:rPr lang="en-US" dirty="0" smtClean="0"/>
              <a:t>PUT = Update</a:t>
            </a:r>
          </a:p>
          <a:p>
            <a:pPr lvl="1"/>
            <a:r>
              <a:rPr lang="en-US" dirty="0" smtClean="0"/>
              <a:t>DELETE =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38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875</Words>
  <Application>Microsoft Office PowerPoint</Application>
  <PresentationFormat>On-screen Show (4:3)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Lucida Console</vt:lpstr>
      <vt:lpstr>Trebuchet MS</vt:lpstr>
      <vt:lpstr>Wingdings 3</vt:lpstr>
      <vt:lpstr>Facet</vt:lpstr>
      <vt:lpstr>Netty and JDBC</vt:lpstr>
      <vt:lpstr>Today</vt:lpstr>
      <vt:lpstr>Netty</vt:lpstr>
      <vt:lpstr>Netty Download</vt:lpstr>
      <vt:lpstr>Netty HTTP Output Example</vt:lpstr>
      <vt:lpstr>Getting the Example Running on NetBeans on your Desktop</vt:lpstr>
      <vt:lpstr>NetBeans + IBM i Server</vt:lpstr>
      <vt:lpstr>Getting the Example Running on the IBM i Server</vt:lpstr>
      <vt:lpstr>RESTful APIs</vt:lpstr>
      <vt:lpstr>Expanding HelloWorld to Perform Logic from the HTTP Method</vt:lpstr>
      <vt:lpstr>Java Database Connection (JDBC)</vt:lpstr>
      <vt:lpstr>Setting Up the Database</vt:lpstr>
      <vt:lpstr>Connecting to the Database</vt:lpstr>
      <vt:lpstr>Running a Static Query</vt:lpstr>
      <vt:lpstr>Running a Dynamic Query</vt:lpstr>
      <vt:lpstr>Sample Code on Repositories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Server-Based Games</dc:title>
  <dc:creator>Leonard Payne</dc:creator>
  <cp:lastModifiedBy>Leonard Payne</cp:lastModifiedBy>
  <cp:revision>34</cp:revision>
  <dcterms:created xsi:type="dcterms:W3CDTF">2014-09-15T16:11:03Z</dcterms:created>
  <dcterms:modified xsi:type="dcterms:W3CDTF">2014-10-23T13:41:34Z</dcterms:modified>
</cp:coreProperties>
</file>