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8388" cy="30275213" type="screen4x3"/>
  <p:notesSz cx="7772400" cy="100584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2466" y="-186"/>
      </p:cViewPr>
      <p:guideLst>
        <p:guide orient="horz" pos="9535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C8D441-3E99-4430-9AB6-D3042E814A88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5921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3BB48BF-1296-42B8-BAD7-0E662411E5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4284" y="763588"/>
            <a:ext cx="2663820" cy="3771899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t-E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603372" y="9404347"/>
            <a:ext cx="18181636" cy="64896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3208336" y="17156109"/>
            <a:ext cx="14971708" cy="7737479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542B32-1589-483E-85B7-4BA540B61A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27DDE9-7345-4B9C-9EE2-40B0497328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15344775" y="1535113"/>
            <a:ext cx="4651379" cy="2288540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390646" y="1535113"/>
            <a:ext cx="13801725" cy="2288540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95814D-C04E-4139-B8AC-D0952E1949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2F6A82-884C-4EBA-9A4C-43FF1B273C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689097" y="19454810"/>
            <a:ext cx="18180045" cy="601345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689097" y="12831766"/>
            <a:ext cx="18180045" cy="6623054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8AABE9-E46F-425D-9AB5-1A340966A6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90646" y="7273923"/>
            <a:ext cx="9226552" cy="171465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0769602" y="7273923"/>
            <a:ext cx="9226552" cy="171465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6308C2-0E17-4EE3-B7DE-2DEB5D72B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69976" y="1212851"/>
            <a:ext cx="19248440" cy="50450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69976" y="6777039"/>
            <a:ext cx="9450388" cy="282416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069976" y="9601200"/>
            <a:ext cx="9450388" cy="174434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10864845" y="6777039"/>
            <a:ext cx="9453560" cy="282416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10864845" y="9601200"/>
            <a:ext cx="9453560" cy="174434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18E882-7763-454E-A3C7-2BADEA3730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8000CE-6D13-41BA-97C5-32CD8FD1A4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EE2868-35C5-481E-ACE7-80197D1131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69976" y="1204914"/>
            <a:ext cx="7035795" cy="5130798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62946" y="1204914"/>
            <a:ext cx="11955459" cy="25839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069976" y="6335713"/>
            <a:ext cx="7035795" cy="2070893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9EA563-7669-48E1-902F-DAAB0C18E8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192588" y="21193121"/>
            <a:ext cx="12833347" cy="2501898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192588" y="2705096"/>
            <a:ext cx="12833347" cy="18165763"/>
          </a:xfrm>
        </p:spPr>
        <p:txBody>
          <a:bodyPr/>
          <a:lstStyle>
            <a:lvl1pPr marL="0" indent="0">
              <a:buNone/>
              <a:defRPr lang="et-EE" sz="3200"/>
            </a:lvl1pPr>
          </a:lstStyle>
          <a:p>
            <a:pPr lvl="0"/>
            <a:endParaRPr lang="et-E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192588" y="23695020"/>
            <a:ext cx="12833347" cy="35528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A290A4-F683-4D4D-8266-71281467FD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390317" y="1534683"/>
            <a:ext cx="18606238" cy="49356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390317" y="7274161"/>
            <a:ext cx="18606238" cy="17145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390317" y="27287643"/>
            <a:ext cx="4816437" cy="20383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7427159" y="27287643"/>
            <a:ext cx="6553084" cy="20383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5180118" y="27287643"/>
            <a:ext cx="4816437" cy="20383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AA7B049-2D79-41DB-9406-CFD9A7D108B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172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</p:titleStyle>
    <p:bodyStyle>
      <a:lvl1pPr marL="431999" marR="0" lvl="0" indent="-323999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1250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Lohit Hindi" pitchFamily="2"/>
        </a:defRPr>
      </a:lvl1pPr>
      <a:lvl2pPr marL="863998" marR="0" lvl="1" indent="-323999" defTabSz="914400" rtl="0" fontAlgn="auto" hangingPunct="1">
        <a:lnSpc>
          <a:spcPct val="100000"/>
        </a:lnSpc>
        <a:spcBef>
          <a:spcPts val="0"/>
        </a:spcBef>
        <a:spcAft>
          <a:spcPts val="4430"/>
        </a:spcAft>
        <a:buSzPct val="75000"/>
        <a:buFont typeface="StarSymbol"/>
        <a:buChar char="–"/>
        <a:tabLst/>
        <a:defRPr lang="en-US" sz="1094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Lohit Hindi" pitchFamily="2"/>
        </a:defRPr>
      </a:lvl2pPr>
      <a:lvl3pPr marL="1295997" marR="0" lvl="2" indent="-287999" defTabSz="914400" rtl="0" fontAlgn="auto" hangingPunct="1">
        <a:lnSpc>
          <a:spcPct val="100000"/>
        </a:lnSpc>
        <a:spcBef>
          <a:spcPts val="0"/>
        </a:spcBef>
        <a:spcAft>
          <a:spcPts val="3325"/>
        </a:spcAft>
        <a:buSzPct val="45000"/>
        <a:buFont typeface="StarSymbol"/>
        <a:buChar char="●"/>
        <a:tabLst/>
        <a:defRPr lang="en-US" sz="938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Lohit Hindi" pitchFamily="2"/>
        </a:defRPr>
      </a:lvl3pPr>
      <a:lvl4pPr marL="1727996" marR="0" lvl="3" indent="-215999" defTabSz="914400" rtl="0" fontAlgn="auto" hangingPunct="1">
        <a:lnSpc>
          <a:spcPct val="100000"/>
        </a:lnSpc>
        <a:spcBef>
          <a:spcPts val="0"/>
        </a:spcBef>
        <a:spcAft>
          <a:spcPts val="2215"/>
        </a:spcAft>
        <a:buSzPct val="75000"/>
        <a:buFont typeface="StarSymbol"/>
        <a:buChar char="–"/>
        <a:tabLst/>
        <a:defRPr lang="en-US" sz="781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Lohit Hindi" pitchFamily="2"/>
        </a:defRPr>
      </a:lvl4pPr>
      <a:lvl5pPr marL="2159995" marR="0" lvl="4" indent="-215999" defTabSz="914400" rtl="0" fontAlgn="auto" hangingPunct="1">
        <a:lnSpc>
          <a:spcPct val="100000"/>
        </a:lnSpc>
        <a:spcBef>
          <a:spcPts val="0"/>
        </a:spcBef>
        <a:spcAft>
          <a:spcPts val="1105"/>
        </a:spcAft>
        <a:buSzPct val="45000"/>
        <a:buFont typeface="StarSymbol"/>
        <a:buChar char="●"/>
        <a:tabLst/>
        <a:defRPr lang="en-US" sz="781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Lohit Hindi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sep/regex-crosswor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binoternary/regex-crossword-genera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nbviewer.ipython.org/url/norvig.com/ipython/xkcd1313.ipynb" TargetMode="External"/><Relationship Id="rId5" Type="http://schemas.openxmlformats.org/officeDocument/2006/relationships/hyperlink" Target="https://github.com/Jimbly/regex-crossword" TargetMode="External"/><Relationship Id="rId4" Type="http://schemas.openxmlformats.org/officeDocument/2006/relationships/hyperlink" Target="http://www.i-programmer.info/news/144-graphics-and-games/5450-can-you-do-the-regular-expression-crossword.html/" TargetMode="External"/><Relationship Id="rId9" Type="http://schemas.openxmlformats.org/officeDocument/2006/relationships/hyperlink" Target="http://joosep.github.io/regex-crosswor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978" y="10601105"/>
            <a:ext cx="10369149" cy="94447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356762" y="439497"/>
            <a:ext cx="20674437" cy="2954654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t-EE" sz="9600"/>
              <a:t>Generating regular expression grosswords</a:t>
            </a:r>
            <a:endParaRPr lang="en-US" sz="9600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5284" y="5704557"/>
            <a:ext cx="11536417" cy="5577840"/>
          </a:xfrm>
        </p:spPr>
        <p:txBody>
          <a:bodyPr/>
          <a:lstStyle/>
          <a:p>
            <a:pPr lvl="0">
              <a:buNone/>
            </a:pPr>
            <a:r>
              <a:rPr lang="en-US" sz="5400"/>
              <a:t>Introduction</a:t>
            </a:r>
          </a:p>
          <a:p>
            <a:pPr lvl="0">
              <a:buNone/>
            </a:pPr>
            <a:r>
              <a:rPr lang="et-EE" sz="3600"/>
              <a:t>Our project was inspired by the a regex crossword that was part of the 2013 MIT Mystery Hunt [1] (and the Text Algorithms course exam)</a:t>
            </a:r>
          </a:p>
          <a:p>
            <a:pPr lvl="0">
              <a:buNone/>
            </a:pPr>
            <a:r>
              <a:rPr lang="et-EE" sz="3600"/>
              <a:t>It was fun, but it didn’t last for very long and we wanted to solve more puzzles like this.</a:t>
            </a:r>
            <a:endParaRPr lang="en-US" sz="3600"/>
          </a:p>
        </p:txBody>
      </p:sp>
      <p:sp>
        <p:nvSpPr>
          <p:cNvPr id="5" name="Title 3"/>
          <p:cNvSpPr txBox="1">
            <a:spLocks noGrp="1"/>
          </p:cNvSpPr>
          <p:nvPr>
            <p:ph type="title" idx="4294967295"/>
          </p:nvPr>
        </p:nvSpPr>
        <p:spPr>
          <a:xfrm>
            <a:off x="448202" y="27415348"/>
            <a:ext cx="11338560" cy="2215993"/>
          </a:xfrm>
        </p:spPr>
        <p:txBody>
          <a:bodyPr anchorCtr="0">
            <a:spAutoFit/>
          </a:bodyPr>
          <a:lstStyle/>
          <a:p>
            <a:pPr lvl="0" algn="l">
              <a:buNone/>
            </a:pPr>
            <a:r>
              <a:rPr lang="en-US" sz="2400"/>
              <a:t>References:</a:t>
            </a:r>
            <a:br>
              <a:rPr lang="en-US" sz="2400"/>
            </a:br>
            <a:r>
              <a:rPr lang="et-EE" sz="2400"/>
              <a:t>[1] </a:t>
            </a:r>
            <a:r>
              <a:rPr lang="en-US" sz="2400">
                <a:hlinkClick r:id="rId4"/>
              </a:rPr>
              <a:t>http://www.i-programmer.info/news/144-graphics-and-games/5450-can-you-do-the-regular-expression-crossword.html/</a:t>
            </a:r>
            <a:r>
              <a:rPr lang="et-EE" sz="2400"/>
              <a:t> </a:t>
            </a:r>
            <a:br>
              <a:rPr lang="et-EE" sz="2400"/>
            </a:br>
            <a:r>
              <a:rPr lang="et-EE" sz="2400"/>
              <a:t>[2] </a:t>
            </a:r>
            <a:r>
              <a:rPr lang="et-EE" sz="2400">
                <a:hlinkClick r:id="rId5"/>
              </a:rPr>
              <a:t>https://github.com/Jimbly/regex-crossword</a:t>
            </a:r>
            <a:r>
              <a:rPr lang="et-EE" sz="2400"/>
              <a:t> </a:t>
            </a:r>
            <a:r>
              <a:rPr lang="en-US" sz="2400"/>
              <a:t/>
            </a:r>
            <a:br>
              <a:rPr lang="en-US" sz="2400"/>
            </a:br>
            <a:r>
              <a:rPr lang="et-EE" sz="2400"/>
              <a:t>[3] </a:t>
            </a:r>
            <a:r>
              <a:rPr lang="en-US" sz="2400">
                <a:hlinkClick r:id="rId6"/>
              </a:rPr>
              <a:t>http://nbviewer.ipython.org/url/norvig.com/ipython/xkcd1313.ipynb</a:t>
            </a:r>
            <a:r>
              <a:rPr lang="et-EE" sz="2400"/>
              <a:t> </a:t>
            </a:r>
            <a:br>
              <a:rPr lang="et-EE" sz="2400"/>
            </a:br>
            <a:endParaRPr lang="en-US" sz="2400"/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79338" y="10845972"/>
            <a:ext cx="9692640" cy="5577840"/>
          </a:xfrm>
        </p:spPr>
        <p:txBody>
          <a:bodyPr/>
          <a:lstStyle/>
          <a:p>
            <a:pPr lvl="0">
              <a:buNone/>
            </a:pPr>
            <a:r>
              <a:rPr lang="et-EE" sz="5400"/>
              <a:t>Purpose of the project</a:t>
            </a:r>
            <a:endParaRPr lang="en-US" sz="5400"/>
          </a:p>
          <a:p>
            <a:pPr marL="107999" lvl="0" indent="0">
              <a:buNone/>
            </a:pPr>
            <a:r>
              <a:rPr lang="et-EE" sz="3600"/>
              <a:t>Luckily the user interface to solve such a</a:t>
            </a:r>
          </a:p>
          <a:p>
            <a:pPr marL="107999" lvl="0" indent="0">
              <a:buNone/>
            </a:pPr>
            <a:r>
              <a:rPr lang="et-EE" sz="3600"/>
              <a:t>  crossword has already been created [2].</a:t>
            </a:r>
          </a:p>
          <a:p>
            <a:pPr marL="107999" lvl="0" indent="0">
              <a:buNone/>
            </a:pPr>
            <a:r>
              <a:rPr lang="et-EE" sz="3600"/>
              <a:t>Our goal was to modify that interface so that        </a:t>
            </a:r>
          </a:p>
          <a:p>
            <a:pPr marL="107999" lvl="0" indent="0">
              <a:buNone/>
            </a:pPr>
            <a:r>
              <a:rPr lang="et-EE" sz="3600"/>
              <a:t>  we can provide it with other regular        </a:t>
            </a:r>
          </a:p>
          <a:p>
            <a:pPr marL="107999" lvl="0" indent="0">
              <a:buNone/>
            </a:pPr>
            <a:r>
              <a:rPr lang="et-EE" sz="3600"/>
              <a:t>  expressions as hints.</a:t>
            </a:r>
          </a:p>
          <a:p>
            <a:pPr marL="107999" lvl="0" indent="0">
              <a:buNone/>
            </a:pPr>
            <a:r>
              <a:rPr lang="et-EE" sz="3600"/>
              <a:t>And related to that we needed a way to    </a:t>
            </a:r>
          </a:p>
          <a:p>
            <a:pPr marL="107999" lvl="0" indent="0">
              <a:buNone/>
            </a:pPr>
            <a:r>
              <a:rPr lang="et-EE" sz="3600"/>
              <a:t>  generate those regular expressions.</a:t>
            </a:r>
            <a:endParaRPr lang="en-US" sz="3600"/>
          </a:p>
        </p:txBody>
      </p:sp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13286478" y="23409234"/>
            <a:ext cx="11338560" cy="5170648"/>
          </a:xfrm>
        </p:spPr>
        <p:txBody>
          <a:bodyPr anchorCtr="0">
            <a:spAutoFit/>
          </a:bodyPr>
          <a:lstStyle/>
          <a:p>
            <a:pPr lvl="0" algn="l">
              <a:buNone/>
            </a:pPr>
            <a:r>
              <a:rPr lang="et-EE" sz="2400" b="1"/>
              <a:t>Authors: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Joosep Rõõmusaar</a:t>
            </a:r>
            <a:r>
              <a:rPr lang="et-EE" sz="2400"/>
              <a:t>e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University of Tartu</a:t>
            </a:r>
            <a:r>
              <a:rPr lang="et-EE" sz="2400"/>
              <a:t/>
            </a:r>
            <a:br>
              <a:rPr lang="et-EE" sz="2400"/>
            </a:br>
            <a:r>
              <a:rPr lang="et-EE" sz="2400"/>
              <a:t/>
            </a:r>
            <a:br>
              <a:rPr lang="et-EE" sz="2400"/>
            </a:br>
            <a:r>
              <a:rPr lang="et-EE" sz="2400"/>
              <a:t>Indrek Loolaid</a:t>
            </a:r>
            <a:br>
              <a:rPr lang="et-EE" sz="2400"/>
            </a:br>
            <a:r>
              <a:rPr lang="et-EE" sz="2400"/>
              <a:t>University of Tartu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/>
              <a:t>Code:</a:t>
            </a:r>
            <a:r>
              <a:rPr lang="en-US" sz="2400"/>
              <a:t/>
            </a:r>
            <a:br>
              <a:rPr lang="en-US" sz="2400"/>
            </a:br>
            <a:r>
              <a:rPr lang="en-US" sz="2400">
                <a:hlinkClick r:id="rId7"/>
              </a:rPr>
              <a:t>https://github.com/binoternary/regex-crossword-generator</a:t>
            </a:r>
            <a:r>
              <a:rPr lang="et-EE" sz="2400"/>
              <a:t> </a:t>
            </a:r>
            <a:r>
              <a:rPr lang="en-US" sz="2400"/>
              <a:t/>
            </a:r>
            <a:br>
              <a:rPr lang="en-US" sz="2400"/>
            </a:br>
            <a:r>
              <a:rPr lang="en-US" sz="2400">
                <a:hlinkClick r:id="rId8"/>
              </a:rPr>
              <a:t>https://github.com/joosep/regex-crossword</a:t>
            </a:r>
            <a:r>
              <a:rPr lang="et-EE" sz="2400"/>
              <a:t/>
            </a:r>
            <a:br>
              <a:rPr lang="et-EE" sz="2400"/>
            </a:br>
            <a:r>
              <a:rPr lang="et-EE" sz="2400"/>
              <a:t/>
            </a:r>
            <a:br>
              <a:rPr lang="et-EE" sz="2400"/>
            </a:br>
            <a:r>
              <a:rPr lang="et-EE" sz="2400" b="1"/>
              <a:t>Demo:</a:t>
            </a:r>
            <a:br>
              <a:rPr lang="et-EE" sz="2400" b="1"/>
            </a:br>
            <a:r>
              <a:rPr lang="et-EE" sz="2400">
                <a:hlinkClick r:id="rId9"/>
              </a:rPr>
              <a:t>http://joosep.github.io/regex-crossword/</a:t>
            </a:r>
            <a:r>
              <a:rPr lang="et-EE" sz="2400"/>
              <a:t> 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8" name="Text Placeholder 4"/>
          <p:cNvSpPr txBox="1"/>
          <p:nvPr/>
        </p:nvSpPr>
        <p:spPr>
          <a:xfrm>
            <a:off x="1909221" y="18089931"/>
            <a:ext cx="9692640" cy="79812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431999" marR="0" lvl="0" indent="-323999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5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Methods and results</a:t>
            </a:r>
            <a:endParaRPr lang="en-US" sz="5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The original crossword application was  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 modified to take as a paramater the URL of a    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 JSON with the regular expressions for hints.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To generate the regular expressions we 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 attempted base our regex generation on an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 existing solution of generating a regex based 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 on a list of strings that it should match and a   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 list of strings it shouldn’t [3].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However this approach didn’t work very well 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 and needs improving to produce puzzles of   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 good quality.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An example of one such not very challenging   </a:t>
            </a:r>
          </a:p>
          <a:p>
            <a:pPr marL="107999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36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 crossword is on the right.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4645517" y="3626976"/>
            <a:ext cx="12241356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t-EE" sz="6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Project for Text Algorithms course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227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Generating regular expression grosswords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regular expression grosswords</dc:title>
  <dc:creator>joosep</dc:creator>
  <cp:lastModifiedBy>Inc</cp:lastModifiedBy>
  <cp:revision>28</cp:revision>
  <dcterms:created xsi:type="dcterms:W3CDTF">2013-05-27T00:41:09Z</dcterms:created>
  <dcterms:modified xsi:type="dcterms:W3CDTF">2014-01-16T00:02:54Z</dcterms:modified>
</cp:coreProperties>
</file>