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322" r:id="rId3"/>
    <p:sldId id="259" r:id="rId5"/>
    <p:sldId id="328" r:id="rId6"/>
    <p:sldId id="329" r:id="rId7"/>
    <p:sldId id="330" r:id="rId8"/>
    <p:sldId id="347" r:id="rId9"/>
    <p:sldId id="331" r:id="rId10"/>
    <p:sldId id="336" r:id="rId11"/>
    <p:sldId id="332" r:id="rId12"/>
    <p:sldId id="321" r:id="rId13"/>
    <p:sldId id="333" r:id="rId14"/>
    <p:sldId id="334" r:id="rId15"/>
    <p:sldId id="335" r:id="rId16"/>
    <p:sldId id="337" r:id="rId17"/>
    <p:sldId id="344" r:id="rId18"/>
    <p:sldId id="345" r:id="rId19"/>
    <p:sldId id="348" r:id="rId20"/>
    <p:sldId id="297" r:id="rId21"/>
  </p:sldIdLst>
  <p:sldSz cx="12190095" cy="6859270"/>
  <p:notesSz cx="6858000" cy="9144000"/>
  <p:embeddedFontLst>
    <p:embeddedFont>
      <p:font typeface="Malgun Gothic" panose="020B0503020000020004" pitchFamily="50" charset="-127"/>
      <p:regular r:id="rId26"/>
    </p:embeddedFont>
    <p:embeddedFont>
      <p:font typeface="Calibri" panose="020F0502020204030204"/>
      <p:regular r:id="rId27"/>
      <p:bold r:id="rId28"/>
      <p:italic r:id="rId29"/>
      <p:boldItalic r:id="rId30"/>
    </p:embeddedFont>
    <p:embeddedFont>
      <p:font typeface="Calibri Light" panose="020F0302020204030204" charset="0"/>
      <p:regular r:id="rId31"/>
      <p:italic r:id="rId32"/>
    </p:embeddedFont>
  </p:embeddedFontLst>
  <p:defaultTextStyle>
    <a:defPPr>
      <a:defRPr lang="ko-KR"/>
    </a:defPPr>
    <a:lvl1pPr marL="0" algn="l" defTabSz="99568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0" algn="l" defTabSz="99568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80" algn="l" defTabSz="99568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20" algn="l" defTabSz="99568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60" algn="l" defTabSz="99568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00" algn="l" defTabSz="99568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40" algn="l" defTabSz="99568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880" algn="l" defTabSz="99568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20" algn="l" defTabSz="99568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160" userDrawn="1">
          <p15:clr>
            <a:srgbClr val="A4A3A4"/>
          </p15:clr>
        </p15:guide>
        <p15:guide id="2" pos="2853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FFCE33"/>
    <a:srgbClr val="882406"/>
    <a:srgbClr val="00A9B0"/>
    <a:srgbClr val="013662"/>
    <a:srgbClr val="E93440"/>
    <a:srgbClr val="BFBFBF"/>
    <a:srgbClr val="667552"/>
    <a:srgbClr val="CC9900"/>
    <a:srgbClr val="546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1494" autoAdjust="0"/>
    <p:restoredTop sz="94792" autoAdjust="0"/>
  </p:normalViewPr>
  <p:slideViewPr>
    <p:cSldViewPr showGuides="1">
      <p:cViewPr varScale="1">
        <p:scale>
          <a:sx n="110" d="100"/>
          <a:sy n="110" d="100"/>
        </p:scale>
        <p:origin x="834" y="108"/>
      </p:cViewPr>
      <p:guideLst>
        <p:guide orient="horz" pos="2160"/>
        <p:guide pos="2853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7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1" Type="http://schemas.openxmlformats.org/officeDocument/2006/relationships/font" Target="fonts/font6.fntdata"/><Relationship Id="rId30" Type="http://schemas.openxmlformats.org/officeDocument/2006/relationships/font" Target="fonts/font5.fntdata"/><Relationship Id="rId3" Type="http://schemas.openxmlformats.org/officeDocument/2006/relationships/slide" Target="slides/slide1.xml"/><Relationship Id="rId29" Type="http://schemas.openxmlformats.org/officeDocument/2006/relationships/font" Target="fonts/font4.fntdata"/><Relationship Id="rId28" Type="http://schemas.openxmlformats.org/officeDocument/2006/relationships/font" Target="fonts/font3.fntdata"/><Relationship Id="rId27" Type="http://schemas.openxmlformats.org/officeDocument/2006/relationships/font" Target="fonts/font2.fntdata"/><Relationship Id="rId26" Type="http://schemas.openxmlformats.org/officeDocument/2006/relationships/font" Target="fonts/font1.fntdata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9568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0" algn="l" defTabSz="99568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80" algn="l" defTabSz="99568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20" algn="l" defTabSz="99568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60" algn="l" defTabSz="99568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00" algn="l" defTabSz="99568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40" algn="l" defTabSz="99568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880" algn="l" defTabSz="99568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20" algn="l" defTabSz="99568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</a:fld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5534000" y="2453687"/>
            <a:ext cx="5415634" cy="2045207"/>
          </a:xfrm>
          <a:noFill/>
          <a:ln w="9525">
            <a:noFill/>
            <a:miter lim="800000"/>
          </a:ln>
        </p:spPr>
        <p:txBody>
          <a:bodyPr vert="horz" wrap="square" lIns="99569" tIns="49785" rIns="99569" bIns="49785" numCol="1" rtlCol="0" anchor="t" anchorCtr="0" compatLnSpc="1">
            <a:noAutofit/>
          </a:bodyPr>
          <a:lstStyle>
            <a:lvl1pPr marL="0" indent="0" algn="ctr" defTabSz="99568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800" kern="1200" baseline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입력하시오</a:t>
            </a:r>
            <a:endParaRPr lang="ko-KR" altLang="en-US" dirty="0"/>
          </a:p>
        </p:txBody>
      </p:sp>
      <p:sp>
        <p:nvSpPr>
          <p:cNvPr id="14" name="부제목 2"/>
          <p:cNvSpPr>
            <a:spLocks noGrp="1"/>
          </p:cNvSpPr>
          <p:nvPr>
            <p:ph type="subTitle" idx="1"/>
          </p:nvPr>
        </p:nvSpPr>
        <p:spPr>
          <a:xfrm>
            <a:off x="5534000" y="4293890"/>
            <a:ext cx="5415634" cy="811138"/>
          </a:xfrm>
          <a:noFill/>
          <a:ln w="9525">
            <a:noFill/>
            <a:miter lim="800000"/>
          </a:ln>
        </p:spPr>
        <p:txBody>
          <a:bodyPr vert="horz" wrap="square" lIns="99569" tIns="49785" rIns="99569" bIns="49785" numCol="1" rtlCol="0" anchor="t" anchorCtr="0" compatLnSpc="1">
            <a:noAutofit/>
          </a:bodyPr>
          <a:lstStyle>
            <a:lvl1pPr marL="0" indent="0" algn="ctr" defTabSz="99568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1200" kern="1200" baseline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  <a:cs typeface="+mj-cs"/>
              </a:defRPr>
            </a:lvl1pPr>
            <a:lvl2pPr marL="497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1240"/>
            <a:ext cx="12190413" cy="6857107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15" name="내용 개체 틀 2"/>
          <p:cNvSpPr>
            <a:spLocks noGrp="1"/>
          </p:cNvSpPr>
          <p:nvPr>
            <p:ph idx="1" hasCustomPrompt="1"/>
          </p:nvPr>
        </p:nvSpPr>
        <p:spPr>
          <a:xfrm>
            <a:off x="609521" y="1485579"/>
            <a:ext cx="10971372" cy="4824535"/>
          </a:xfrm>
        </p:spPr>
        <p:txBody>
          <a:bodyPr>
            <a:normAutofit/>
          </a:bodyPr>
          <a:lstStyle>
            <a:lvl1pPr algn="l">
              <a:buNone/>
              <a:defRPr sz="2000" i="1" baseline="0">
                <a:solidFill>
                  <a:schemeClr val="bg1">
                    <a:lumMod val="50000"/>
                  </a:schemeClr>
                </a:solidFill>
                <a:latin typeface="+mj-lt"/>
                <a:ea typeface="Malgun Gothic" panose="020B0503020000020004" pitchFamily="50" charset="-127"/>
              </a:defRPr>
            </a:lvl1pPr>
            <a:lvl2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Malgun Gothic" panose="020B0503020000020004" pitchFamily="50" charset="-127"/>
              </a:defRPr>
            </a:lvl2pPr>
            <a:lvl3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Malgun Gothic" panose="020B0503020000020004" pitchFamily="50" charset="-127"/>
              </a:defRPr>
            </a:lvl3pPr>
            <a:lvl4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Malgun Gothic" panose="020B0503020000020004" pitchFamily="50" charset="-127"/>
              </a:defRPr>
            </a:lvl4pPr>
            <a:lvl5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Malgun Gothic" panose="020B0503020000020004" pitchFamily="50" charset="-127"/>
              </a:defRPr>
            </a:lvl5pPr>
          </a:lstStyle>
          <a:p>
            <a:pPr lvl="0"/>
            <a:r>
              <a:rPr lang="en-US" altLang="ko-KR" dirty="0" smtClean="0"/>
              <a:t>Replaced with your own text</a:t>
            </a:r>
            <a:endParaRPr lang="ko-KR" altLang="en-US" dirty="0"/>
          </a:p>
        </p:txBody>
      </p:sp>
      <p:sp>
        <p:nvSpPr>
          <p:cNvPr id="14" name="제목 1"/>
          <p:cNvSpPr>
            <a:spLocks noGrp="1"/>
          </p:cNvSpPr>
          <p:nvPr>
            <p:ph type="title" hasCustomPrompt="1"/>
          </p:nvPr>
        </p:nvSpPr>
        <p:spPr>
          <a:xfrm>
            <a:off x="609520" y="254777"/>
            <a:ext cx="10971373" cy="798753"/>
          </a:xfrm>
        </p:spPr>
        <p:txBody>
          <a:bodyPr vert="horz" lIns="99569" tIns="49785" rIns="99569" bIns="49785" rtlCol="0" anchor="ctr">
            <a:normAutofit/>
          </a:bodyPr>
          <a:lstStyle>
            <a:lvl1pPr algn="l" defTabSz="995680" rtl="0" eaLnBrk="1" latinLnBrk="1" hangingPunct="1">
              <a:spcBef>
                <a:spcPct val="0"/>
              </a:spcBef>
              <a:buNone/>
              <a:defRPr lang="ko-KR" altLang="en-US" sz="4000" b="1" kern="1200" baseline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R" altLang="en-US" dirty="0"/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21" y="6502342"/>
            <a:ext cx="2844430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</a:fld>
            <a:endParaRPr lang="ko-KR" altLang="en-US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059" y="6502342"/>
            <a:ext cx="3860297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6463" y="6502342"/>
            <a:ext cx="2844430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21" y="6502342"/>
            <a:ext cx="2844430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059" y="6502342"/>
            <a:ext cx="3860297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6463" y="6502342"/>
            <a:ext cx="2844430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</a:fld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title" hasCustomPrompt="1"/>
          </p:nvPr>
        </p:nvSpPr>
        <p:spPr>
          <a:xfrm>
            <a:off x="609521" y="254777"/>
            <a:ext cx="10971372" cy="798753"/>
          </a:xfrm>
        </p:spPr>
        <p:txBody>
          <a:bodyPr vert="horz" lIns="99569" tIns="49785" rIns="99569" bIns="49785" rtlCol="0" anchor="ctr">
            <a:normAutofit/>
          </a:bodyPr>
          <a:lstStyle>
            <a:lvl1pPr algn="l" defTabSz="995680" rtl="0" eaLnBrk="1" latinLnBrk="1" hangingPunct="1">
              <a:spcBef>
                <a:spcPct val="0"/>
              </a:spcBef>
              <a:buNone/>
              <a:defRPr lang="ko-KR" altLang="en-US" sz="4000" b="1" kern="1200" baseline="0" dirty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Malgun Gothic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R" altLang="en-US" dirty="0"/>
          </a:p>
        </p:txBody>
      </p:sp>
      <p:sp>
        <p:nvSpPr>
          <p:cNvPr id="16" name="내용 개체 틀 2"/>
          <p:cNvSpPr>
            <a:spLocks noGrp="1"/>
          </p:cNvSpPr>
          <p:nvPr>
            <p:ph idx="1" hasCustomPrompt="1"/>
          </p:nvPr>
        </p:nvSpPr>
        <p:spPr>
          <a:xfrm>
            <a:off x="609521" y="1485578"/>
            <a:ext cx="10971372" cy="4824535"/>
          </a:xfrm>
        </p:spPr>
        <p:txBody>
          <a:bodyPr>
            <a:normAutofit/>
          </a:bodyPr>
          <a:lstStyle>
            <a:lvl1pPr algn="l">
              <a:buNone/>
              <a:defRPr sz="20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 panose="020B0503020000020004" pitchFamily="50" charset="-127"/>
              </a:defRPr>
            </a:lvl1pPr>
            <a:lvl2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Malgun Gothic" panose="020B0503020000020004" pitchFamily="50" charset="-127"/>
              </a:defRPr>
            </a:lvl2pPr>
            <a:lvl3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Malgun Gothic" panose="020B0503020000020004" pitchFamily="50" charset="-127"/>
              </a:defRPr>
            </a:lvl3pPr>
            <a:lvl4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Malgun Gothic" panose="020B0503020000020004" pitchFamily="50" charset="-127"/>
              </a:defRPr>
            </a:lvl4pPr>
            <a:lvl5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Malgun Gothic" panose="020B0503020000020004" pitchFamily="50" charset="-127"/>
              </a:defRPr>
            </a:lvl5pPr>
          </a:lstStyle>
          <a:p>
            <a:pPr lvl="0"/>
            <a:r>
              <a:rPr lang="en-US" altLang="ko-KR" dirty="0" smtClean="0"/>
              <a:t>Replaced with your own text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6199162" y="2528763"/>
            <a:ext cx="5394629" cy="2272246"/>
          </a:xfrm>
          <a:noFill/>
          <a:ln w="9525">
            <a:noFill/>
            <a:miter lim="800000"/>
          </a:ln>
        </p:spPr>
        <p:txBody>
          <a:bodyPr vert="horz" wrap="square" lIns="99569" tIns="49785" rIns="99569" bIns="49785" numCol="1" rtlCol="0" anchor="t" anchorCtr="0" compatLnSpc="1">
            <a:noAutofit/>
          </a:bodyPr>
          <a:lstStyle>
            <a:lvl1pPr marL="0" indent="0" algn="r" defTabSz="99568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200" kern="1200" baseline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19030"/>
            <a:ext cx="10971372" cy="797093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062267"/>
            <a:ext cx="10971372" cy="5287636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  <a:endParaRPr lang="ko-KR" altLang="en-US" dirty="0"/>
          </a:p>
          <a:p>
            <a:pPr lvl="2"/>
            <a:r>
              <a:rPr lang="ko-KR" altLang="en-US" dirty="0"/>
              <a:t>셋째 수준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  <a:endParaRPr lang="ko-KR" altLang="en-US" dirty="0"/>
          </a:p>
          <a:p>
            <a:pPr lvl="4"/>
            <a:r>
              <a:rPr lang="ko-KR" altLang="en-US" dirty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430887"/>
            <a:ext cx="2844430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9" y="6430887"/>
            <a:ext cx="3860297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430887"/>
            <a:ext cx="2844430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95680" rtl="0" eaLnBrk="1" latinLnBrk="1" hangingPunct="1">
        <a:spcBef>
          <a:spcPct val="0"/>
        </a:spcBef>
        <a:buNone/>
        <a:defRPr lang="ko-KR" altLang="en-US" sz="3800" kern="1200">
          <a:solidFill>
            <a:sysClr val="windowText" lastClr="000000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373380" indent="-373380" algn="l" defTabSz="995680" rtl="0" eaLnBrk="1" latinLnBrk="1" hangingPunct="1">
        <a:spcBef>
          <a:spcPct val="20000"/>
        </a:spcBef>
        <a:buFont typeface="Arial" panose="020B0604020202020204" pitchFamily="34" charset="0"/>
        <a:buChar char="•"/>
        <a:defRPr lang="ko-KR" altLang="en-US" sz="2700" kern="1200" smtClean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808990" indent="-311150" algn="l" defTabSz="995680" rtl="0" eaLnBrk="1" latinLnBrk="1" hangingPunct="1">
        <a:spcBef>
          <a:spcPct val="20000"/>
        </a:spcBef>
        <a:buFont typeface="Arial" panose="020B0604020202020204" pitchFamily="34" charset="0"/>
        <a:buChar char="–"/>
        <a:defRPr lang="ko-KR" altLang="en-US" sz="2000" kern="1200" smtClean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1244600" indent="-248920" algn="l" defTabSz="995680" rtl="0" eaLnBrk="1" latinLnBrk="1" hangingPunct="1">
        <a:spcBef>
          <a:spcPct val="20000"/>
        </a:spcBef>
        <a:buFont typeface="Arial" panose="020B0604020202020204" pitchFamily="34" charset="0"/>
        <a:buChar char="•"/>
        <a:defRPr lang="ko-KR" altLang="en-US" sz="2000" kern="1200" smtClean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742440" indent="-248920" algn="l" defTabSz="995680" rtl="0" eaLnBrk="1" latinLnBrk="1" hangingPunct="1">
        <a:spcBef>
          <a:spcPct val="20000"/>
        </a:spcBef>
        <a:buFont typeface="Arial" panose="020B0604020202020204" pitchFamily="34" charset="0"/>
        <a:buChar char="–"/>
        <a:defRPr lang="ko-KR" altLang="en-US" sz="2000" kern="1200" smtClean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2240280" indent="-248920" algn="l" defTabSz="995680" rtl="0" eaLnBrk="1" latinLnBrk="1" hangingPunct="1">
        <a:spcBef>
          <a:spcPct val="20000"/>
        </a:spcBef>
        <a:buFont typeface="Arial" panose="020B0604020202020204" pitchFamily="34" charset="0"/>
        <a:buChar char="»"/>
        <a:defRPr lang="ko-KR" altLang="en-US" sz="20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2738120" indent="-248920" algn="l" defTabSz="995680" rtl="0" eaLnBrk="1" latinLnBrk="1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60" indent="-248920" algn="l" defTabSz="995680" rtl="0" eaLnBrk="1" latinLnBrk="1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00" indent="-248920" algn="l" defTabSz="995680" rtl="0" eaLnBrk="1" latinLnBrk="1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40" indent="-248920" algn="l" defTabSz="995680" rtl="0" eaLnBrk="1" latinLnBrk="1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8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0" algn="l" defTabSz="99568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80" algn="l" defTabSz="99568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20" algn="l" defTabSz="99568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60" algn="l" defTabSz="99568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00" algn="l" defTabSz="99568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40" algn="l" defTabSz="99568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880" algn="l" defTabSz="99568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20" algn="l" defTabSz="99568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8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hyperlink" Target="https://github.com/binoy-patra" TargetMode="External"/><Relationship Id="rId3" Type="http://schemas.openxmlformats.org/officeDocument/2006/relationships/hyperlink" Target="https://www.linkedin.com/in/binoy-patra-b9277b1b2?utm_source=share&amp;utm_campaign=share_via&amp;utm_content=profile&amp;utm_medium=android_app" TargetMode="External"/><Relationship Id="rId2" Type="http://schemas.openxmlformats.org/officeDocument/2006/relationships/hyperlink" Target="https://www.mavenanalytics.io/data-playground?order=date_added%2Cdesc&amp;search=Pizza&#13;&#10;" TargetMode="External"/><Relationship Id="rId1" Type="http://schemas.openxmlformats.org/officeDocument/2006/relationships/tags" Target="../tags/tag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.png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5160010" y="2277745"/>
            <a:ext cx="6294755" cy="2045335"/>
          </a:xfrm>
        </p:spPr>
        <p:txBody>
          <a:bodyPr/>
          <a:lstStyle/>
          <a:p>
            <a:r>
              <a:rPr lang="en-US" altLang="ko-KR" dirty="0" smtClean="0"/>
              <a:t>Pizza Sales Analysis</a:t>
            </a:r>
            <a:br>
              <a:rPr lang="en-US" altLang="ko-KR" dirty="0" smtClean="0"/>
            </a:br>
            <a:r>
              <a:rPr lang="en-US" altLang="ko-KR" sz="2800" dirty="0" smtClean="0"/>
              <a:t>(With SQL)</a:t>
            </a:r>
            <a:endParaRPr lang="en-US" altLang="ko-KR" sz="2800" b="1" dirty="0" smtClean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>
          <a:xfrm>
            <a:off x="5790565" y="4634865"/>
            <a:ext cx="5159375" cy="592455"/>
          </a:xfrm>
        </p:spPr>
        <p:txBody>
          <a:bodyPr/>
          <a:lstStyle/>
          <a:p>
            <a:pPr algn="ctr"/>
            <a:r>
              <a:rPr lang="en-US" altLang="ko-KR" dirty="0"/>
              <a:t>Crust to Crumbs: Exploring Pizza Sales  Data, Unveiling  Sales Insights &amp; Trends </a:t>
            </a:r>
            <a:endParaRPr lang="en-US" altLang="ko-KR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5591207" y="2062024"/>
            <a:ext cx="490410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662962" y="4509816"/>
            <a:ext cx="518414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4829175" y="6116320"/>
            <a:ext cx="31381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bg1"/>
                </a:solidFill>
              </a:rPr>
              <a:t>Presented By- Binoy Patra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299200" y="935355"/>
            <a:ext cx="5281930" cy="5374640"/>
          </a:xfrm>
        </p:spPr>
        <p:txBody>
          <a:bodyPr/>
          <a:lstStyle/>
          <a:p>
            <a:pPr algn="l">
              <a:lnSpc>
                <a:spcPct val="14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Insights: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l">
              <a:lnSpc>
                <a:spcPct val="14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1. The Thai Chicken Pizza leads in revenue, generating $43,434 from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indent="0" algn="l">
              <a:lnSpc>
                <a:spcPct val="14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2,315 orders, followed closely by the Barbecue Chicken Pizza with $42,768 from 2,372 orders.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l">
              <a:lnSpc>
                <a:spcPct val="14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2. Popular choices such as the California Chicken Pizza and the Classic Deluxe Pizza also show strong performance with revenues of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indent="0" algn="l">
              <a:lnSpc>
                <a:spcPct val="14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$41,410 and $38,180, respectively.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l">
              <a:lnSpc>
                <a:spcPct val="14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3. Conversely, pizzas like the Brie Carre Pizza, despite their unique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indent="0" algn="l">
              <a:lnSpc>
                <a:spcPct val="14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offerings, contribute the least to overall revenue, suggesting a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indent="0" algn="l">
              <a:lnSpc>
                <a:spcPct val="14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clear preference for specific popular varieties among customers.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Pizza Type-wise Summary</a:t>
            </a:r>
            <a:endParaRPr lang="ko-KR" altLang="en-US" dirty="0"/>
          </a:p>
        </p:txBody>
      </p:sp>
      <p:sp>
        <p:nvSpPr>
          <p:cNvPr id="3" name="Text Box 2"/>
          <p:cNvSpPr txBox="1"/>
          <p:nvPr>
            <p:custDataLst>
              <p:tags r:id="rId1"/>
            </p:custDataLst>
          </p:nvPr>
        </p:nvSpPr>
        <p:spPr>
          <a:xfrm>
            <a:off x="9263380" y="6237605"/>
            <a:ext cx="24517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9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2024</a:t>
            </a:r>
            <a:r>
              <a:rPr lang="en-US"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Binoy Patra. </a:t>
            </a:r>
            <a:r>
              <a:rPr lang="en-US" sz="9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  <a:endParaRPr lang="en-US" sz="900" b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/>
          <p:nvPr/>
        </p:nvGraphicFramePr>
        <p:xfrm>
          <a:off x="557847" y="1125537"/>
          <a:ext cx="5741670" cy="3467100"/>
        </p:xfrm>
        <a:graphic>
          <a:graphicData uri="http://schemas.openxmlformats.org/drawingml/2006/table">
            <a:tbl>
              <a:tblPr/>
              <a:tblGrid>
                <a:gridCol w="2272665"/>
                <a:gridCol w="1054735"/>
                <a:gridCol w="1150620"/>
                <a:gridCol w="1263650"/>
              </a:tblGrid>
              <a:tr h="192405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Pizza_Type</a:t>
                      </a:r>
                      <a:endParaRPr lang="en-US" altLang="ko-KR" sz="1400" b="0" i="0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Total_ORDER</a:t>
                      </a:r>
                      <a:endParaRPr lang="en-US" altLang="ko-KR" sz="1400" b="0" i="0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Total_Quantity</a:t>
                      </a:r>
                      <a:endParaRPr lang="en-US" altLang="ko-KR" sz="1400" b="0" i="0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Revenue</a:t>
                      </a:r>
                      <a:endParaRPr lang="en-US" altLang="ko-KR" sz="1400" b="0" i="0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92405">
                <a:tc gridSpan="4"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rgbClr val="92D050"/>
                          </a:solidFill>
                          <a:latin typeface="Calibri" panose="020F0502020204030204"/>
                          <a:ea typeface="Calibri" panose="020F0502020204030204"/>
                        </a:rPr>
                        <a:t>Top 5</a:t>
                      </a:r>
                      <a:endParaRPr lang="en-US" altLang="ko-KR" sz="1400" b="0" i="0">
                        <a:solidFill>
                          <a:srgbClr val="92D05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53365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The Thai </a:t>
                      </a:r>
                      <a:r>
                        <a:rPr lang="en-US" altLang="ko-KR" sz="1400" b="0" i="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Chicken Pizza</a:t>
                      </a:r>
                      <a:endParaRPr lang="en-US" altLang="ko-KR" sz="1400" b="0" i="0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2315</a:t>
                      </a:r>
                      <a:endParaRPr lang="en-US" altLang="ko-KR" sz="1400" b="0" i="0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2371</a:t>
                      </a:r>
                      <a:endParaRPr lang="en-US" altLang="ko-KR" sz="1400" b="0" i="0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43434</a:t>
                      </a:r>
                      <a:endParaRPr lang="en-US" altLang="ko-KR" sz="1400" b="0" i="0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53365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The Barbecue </a:t>
                      </a:r>
                      <a:r>
                        <a:rPr lang="en-US" altLang="ko-KR" sz="1400" b="0" i="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Chicken Pizza</a:t>
                      </a:r>
                      <a:endParaRPr lang="en-US" altLang="ko-KR" sz="1400" b="0" i="0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2372</a:t>
                      </a:r>
                      <a:endParaRPr lang="en-US" altLang="ko-KR" sz="1400" b="0" i="0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2432</a:t>
                      </a:r>
                      <a:endParaRPr lang="en-US" altLang="ko-KR" sz="1400" b="0" i="0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42768</a:t>
                      </a:r>
                      <a:endParaRPr lang="en-US" altLang="ko-KR" sz="1400" b="0" i="0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53365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The California </a:t>
                      </a:r>
                      <a:r>
                        <a:rPr lang="en-US" altLang="ko-KR" sz="1400" b="0" i="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Chicken Pizza</a:t>
                      </a:r>
                      <a:endParaRPr lang="en-US" altLang="ko-KR" sz="1400" b="0" i="0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2302</a:t>
                      </a:r>
                      <a:endParaRPr lang="en-US" altLang="ko-KR" sz="1400" b="0" i="0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2370</a:t>
                      </a:r>
                      <a:endParaRPr lang="en-US" altLang="ko-KR" sz="1400" b="0" i="0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41410</a:t>
                      </a:r>
                      <a:endParaRPr lang="en-US" altLang="ko-KR" sz="1400" b="0" i="0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53365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The Classic </a:t>
                      </a:r>
                      <a:r>
                        <a:rPr lang="en-US" altLang="ko-KR" sz="1400" b="0" i="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Deluxe Pizza</a:t>
                      </a:r>
                      <a:endParaRPr lang="en-US" altLang="ko-KR" sz="1400" b="0" i="0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2416</a:t>
                      </a:r>
                      <a:endParaRPr lang="en-US" altLang="ko-KR" sz="1400" b="0" i="0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2453</a:t>
                      </a:r>
                      <a:endParaRPr lang="en-US" altLang="ko-KR" sz="1400" b="0" i="0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38180</a:t>
                      </a:r>
                      <a:endParaRPr lang="en-US" altLang="ko-KR" sz="1400" b="0" i="0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53365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The Spicy </a:t>
                      </a:r>
                      <a:r>
                        <a:rPr lang="en-US" altLang="ko-KR" sz="1400" b="0" i="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Italian Pizza</a:t>
                      </a:r>
                      <a:endParaRPr lang="en-US" altLang="ko-KR" sz="1400" b="0" i="0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1887</a:t>
                      </a:r>
                      <a:endParaRPr lang="en-US" altLang="ko-KR" sz="1400" b="0" i="0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1924</a:t>
                      </a:r>
                      <a:endParaRPr lang="en-US" altLang="ko-KR" sz="1400" b="0" i="0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34831</a:t>
                      </a:r>
                      <a:endParaRPr lang="en-US" altLang="ko-KR" sz="1400" b="0" i="0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43205">
                <a:tc gridSpan="4"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rgbClr val="C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Bottom 5</a:t>
                      </a:r>
                      <a:endParaRPr lang="en-US" altLang="ko-KR" sz="1400" b="0" i="0">
                        <a:solidFill>
                          <a:srgbClr val="C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53365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The Spinach </a:t>
                      </a:r>
                      <a:r>
                        <a:rPr lang="en-US" altLang="ko-KR" sz="1400" b="0" i="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Pesto Pizza</a:t>
                      </a:r>
                      <a:endParaRPr lang="en-US" altLang="ko-KR" sz="1400" b="0" i="0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957</a:t>
                      </a:r>
                      <a:endParaRPr lang="en-US" altLang="ko-KR" sz="1400" b="0" i="0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970</a:t>
                      </a:r>
                      <a:endParaRPr lang="en-US" altLang="ko-KR" sz="1400" b="0" i="0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15596</a:t>
                      </a:r>
                      <a:endParaRPr lang="en-US" altLang="ko-KR" sz="1400" b="0" i="0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53365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The </a:t>
                      </a:r>
                      <a:r>
                        <a:rPr lang="en-US" altLang="ko-KR" sz="1400" b="0" i="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Mediterranean Pizza</a:t>
                      </a:r>
                      <a:endParaRPr lang="en-US" altLang="ko-KR" sz="1400" b="0" i="0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923</a:t>
                      </a:r>
                      <a:endParaRPr lang="en-US" altLang="ko-KR" sz="1400" b="0" i="0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934</a:t>
                      </a:r>
                      <a:endParaRPr lang="en-US" altLang="ko-KR" sz="1400" b="0" i="0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15360</a:t>
                      </a:r>
                      <a:endParaRPr lang="en-US" altLang="ko-KR" sz="1400" b="0" i="0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53365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The Spinach </a:t>
                      </a:r>
                      <a:r>
                        <a:rPr lang="en-US" altLang="ko-KR" sz="1400" b="0" i="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Supreme Pizza</a:t>
                      </a:r>
                      <a:endParaRPr lang="en-US" altLang="ko-KR" sz="1400" b="0" i="0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940</a:t>
                      </a:r>
                      <a:endParaRPr lang="en-US" altLang="ko-KR" sz="1400" b="0" i="0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950</a:t>
                      </a:r>
                      <a:endParaRPr lang="en-US" altLang="ko-KR" sz="1400" b="0" i="0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15278</a:t>
                      </a:r>
                      <a:endParaRPr lang="en-US" altLang="ko-KR" sz="1400" b="0" i="0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53365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The Green </a:t>
                      </a:r>
                      <a:r>
                        <a:rPr lang="en-US" altLang="ko-KR" sz="1400" b="0" i="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Garden Pizza</a:t>
                      </a:r>
                      <a:endParaRPr lang="en-US" altLang="ko-KR" sz="1400" b="0" i="0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987</a:t>
                      </a:r>
                      <a:endParaRPr lang="en-US" altLang="ko-KR" sz="1400" b="0" i="0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997</a:t>
                      </a:r>
                      <a:endParaRPr lang="en-US" altLang="ko-KR" sz="1400" b="0" i="0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13956</a:t>
                      </a:r>
                      <a:endParaRPr lang="en-US" altLang="ko-KR" sz="1400" b="0" i="0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53365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The Brie </a:t>
                      </a:r>
                      <a:r>
                        <a:rPr lang="en-US" altLang="ko-KR" sz="1400" b="0" i="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Carre Pizza</a:t>
                      </a:r>
                      <a:endParaRPr lang="en-US" altLang="ko-KR" sz="1400" b="0" i="0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480</a:t>
                      </a:r>
                      <a:endParaRPr lang="en-US" altLang="ko-KR" sz="1400" b="0" i="0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490</a:t>
                      </a:r>
                      <a:endParaRPr lang="en-US" altLang="ko-KR" sz="1400" b="0" i="0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11588</a:t>
                      </a:r>
                      <a:endParaRPr lang="en-US" altLang="ko-KR" sz="1400" b="0" i="0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798695" y="1231900"/>
            <a:ext cx="6369685" cy="466852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Insights: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1. Peak ordering hours are from 11 AM to 1 PM, with a sharp increase, reaching the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indent="0">
              <a:lnSpc>
                <a:spcPct val="11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highest at 12 PM with 2520 orders.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2. There is another significant rise from 5 PM to 6 PM with 2399 orders at 6 PM, likely due to dinner time.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3. Minimal orders are observed early in the morning (9 AM to 10 AM) and late at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indent="0">
              <a:lnSpc>
                <a:spcPct val="11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night (10 PM to 11 PM).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Hourly Order Summary</a:t>
            </a:r>
            <a:endParaRPr lang="ko-KR" altLang="en-US" dirty="0"/>
          </a:p>
        </p:txBody>
      </p:sp>
      <p:sp>
        <p:nvSpPr>
          <p:cNvPr id="3" name="Text Box 2"/>
          <p:cNvSpPr txBox="1"/>
          <p:nvPr>
            <p:custDataLst>
              <p:tags r:id="rId1"/>
            </p:custDataLst>
          </p:nvPr>
        </p:nvSpPr>
        <p:spPr>
          <a:xfrm>
            <a:off x="9263380" y="6237605"/>
            <a:ext cx="24517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9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2024</a:t>
            </a:r>
            <a:r>
              <a:rPr lang="en-US"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Binoy Patra. </a:t>
            </a:r>
            <a:r>
              <a:rPr lang="en-US" sz="9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  <a:endParaRPr lang="en-US" sz="900" b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/>
          <p:nvPr>
            <p:custDataLst>
              <p:tags r:id="rId2"/>
            </p:custDataLst>
          </p:nvPr>
        </p:nvGraphicFramePr>
        <p:xfrm>
          <a:off x="766445" y="1231900"/>
          <a:ext cx="3300730" cy="4548505"/>
        </p:xfrm>
        <a:graphic>
          <a:graphicData uri="http://schemas.openxmlformats.org/drawingml/2006/table">
            <a:tbl>
              <a:tblPr/>
              <a:tblGrid>
                <a:gridCol w="1609090"/>
                <a:gridCol w="1691640"/>
              </a:tblGrid>
              <a:tr h="319405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1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Hour</a:t>
                      </a:r>
                      <a:endParaRPr lang="en-US" altLang="ko-KR" sz="1400" b="1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1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Number_of_Order</a:t>
                      </a:r>
                      <a:endParaRPr lang="en-US" altLang="ko-KR" sz="1400" b="1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8194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9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8194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10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8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8194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11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1231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8194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12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2520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8194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13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2455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8194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14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1472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8194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15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1468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8194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16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1920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8194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17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2336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8194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18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2399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8194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19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2009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8194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20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1642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8194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21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1198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8194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22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663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8194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23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28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5158740" y="1178560"/>
            <a:ext cx="5699760" cy="203390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Insights: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1. The orders are relatively consistent throughout the year, with slight peaks in July (1935 orders) and May (1853 orders).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2. September (1661 orders) and October (1646 orders) had the lowest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indent="0">
              <a:lnSpc>
                <a:spcPct val="13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number of orders, suggesting a potential seasonal dip.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Monthly Order Summary</a:t>
            </a:r>
            <a:endParaRPr lang="ko-KR" altLang="en-US" dirty="0"/>
          </a:p>
        </p:txBody>
      </p:sp>
      <p:sp>
        <p:nvSpPr>
          <p:cNvPr id="3" name="Text Box 2"/>
          <p:cNvSpPr txBox="1"/>
          <p:nvPr>
            <p:custDataLst>
              <p:tags r:id="rId1"/>
            </p:custDataLst>
          </p:nvPr>
        </p:nvSpPr>
        <p:spPr>
          <a:xfrm>
            <a:off x="9263380" y="6237605"/>
            <a:ext cx="24517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9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2024</a:t>
            </a:r>
            <a:r>
              <a:rPr lang="en-US"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Binoy Patra. </a:t>
            </a:r>
            <a:r>
              <a:rPr lang="en-US" sz="9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  <a:endParaRPr lang="en-US" sz="900" b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/>
          <p:nvPr>
            <p:custDataLst>
              <p:tags r:id="rId2"/>
            </p:custDataLst>
          </p:nvPr>
        </p:nvGraphicFramePr>
        <p:xfrm>
          <a:off x="718185" y="1250315"/>
          <a:ext cx="4289425" cy="3962400"/>
        </p:xfrm>
        <a:graphic>
          <a:graphicData uri="http://schemas.openxmlformats.org/drawingml/2006/table">
            <a:tbl>
              <a:tblPr/>
              <a:tblGrid>
                <a:gridCol w="2111375"/>
                <a:gridCol w="2178050"/>
              </a:tblGrid>
              <a:tr h="30480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1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Months</a:t>
                      </a:r>
                      <a:endParaRPr lang="en-US" altLang="ko-KR" sz="1400" b="1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1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Number_of_Order</a:t>
                      </a:r>
                      <a:endParaRPr lang="en-US" altLang="ko-KR" sz="1400" b="1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January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1845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February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1685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March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1840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April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1799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May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1853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June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1773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July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1935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August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1841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September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1661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October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1646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November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1792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December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1680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Weekday Order Summary</a:t>
            </a:r>
            <a:endParaRPr lang="ko-KR" altLang="en-US" dirty="0"/>
          </a:p>
        </p:txBody>
      </p:sp>
      <p:sp>
        <p:nvSpPr>
          <p:cNvPr id="3" name="Text Box 2"/>
          <p:cNvSpPr txBox="1"/>
          <p:nvPr>
            <p:custDataLst>
              <p:tags r:id="rId1"/>
            </p:custDataLst>
          </p:nvPr>
        </p:nvSpPr>
        <p:spPr>
          <a:xfrm>
            <a:off x="9263380" y="6237605"/>
            <a:ext cx="24517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9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2024</a:t>
            </a:r>
            <a:r>
              <a:rPr lang="en-US"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Binoy Patra. </a:t>
            </a:r>
            <a:r>
              <a:rPr lang="en-US" sz="9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  <a:endParaRPr lang="en-US" sz="900" b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/>
          <p:nvPr>
            <p:custDataLst>
              <p:tags r:id="rId2"/>
            </p:custDataLst>
          </p:nvPr>
        </p:nvGraphicFramePr>
        <p:xfrm>
          <a:off x="751840" y="1197610"/>
          <a:ext cx="4351020" cy="2946400"/>
        </p:xfrm>
        <a:graphic>
          <a:graphicData uri="http://schemas.openxmlformats.org/drawingml/2006/table">
            <a:tbl>
              <a:tblPr/>
              <a:tblGrid>
                <a:gridCol w="2243455"/>
                <a:gridCol w="2107565"/>
              </a:tblGrid>
              <a:tr h="36830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1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Days</a:t>
                      </a:r>
                      <a:endParaRPr lang="en-US" altLang="ko-KR" sz="1400" b="1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1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Number_of_Order</a:t>
                      </a:r>
                      <a:endParaRPr lang="en-US" altLang="ko-KR" sz="1400" b="1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6830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Sunday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2624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6830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Monday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2794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6830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Tuesday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2973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6830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Wednesday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3024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6830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Saturday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3158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6830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Thursday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3239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6830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Friday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3538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7" name="내용 개체 틀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302885" y="1125855"/>
            <a:ext cx="5699760" cy="2478405"/>
          </a:xfrm>
        </p:spPr>
        <p:txBody>
          <a:bodyPr>
            <a:normAutofit/>
          </a:bodyPr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Insights: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1. Friday (3538 orders) and Thursday (3239 orders) see the highest number of orders, indicating a trend towards increased end-of-week dining.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2. Saturday (3158 orders) and Wednesday (3024 orders) also show strong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indent="0">
              <a:lnSpc>
                <a:spcPct val="12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order volumes.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3. The least orders are placed on Sunday (2624 orders), suggesting lower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indent="0">
              <a:lnSpc>
                <a:spcPct val="12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demand at the start of the week.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7136765" y="1193165"/>
            <a:ext cx="4639945" cy="5198745"/>
          </a:xfrm>
        </p:spPr>
        <p:txBody>
          <a:bodyPr>
            <a:normAutofit/>
          </a:bodyPr>
          <a:lstStyle/>
          <a:p>
            <a:pPr algn="l"/>
            <a:r>
              <a:rPr lang="en-US" altLang="ko-KR" sz="1400" dirty="0">
                <a:solidFill>
                  <a:schemeClr val="bg1"/>
                </a:solidFill>
              </a:rPr>
              <a:t>Insights: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l"/>
            <a:endParaRPr lang="en-US" altLang="ko-KR" sz="1400" dirty="0">
              <a:solidFill>
                <a:schemeClr val="bg1"/>
              </a:solidFill>
            </a:endParaRPr>
          </a:p>
          <a:p>
            <a:pPr algn="l"/>
            <a:r>
              <a:rPr lang="en-US" altLang="ko-KR" sz="1400" dirty="0">
                <a:solidFill>
                  <a:schemeClr val="bg1"/>
                </a:solidFill>
              </a:rPr>
              <a:t>The Thai Chicken Pizza, Classic Deluxe Pizza, Spicy Italian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indent="0" algn="l"/>
            <a:r>
              <a:rPr lang="en-US" altLang="ko-KR" sz="1400" dirty="0">
                <a:solidFill>
                  <a:schemeClr val="bg1"/>
                </a:solidFill>
              </a:rPr>
              <a:t>Pizza, and Four Cheese Pizza lead their respective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indent="0" algn="l"/>
            <a:r>
              <a:rPr lang="en-US" altLang="ko-KR" sz="1400" dirty="0">
                <a:solidFill>
                  <a:schemeClr val="bg1"/>
                </a:solidFill>
              </a:rPr>
              <a:t>categories in revenue, showcasing customer preferences for both unique and traditional flavors.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indent="0" algn="l"/>
            <a:r>
              <a:rPr lang="en-US" altLang="ko-KR" sz="1400" dirty="0">
                <a:solidFill>
                  <a:schemeClr val="bg1"/>
                </a:solidFill>
              </a:rPr>
              <a:t>Each category's top three pizzas significantly contribute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indent="0" algn="l"/>
            <a:r>
              <a:rPr lang="en-US" altLang="ko-KR" sz="1400" dirty="0">
                <a:solidFill>
                  <a:schemeClr val="bg1"/>
                </a:solidFill>
              </a:rPr>
              <a:t>to overall sales, highlighting key products that drive business success.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Best 3 Pizza of Each Category</a:t>
            </a:r>
            <a:endParaRPr lang="ko-KR" altLang="en-US" dirty="0"/>
          </a:p>
        </p:txBody>
      </p:sp>
      <p:sp>
        <p:nvSpPr>
          <p:cNvPr id="3" name="Text Box 2"/>
          <p:cNvSpPr txBox="1"/>
          <p:nvPr>
            <p:custDataLst>
              <p:tags r:id="rId1"/>
            </p:custDataLst>
          </p:nvPr>
        </p:nvSpPr>
        <p:spPr>
          <a:xfrm>
            <a:off x="9263380" y="6237605"/>
            <a:ext cx="24517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9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2024</a:t>
            </a:r>
            <a:r>
              <a:rPr lang="en-US"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Binoy Patra. </a:t>
            </a:r>
            <a:r>
              <a:rPr lang="en-US" sz="9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  <a:endParaRPr lang="en-US" sz="900" b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/>
          <p:nvPr>
            <p:custDataLst>
              <p:tags r:id="rId2"/>
            </p:custDataLst>
          </p:nvPr>
        </p:nvGraphicFramePr>
        <p:xfrm>
          <a:off x="684530" y="1196975"/>
          <a:ext cx="6352540" cy="3467100"/>
        </p:xfrm>
        <a:graphic>
          <a:graphicData uri="http://schemas.openxmlformats.org/drawingml/2006/table">
            <a:tbl>
              <a:tblPr/>
              <a:tblGrid>
                <a:gridCol w="1453515"/>
                <a:gridCol w="2357120"/>
                <a:gridCol w="1511300"/>
                <a:gridCol w="1030605"/>
              </a:tblGrid>
              <a:tr h="26670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1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Pizza_Category</a:t>
                      </a:r>
                      <a:endParaRPr lang="en-US" altLang="ko-KR" sz="1400" b="1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1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Pizza_Name</a:t>
                      </a:r>
                      <a:endParaRPr lang="en-US" altLang="ko-KR" sz="1400" b="1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1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Revenue</a:t>
                      </a:r>
                      <a:endParaRPr lang="en-US" altLang="ko-KR" sz="1400" b="1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1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Ranking</a:t>
                      </a:r>
                      <a:endParaRPr lang="en-US" altLang="ko-KR" sz="1400" b="1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26670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Chicken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The Thai Chicken Pizza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43434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26670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Chicken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The Barbecue Chicken Pizza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42768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2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26670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Chicken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The California Chicken Pizza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41410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3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26670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Classic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The Classic Deluxe Pizza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38180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26670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Classic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The Hawaiian Pizza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32273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2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26670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Classic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The Pepperoni Pizza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30162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3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26670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Supreme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The Spicy Italian Pizza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34831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26670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Supreme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The Italian Supreme Pizza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33477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2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26670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Supreme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The Sicilian Pizza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30940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3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26670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Veggie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The Four Cheese Pizza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32266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26670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Veggie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The Mexicana Pizza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26781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2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26670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Veggie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The Five Cheese Pizza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26066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3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766445" y="621030"/>
            <a:ext cx="6617335" cy="70675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0" b="1" dirty="0" smtClean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  <a:cs typeface="굴림" pitchFamily="50" charset="-127"/>
              </a:rPr>
              <a:t>07.  Conclussion</a:t>
            </a:r>
            <a:endParaRPr kumimoji="1" lang="ko-KR" altLang="ko-KR" sz="4000" b="1" dirty="0">
              <a:solidFill>
                <a:schemeClr val="bg1"/>
              </a:solidFill>
              <a:latin typeface="+mj-lt"/>
              <a:ea typeface="Malgun Gothic" panose="020B0503020000020004" pitchFamily="50" charset="-127"/>
              <a:cs typeface="굴림" pitchFamily="50" charset="-127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798830" y="1438275"/>
            <a:ext cx="7135495" cy="39833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R="0" indent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1" lang="en-US" altLang="ko-KR" sz="14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Our comprehensive pizza sales analysis reveals critical insights into customer preferences and </a:t>
            </a:r>
            <a:endParaRPr kumimoji="1" lang="en-US" altLang="ko-KR" sz="14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R="0" indent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1" lang="en-US" altLang="ko-KR" sz="14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revenue drivers. </a:t>
            </a:r>
            <a:endParaRPr kumimoji="1" lang="en-US" altLang="ko-KR" sz="14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R="0" indent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1" lang="en-US" altLang="ko-KR" sz="14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1. Large pizzas dominate the market, contributing 45.9% to the total revenue,  followed by </a:t>
            </a:r>
            <a:endParaRPr kumimoji="1" lang="en-US" altLang="ko-KR" sz="14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R="0" indent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1" lang="en-US" altLang="ko-KR" sz="14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medium and small sizes. </a:t>
            </a:r>
            <a:endParaRPr kumimoji="1" lang="en-US" altLang="ko-KR" sz="14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R="0" indent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1" lang="en-US" altLang="ko-KR" sz="14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2. Popular pizza types like the Thai Chicken, Classic Deluxe, and Spicy Italian generate the highest </a:t>
            </a:r>
            <a:endParaRPr kumimoji="1" lang="en-US" altLang="ko-KR" sz="14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R="0" indent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1" lang="en-US" altLang="ko-KR" sz="14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revenues, reflecting strong customer preferences for specific flavors. </a:t>
            </a:r>
            <a:endParaRPr kumimoji="1" lang="en-US" altLang="ko-KR" sz="14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R="0" indent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1" lang="en-US" altLang="ko-KR" sz="14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3. Weekday analysis indicates Friday as the peak day for orders, while noon to early afternoon </a:t>
            </a:r>
            <a:endParaRPr kumimoji="1" lang="en-US" altLang="ko-KR" sz="14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R="0" indent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1" lang="en-US" altLang="ko-KR" sz="14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(11 AM - 1 PM) sees the highest order volume. </a:t>
            </a:r>
            <a:endParaRPr kumimoji="1" lang="en-US" altLang="ko-KR" sz="14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R="0" indent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1" lang="en-US" altLang="ko-KR" sz="14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4. Category-wise, Classic pizzas lead in sales, closely followed by Supreme and Chicken pizzas. </a:t>
            </a:r>
            <a:endParaRPr kumimoji="1" lang="en-US" altLang="ko-KR" sz="14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R="0" indent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1" lang="en-US" altLang="ko-KR" sz="14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Understanding these trends allows us to optimize our menu, pricing, and marketing strategies, </a:t>
            </a:r>
            <a:endParaRPr kumimoji="1" lang="en-US" altLang="ko-KR" sz="14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R="0" indent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1" lang="en-US" altLang="ko-KR" sz="14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ultimately enhancing customer satisfaction and maximizing profitability.</a:t>
            </a:r>
            <a:endParaRPr kumimoji="1" lang="en-US" altLang="ko-KR" sz="14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</p:txBody>
      </p:sp>
      <p:sp>
        <p:nvSpPr>
          <p:cNvPr id="3" name="Text Box 2"/>
          <p:cNvSpPr txBox="1"/>
          <p:nvPr>
            <p:custDataLst>
              <p:tags r:id="rId1"/>
            </p:custDataLst>
          </p:nvPr>
        </p:nvSpPr>
        <p:spPr>
          <a:xfrm>
            <a:off x="9263380" y="6237605"/>
            <a:ext cx="24517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9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2024</a:t>
            </a:r>
            <a:r>
              <a:rPr lang="en-US"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Binoy Patra. </a:t>
            </a:r>
            <a:r>
              <a:rPr lang="en-US" sz="9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  <a:endParaRPr lang="en-US" sz="900" b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766445" y="621030"/>
            <a:ext cx="6617335" cy="70675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0" b="1" dirty="0" smtClean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  <a:cs typeface="굴림" pitchFamily="50" charset="-127"/>
              </a:rPr>
              <a:t>08.  Reccomendations</a:t>
            </a:r>
            <a:endParaRPr kumimoji="1" lang="ko-KR" altLang="ko-KR" sz="4000" b="1" dirty="0">
              <a:solidFill>
                <a:schemeClr val="bg1"/>
              </a:solidFill>
              <a:latin typeface="+mj-lt"/>
              <a:ea typeface="Malgun Gothic" panose="020B0503020000020004" pitchFamily="50" charset="-127"/>
              <a:cs typeface="굴림" pitchFamily="50" charset="-127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838200" y="1485265"/>
            <a:ext cx="7028815" cy="39833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R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1" lang="en-US" altLang="ko-KR" sz="1400" b="1" dirty="0">
                <a:solidFill>
                  <a:schemeClr val="bg1"/>
                </a:solidFill>
                <a:latin typeface="+mj-lt"/>
                <a:cs typeface="굴림" pitchFamily="50" charset="-127"/>
              </a:rPr>
              <a:t>1. Menu Optimization:</a:t>
            </a:r>
            <a:endParaRPr kumimoji="1" lang="en-US" altLang="ko-KR" sz="1400" b="1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L="285750" marR="0" indent="-28575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v"/>
            </a:pPr>
            <a:r>
              <a:rPr kumimoji="1" lang="en-US" altLang="ko-KR" sz="14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Promote top-selling pizzas like Thai Chicken, Classic Deluxe, and Spicy Italian to maximize    revenue.</a:t>
            </a:r>
            <a:endParaRPr kumimoji="1" lang="en-US" altLang="ko-KR" sz="14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L="285750" marR="0" indent="-28575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v"/>
            </a:pPr>
            <a:r>
              <a:rPr kumimoji="1" lang="en-US" altLang="ko-KR" sz="14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Expand the variety of large-sized pizzas to cater to customer preferences and increase sales volume.</a:t>
            </a:r>
            <a:endParaRPr kumimoji="1" lang="en-US" altLang="ko-KR" sz="14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R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endParaRPr kumimoji="1" lang="en-US" altLang="ko-KR" sz="14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R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1" lang="en-US" altLang="ko-KR" sz="1400" b="1" dirty="0">
                <a:solidFill>
                  <a:schemeClr val="bg1"/>
                </a:solidFill>
                <a:latin typeface="+mj-lt"/>
                <a:cs typeface="굴림" pitchFamily="50" charset="-127"/>
              </a:rPr>
              <a:t>2. Marketing Enhancements:</a:t>
            </a:r>
            <a:endParaRPr kumimoji="1" lang="en-US" altLang="ko-KR" sz="1400" b="1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L="285750" marR="0" indent="-28575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v"/>
            </a:pPr>
            <a:r>
              <a:rPr kumimoji="1" lang="en-US" altLang="ko-KR" sz="14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Increase marketing efforts during peak times (noon to early afternoon) and high-traffic      days (especially Fridays) to capitalize on demand surges.</a:t>
            </a:r>
            <a:endParaRPr kumimoji="1" lang="en-US" altLang="ko-KR" sz="14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L="285750" marR="0" indent="-28575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v"/>
            </a:pPr>
            <a:r>
              <a:rPr kumimoji="1" lang="en-US" altLang="ko-KR" sz="14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Implement targeted promotions and discounts mid-week to stimulate sales on slower days.</a:t>
            </a:r>
            <a:endParaRPr kumimoji="1" lang="en-US" altLang="ko-KR" sz="14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R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endParaRPr kumimoji="1" lang="en-US" altLang="ko-KR" sz="14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R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kumimoji="1" lang="en-US" altLang="ko-KR" sz="1400" b="1" dirty="0">
                <a:solidFill>
                  <a:schemeClr val="bg1"/>
                </a:solidFill>
                <a:latin typeface="+mj-lt"/>
                <a:cs typeface="굴림" pitchFamily="50" charset="-127"/>
              </a:rPr>
              <a:t>3. Pricing Strategy:</a:t>
            </a:r>
            <a:endParaRPr kumimoji="1" lang="en-US" altLang="ko-KR" sz="1400" b="1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L="285750" marR="0" indent="-28575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v"/>
            </a:pPr>
            <a:r>
              <a:rPr kumimoji="1" lang="en-US" altLang="ko-KR" sz="14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Evaluate pricing strategies for top-performing pizzas, considering modest increases to          leverage their popularity while maintaining customer satisfaction.</a:t>
            </a:r>
            <a:endParaRPr kumimoji="1" lang="en-US" altLang="ko-KR" sz="14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L="285750" marR="0" indent="-28575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v"/>
            </a:pPr>
            <a:r>
              <a:rPr kumimoji="1" lang="en-US" altLang="ko-KR" sz="14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Introduce bundle deals or meal combinations featuring popular pizzas to encourage larger transactions.</a:t>
            </a:r>
            <a:endParaRPr kumimoji="1" lang="en-US" altLang="ko-KR" sz="14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</p:txBody>
      </p:sp>
      <p:sp>
        <p:nvSpPr>
          <p:cNvPr id="3" name="Text Box 2"/>
          <p:cNvSpPr txBox="1"/>
          <p:nvPr>
            <p:custDataLst>
              <p:tags r:id="rId1"/>
            </p:custDataLst>
          </p:nvPr>
        </p:nvSpPr>
        <p:spPr>
          <a:xfrm>
            <a:off x="9263380" y="6237605"/>
            <a:ext cx="24517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9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2024</a:t>
            </a:r>
            <a:r>
              <a:rPr lang="en-US"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Binoy Patra. </a:t>
            </a:r>
            <a:r>
              <a:rPr lang="en-US" sz="9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  <a:endParaRPr lang="en-US" sz="900" b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766445" y="621030"/>
            <a:ext cx="6617335" cy="70675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0" b="1" dirty="0" smtClean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  <a:cs typeface="굴림" pitchFamily="50" charset="-127"/>
              </a:rPr>
              <a:t>08.  Reccomendations</a:t>
            </a:r>
            <a:endParaRPr kumimoji="1" lang="ko-KR" altLang="ko-KR" sz="4000" b="1" dirty="0">
              <a:solidFill>
                <a:schemeClr val="bg1"/>
              </a:solidFill>
              <a:latin typeface="+mj-lt"/>
              <a:ea typeface="Malgun Gothic" panose="020B0503020000020004" pitchFamily="50" charset="-127"/>
              <a:cs typeface="굴림" pitchFamily="50" charset="-127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838200" y="1485265"/>
            <a:ext cx="7028815" cy="39833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R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1" lang="en-US" altLang="ko-KR" sz="1400" b="1" dirty="0">
                <a:solidFill>
                  <a:schemeClr val="bg1"/>
                </a:solidFill>
                <a:latin typeface="+mj-lt"/>
                <a:cs typeface="굴림" pitchFamily="50" charset="-127"/>
              </a:rPr>
              <a:t>4. Customer Engagement:</a:t>
            </a:r>
            <a:endParaRPr kumimoji="1" lang="en-US" altLang="ko-KR" sz="1400" b="1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L="285750" marR="0" indent="-28575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v"/>
            </a:pPr>
            <a:r>
              <a:rPr kumimoji="1" lang="en-US" altLang="ko-KR" sz="14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Launch loyalty programs or rewards focused on frequent buyers of popular pizza categories (e.g., Classic, Supreme, Chicken) to foster customer loyalty.</a:t>
            </a:r>
            <a:endParaRPr kumimoji="1" lang="en-US" altLang="ko-KR" sz="14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L="285750" marR="0" indent="-28575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v"/>
            </a:pPr>
            <a:r>
              <a:rPr kumimoji="1" lang="en-US" altLang="ko-KR" sz="14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Solicit customer feedback on favored pizzas to innovate and introduce new variants or</a:t>
            </a:r>
            <a:endParaRPr kumimoji="1" lang="en-US" altLang="ko-KR" sz="14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R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kumimoji="1" lang="en-US" altLang="ko-KR" sz="14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        limited-time offers based on preferences.</a:t>
            </a:r>
            <a:endParaRPr kumimoji="1" lang="en-US" altLang="ko-KR" sz="14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R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endParaRPr kumimoji="1" lang="en-US" altLang="ko-KR" sz="1400" b="1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R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1" lang="en-US" altLang="ko-KR" sz="1400" b="1" dirty="0">
                <a:solidFill>
                  <a:schemeClr val="bg1"/>
                </a:solidFill>
                <a:latin typeface="+mj-lt"/>
                <a:cs typeface="굴림" pitchFamily="50" charset="-127"/>
              </a:rPr>
              <a:t>5. Operational Efficiency:</a:t>
            </a:r>
            <a:endParaRPr kumimoji="1" lang="en-US" altLang="ko-KR" sz="1400" b="1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L="285750" marR="0" indent="-28575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v"/>
            </a:pPr>
            <a:r>
              <a:rPr kumimoji="1" lang="en-US" altLang="ko-KR" sz="14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Optimize operational workflows during peak hours with adequate staffing and streamlined processes to handle high order volumes effectively.</a:t>
            </a:r>
            <a:endParaRPr kumimoji="1" lang="en-US" altLang="ko-KR" sz="14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L="285750" marR="0" indent="-28575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v"/>
            </a:pPr>
            <a:r>
              <a:rPr kumimoji="1" lang="en-US" altLang="ko-KR" sz="14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Explore advanced order options or reservations to manage peak periods efficiently and      enhance overall customer experience.</a:t>
            </a:r>
            <a:endParaRPr kumimoji="1" lang="en-US" altLang="ko-KR" sz="14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</p:txBody>
      </p:sp>
      <p:sp>
        <p:nvSpPr>
          <p:cNvPr id="3" name="Text Box 2"/>
          <p:cNvSpPr txBox="1"/>
          <p:nvPr>
            <p:custDataLst>
              <p:tags r:id="rId1"/>
            </p:custDataLst>
          </p:nvPr>
        </p:nvSpPr>
        <p:spPr>
          <a:xfrm>
            <a:off x="9263380" y="6237605"/>
            <a:ext cx="24517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9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2024</a:t>
            </a:r>
            <a:r>
              <a:rPr lang="en-US"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Binoy Patra. </a:t>
            </a:r>
            <a:r>
              <a:rPr lang="en-US" sz="9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  <a:endParaRPr lang="en-US" sz="900" b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flipV="1">
            <a:off x="7103388" y="5262264"/>
            <a:ext cx="4297680" cy="3810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031355" y="2768600"/>
            <a:ext cx="4462145" cy="961390"/>
          </a:xfrm>
        </p:spPr>
        <p:txBody>
          <a:bodyPr/>
          <a:lstStyle/>
          <a:p>
            <a:pPr algn="l"/>
            <a:r>
              <a:rPr lang="en-US" altLang="ko-KR" sz="6000" dirty="0" smtClean="0">
                <a:solidFill>
                  <a:schemeClr val="bg1"/>
                </a:solidFill>
              </a:rPr>
              <a:t>THANK </a:t>
            </a:r>
            <a:r>
              <a:rPr lang="en-US" altLang="ko-KR" sz="6000" dirty="0" smtClean="0">
                <a:solidFill>
                  <a:schemeClr val="bg1"/>
                </a:solidFill>
              </a:rPr>
              <a:t>YOU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7031633" y="2522239"/>
            <a:ext cx="4369435" cy="4318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>
            <p:custDataLst>
              <p:tags r:id="rId1"/>
            </p:custDataLst>
          </p:nvPr>
        </p:nvSpPr>
        <p:spPr>
          <a:xfrm>
            <a:off x="9263380" y="6237605"/>
            <a:ext cx="24517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9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2024</a:t>
            </a:r>
            <a:r>
              <a:rPr lang="en-US"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Binoy Patra. </a:t>
            </a:r>
            <a:r>
              <a:rPr lang="en-US" sz="9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  <a:endParaRPr lang="en-US" sz="900" b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084060" y="3833495"/>
            <a:ext cx="43395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Dataset Credit: </a:t>
            </a:r>
            <a:r>
              <a:rPr lang="en-US">
                <a:solidFill>
                  <a:schemeClr val="bg1"/>
                </a:solidFill>
                <a:hlinkClick r:id="rId2" action="ppaction://hlinkfile"/>
              </a:rPr>
              <a:t>Maven Analytics 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LinkedIn: </a:t>
            </a:r>
            <a:r>
              <a:rPr lang="en-US">
                <a:solidFill>
                  <a:schemeClr val="bg1"/>
                </a:solidFill>
                <a:hlinkClick r:id="rId3" action="ppaction://hlinkfile"/>
              </a:rPr>
              <a:t>Binoy Patra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GitHub: </a:t>
            </a:r>
            <a:r>
              <a:rPr lang="en-US">
                <a:solidFill>
                  <a:schemeClr val="bg1"/>
                </a:solidFill>
                <a:hlinkClick r:id="rId4" action="ppaction://hlinkfile"/>
              </a:rPr>
              <a:t>Binoy Patra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Special Thanks: Ayushi Jain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 flipH="1">
            <a:off x="5402035" y="1133376"/>
            <a:ext cx="4274840" cy="790673"/>
          </a:xfrm>
          <a:custGeom>
            <a:avLst/>
            <a:gdLst>
              <a:gd name="connsiteX0" fmla="*/ 2945482 w 2945482"/>
              <a:gd name="connsiteY0" fmla="*/ 0 h 530802"/>
              <a:gd name="connsiteX1" fmla="*/ 1822831 w 2945482"/>
              <a:gd name="connsiteY1" fmla="*/ 0 h 530802"/>
              <a:gd name="connsiteX2" fmla="*/ 1122651 w 2945482"/>
              <a:gd name="connsiteY2" fmla="*/ 0 h 530802"/>
              <a:gd name="connsiteX3" fmla="*/ 0 w 2945482"/>
              <a:gd name="connsiteY3" fmla="*/ 0 h 530802"/>
              <a:gd name="connsiteX4" fmla="*/ 265401 w 2945482"/>
              <a:gd name="connsiteY4" fmla="*/ 265401 h 530802"/>
              <a:gd name="connsiteX5" fmla="*/ 0 w 2945482"/>
              <a:gd name="connsiteY5" fmla="*/ 530802 h 530802"/>
              <a:gd name="connsiteX6" fmla="*/ 1122651 w 2945482"/>
              <a:gd name="connsiteY6" fmla="*/ 530802 h 530802"/>
              <a:gd name="connsiteX7" fmla="*/ 1822831 w 2945482"/>
              <a:gd name="connsiteY7" fmla="*/ 530802 h 530802"/>
              <a:gd name="connsiteX8" fmla="*/ 2945482 w 2945482"/>
              <a:gd name="connsiteY8" fmla="*/ 530802 h 530802"/>
              <a:gd name="connsiteX9" fmla="*/ 2680081 w 2945482"/>
              <a:gd name="connsiteY9" fmla="*/ 265401 h 530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5482" h="530802">
                <a:moveTo>
                  <a:pt x="2945482" y="0"/>
                </a:moveTo>
                <a:lnTo>
                  <a:pt x="1822831" y="0"/>
                </a:lnTo>
                <a:lnTo>
                  <a:pt x="1122651" y="0"/>
                </a:lnTo>
                <a:lnTo>
                  <a:pt x="0" y="0"/>
                </a:lnTo>
                <a:lnTo>
                  <a:pt x="265401" y="265401"/>
                </a:lnTo>
                <a:lnTo>
                  <a:pt x="0" y="530802"/>
                </a:lnTo>
                <a:lnTo>
                  <a:pt x="1122651" y="530802"/>
                </a:lnTo>
                <a:lnTo>
                  <a:pt x="1822831" y="530802"/>
                </a:lnTo>
                <a:lnTo>
                  <a:pt x="2945482" y="530802"/>
                </a:lnTo>
                <a:lnTo>
                  <a:pt x="2680081" y="2654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5231110" y="1562100"/>
            <a:ext cx="4616691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739255" y="1148185"/>
            <a:ext cx="360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rgbClr val="222222"/>
                </a:solidFill>
                <a:latin typeface="+mj-lt"/>
                <a:ea typeface="Malgun Gothic" panose="020B0503020000020004" pitchFamily="50" charset="-127"/>
              </a:rPr>
              <a:t>CONTENTS</a:t>
            </a:r>
            <a:endParaRPr lang="ko-KR" altLang="en-US" sz="4400" b="1" dirty="0">
              <a:solidFill>
                <a:srgbClr val="222222"/>
              </a:solidFill>
              <a:latin typeface="+mj-lt"/>
              <a:ea typeface="Malgun Gothic" panose="020B0503020000020004" pitchFamily="50" charset="-127"/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5612765" y="2061845"/>
            <a:ext cx="4836160" cy="39077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ko-KR" sz="2200" b="1" dirty="0" smtClean="0">
                <a:solidFill>
                  <a:schemeClr val="bg1"/>
                </a:solidFill>
                <a:latin typeface="+mj-lt"/>
              </a:rPr>
              <a:t>01  Introduction</a:t>
            </a:r>
            <a:endParaRPr lang="en-US" altLang="ko-KR" sz="2200" b="1" dirty="0" smtClean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200" b="1" dirty="0">
                <a:solidFill>
                  <a:schemeClr val="bg1"/>
                </a:solidFill>
                <a:latin typeface="+mj-lt"/>
              </a:rPr>
              <a:t>02</a:t>
            </a:r>
            <a:r>
              <a:rPr lang="en-US" altLang="ko-KR" sz="22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altLang="ko-KR" sz="2200" b="1" dirty="0">
                <a:solidFill>
                  <a:schemeClr val="bg1"/>
                </a:solidFill>
                <a:latin typeface="+mj-lt"/>
              </a:rPr>
              <a:t>Objective </a:t>
            </a:r>
            <a:endParaRPr lang="en-US" altLang="ko-KR" sz="2200" b="1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200" b="1" dirty="0">
                <a:solidFill>
                  <a:schemeClr val="bg1"/>
                </a:solidFill>
                <a:latin typeface="+mj-lt"/>
              </a:rPr>
              <a:t>03</a:t>
            </a:r>
            <a:r>
              <a:rPr lang="en-US" altLang="ko-KR" sz="2200" b="1" dirty="0" smtClean="0">
                <a:solidFill>
                  <a:schemeClr val="bg1"/>
                </a:solidFill>
                <a:latin typeface="+mj-lt"/>
              </a:rPr>
              <a:t>  Dataset Overview</a:t>
            </a:r>
            <a:endParaRPr lang="en-US" altLang="ko-KR" sz="2200" b="1" dirty="0" smtClean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200" b="1" dirty="0">
                <a:solidFill>
                  <a:schemeClr val="bg1"/>
                </a:solidFill>
                <a:latin typeface="+mj-lt"/>
              </a:rPr>
              <a:t>04</a:t>
            </a:r>
            <a:r>
              <a:rPr lang="en-US" altLang="ko-KR" sz="22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altLang="ko-KR" sz="2200" b="1" dirty="0">
                <a:solidFill>
                  <a:schemeClr val="bg1"/>
                </a:solidFill>
                <a:latin typeface="+mj-lt"/>
              </a:rPr>
              <a:t>Key Findings </a:t>
            </a:r>
            <a:endParaRPr lang="en-US" altLang="ko-KR" sz="2200" b="1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200" b="1" dirty="0">
                <a:solidFill>
                  <a:schemeClr val="bg1"/>
                </a:solidFill>
                <a:latin typeface="+mj-lt"/>
              </a:rPr>
              <a:t>05</a:t>
            </a:r>
            <a:r>
              <a:rPr lang="en-US" altLang="ko-KR" sz="22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altLang="ko-KR" sz="2200" b="1" dirty="0">
                <a:solidFill>
                  <a:schemeClr val="bg1"/>
                </a:solidFill>
                <a:latin typeface="+mj-lt"/>
              </a:rPr>
              <a:t>Pizza Analysis Summary </a:t>
            </a:r>
            <a:endParaRPr lang="en-US" altLang="ko-KR" sz="2200" b="1" dirty="0">
              <a:solidFill>
                <a:schemeClr val="bg1"/>
              </a:solidFill>
              <a:latin typeface="+mj-lt"/>
            </a:endParaRPr>
          </a:p>
          <a:p>
            <a:pPr marL="783590" lvl="1" indent="-28575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800" b="1" dirty="0">
                <a:solidFill>
                  <a:schemeClr val="bg1"/>
                </a:solidFill>
                <a:latin typeface="+mj-lt"/>
              </a:rPr>
              <a:t>Size-wise,Type-Wise and Category-wise Summary</a:t>
            </a:r>
            <a:endParaRPr lang="en-US" altLang="ko-KR" sz="1800" b="1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200" b="1" dirty="0">
                <a:solidFill>
                  <a:schemeClr val="bg1"/>
                </a:solidFill>
                <a:latin typeface="+mj-lt"/>
              </a:rPr>
              <a:t>06 Time Based Summary</a:t>
            </a:r>
            <a:endParaRPr lang="en-US" altLang="ko-KR" sz="2200" b="1" dirty="0">
              <a:solidFill>
                <a:schemeClr val="bg1"/>
              </a:solidFill>
              <a:latin typeface="+mj-lt"/>
            </a:endParaRPr>
          </a:p>
          <a:p>
            <a:pPr marL="783590" lvl="1" indent="-28575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800" b="1" dirty="0">
                <a:solidFill>
                  <a:schemeClr val="bg1"/>
                </a:solidFill>
                <a:latin typeface="+mj-lt"/>
              </a:rPr>
              <a:t>Hourly, Weekday,Monthly Order </a:t>
            </a:r>
            <a:endParaRPr lang="en-US" altLang="ko-KR" sz="1800" b="1" dirty="0">
              <a:solidFill>
                <a:schemeClr val="bg1"/>
              </a:solidFill>
              <a:latin typeface="+mj-lt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altLang="ko-KR" sz="1800" b="1" dirty="0">
                <a:solidFill>
                  <a:schemeClr val="bg1"/>
                </a:solidFill>
                <a:latin typeface="+mj-lt"/>
              </a:rPr>
              <a:t>Summary</a:t>
            </a:r>
            <a:endParaRPr lang="en-US" altLang="ko-KR" sz="1800" b="1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200" b="1" dirty="0">
                <a:solidFill>
                  <a:schemeClr val="bg1"/>
                </a:solidFill>
                <a:latin typeface="+mj-lt"/>
              </a:rPr>
              <a:t>07 Conclussion </a:t>
            </a:r>
            <a:endParaRPr lang="en-US" altLang="ko-KR" sz="2200" b="1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200" b="1" dirty="0">
                <a:solidFill>
                  <a:schemeClr val="bg1"/>
                </a:solidFill>
                <a:latin typeface="+mj-lt"/>
              </a:rPr>
              <a:t>08 Reccomendfation</a:t>
            </a:r>
            <a:endParaRPr lang="en-US" altLang="ko-KR" sz="2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231110" y="6113780"/>
            <a:ext cx="4616691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>
            <p:custDataLst>
              <p:tags r:id="rId1"/>
            </p:custDataLst>
          </p:nvPr>
        </p:nvSpPr>
        <p:spPr>
          <a:xfrm>
            <a:off x="9263380" y="6237605"/>
            <a:ext cx="24517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9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2024</a:t>
            </a:r>
            <a:r>
              <a:rPr lang="en-US"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Binoy Patra. </a:t>
            </a:r>
            <a:r>
              <a:rPr lang="en-US" sz="9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  <a:endParaRPr lang="en-US" sz="900" b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766445" y="621030"/>
            <a:ext cx="6617335" cy="70675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0" b="1" dirty="0" smtClean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  <a:cs typeface="굴림" pitchFamily="50" charset="-127"/>
              </a:rPr>
              <a:t>01.  Introduction</a:t>
            </a:r>
            <a:endParaRPr kumimoji="1" lang="ko-KR" altLang="ko-KR" sz="4000" b="1" dirty="0">
              <a:solidFill>
                <a:schemeClr val="bg1"/>
              </a:solidFill>
              <a:latin typeface="+mj-lt"/>
              <a:ea typeface="Malgun Gothic" panose="020B0503020000020004" pitchFamily="50" charset="-127"/>
              <a:cs typeface="굴림" pitchFamily="50" charset="-127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838200" y="1557020"/>
            <a:ext cx="7391400" cy="41103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285750" marR="0" indent="-285750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v"/>
            </a:pPr>
            <a:r>
              <a:rPr kumimoji="1" lang="en-US" altLang="ko-KR" sz="16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In the dynamic and competitive landscape of the food industry,  understanding </a:t>
            </a:r>
            <a:endParaRPr kumimoji="1" lang="en-US" altLang="ko-KR" sz="16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R="0" indent="457200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kumimoji="1" lang="en-US" altLang="ko-KR" sz="16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customer preferences and revenue drivers is crucial for  maximizing profitability </a:t>
            </a:r>
            <a:endParaRPr kumimoji="1" lang="en-US" altLang="ko-KR" sz="16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R="0" indent="457200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kumimoji="1" lang="en-US" altLang="ko-KR" sz="16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and maintaining a competitive edge. </a:t>
            </a:r>
            <a:endParaRPr kumimoji="1" lang="en-US" altLang="ko-KR" sz="16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L="285750" marR="0" indent="-285750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v"/>
            </a:pPr>
            <a:r>
              <a:rPr kumimoji="1" lang="en-US" altLang="ko-KR" sz="16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This project  delves into the realm of pizza sales analysis, leveraging a </a:t>
            </a:r>
            <a:endParaRPr kumimoji="1" lang="en-US" altLang="ko-KR" sz="16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R="0" indent="457200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kumimoji="1" lang="en-US" altLang="ko-KR" sz="16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comprehensive  dataset encompassing orders, pizza types, ingredients, sizes, and </a:t>
            </a:r>
            <a:endParaRPr kumimoji="1" lang="en-US" altLang="ko-KR" sz="16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R="0" indent="457200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kumimoji="1" lang="en-US" altLang="ko-KR" sz="16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pricing. </a:t>
            </a:r>
            <a:endParaRPr kumimoji="1" lang="en-US" altLang="ko-KR" sz="16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L="285750" marR="0" indent="-285750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v"/>
            </a:pPr>
            <a:r>
              <a:rPr kumimoji="1" lang="en-US" altLang="ko-KR" sz="16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By scrutinizing this wealth of information, we aim to uncover valuable  insights tha</a:t>
            </a:r>
            <a:endParaRPr kumimoji="1" lang="en-US" altLang="ko-KR" sz="16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R="0" indent="457200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kumimoji="1" lang="en-US" altLang="ko-KR" sz="16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illuminate patterns in customer behavior and operational  efficiency.</a:t>
            </a:r>
            <a:endParaRPr kumimoji="1" lang="en-US" altLang="ko-KR" sz="16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L="285750" marR="0" indent="-285750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v"/>
            </a:pPr>
            <a:r>
              <a:rPr kumimoji="1" lang="en-US" altLang="ko-KR" sz="16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Armed with these insights, businesses can make informed decisions to  tailor menus,</a:t>
            </a:r>
            <a:endParaRPr kumimoji="1" lang="en-US" altLang="ko-KR" sz="16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R="0" indent="457200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kumimoji="1" lang="en-US" altLang="ko-KR" sz="16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optimize pricing strategies, and streamline operations,  ultimately enhancing </a:t>
            </a:r>
            <a:endParaRPr kumimoji="1" lang="en-US" altLang="ko-KR" sz="16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R="0" indent="457200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kumimoji="1" lang="en-US" altLang="ko-KR" sz="16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customer satisfaction and profitability in the fiercely  competitive pizza market.</a:t>
            </a:r>
            <a:endParaRPr kumimoji="1" lang="en-US" altLang="ko-KR" sz="16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</p:txBody>
      </p:sp>
      <p:sp>
        <p:nvSpPr>
          <p:cNvPr id="3" name="Text Box 2"/>
          <p:cNvSpPr txBox="1"/>
          <p:nvPr>
            <p:custDataLst>
              <p:tags r:id="rId1"/>
            </p:custDataLst>
          </p:nvPr>
        </p:nvSpPr>
        <p:spPr>
          <a:xfrm>
            <a:off x="9263380" y="6237605"/>
            <a:ext cx="24517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9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2024</a:t>
            </a:r>
            <a:r>
              <a:rPr lang="en-US"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Binoy Patra. </a:t>
            </a:r>
            <a:r>
              <a:rPr lang="en-US" sz="9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  <a:endParaRPr lang="en-US" sz="900" b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766445" y="621030"/>
            <a:ext cx="6617335" cy="70675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0" b="1" dirty="0" smtClean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  <a:cs typeface="굴림" pitchFamily="50" charset="-127"/>
              </a:rPr>
              <a:t>02.  Objective</a:t>
            </a:r>
            <a:endParaRPr kumimoji="1" lang="ko-KR" altLang="ko-KR" sz="4000" b="1" dirty="0">
              <a:solidFill>
                <a:schemeClr val="bg1"/>
              </a:solidFill>
              <a:latin typeface="+mj-lt"/>
              <a:ea typeface="Malgun Gothic" panose="020B0503020000020004" pitchFamily="50" charset="-127"/>
              <a:cs typeface="굴림" pitchFamily="50" charset="-127"/>
            </a:endParaRPr>
          </a:p>
        </p:txBody>
      </p:sp>
      <p:sp>
        <p:nvSpPr>
          <p:cNvPr id="3" name="Text Box 2"/>
          <p:cNvSpPr txBox="1"/>
          <p:nvPr>
            <p:custDataLst>
              <p:tags r:id="rId1"/>
            </p:custDataLst>
          </p:nvPr>
        </p:nvSpPr>
        <p:spPr>
          <a:xfrm>
            <a:off x="9263380" y="6237605"/>
            <a:ext cx="24517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9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2024</a:t>
            </a:r>
            <a:r>
              <a:rPr lang="en-US"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Binoy Patra. </a:t>
            </a:r>
            <a:r>
              <a:rPr lang="en-US" sz="9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  <a:endParaRPr lang="en-US" sz="900" b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Box 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1557020"/>
            <a:ext cx="7564120" cy="4679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p>
            <a:pPr marL="285750" marR="0" indent="-285750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v"/>
            </a:pPr>
            <a:r>
              <a:rPr kumimoji="1" lang="en-US" altLang="ko-KR" sz="16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Gain deep insights into customer preferences for pizza types, sizes, and  categories.</a:t>
            </a:r>
            <a:endParaRPr kumimoji="1" lang="en-US" altLang="ko-KR" sz="16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L="285750" marR="0" indent="-285750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v"/>
            </a:pPr>
            <a:r>
              <a:rPr kumimoji="1" lang="en-US" altLang="ko-KR" sz="16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Identify key revenue drivers and understand their impact on overall  profitability.</a:t>
            </a:r>
            <a:endParaRPr kumimoji="1" lang="en-US" altLang="ko-KR" sz="16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L="285750" marR="0" indent="-285750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v"/>
            </a:pPr>
            <a:r>
              <a:rPr kumimoji="1" lang="en-US" altLang="ko-KR" sz="16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Explore trends in order patterns by day, hour, and month to inform operational </a:t>
            </a:r>
            <a:endParaRPr kumimoji="1" lang="en-US" altLang="ko-KR" sz="16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R="0" indent="457200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kumimoji="1" lang="en-US" altLang="ko-KR" sz="16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strategies.</a:t>
            </a:r>
            <a:endParaRPr kumimoji="1" lang="en-US" altLang="ko-KR" sz="16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L="285750" marR="0" indent="-285750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v"/>
            </a:pPr>
            <a:r>
              <a:rPr kumimoji="1" lang="en-US" altLang="ko-KR" sz="16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Recommend data-driven approaches for menu optimization, pricing strategies, and </a:t>
            </a:r>
            <a:endParaRPr kumimoji="1" lang="en-US" altLang="ko-KR" sz="16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R="0" indent="457200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kumimoji="1" lang="en-US" altLang="ko-KR" sz="16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operational efficiency improvements.</a:t>
            </a:r>
            <a:endParaRPr kumimoji="1" lang="en-US" altLang="ko-KR" sz="16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L="285750" marR="0" indent="-285750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v"/>
            </a:pPr>
            <a:r>
              <a:rPr kumimoji="1" lang="en-US" altLang="ko-KR" sz="16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Provide actionable insights that enable businesses to maximize  profitability, delight </a:t>
            </a:r>
            <a:endParaRPr kumimoji="1" lang="en-US" altLang="ko-KR" sz="16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R="0" indent="457200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kumimoji="1" lang="en-US" altLang="ko-KR" sz="16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customers, and maintain a competitive advantage in the pizza market.</a:t>
            </a:r>
            <a:endParaRPr kumimoji="1" lang="en-US" altLang="ko-KR" sz="16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766445" y="621030"/>
            <a:ext cx="6617335" cy="70675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0" b="1" dirty="0" smtClean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  <a:cs typeface="굴림" pitchFamily="50" charset="-127"/>
              </a:rPr>
              <a:t>03.  Dataset Overview </a:t>
            </a:r>
            <a:endParaRPr kumimoji="1" lang="ko-KR" altLang="ko-KR" sz="4000" b="1" dirty="0">
              <a:solidFill>
                <a:schemeClr val="bg1"/>
              </a:solidFill>
              <a:latin typeface="+mj-lt"/>
              <a:ea typeface="Malgun Gothic" panose="020B0503020000020004" pitchFamily="50" charset="-127"/>
              <a:cs typeface="굴림" pitchFamily="50" charset="-127"/>
            </a:endParaRPr>
          </a:p>
        </p:txBody>
      </p:sp>
      <p:sp>
        <p:nvSpPr>
          <p:cNvPr id="3" name="Text Box 2"/>
          <p:cNvSpPr txBox="1"/>
          <p:nvPr>
            <p:custDataLst>
              <p:tags r:id="rId1"/>
            </p:custDataLst>
          </p:nvPr>
        </p:nvSpPr>
        <p:spPr>
          <a:xfrm>
            <a:off x="9263380" y="6237605"/>
            <a:ext cx="24517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9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2024</a:t>
            </a:r>
            <a:r>
              <a:rPr lang="en-US"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Binoy Patra. </a:t>
            </a:r>
            <a:r>
              <a:rPr lang="en-US" sz="9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  <a:endParaRPr lang="en-US" sz="900" b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Box 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1557020"/>
            <a:ext cx="7564120" cy="4679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p>
            <a:pPr marL="285750" marR="0" indent="-285750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v"/>
            </a:pPr>
            <a:r>
              <a:rPr kumimoji="1" lang="en-US" altLang="ko-KR" sz="16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The dataset for this project comprises four interconnected tables: </a:t>
            </a:r>
            <a:endParaRPr kumimoji="1" lang="en-US" altLang="ko-KR" sz="16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R="0" indent="0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kumimoji="1" lang="en-US" altLang="ko-KR" sz="1600" b="1" dirty="0">
                <a:solidFill>
                  <a:schemeClr val="bg1"/>
                </a:solidFill>
                <a:latin typeface="+mj-lt"/>
                <a:cs typeface="굴림" pitchFamily="50" charset="-127"/>
              </a:rPr>
              <a:t>orders, pizza_types, order_details, and pizzas_price.</a:t>
            </a:r>
            <a:endParaRPr kumimoji="1" lang="en-US" altLang="ko-KR" sz="16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R="0" indent="0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endParaRPr kumimoji="1" lang="en-US" altLang="ko-KR" sz="16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R="0" indent="0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kumimoji="1" lang="en-US" altLang="ko-KR" sz="16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The dataset's structure is designed to capture a comprehensive view of the pizza ordering process:</a:t>
            </a:r>
            <a:endParaRPr kumimoji="1" lang="en-US" altLang="ko-KR" sz="16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L="285750" marR="0" indent="-285750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v"/>
            </a:pPr>
            <a:r>
              <a:rPr kumimoji="1" lang="en-US" altLang="ko-KR" sz="16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The </a:t>
            </a:r>
            <a:r>
              <a:rPr kumimoji="1" lang="en-US" altLang="ko-KR" sz="1600" b="1" dirty="0">
                <a:solidFill>
                  <a:schemeClr val="bg1"/>
                </a:solidFill>
                <a:latin typeface="+mj-lt"/>
                <a:cs typeface="굴림" pitchFamily="50" charset="-127"/>
              </a:rPr>
              <a:t>orders</a:t>
            </a:r>
            <a:r>
              <a:rPr kumimoji="1" lang="en-US" altLang="ko-KR" sz="16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 table records the overarching details of each order, such as the date and </a:t>
            </a:r>
            <a:endParaRPr kumimoji="1" lang="en-US" altLang="ko-KR" sz="16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R="0" indent="457200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kumimoji="1" lang="en-US" altLang="ko-KR" sz="16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time.</a:t>
            </a:r>
            <a:endParaRPr kumimoji="1" lang="en-US" altLang="ko-KR" sz="16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L="285750" marR="0" indent="-285750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v"/>
            </a:pPr>
            <a:r>
              <a:rPr kumimoji="1" lang="en-US" altLang="ko-KR" sz="16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The </a:t>
            </a:r>
            <a:r>
              <a:rPr kumimoji="1" lang="en-US" altLang="ko-KR" sz="1600" b="1" dirty="0">
                <a:solidFill>
                  <a:schemeClr val="bg1"/>
                </a:solidFill>
                <a:latin typeface="+mj-lt"/>
                <a:cs typeface="굴림" pitchFamily="50" charset="-127"/>
              </a:rPr>
              <a:t>pizza_types</a:t>
            </a:r>
            <a:r>
              <a:rPr kumimoji="1" lang="en-US" altLang="ko-KR" sz="16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 table details the various pizzas offered, including their names, </a:t>
            </a:r>
            <a:endParaRPr kumimoji="1" lang="en-US" altLang="ko-KR" sz="16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R="0" indent="457200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kumimoji="1" lang="en-US" altLang="ko-KR" sz="16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categories, and ingredients.</a:t>
            </a:r>
            <a:endParaRPr kumimoji="1" lang="en-US" altLang="ko-KR" sz="16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L="285750" marR="0" indent="-285750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v"/>
            </a:pPr>
            <a:r>
              <a:rPr kumimoji="1" lang="en-US" altLang="ko-KR" sz="16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The </a:t>
            </a:r>
            <a:r>
              <a:rPr kumimoji="1" lang="en-US" altLang="ko-KR" sz="1600" b="1" dirty="0">
                <a:solidFill>
                  <a:schemeClr val="bg1"/>
                </a:solidFill>
                <a:latin typeface="+mj-lt"/>
                <a:cs typeface="굴림" pitchFamily="50" charset="-127"/>
              </a:rPr>
              <a:t>order_details</a:t>
            </a:r>
            <a:r>
              <a:rPr kumimoji="1" lang="en-US" altLang="ko-KR" sz="16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 table provides a breakdown of each order, specifying the types and quantities of pizzas ordered.</a:t>
            </a:r>
            <a:endParaRPr kumimoji="1" lang="en-US" altLang="ko-KR" sz="16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L="285750" marR="0" indent="-285750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v"/>
            </a:pPr>
            <a:r>
              <a:rPr kumimoji="1" lang="en-US" altLang="ko-KR" sz="16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The </a:t>
            </a:r>
            <a:r>
              <a:rPr kumimoji="1" lang="en-US" altLang="ko-KR" sz="1600" b="1" dirty="0">
                <a:solidFill>
                  <a:schemeClr val="bg1"/>
                </a:solidFill>
                <a:latin typeface="+mj-lt"/>
                <a:cs typeface="굴림" pitchFamily="50" charset="-127"/>
              </a:rPr>
              <a:t>pizzas_price</a:t>
            </a:r>
            <a:r>
              <a:rPr kumimoji="1" lang="en-US" altLang="ko-KR" sz="16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 table links each pizza type to its size and price, enabling detailed </a:t>
            </a:r>
            <a:endParaRPr kumimoji="1" lang="en-US" altLang="ko-KR" sz="16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R="0" indent="457200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kumimoji="1" lang="en-US" altLang="ko-KR" sz="16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financial analysis.</a:t>
            </a:r>
            <a:endParaRPr kumimoji="1" lang="en-US" altLang="ko-KR" sz="16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766445" y="621030"/>
            <a:ext cx="6617335" cy="70675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0" b="1" dirty="0" smtClean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  <a:cs typeface="굴림" pitchFamily="50" charset="-127"/>
              </a:rPr>
              <a:t>03.  Dataset Overview </a:t>
            </a:r>
            <a:endParaRPr kumimoji="1" lang="ko-KR" altLang="ko-KR" sz="4000" b="1" dirty="0">
              <a:solidFill>
                <a:schemeClr val="bg1"/>
              </a:solidFill>
              <a:latin typeface="+mj-lt"/>
              <a:ea typeface="Malgun Gothic" panose="020B0503020000020004" pitchFamily="50" charset="-127"/>
              <a:cs typeface="굴림" pitchFamily="50" charset="-127"/>
            </a:endParaRPr>
          </a:p>
        </p:txBody>
      </p:sp>
      <p:sp>
        <p:nvSpPr>
          <p:cNvPr id="3" name="Text Box 2"/>
          <p:cNvSpPr txBox="1"/>
          <p:nvPr>
            <p:custDataLst>
              <p:tags r:id="rId1"/>
            </p:custDataLst>
          </p:nvPr>
        </p:nvSpPr>
        <p:spPr>
          <a:xfrm>
            <a:off x="9263380" y="6237605"/>
            <a:ext cx="24517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9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2024</a:t>
            </a:r>
            <a:r>
              <a:rPr lang="en-US"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Binoy Patra. </a:t>
            </a:r>
            <a:r>
              <a:rPr lang="en-US" sz="9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  <a:endParaRPr lang="en-US" sz="900" b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Box 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1557020"/>
            <a:ext cx="756412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p>
            <a:pPr marL="285750" marR="0" indent="-285750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v"/>
            </a:pPr>
            <a:r>
              <a:rPr kumimoji="1" lang="en-US" altLang="ko-KR" sz="16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Data Model and Relationships: </a:t>
            </a:r>
            <a:endParaRPr kumimoji="1" lang="en-US" altLang="ko-KR" sz="16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</p:txBody>
      </p:sp>
      <p:pic>
        <p:nvPicPr>
          <p:cNvPr id="4" name="Picture 3"/>
          <p:cNvPicPr/>
          <p:nvPr/>
        </p:nvPicPr>
        <p:blipFill>
          <a:blip/>
        </p:blipFill>
        <p:spPr>
          <a:xfrm>
            <a:off x="5904547" y="3239135"/>
            <a:ext cx="381000" cy="3810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rcRect l="13490" t="15085" r="12411" b="15096"/>
        </p:blipFill>
        <p:spPr>
          <a:xfrm>
            <a:off x="3142615" y="2205355"/>
            <a:ext cx="4655820" cy="33534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766445" y="621030"/>
            <a:ext cx="6617335" cy="70675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0" b="1" dirty="0" smtClean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  <a:cs typeface="굴림" pitchFamily="50" charset="-127"/>
              </a:rPr>
              <a:t>04.  Key Findings</a:t>
            </a:r>
            <a:endParaRPr kumimoji="1" lang="ko-KR" altLang="ko-KR" sz="4000" b="1" dirty="0">
              <a:solidFill>
                <a:schemeClr val="bg1"/>
              </a:solidFill>
              <a:latin typeface="+mj-lt"/>
              <a:ea typeface="Malgun Gothic" panose="020B0503020000020004" pitchFamily="50" charset="-127"/>
              <a:cs typeface="굴림" pitchFamily="50" charset="-127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779145" y="1570990"/>
            <a:ext cx="9486900" cy="48964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R="0" indent="-22860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1" lang="en-US" altLang="ko-KR" sz="18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Total Orders : 21350</a:t>
            </a:r>
            <a:endParaRPr kumimoji="1" lang="en-US" altLang="ko-KR" sz="18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R="0" indent="-22860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1" lang="en-US" altLang="ko-KR" sz="18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Total Revenue : $817860.05 </a:t>
            </a:r>
            <a:endParaRPr kumimoji="1" lang="en-US" altLang="ko-KR" sz="18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R="0" indent="-22860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1" lang="en-US" altLang="ko-KR" sz="18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Total Pizza Quantity Sold : 49574</a:t>
            </a:r>
            <a:endParaRPr kumimoji="1" lang="en-US" altLang="ko-KR" sz="18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R="0" indent="-22860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1" lang="en-US" altLang="ko-KR" sz="18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Average Order Quantity (per tranaction) : 2.32</a:t>
            </a:r>
            <a:endParaRPr kumimoji="1" lang="en-US" altLang="ko-KR" sz="18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R="0" indent="-22860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1" lang="en-US" altLang="ko-KR" sz="18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Average Order Amount (per tranaction) : $38</a:t>
            </a:r>
            <a:endParaRPr kumimoji="1" lang="en-US" altLang="ko-KR" sz="18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R="0" indent="-22860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1" lang="en-US" altLang="ko-KR" sz="18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Unique Pizza Types : 32</a:t>
            </a:r>
            <a:endParaRPr kumimoji="1" lang="en-US" altLang="ko-KR" sz="18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R="0" indent="-22860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1" lang="en-US" altLang="ko-KR" sz="18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Unique Pizza Sizes : 5 (S-Small, M-Medium,L-Large, XL- Extra Large, XXL: Double Extra Large) </a:t>
            </a:r>
            <a:endParaRPr kumimoji="1" lang="en-US" altLang="ko-KR" sz="18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R="0" indent="-22860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1" lang="en-US" altLang="ko-KR" sz="18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Unique Pizza Categories : 4 (Chicken, Classic, Supreme, Veggie)</a:t>
            </a:r>
            <a:endParaRPr kumimoji="1" lang="en-US" altLang="ko-KR" sz="18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R="0" indent="-22860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1" lang="en-US" altLang="ko-KR" sz="18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Category-wise distribution of pizzas: </a:t>
            </a:r>
            <a:endParaRPr kumimoji="1" lang="en-US" altLang="ko-KR" sz="18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R="0" lvl="7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1" lang="en-US" altLang="ko-KR" sz="18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Supreme: 9 Types </a:t>
            </a:r>
            <a:endParaRPr kumimoji="1" lang="en-US" altLang="ko-KR" sz="18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R="0" lvl="7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1" lang="en-US" altLang="ko-KR" sz="18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Veggie: 9 </a:t>
            </a:r>
            <a:r>
              <a:rPr kumimoji="1" lang="en-US" altLang="ko-KR" sz="1800" dirty="0">
                <a:solidFill>
                  <a:schemeClr val="bg1"/>
                </a:solidFill>
                <a:latin typeface="+mj-lt"/>
                <a:cs typeface="굴림" pitchFamily="50" charset="-127"/>
                <a:sym typeface="+mn-ea"/>
              </a:rPr>
              <a:t>Types</a:t>
            </a:r>
            <a:endParaRPr kumimoji="1" lang="en-US" altLang="ko-KR" sz="18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R="0" lvl="7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1" lang="en-US" altLang="ko-KR" sz="18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Classic: 8 </a:t>
            </a:r>
            <a:r>
              <a:rPr kumimoji="1" lang="en-US" altLang="ko-KR" sz="1800" dirty="0">
                <a:solidFill>
                  <a:schemeClr val="bg1"/>
                </a:solidFill>
                <a:latin typeface="+mj-lt"/>
                <a:cs typeface="굴림" pitchFamily="50" charset="-127"/>
                <a:sym typeface="+mn-ea"/>
              </a:rPr>
              <a:t>Types</a:t>
            </a:r>
            <a:endParaRPr kumimoji="1" lang="en-US" altLang="ko-KR" sz="18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R="0" lvl="7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1" lang="en-US" altLang="ko-KR" sz="18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Chicken: 6 </a:t>
            </a:r>
            <a:r>
              <a:rPr kumimoji="1" lang="en-US" altLang="ko-KR" sz="1800" dirty="0">
                <a:solidFill>
                  <a:schemeClr val="bg1"/>
                </a:solidFill>
                <a:latin typeface="+mj-lt"/>
                <a:cs typeface="굴림" pitchFamily="50" charset="-127"/>
                <a:sym typeface="+mn-ea"/>
              </a:rPr>
              <a:t>Types</a:t>
            </a:r>
            <a:endParaRPr kumimoji="1" lang="en-US" altLang="ko-KR" sz="1800" dirty="0">
              <a:solidFill>
                <a:schemeClr val="bg1"/>
              </a:solidFill>
              <a:latin typeface="+mj-lt"/>
              <a:cs typeface="굴림" pitchFamily="50" charset="-127"/>
              <a:sym typeface="+mn-ea"/>
            </a:endParaRPr>
          </a:p>
          <a:p>
            <a:pPr marR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1" lang="en-US" altLang="ko-KR" sz="18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10. Highest Priced Pizza: The Greek Pizza, $35.95 </a:t>
            </a:r>
            <a:endParaRPr kumimoji="1" lang="en-US" altLang="ko-KR" sz="18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R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1" lang="en-US" altLang="ko-KR" sz="18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11. Lowest Priced Pizza: The Pepperoni Pizza, $9.75</a:t>
            </a:r>
            <a:endParaRPr kumimoji="1" lang="en-US" altLang="ko-KR" sz="18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R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1" lang="en-US" altLang="ko-KR" sz="18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12. Average Quantity Sold Per Day: 138 </a:t>
            </a:r>
            <a:endParaRPr kumimoji="1" lang="en-US" altLang="ko-KR" sz="18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marR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1" lang="en-US" altLang="ko-KR" sz="18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13. Average Revenue Per Day: $2285</a:t>
            </a:r>
            <a:endParaRPr kumimoji="1" lang="en-US" altLang="ko-KR" sz="18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</p:txBody>
      </p:sp>
      <p:sp>
        <p:nvSpPr>
          <p:cNvPr id="3" name="Text Box 2"/>
          <p:cNvSpPr txBox="1"/>
          <p:nvPr>
            <p:custDataLst>
              <p:tags r:id="rId1"/>
            </p:custDataLst>
          </p:nvPr>
        </p:nvSpPr>
        <p:spPr>
          <a:xfrm>
            <a:off x="9263380" y="6237605"/>
            <a:ext cx="24517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9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2024</a:t>
            </a:r>
            <a:r>
              <a:rPr lang="en-US"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Binoy Patra. </a:t>
            </a:r>
            <a:r>
              <a:rPr lang="en-US" sz="9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  <a:endParaRPr lang="en-US" sz="900" b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7153275" y="1196975"/>
            <a:ext cx="4562475" cy="511302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Insights: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1. The Large (L) pizzas dominate the sales, contributing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indent="0">
              <a:lnSpc>
                <a:spcPct val="12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45.9% to the total revenue, with 18,526 orders and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indent="0">
              <a:lnSpc>
                <a:spcPct val="12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generating $375,319.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2. Medium (M) pizzas follow, with 30.5% revenue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indent="0">
              <a:lnSpc>
                <a:spcPct val="12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contribution and 15,385 orders.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3. Small (S) pizzas also make a significant impact with 21.8% of total revenue from 14,137 orders.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4. Extra Large (XL) and Double Extra Large (XXL) pizzas have minimal contributions, with a combined revenue share of only 1.8%.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This suggests a strong customer preference for larger-sized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 pizzas.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Pizza Size-wise Summary</a:t>
            </a:r>
            <a:endParaRPr lang="ko-KR" altLang="en-US" dirty="0"/>
          </a:p>
        </p:txBody>
      </p:sp>
      <p:sp>
        <p:nvSpPr>
          <p:cNvPr id="3" name="Text Box 2"/>
          <p:cNvSpPr txBox="1"/>
          <p:nvPr>
            <p:custDataLst>
              <p:tags r:id="rId1"/>
            </p:custDataLst>
          </p:nvPr>
        </p:nvSpPr>
        <p:spPr>
          <a:xfrm>
            <a:off x="9263380" y="6237605"/>
            <a:ext cx="24517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9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2024</a:t>
            </a:r>
            <a:r>
              <a:rPr lang="en-US"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Binoy Patra. </a:t>
            </a:r>
            <a:r>
              <a:rPr lang="en-US" sz="9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  <a:endParaRPr lang="en-US" sz="900" b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/>
          <p:nvPr>
            <p:custDataLst>
              <p:tags r:id="rId2"/>
            </p:custDataLst>
          </p:nvPr>
        </p:nvGraphicFramePr>
        <p:xfrm>
          <a:off x="708025" y="1268730"/>
          <a:ext cx="4905375" cy="1849120"/>
        </p:xfrm>
        <a:graphic>
          <a:graphicData uri="http://schemas.openxmlformats.org/drawingml/2006/table">
            <a:tbl>
              <a:tblPr/>
              <a:tblGrid>
                <a:gridCol w="979805"/>
                <a:gridCol w="1130300"/>
                <a:gridCol w="1367155"/>
                <a:gridCol w="1428115"/>
              </a:tblGrid>
              <a:tr h="489585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1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  <a:sym typeface="+mn-ea"/>
                        </a:rPr>
                        <a:t>Pizza_Size</a:t>
                      </a:r>
                      <a:endParaRPr lang="en-US" altLang="ko-KR" sz="1400" b="1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  <a:sym typeface="+mn-ea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1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Total_Order</a:t>
                      </a:r>
                      <a:endParaRPr lang="en-US" altLang="ko-KR" sz="1400" b="1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1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Total_Quantity</a:t>
                      </a:r>
                      <a:endParaRPr lang="en-US" altLang="ko-KR" sz="1400" b="1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1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Revenue</a:t>
                      </a:r>
                      <a:endParaRPr lang="en-US" altLang="ko-KR" sz="1400" b="1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L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18526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18956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375319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M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15385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15635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249382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72415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S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14137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14403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178076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XL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544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552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14076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XXL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28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28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1007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>
            <p:custDataLst>
              <p:tags r:id="rId3"/>
            </p:custDataLst>
          </p:nvPr>
        </p:nvGraphicFramePr>
        <p:xfrm>
          <a:off x="694055" y="3428365"/>
          <a:ext cx="6325235" cy="2334895"/>
        </p:xfrm>
        <a:graphic>
          <a:graphicData uri="http://schemas.openxmlformats.org/drawingml/2006/table">
            <a:tbl>
              <a:tblPr/>
              <a:tblGrid>
                <a:gridCol w="1195070"/>
                <a:gridCol w="1661160"/>
                <a:gridCol w="1463675"/>
                <a:gridCol w="2005330"/>
              </a:tblGrid>
              <a:tr h="567055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1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Pizza_Size</a:t>
                      </a:r>
                      <a:endParaRPr lang="en-US" altLang="ko-KR" sz="1400" b="1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1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Size_wise_Revenue</a:t>
                      </a:r>
                      <a:endParaRPr lang="en-US" altLang="ko-KR" sz="1400" b="1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1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Total_Revenue</a:t>
                      </a:r>
                      <a:endParaRPr lang="en-US" altLang="ko-KR" sz="1400" b="1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1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Percent_Contribution(%)</a:t>
                      </a:r>
                      <a:endParaRPr lang="en-US" altLang="ko-KR" sz="1400" b="1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5306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L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375318.7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817860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45.9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53695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M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249382.2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817860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30.5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5433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S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178076.5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817860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21.8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53695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XL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14076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817860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1.7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5306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XXL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1006.6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817860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0.1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7654290" y="1127760"/>
            <a:ext cx="3723640" cy="5094605"/>
          </a:xfrm>
        </p:spPr>
        <p:txBody>
          <a:bodyPr>
            <a:norm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Insights: 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1. The Classic category leads both in terms of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indent="0"/>
            <a:r>
              <a:rPr lang="en-US" altLang="ko-KR" sz="1400" dirty="0">
                <a:solidFill>
                  <a:schemeClr val="bg1"/>
                </a:solidFill>
              </a:rPr>
              <a:t>total orders (10,859) and revenue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indent="0"/>
            <a:r>
              <a:rPr lang="en-US" altLang="ko-KR" sz="1400" dirty="0">
                <a:solidFill>
                  <a:schemeClr val="bg1"/>
                </a:solidFill>
              </a:rPr>
              <a:t>(220,053.1 Rupees), contributing the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indent="0"/>
            <a:r>
              <a:rPr lang="en-US" altLang="ko-KR" sz="1400" dirty="0">
                <a:solidFill>
                  <a:schemeClr val="bg1"/>
                </a:solidFill>
              </a:rPr>
              <a:t>highest percentage (26.9%) to the total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indent="0"/>
            <a:r>
              <a:rPr lang="en-US" altLang="ko-KR" sz="1400" dirty="0">
                <a:solidFill>
                  <a:schemeClr val="bg1"/>
                </a:solidFill>
              </a:rPr>
              <a:t>revenue.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2. Supreme pizzas follow, with 9,085 orders and 208,197 Rupees in revenue,  contributing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indent="0"/>
            <a:r>
              <a:rPr lang="en-US" altLang="ko-KR" sz="1400" dirty="0">
                <a:solidFill>
                  <a:schemeClr val="bg1"/>
                </a:solidFill>
              </a:rPr>
              <a:t>25.5% to the total revenue.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3. Chicken pizzas come next, with 8,536 orders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indent="0"/>
            <a:r>
              <a:rPr lang="en-US" altLang="ko-KR" sz="1400" dirty="0">
                <a:solidFill>
                  <a:schemeClr val="bg1"/>
                </a:solidFill>
              </a:rPr>
              <a:t>generating 195,919.5 Rupees in revenue,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indent="0"/>
            <a:r>
              <a:rPr lang="en-US" altLang="ko-KR" sz="1400" dirty="0">
                <a:solidFill>
                  <a:schemeClr val="bg1"/>
                </a:solidFill>
              </a:rPr>
              <a:t>accounting for 24% of the  total revenue.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4. The Veggie category has 8,941 orders  and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indent="0"/>
            <a:r>
              <a:rPr lang="en-US" altLang="ko-KR" sz="1400" dirty="0">
                <a:solidFill>
                  <a:schemeClr val="bg1"/>
                </a:solidFill>
              </a:rPr>
              <a:t>generates 193,690.5 Rupees in  revenue,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indent="0"/>
            <a:r>
              <a:rPr lang="en-US" altLang="ko-KR" sz="1400" dirty="0">
                <a:solidFill>
                  <a:schemeClr val="bg1"/>
                </a:solidFill>
              </a:rPr>
              <a:t>contributing 23.7% to the total revenue.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Pizza Category-wise Summary</a:t>
            </a:r>
            <a:endParaRPr lang="ko-KR" altLang="en-US" dirty="0"/>
          </a:p>
        </p:txBody>
      </p:sp>
      <p:sp>
        <p:nvSpPr>
          <p:cNvPr id="3" name="Text Box 2"/>
          <p:cNvSpPr txBox="1"/>
          <p:nvPr>
            <p:custDataLst>
              <p:tags r:id="rId1"/>
            </p:custDataLst>
          </p:nvPr>
        </p:nvSpPr>
        <p:spPr>
          <a:xfrm>
            <a:off x="9263380" y="6237605"/>
            <a:ext cx="24517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9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2024</a:t>
            </a:r>
            <a:r>
              <a:rPr lang="en-US"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Binoy Patra. </a:t>
            </a:r>
            <a:r>
              <a:rPr lang="en-US" sz="9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  <a:endParaRPr lang="en-US" sz="900" b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/>
          <p:nvPr>
            <p:custDataLst>
              <p:tags r:id="rId2"/>
            </p:custDataLst>
          </p:nvPr>
        </p:nvGraphicFramePr>
        <p:xfrm>
          <a:off x="745490" y="1236345"/>
          <a:ext cx="5878195" cy="1701800"/>
        </p:xfrm>
        <a:graphic>
          <a:graphicData uri="http://schemas.openxmlformats.org/drawingml/2006/table">
            <a:tbl>
              <a:tblPr/>
              <a:tblGrid>
                <a:gridCol w="1508760"/>
                <a:gridCol w="1483360"/>
                <a:gridCol w="1652270"/>
                <a:gridCol w="1233805"/>
              </a:tblGrid>
              <a:tr h="34036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1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Pizza_Category</a:t>
                      </a:r>
                      <a:endParaRPr lang="en-US" altLang="ko-KR" sz="1400" b="1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1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Total_Order</a:t>
                      </a:r>
                      <a:endParaRPr lang="en-US" altLang="ko-KR" sz="1400" b="1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1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Total_Quantity</a:t>
                      </a:r>
                      <a:endParaRPr lang="en-US" altLang="ko-KR" sz="1400" b="1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1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Revenue</a:t>
                      </a:r>
                      <a:endParaRPr lang="en-US" altLang="ko-KR" sz="1400" b="1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4036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Classic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10859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14888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220053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4036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Supreme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9085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11987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208197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4036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Chicken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8536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11050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195920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4036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Veggie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8941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11649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193690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>
            <p:custDataLst>
              <p:tags r:id="rId3"/>
            </p:custDataLst>
          </p:nvPr>
        </p:nvGraphicFramePr>
        <p:xfrm>
          <a:off x="744855" y="3401060"/>
          <a:ext cx="6909435" cy="2279650"/>
        </p:xfrm>
        <a:graphic>
          <a:graphicData uri="http://schemas.openxmlformats.org/drawingml/2006/table">
            <a:tbl>
              <a:tblPr/>
              <a:tblGrid>
                <a:gridCol w="1475740"/>
                <a:gridCol w="1920875"/>
                <a:gridCol w="1466215"/>
                <a:gridCol w="2046605"/>
              </a:tblGrid>
              <a:tr h="45593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1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Pizza_Category</a:t>
                      </a:r>
                      <a:endParaRPr lang="en-US" altLang="ko-KR" sz="1400" b="1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1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Category_wise_Revenue</a:t>
                      </a:r>
                      <a:endParaRPr lang="en-US" altLang="ko-KR" sz="1400" b="1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1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Total_Revenue</a:t>
                      </a:r>
                      <a:endParaRPr lang="en-US" altLang="ko-KR" sz="1400" b="1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1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Percent_Contribution (%)</a:t>
                      </a:r>
                      <a:endParaRPr lang="en-US" altLang="ko-KR" sz="1400" b="1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5593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Classic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220053.1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817860.1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26.9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5593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Supreme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208197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817860.1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25.5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5593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Chicken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195919.5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817860.1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24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55930"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Veggie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193690.5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817860.1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marL="7620" indent="0" algn="ctr" fontAlgn="ctr"/>
                      <a:r>
                        <a:rPr lang="en-US" altLang="ko-KR"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23.7</a:t>
                      </a:r>
                      <a:endParaRPr lang="en-US" altLang="ko-KR"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TABLE_ENDDRAG_ORIGIN_RECT" val="414*145"/>
  <p:tag name="TABLE_ENDDRAG_RECT" val="48*94*414*145"/>
</p:tagLst>
</file>

<file path=ppt/tags/tag12.xml><?xml version="1.0" encoding="utf-8"?>
<p:tagLst xmlns:p="http://schemas.openxmlformats.org/presentationml/2006/main">
  <p:tag name="TABLE_ENDDRAG_ORIGIN_RECT" val="498*183"/>
  <p:tag name="TABLE_ENDDRAG_RECT" val="54*269*498*183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TABLE_ENDDRAG_ORIGIN_RECT" val="462*133"/>
  <p:tag name="TABLE_ENDDRAG_RECT" val="58*97*462*133"/>
</p:tagLst>
</file>

<file path=ppt/tags/tag15.xml><?xml version="1.0" encoding="utf-8"?>
<p:tagLst xmlns:p="http://schemas.openxmlformats.org/presentationml/2006/main">
  <p:tag name="TABLE_ENDDRAG_ORIGIN_RECT" val="544*179"/>
  <p:tag name="TABLE_ENDDRAG_RECT" val="58*267*544*179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TABLE_ENDDRAG_ORIGIN_RECT" val="282*354"/>
  <p:tag name="TABLE_ENDDRAG_RECT" val="66*99*282*354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TABLE_ENDDRAG_ORIGIN_RECT" val="332*305"/>
  <p:tag name="TABLE_ENDDRAG_RECT" val="61*104*332*305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TABLE_ENDDRAG_ORIGIN_RECT" val="362*231"/>
  <p:tag name="TABLE_ENDDRAG_RECT" val="64*105*362*231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TABLE_ENDDRAG_ORIGIN_RECT" val="545*272"/>
  <p:tag name="TABLE_ENDDRAG_RECT" val="53*88*545*272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10904</Words>
  <Application>WPS Presentation</Application>
  <PresentationFormat>사용자 지정</PresentationFormat>
  <Paragraphs>772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SimSun</vt:lpstr>
      <vt:lpstr>Wingdings</vt:lpstr>
      <vt:lpstr>Malgun Gothic</vt:lpstr>
      <vt:lpstr>굴림체</vt:lpstr>
      <vt:lpstr>Noto Sans</vt:lpstr>
      <vt:lpstr>Yu Gothic UI</vt:lpstr>
      <vt:lpstr>굴림</vt:lpstr>
      <vt:lpstr>Wingdings</vt:lpstr>
      <vt:lpstr>Calibri</vt:lpstr>
      <vt:lpstr>Calibri Light</vt:lpstr>
      <vt:lpstr>Microsoft YaHei</vt:lpstr>
      <vt:lpstr>Arial Unicode MS</vt:lpstr>
      <vt:lpstr>Office 테마</vt:lpstr>
      <vt:lpstr>Pizza Sales Analysis (With SQL)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Pizza Size-wise Summary</vt:lpstr>
      <vt:lpstr>Pizza Category-wise Summary</vt:lpstr>
      <vt:lpstr>Pizza Type-wise Summary</vt:lpstr>
      <vt:lpstr>Hourly Order Summary</vt:lpstr>
      <vt:lpstr>Monthly Order Summary</vt:lpstr>
      <vt:lpstr>Weekday Order Summary</vt:lpstr>
      <vt:lpstr>Best 3 Pizza of Each Category</vt:lpstr>
      <vt:lpstr>PowerPoint 演示文稿</vt:lpstr>
      <vt:lpstr>PowerPoint 演示文稿</vt:lpstr>
      <vt:lpstr>PowerPoint 演示文稿</vt:lpstr>
      <vt:lpstr>THANK YOU</vt:lpstr>
    </vt:vector>
  </TitlesOfParts>
  <Company>YESFORM Co.,Ltd.</Company>
  <LinksUpToDate>false</LinksUpToDate>
  <SharedDoc>false</SharedDoc>
  <HyperlinksChanged>false</HyperlinksChanged>
  <AppVersion>14.0000</AppVersion>
  <Manager>Slide Members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Sales Analysis (With SQL)</dc:title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dc:subject>Powerpoint Templates , Diagram, Chart, Google slides, Keynote</dc:subject>
  <cp:category>www.slidemembers.com</cp:category>
  <cp:lastModifiedBy>DELL</cp:lastModifiedBy>
  <cp:revision>12</cp:revision>
  <dcterms:created xsi:type="dcterms:W3CDTF">2024-06-18T05:35:00Z</dcterms:created>
  <dcterms:modified xsi:type="dcterms:W3CDTF">2024-07-14T07:35:50Z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A808BC229D3847BF97DF780957CD0908_13</vt:lpwstr>
  </property>
  <property fmtid="{D5CDD505-2E9C-101B-9397-08002B2CF9AE}" pid="3" name="KSOProductBuildVer">
    <vt:lpwstr>1033-12.2.0.17119</vt:lpwstr>
  </property>
</Properties>
</file>