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7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8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27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4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1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9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2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6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6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9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94C09D-4E44-4B98-8431-3958D0C2377B}" type="datetimeFigureOut">
              <a:rPr lang="en-US" smtClean="0"/>
              <a:t>17-Apr-20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0D4E-FA78-4CA7-B4E4-243AC771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3125" y="2469777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R PROJECT ON </a:t>
            </a:r>
            <a:r>
              <a:rPr lang="en-IN" sz="3200" dirty="0">
                <a:latin typeface="Algerian" panose="04020705040A02060702" pitchFamily="82" charset="0"/>
              </a:rPr>
              <a:t>Predict Customer Life-time Value for an Auto Insurance Company</a:t>
            </a:r>
            <a:r>
              <a:rPr lang="en-US" sz="3200" dirty="0">
                <a:latin typeface="Algerian" panose="04020705040A02060702" pitchFamily="82" charset="0"/>
              </a:rPr>
              <a:t/>
            </a:r>
            <a:br>
              <a:rPr lang="en-US" sz="3200" dirty="0">
                <a:latin typeface="Algerian" panose="04020705040A02060702" pitchFamily="82" charset="0"/>
              </a:rPr>
            </a:b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35486" y="5378824"/>
            <a:ext cx="5719900" cy="802340"/>
          </a:xfrm>
        </p:spPr>
        <p:txBody>
          <a:bodyPr/>
          <a:lstStyle/>
          <a:p>
            <a:r>
              <a:rPr lang="en-US" dirty="0" smtClean="0"/>
              <a:t>BY- BINOYANANDA NANDI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0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3312" y="1102658"/>
            <a:ext cx="8947522" cy="750589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SUGGESTIONS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CLV will be more if The person’s Education is a Doctor or has Master rather than a College  Student or Unemployed Person. So the focus should be more on </a:t>
            </a:r>
            <a:r>
              <a:rPr lang="en-US" dirty="0" err="1" smtClean="0"/>
              <a:t>on</a:t>
            </a:r>
            <a:r>
              <a:rPr lang="en-US" dirty="0" smtClean="0"/>
              <a:t> person having Doctor  degree or Masters degree to increase the business.</a:t>
            </a:r>
          </a:p>
          <a:p>
            <a:r>
              <a:rPr lang="en-US" dirty="0" smtClean="0"/>
              <a:t>Gender Male is likely to have more CLV than a Female gender. So business with Male gender will be profitable than Female gender.</a:t>
            </a:r>
          </a:p>
          <a:p>
            <a:r>
              <a:rPr lang="en-US" dirty="0" smtClean="0"/>
              <a:t>Married person are likely to have more CLV than Single/divorced. </a:t>
            </a:r>
          </a:p>
          <a:p>
            <a:r>
              <a:rPr lang="en-US" dirty="0" smtClean="0"/>
              <a:t>Policies and No of complaints are an Important factor in increasing the CLV.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0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0" y="3334871"/>
            <a:ext cx="4106253" cy="950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THANK YOU.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79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3312" y="1183340"/>
            <a:ext cx="8947522" cy="669907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PROJECT OBJECTIVE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2232212"/>
            <a:ext cx="8946541" cy="4016187"/>
          </a:xfrm>
        </p:spPr>
        <p:txBody>
          <a:bodyPr/>
          <a:lstStyle/>
          <a:p>
            <a:r>
              <a:rPr lang="en-IN" dirty="0"/>
              <a:t>For an Auto Insurance company, predict the conditions effecting customer life time value (CLV). CLV is the total revenue the client will derive from their entire relationship with a customer. Because we don't know how long each customer relationship will be, we make a good estimate and state CLV as a periodic value — that is, we usually say “this customer's 12-month (or 24-month, </a:t>
            </a:r>
            <a:r>
              <a:rPr lang="en-IN" dirty="0" err="1"/>
              <a:t>etc</a:t>
            </a:r>
            <a:r>
              <a:rPr lang="en-IN" dirty="0"/>
              <a:t>) CLV is </a:t>
            </a:r>
            <a:r>
              <a:rPr lang="en-IN" dirty="0" smtClean="0"/>
              <a:t>“$</a:t>
            </a:r>
            <a:r>
              <a:rPr lang="en-IN" dirty="0"/>
              <a:t>x”.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3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3312" y="1062318"/>
            <a:ext cx="8947522" cy="790930"/>
          </a:xfrm>
        </p:spPr>
        <p:txBody>
          <a:bodyPr/>
          <a:lstStyle/>
          <a:p>
            <a:r>
              <a:rPr lang="en-US" b="1" u="sng" dirty="0" smtClean="0"/>
              <a:t>SIGNIFICANT VARIABLES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</a:p>
          <a:p>
            <a:r>
              <a:rPr lang="en-US" dirty="0" smtClean="0"/>
              <a:t>EMPLOYMENT STATUS</a:t>
            </a:r>
          </a:p>
          <a:p>
            <a:r>
              <a:rPr lang="en-US" dirty="0" smtClean="0"/>
              <a:t>GENDER=MALE</a:t>
            </a:r>
          </a:p>
          <a:p>
            <a:r>
              <a:rPr lang="en-US" dirty="0" smtClean="0"/>
              <a:t>INCOME</a:t>
            </a:r>
          </a:p>
          <a:p>
            <a:r>
              <a:rPr lang="en-US" dirty="0" smtClean="0"/>
              <a:t>MARITIAL STATUS</a:t>
            </a:r>
          </a:p>
          <a:p>
            <a:r>
              <a:rPr lang="en-US" dirty="0" smtClean="0"/>
              <a:t>MONTHLY PREMIMUM AUTO</a:t>
            </a:r>
          </a:p>
          <a:p>
            <a:r>
              <a:rPr lang="en-US" dirty="0" smtClean="0"/>
              <a:t>MONTHS SINCE POLICY INCEPTION</a:t>
            </a:r>
          </a:p>
          <a:p>
            <a:r>
              <a:rPr lang="en-US" dirty="0" smtClean="0"/>
              <a:t>NUMBER OF OPEN COMPLAINTS</a:t>
            </a:r>
          </a:p>
          <a:p>
            <a:r>
              <a:rPr lang="en-US" dirty="0" smtClean="0"/>
              <a:t>NUMBER OF POLICIES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4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3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3312" y="927846"/>
            <a:ext cx="8947522" cy="750589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OUTPUT OF THE MODEL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Residual </a:t>
            </a:r>
            <a:r>
              <a:rPr lang="en-US" dirty="0"/>
              <a:t>standard error: 718.7 on </a:t>
            </a:r>
            <a:r>
              <a:rPr lang="en-US" dirty="0" smtClean="0"/>
              <a:t>7503 degrees </a:t>
            </a:r>
            <a:r>
              <a:rPr lang="en-US" dirty="0"/>
              <a:t>of freedom</a:t>
            </a:r>
          </a:p>
          <a:p>
            <a:r>
              <a:rPr lang="en-US" dirty="0"/>
              <a:t>Multiple R-squared:  </a:t>
            </a:r>
            <a:r>
              <a:rPr lang="en-US" dirty="0" smtClean="0"/>
              <a:t>0.9334,    </a:t>
            </a:r>
          </a:p>
          <a:p>
            <a:r>
              <a:rPr lang="en-US" dirty="0" smtClean="0"/>
              <a:t>Adjusted </a:t>
            </a:r>
            <a:r>
              <a:rPr lang="en-US" dirty="0"/>
              <a:t>R-squared:  </a:t>
            </a:r>
            <a:r>
              <a:rPr lang="en-US" dirty="0" smtClean="0"/>
              <a:t>0.9331 </a:t>
            </a:r>
            <a:endParaRPr lang="en-US" dirty="0"/>
          </a:p>
          <a:p>
            <a:r>
              <a:rPr lang="en-US" dirty="0"/>
              <a:t>F-statistic: 4203 on 25 and 7503 DF,  p-value: &lt; 2.2e-16</a:t>
            </a:r>
          </a:p>
          <a:p>
            <a:r>
              <a:rPr lang="en-US" dirty="0" smtClean="0"/>
              <a:t>R-</a:t>
            </a:r>
            <a:r>
              <a:rPr lang="en-US" dirty="0" err="1" smtClean="0"/>
              <a:t>Sq</a:t>
            </a:r>
            <a:r>
              <a:rPr lang="en-US" dirty="0" smtClean="0"/>
              <a:t> is saying that the variables are accounting for 93%change in CLV. </a:t>
            </a:r>
          </a:p>
          <a:p>
            <a:r>
              <a:rPr lang="en-US" dirty="0" smtClean="0"/>
              <a:t>R-</a:t>
            </a:r>
            <a:r>
              <a:rPr lang="en-US" dirty="0" err="1" smtClean="0"/>
              <a:t>sq</a:t>
            </a:r>
            <a:r>
              <a:rPr lang="en-US" dirty="0" smtClean="0"/>
              <a:t> and </a:t>
            </a:r>
            <a:r>
              <a:rPr lang="en-US" dirty="0" err="1" smtClean="0"/>
              <a:t>Adj</a:t>
            </a:r>
            <a:r>
              <a:rPr lang="en-US" dirty="0" smtClean="0"/>
              <a:t> R-</a:t>
            </a:r>
            <a:r>
              <a:rPr lang="en-US" dirty="0" err="1" smtClean="0"/>
              <a:t>sq</a:t>
            </a:r>
            <a:r>
              <a:rPr lang="en-US" dirty="0" smtClean="0"/>
              <a:t> are same so we don’t have redundant variable. So adding more variable wont impact the R- sq.</a:t>
            </a:r>
            <a:endParaRPr lang="en-US" dirty="0"/>
          </a:p>
          <a:p>
            <a:r>
              <a:rPr lang="en-US" dirty="0" smtClean="0"/>
              <a:t>P value less than 0.05 so we are rejecting the Null hypothesis by saying that many variables have co-efficient not equals to 0. So many variables </a:t>
            </a:r>
            <a:r>
              <a:rPr lang="en-US" dirty="0" err="1" smtClean="0"/>
              <a:t>variables</a:t>
            </a:r>
            <a:r>
              <a:rPr lang="en-US" dirty="0" smtClean="0"/>
              <a:t> have significate impact on CLV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3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2186" y="-20370"/>
            <a:ext cx="12234185" cy="68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7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5394" y="524434"/>
            <a:ext cx="8947522" cy="750589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ASSUMPTIONS FROM THE MODEL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6418" y="1541930"/>
            <a:ext cx="9062664" cy="5060576"/>
          </a:xfrm>
        </p:spPr>
        <p:txBody>
          <a:bodyPr>
            <a:normAutofit/>
          </a:bodyPr>
          <a:lstStyle/>
          <a:p>
            <a:r>
              <a:rPr lang="en-US" u="sng" dirty="0" smtClean="0"/>
              <a:t>RESIDUAL ANALYSIS: </a:t>
            </a:r>
          </a:p>
          <a:p>
            <a:pPr lvl="1"/>
            <a:r>
              <a:rPr lang="en-US" dirty="0" smtClean="0"/>
              <a:t>Normality Test is done </a:t>
            </a:r>
            <a:r>
              <a:rPr lang="en-US" dirty="0" smtClean="0"/>
              <a:t>to check </a:t>
            </a:r>
            <a:r>
              <a:rPr lang="en-US" dirty="0" smtClean="0"/>
              <a:t>Error the model is making in predicting the CLV from the train dataset.</a:t>
            </a:r>
          </a:p>
          <a:p>
            <a:pPr lvl="1"/>
            <a:r>
              <a:rPr lang="en-US" dirty="0" smtClean="0"/>
              <a:t>To check if the Residuals are Normal or not we run Anderson- Darling test. </a:t>
            </a:r>
          </a:p>
          <a:p>
            <a:pPr lvl="1"/>
            <a:r>
              <a:rPr lang="en-US" dirty="0" smtClean="0"/>
              <a:t>The P value of Ad-Test </a:t>
            </a:r>
            <a:r>
              <a:rPr lang="en-US" dirty="0"/>
              <a:t>shows that  p-value &lt; </a:t>
            </a:r>
            <a:r>
              <a:rPr lang="en-US" dirty="0" smtClean="0"/>
              <a:t>2.2e-16, so the </a:t>
            </a:r>
            <a:r>
              <a:rPr lang="en-US" dirty="0" err="1" smtClean="0"/>
              <a:t>the</a:t>
            </a:r>
            <a:r>
              <a:rPr lang="en-US" dirty="0" smtClean="0"/>
              <a:t> assumptions </a:t>
            </a:r>
            <a:r>
              <a:rPr lang="en-US" smtClean="0"/>
              <a:t>is violated.</a:t>
            </a:r>
            <a:endParaRPr lang="en-US" dirty="0" smtClean="0"/>
          </a:p>
          <a:p>
            <a:r>
              <a:rPr lang="en-US" u="sng" dirty="0" smtClean="0"/>
              <a:t>MULTI-COLINEARITY :</a:t>
            </a:r>
          </a:p>
          <a:p>
            <a:pPr lvl="1"/>
            <a:r>
              <a:rPr lang="en-US" dirty="0" smtClean="0"/>
              <a:t>It says that there should not be any correlation among independent variables </a:t>
            </a:r>
          </a:p>
          <a:p>
            <a:pPr lvl="1"/>
            <a:r>
              <a:rPr lang="en-US" dirty="0" smtClean="0"/>
              <a:t>VIF-variance </a:t>
            </a:r>
            <a:r>
              <a:rPr lang="en-US" dirty="0" err="1" smtClean="0"/>
              <a:t>Infation</a:t>
            </a:r>
            <a:r>
              <a:rPr lang="en-US" dirty="0" smtClean="0"/>
              <a:t> factor test is used to check if there is </a:t>
            </a:r>
            <a:r>
              <a:rPr lang="en-US" dirty="0" err="1" smtClean="0"/>
              <a:t>multicolearity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VIF is &gt;2 then we remove the variables since it has correlation with other variables.</a:t>
            </a:r>
          </a:p>
          <a:p>
            <a:pPr lvl="1"/>
            <a:r>
              <a:rPr lang="en-US" dirty="0" err="1" smtClean="0"/>
              <a:t>Cor</a:t>
            </a:r>
            <a:r>
              <a:rPr lang="en-US" dirty="0" smtClean="0"/>
              <a:t> function can be used to check individual correlation with other variables . If P is &gt;0.5 the we should remove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108951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5735" y="739587"/>
            <a:ext cx="8947522" cy="750589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ASSUMPTIONS FROM THE MODEL</a:t>
            </a:r>
            <a:r>
              <a:rPr lang="en-US" u="sng" dirty="0" smtClean="0"/>
              <a:t>: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9552" y="1788458"/>
            <a:ext cx="9009529" cy="4814047"/>
          </a:xfrm>
        </p:spPr>
        <p:txBody>
          <a:bodyPr>
            <a:normAutofit/>
          </a:bodyPr>
          <a:lstStyle/>
          <a:p>
            <a:r>
              <a:rPr lang="en-US" u="sng" dirty="0" smtClean="0"/>
              <a:t>HOMOSEDASTICITY</a:t>
            </a:r>
            <a:r>
              <a:rPr lang="en-US" dirty="0" smtClean="0"/>
              <a:t>:</a:t>
            </a:r>
          </a:p>
          <a:p>
            <a:r>
              <a:rPr lang="en-US" dirty="0" smtClean="0"/>
              <a:t>Since P value is &lt;0.05 so there is no Homoscedasticity means variance is constant.</a:t>
            </a:r>
          </a:p>
          <a:p>
            <a:r>
              <a:rPr lang="en-US" dirty="0" smtClean="0"/>
              <a:t>The residuals are scattered and not same along the line.</a:t>
            </a:r>
          </a:p>
          <a:p>
            <a:endParaRPr lang="en-US" dirty="0"/>
          </a:p>
          <a:p>
            <a:r>
              <a:rPr lang="en-US" u="sng" dirty="0" smtClean="0"/>
              <a:t>AUTOCORRELATION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Darbin</a:t>
            </a:r>
            <a:r>
              <a:rPr lang="en-US" dirty="0" smtClean="0"/>
              <a:t>-Watson Test: Means the residuals should not be correlated.</a:t>
            </a:r>
          </a:p>
          <a:p>
            <a:pPr lvl="1"/>
            <a:r>
              <a:rPr lang="en-US" dirty="0" smtClean="0"/>
              <a:t>Since P value is 0 there is little </a:t>
            </a:r>
            <a:r>
              <a:rPr lang="en-US" dirty="0" err="1" smtClean="0"/>
              <a:t>correalation</a:t>
            </a:r>
            <a:r>
              <a:rPr lang="en-US" dirty="0"/>
              <a:t>.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294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3312" y="1102658"/>
            <a:ext cx="8947522" cy="750589"/>
          </a:xfrm>
        </p:spPr>
        <p:txBody>
          <a:bodyPr>
            <a:normAutofit/>
          </a:bodyPr>
          <a:lstStyle/>
          <a:p>
            <a:r>
              <a:rPr lang="en-US" b="1" u="sng" dirty="0"/>
              <a:t>ASSUMPTIONS FROM THE </a:t>
            </a:r>
            <a:r>
              <a:rPr lang="en-US" b="1" u="sng" dirty="0" smtClean="0"/>
              <a:t>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MAPE:</a:t>
            </a:r>
          </a:p>
          <a:p>
            <a:pPr lvl="1"/>
            <a:r>
              <a:rPr lang="en-US" dirty="0" smtClean="0"/>
              <a:t>MAPE is Mean Absolute Percentage Error is the mean error calculation between the Actual Value and the Predicted value.</a:t>
            </a:r>
          </a:p>
          <a:p>
            <a:pPr lvl="1"/>
            <a:r>
              <a:rPr lang="en-US" dirty="0"/>
              <a:t>Lower the MAPE better is the Model. </a:t>
            </a:r>
            <a:r>
              <a:rPr lang="en-US" dirty="0" smtClean="0"/>
              <a:t>MAPE ranges from </a:t>
            </a:r>
            <a:r>
              <a:rPr lang="en-US" dirty="0"/>
              <a:t>0 to 1.</a:t>
            </a:r>
          </a:p>
          <a:p>
            <a:pPr lvl="1"/>
            <a:r>
              <a:rPr lang="en-US" dirty="0" smtClean="0"/>
              <a:t>MAPE is 9.62% which is very low error rate, so the model is good.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2597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568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Century Gothic</vt:lpstr>
      <vt:lpstr>Wingdings 3</vt:lpstr>
      <vt:lpstr>Ion</vt:lpstr>
      <vt:lpstr>R PROJECT ON Predict Customer Life-time Value for an Auto Insurance Company </vt:lpstr>
      <vt:lpstr>PROJECT OBJECTIVE:</vt:lpstr>
      <vt:lpstr>SIGNIFICANT VARIABLES</vt:lpstr>
      <vt:lpstr>PowerPoint Presentation</vt:lpstr>
      <vt:lpstr>OUTPUT OF THE MODEL</vt:lpstr>
      <vt:lpstr>PowerPoint Presentation</vt:lpstr>
      <vt:lpstr>ASSUMPTIONS FROM THE MODEL</vt:lpstr>
      <vt:lpstr>ASSUMPTIONS FROM THE MODEL:</vt:lpstr>
      <vt:lpstr>ASSUMPTIONS FROM THE MODEL</vt:lpstr>
      <vt:lpstr>SUGGESTIONS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PROJECT ON Predict Customer Life-time Value for an Auto Insurance Company</dc:title>
  <dc:creator>user</dc:creator>
  <cp:lastModifiedBy>user</cp:lastModifiedBy>
  <cp:revision>16</cp:revision>
  <dcterms:created xsi:type="dcterms:W3CDTF">2018-12-06T15:23:32Z</dcterms:created>
  <dcterms:modified xsi:type="dcterms:W3CDTF">2020-04-17T14:31:28Z</dcterms:modified>
</cp:coreProperties>
</file>