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60" r:id="rId7"/>
    <p:sldId id="261" r:id="rId8"/>
    <p:sldId id="262" r:id="rId9"/>
    <p:sldId id="263" r:id="rId10"/>
    <p:sldId id="268" r:id="rId11"/>
    <p:sldId id="274" r:id="rId12"/>
    <p:sldId id="275" r:id="rId13"/>
    <p:sldId id="276" r:id="rId14"/>
    <p:sldId id="277" r:id="rId15"/>
    <p:sldId id="280" r:id="rId16"/>
    <p:sldId id="269" r:id="rId17"/>
    <p:sldId id="270" r:id="rId18"/>
    <p:sldId id="271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721-C998-534E-4736-D6863D18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7F93C-023E-AAD8-1DF5-5243C19C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A665-6EC7-782E-408A-EBABE0D8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C0E2-5D5C-779B-95F1-73C117AE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193D-5BD1-E40F-36B5-43D77D67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DBB5-094A-1F78-A1AA-7FD7955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5B6C-A063-11BC-15F6-5D50E986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FDF3A-7209-5762-5E68-987CEFEA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3200-00E1-0472-D9D5-D80651B7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BAF0-0FC8-0E34-81EC-DEDC5465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99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A9040-8A93-5CBA-AC13-35E7B0A6F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41827-7D82-37A0-2634-711EAA7F9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21897-1342-66D2-5652-06445C09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FE09-336C-4B7E-C1B9-2C0B4253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95F5-9A07-3230-EDCC-79C4D39D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6F32-CD0E-6A68-BDAC-AFAFBB02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3E6B-D3BF-4B0B-0A98-BC7B8CF4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42D7-77B7-4962-474F-23C03C79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7EAD-C1C3-CAD7-441C-F121D409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EF48-C891-29E5-AE65-9690F33B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4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12CC-5A0B-2CD0-19DF-9B62102D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0ABE-D778-EFA9-A626-2F9C1465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31CF-8637-FB91-4DDF-3C93FB23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DC46-82B8-176C-5329-EA7ABD2B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E8C9-109F-A2B0-0B16-6D13CBF7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0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8863-68B6-E14C-66DC-EE543AB2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59D4-4DAD-7FBA-7281-0BFE4304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EBD88-86A2-FA9B-B4B6-B355B17B5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A5733-B914-5D03-CCCC-46E4C421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9CC5B-CF28-01BB-3823-1B2A710D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BEF4-C808-91CC-2033-F7B51E37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7E12-05AE-59D7-295D-257C2070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6DA1-11FD-AE89-323E-A9818B99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C8FBD-869D-FE89-2B04-E70717E5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B23A2-4D84-3469-90B6-8855397CC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8F60C-0DED-13EF-D543-FC91A46F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4FAA3-A2BC-1F44-EF30-DD661C49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BC1AF-2100-2008-F62E-5A36AC6C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405A9-18EC-CB23-56BC-16EEEFD9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4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C6C4-870C-3B5A-8F45-3C3AB5F3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0E550-919D-8187-1B1A-1F04CD27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69F60-07DE-B8FC-E4F7-A8C92785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E1BB0-4E90-08F7-08CC-CDC06A9E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5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16E9A-2764-298C-3AD8-AC1CEB88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EF0B2-3F75-3D68-DABE-0B292991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4FCD-0342-B4C4-F1AB-7EE15CC2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B84C-4356-835E-2499-2F497757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99A7-70DF-9E4E-5C1A-F7CFF11A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4441-DA44-88E0-25F1-2AAD642C8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05391-8E8B-1904-3D9B-2826702D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8E32-DBA7-7E15-2D15-8FCF0A72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25CF-7448-B24E-4853-FCC80C4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5A98-396E-8C39-A706-F4725EFD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26B3B-4EA4-82DD-4589-0ECBBFB79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5D98A-B403-C43E-2DF0-6E2D7D35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BBFE-08EC-802F-69AF-DD56739B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55202-C785-C866-51B0-BF8C29E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56D4-73F3-E0AD-0F8B-088D2C4C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7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2A171-4257-FD48-BF10-ED332336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10F84-3308-C973-FABD-7C4740675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523C-B123-5120-FF45-7AF5085D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F773-9868-4219-B88A-24FC89A18474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6463-D029-4A20-A6F8-80DE8B0A0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36A4B-5CFB-7716-CAE9-EACD9B6F3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C22C-B090-4985-A787-872E405E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2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2BAA-2535-75B1-DDF1-8BF9EBB9C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E-ANGANWADI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A2F72-E626-895C-C7E6-54D4650BA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MCA,MES College of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Engineering,Kuttippuram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IN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 2023</a:t>
            </a:r>
          </a:p>
          <a:p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</a:p>
          <a:p>
            <a:r>
              <a:rPr lang="en-IN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BINSHA UNNIKRISHNAN(MES22MCA-2015)</a:t>
            </a:r>
          </a:p>
          <a:p>
            <a:endParaRPr lang="en-IN" sz="11200" b="1" dirty="0"/>
          </a:p>
          <a:p>
            <a:endParaRPr lang="en-IN" sz="11200" b="1" dirty="0"/>
          </a:p>
          <a:p>
            <a:endParaRPr lang="en-IN" sz="11200" b="1" dirty="0"/>
          </a:p>
          <a:p>
            <a:endParaRPr lang="en-IN" sz="11200" b="1" dirty="0"/>
          </a:p>
          <a:p>
            <a:endParaRPr lang="en-IN" sz="11200" b="1" dirty="0"/>
          </a:p>
          <a:p>
            <a:endParaRPr lang="en-IN" sz="112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50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0363B-D30A-08C7-69FA-D1D9E5499471}"/>
              </a:ext>
            </a:extLst>
          </p:cNvPr>
          <p:cNvSpPr txBox="1"/>
          <p:nvPr/>
        </p:nvSpPr>
        <p:spPr>
          <a:xfrm>
            <a:off x="270588" y="410547"/>
            <a:ext cx="1165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3209DA-22F9-573D-2B08-5CD96B242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9487"/>
              </p:ext>
            </p:extLst>
          </p:nvPr>
        </p:nvGraphicFramePr>
        <p:xfrm>
          <a:off x="553720" y="1287145"/>
          <a:ext cx="10922601" cy="468286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51801">
                  <a:extLst>
                    <a:ext uri="{9D8B030D-6E8A-4147-A177-3AD203B41FA5}">
                      <a16:colId xmlns:a16="http://schemas.microsoft.com/office/drawing/2014/main" val="3356400245"/>
                    </a:ext>
                  </a:extLst>
                </a:gridCol>
                <a:gridCol w="2524467">
                  <a:extLst>
                    <a:ext uri="{9D8B030D-6E8A-4147-A177-3AD203B41FA5}">
                      <a16:colId xmlns:a16="http://schemas.microsoft.com/office/drawing/2014/main" val="1569201420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213439458"/>
                    </a:ext>
                  </a:extLst>
                </a:gridCol>
                <a:gridCol w="1321067">
                  <a:extLst>
                    <a:ext uri="{9D8B030D-6E8A-4147-A177-3AD203B41FA5}">
                      <a16:colId xmlns:a16="http://schemas.microsoft.com/office/drawing/2014/main" val="3376430609"/>
                    </a:ext>
                  </a:extLst>
                </a:gridCol>
                <a:gridCol w="2334200">
                  <a:extLst>
                    <a:ext uri="{9D8B030D-6E8A-4147-A177-3AD203B41FA5}">
                      <a16:colId xmlns:a16="http://schemas.microsoft.com/office/drawing/2014/main" val="4010374594"/>
                    </a:ext>
                  </a:extLst>
                </a:gridCol>
                <a:gridCol w="2222233">
                  <a:extLst>
                    <a:ext uri="{9D8B030D-6E8A-4147-A177-3AD203B41FA5}">
                      <a16:colId xmlns:a16="http://schemas.microsoft.com/office/drawing/2014/main" val="1210672793"/>
                    </a:ext>
                  </a:extLst>
                </a:gridCol>
              </a:tblGrid>
              <a:tr h="954267"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8580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ID</a:t>
                      </a:r>
                      <a:endParaRPr sz="21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PRIORITY</a:t>
                      </a:r>
                      <a:endParaRPr sz="21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SIZE</a:t>
                      </a:r>
                      <a:endParaRPr sz="1900" u="none" strike="noStrike" cap="none" dirty="0"/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(</a:t>
                      </a:r>
                      <a:r>
                        <a:rPr lang="en" sz="2100" u="none" strike="noStrike" cap="none" dirty="0"/>
                        <a:t>Hours</a:t>
                      </a:r>
                      <a:r>
                        <a:rPr lang="en" sz="2100" u="none" strike="noStrike" cap="none" dirty="0">
                          <a:sym typeface="Arial"/>
                        </a:rPr>
                        <a:t>)</a:t>
                      </a:r>
                      <a:endParaRPr sz="21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SPRINT</a:t>
                      </a:r>
                      <a:endParaRPr sz="21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STATUS</a:t>
                      </a:r>
                      <a:endParaRPr sz="21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NAME</a:t>
                      </a:r>
                      <a:endParaRPr sz="21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extLst>
                  <a:ext uri="{0D108BD9-81ED-4DB2-BD59-A6C34878D82A}">
                    <a16:rowId xmlns:a16="http://schemas.microsoft.com/office/drawing/2014/main" val="3445977286"/>
                  </a:ext>
                </a:extLst>
              </a:tr>
              <a:tr h="629033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8580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1</a:t>
                      </a:r>
                      <a:endParaRPr sz="2100" b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Medium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8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 rowSpan="2"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"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1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/>
                        <a:t>Planned</a:t>
                      </a:r>
                      <a:endParaRPr sz="2100" b="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>
                          <a:sym typeface="Arial"/>
                        </a:rPr>
                        <a:t>Registration</a:t>
                      </a:r>
                      <a:endParaRPr sz="2100" b="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extLst>
                  <a:ext uri="{0D108BD9-81ED-4DB2-BD59-A6C34878D82A}">
                    <a16:rowId xmlns:a16="http://schemas.microsoft.com/office/drawing/2014/main" val="3273638616"/>
                  </a:ext>
                </a:extLst>
              </a:tr>
              <a:tr h="596656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8580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2</a:t>
                      </a:r>
                      <a:endParaRPr sz="2100" b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Medium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4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 dirty="0"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Planned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100" u="none" strike="noStrike" cap="none"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>
                          <a:sym typeface="Arial"/>
                        </a:rPr>
                        <a:t>Login</a:t>
                      </a:r>
                      <a:endParaRPr sz="2100" b="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extLst>
                  <a:ext uri="{0D108BD9-81ED-4DB2-BD59-A6C34878D82A}">
                    <a16:rowId xmlns:a16="http://schemas.microsoft.com/office/drawing/2014/main" val="1523150441"/>
                  </a:ext>
                </a:extLst>
              </a:tr>
              <a:tr h="727973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>
                          <a:sym typeface="Arial"/>
                        </a:rPr>
                        <a:t>3</a:t>
                      </a:r>
                      <a:endParaRPr sz="2100" b="0" u="none" strike="noStrike" cap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High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10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 rowSpan="2"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"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2</a:t>
                      </a:r>
                      <a:endParaRPr sz="1900" b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100" u="none" strike="noStrike" cap="none" dirty="0">
                          <a:sym typeface="Arial"/>
                        </a:rPr>
                        <a:t>Planned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Table Design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extLst>
                  <a:ext uri="{0D108BD9-81ED-4DB2-BD59-A6C34878D82A}">
                    <a16:rowId xmlns:a16="http://schemas.microsoft.com/office/drawing/2014/main" val="2103730002"/>
                  </a:ext>
                </a:extLst>
              </a:tr>
              <a:tr h="548400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>
                          <a:sym typeface="Arial"/>
                        </a:rPr>
                        <a:t>4</a:t>
                      </a:r>
                      <a:endParaRPr sz="2100" b="0" u="none" strike="noStrike" cap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High</a:t>
                      </a:r>
                      <a:endParaRPr sz="1900" b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9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Planned</a:t>
                      </a:r>
                      <a:endParaRPr sz="1900" b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Coding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extLst>
                  <a:ext uri="{0D108BD9-81ED-4DB2-BD59-A6C34878D82A}">
                    <a16:rowId xmlns:a16="http://schemas.microsoft.com/office/drawing/2014/main" val="2679848300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/>
                        <a:t>5</a:t>
                      </a:r>
                      <a:endParaRPr sz="2100" b="0" u="none" strike="noStrike" cap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>
                          <a:sym typeface="Arial"/>
                        </a:rPr>
                        <a:t>Medium</a:t>
                      </a:r>
                      <a:endParaRPr sz="1900" b="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4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 rowSpan="2"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" sz="2100" u="none" strike="noStrike" cap="none" dirty="0"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3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>
                          <a:sym typeface="Arial"/>
                        </a:rPr>
                        <a:t>Planned</a:t>
                      </a:r>
                      <a:endParaRPr sz="1900" b="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Testing data</a:t>
                      </a:r>
                      <a:endParaRPr sz="1900" b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0" marR="77700" marT="38867" marB="38867"/>
                </a:tc>
                <a:extLst>
                  <a:ext uri="{0D108BD9-81ED-4DB2-BD59-A6C34878D82A}">
                    <a16:rowId xmlns:a16="http://schemas.microsoft.com/office/drawing/2014/main" val="2707945378"/>
                  </a:ext>
                </a:extLst>
              </a:tr>
              <a:tr h="727973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/>
                        <a:t>6</a:t>
                      </a:r>
                      <a:endParaRPr sz="2100" b="0" u="none" strike="noStrike" cap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>
                          <a:sym typeface="Arial"/>
                        </a:rPr>
                        <a:t>High</a:t>
                      </a:r>
                      <a:endParaRPr sz="1900" b="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6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Planned</a:t>
                      </a:r>
                      <a:endParaRPr sz="1900" b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0" marR="77700" marT="38867" marB="38867"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100" u="none" strike="noStrike" cap="none" dirty="0">
                          <a:sym typeface="Arial"/>
                        </a:rPr>
                        <a:t>Output generation</a:t>
                      </a:r>
                      <a:endParaRPr sz="21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7700" marR="77700" marT="38867" marB="38867"/>
                </a:tc>
                <a:extLst>
                  <a:ext uri="{0D108BD9-81ED-4DB2-BD59-A6C34878D82A}">
                    <a16:rowId xmlns:a16="http://schemas.microsoft.com/office/drawing/2014/main" val="22414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7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FD327-66E1-D4AE-E389-7BEDB5564037}"/>
              </a:ext>
            </a:extLst>
          </p:cNvPr>
          <p:cNvSpPr txBox="1"/>
          <p:nvPr/>
        </p:nvSpPr>
        <p:spPr>
          <a:xfrm>
            <a:off x="671804" y="111967"/>
            <a:ext cx="3359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C68ACB-539F-B66E-BC89-37A8E134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15716"/>
              </p:ext>
            </p:extLst>
          </p:nvPr>
        </p:nvGraphicFramePr>
        <p:xfrm>
          <a:off x="731520" y="819853"/>
          <a:ext cx="1105304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83">
                  <a:extLst>
                    <a:ext uri="{9D8B030D-6E8A-4147-A177-3AD203B41FA5}">
                      <a16:colId xmlns:a16="http://schemas.microsoft.com/office/drawing/2014/main" val="3647042863"/>
                    </a:ext>
                  </a:extLst>
                </a:gridCol>
                <a:gridCol w="3012254">
                  <a:extLst>
                    <a:ext uri="{9D8B030D-6E8A-4147-A177-3AD203B41FA5}">
                      <a16:colId xmlns:a16="http://schemas.microsoft.com/office/drawing/2014/main" val="4093666802"/>
                    </a:ext>
                  </a:extLst>
                </a:gridCol>
                <a:gridCol w="3012254">
                  <a:extLst>
                    <a:ext uri="{9D8B030D-6E8A-4147-A177-3AD203B41FA5}">
                      <a16:colId xmlns:a16="http://schemas.microsoft.com/office/drawing/2014/main" val="3700638815"/>
                    </a:ext>
                  </a:extLst>
                </a:gridCol>
                <a:gridCol w="3012254">
                  <a:extLst>
                    <a:ext uri="{9D8B030D-6E8A-4147-A177-3AD203B41FA5}">
                      <a16:colId xmlns:a16="http://schemas.microsoft.com/office/drawing/2014/main" val="3002513936"/>
                    </a:ext>
                  </a:extLst>
                </a:gridCol>
              </a:tblGrid>
              <a:tr h="28601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&lt; type of user&gt;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75861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 with correct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93872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all the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11971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Block/Unblock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and Unblock all the staffs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3150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Working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 working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25957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food items and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 the time for food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106082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Syllabus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the syllabus for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82069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Anganwadi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all the Anganwadi’s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2475"/>
                  </a:ext>
                </a:extLst>
              </a:tr>
              <a:tr h="78811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Complaints and send 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complaints from parents and sent appropriate reply to 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3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22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F617A-5B27-25FC-A839-BA3FA7864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46852"/>
              </p:ext>
            </p:extLst>
          </p:nvPr>
        </p:nvGraphicFramePr>
        <p:xfrm>
          <a:off x="737119" y="819853"/>
          <a:ext cx="11047446" cy="563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750">
                  <a:extLst>
                    <a:ext uri="{9D8B030D-6E8A-4147-A177-3AD203B41FA5}">
                      <a16:colId xmlns:a16="http://schemas.microsoft.com/office/drawing/2014/main" val="3647042863"/>
                    </a:ext>
                  </a:extLst>
                </a:gridCol>
                <a:gridCol w="3026188">
                  <a:extLst>
                    <a:ext uri="{9D8B030D-6E8A-4147-A177-3AD203B41FA5}">
                      <a16:colId xmlns:a16="http://schemas.microsoft.com/office/drawing/2014/main" val="4093666802"/>
                    </a:ext>
                  </a:extLst>
                </a:gridCol>
                <a:gridCol w="3104025">
                  <a:extLst>
                    <a:ext uri="{9D8B030D-6E8A-4147-A177-3AD203B41FA5}">
                      <a16:colId xmlns:a16="http://schemas.microsoft.com/office/drawing/2014/main" val="3700638815"/>
                    </a:ext>
                  </a:extLst>
                </a:gridCol>
                <a:gridCol w="2920483">
                  <a:extLst>
                    <a:ext uri="{9D8B030D-6E8A-4147-A177-3AD203B41FA5}">
                      <a16:colId xmlns:a16="http://schemas.microsoft.com/office/drawing/2014/main" val="3002513936"/>
                    </a:ext>
                  </a:extLst>
                </a:gridCol>
              </a:tblGrid>
              <a:tr h="28601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&lt; type of user&gt;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75861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staff to Anganwadi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staff to each Anganwadi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93872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 with correct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11971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staff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3150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Assigned Anganwadi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Able to view the allocated Anganwadi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25957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Working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the working Schedule in Anganwadi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106082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Syllabus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syllabus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82069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feedback from parents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2475"/>
                  </a:ext>
                </a:extLst>
              </a:tr>
              <a:tr h="78811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leave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leave request from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39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70110D-C1B1-5DEC-017B-17CE9284AC87}"/>
              </a:ext>
            </a:extLst>
          </p:cNvPr>
          <p:cNvSpPr txBox="1"/>
          <p:nvPr/>
        </p:nvSpPr>
        <p:spPr>
          <a:xfrm>
            <a:off x="510852" y="9081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119908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3C2FF1-7D66-E763-CE23-EE9012CA1843}"/>
              </a:ext>
            </a:extLst>
          </p:cNvPr>
          <p:cNvSpPr txBox="1"/>
          <p:nvPr/>
        </p:nvSpPr>
        <p:spPr>
          <a:xfrm>
            <a:off x="604158" y="361175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A5FE2C-5B22-D849-7922-2BC218C72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47468"/>
              </p:ext>
            </p:extLst>
          </p:nvPr>
        </p:nvGraphicFramePr>
        <p:xfrm>
          <a:off x="709126" y="1110343"/>
          <a:ext cx="11038114" cy="544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63">
                  <a:extLst>
                    <a:ext uri="{9D8B030D-6E8A-4147-A177-3AD203B41FA5}">
                      <a16:colId xmlns:a16="http://schemas.microsoft.com/office/drawing/2014/main" val="3647042863"/>
                    </a:ext>
                  </a:extLst>
                </a:gridCol>
                <a:gridCol w="3023632">
                  <a:extLst>
                    <a:ext uri="{9D8B030D-6E8A-4147-A177-3AD203B41FA5}">
                      <a16:colId xmlns:a16="http://schemas.microsoft.com/office/drawing/2014/main" val="4093666802"/>
                    </a:ext>
                  </a:extLst>
                </a:gridCol>
                <a:gridCol w="3101403">
                  <a:extLst>
                    <a:ext uri="{9D8B030D-6E8A-4147-A177-3AD203B41FA5}">
                      <a16:colId xmlns:a16="http://schemas.microsoft.com/office/drawing/2014/main" val="3700638815"/>
                    </a:ext>
                  </a:extLst>
                </a:gridCol>
                <a:gridCol w="2918016">
                  <a:extLst>
                    <a:ext uri="{9D8B030D-6E8A-4147-A177-3AD203B41FA5}">
                      <a16:colId xmlns:a16="http://schemas.microsoft.com/office/drawing/2014/main" val="3002513936"/>
                    </a:ext>
                  </a:extLst>
                </a:gridCol>
              </a:tblGrid>
              <a:tr h="362993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&lt; type of user&gt;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75861"/>
                  </a:ext>
                </a:extLst>
              </a:tr>
              <a:tr h="54750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chat with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Communicate with parents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93872"/>
                  </a:ext>
                </a:extLst>
              </a:tr>
              <a:tr h="54750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study notes &amp;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study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11971"/>
                  </a:ext>
                </a:extLst>
              </a:tr>
              <a:tr h="63523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food items &amp;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scheduled time for food and list of food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3150"/>
                  </a:ext>
                </a:extLst>
              </a:tr>
              <a:tr h="63523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student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25957"/>
                  </a:ext>
                </a:extLst>
              </a:tr>
              <a:tr h="63523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 with correct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106082"/>
                  </a:ext>
                </a:extLst>
              </a:tr>
              <a:tr h="63523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Student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student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82069"/>
                  </a:ext>
                </a:extLst>
              </a:tr>
              <a:tr h="63523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working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working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2475"/>
                  </a:ext>
                </a:extLst>
              </a:tr>
              <a:tr h="78215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notes and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study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3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6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250740-83A1-263E-7611-CC471A9A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52988"/>
              </p:ext>
            </p:extLst>
          </p:nvPr>
        </p:nvGraphicFramePr>
        <p:xfrm>
          <a:off x="709126" y="1110343"/>
          <a:ext cx="1103811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63">
                  <a:extLst>
                    <a:ext uri="{9D8B030D-6E8A-4147-A177-3AD203B41FA5}">
                      <a16:colId xmlns:a16="http://schemas.microsoft.com/office/drawing/2014/main" val="3647042863"/>
                    </a:ext>
                  </a:extLst>
                </a:gridCol>
                <a:gridCol w="3023632">
                  <a:extLst>
                    <a:ext uri="{9D8B030D-6E8A-4147-A177-3AD203B41FA5}">
                      <a16:colId xmlns:a16="http://schemas.microsoft.com/office/drawing/2014/main" val="4093666802"/>
                    </a:ext>
                  </a:extLst>
                </a:gridCol>
                <a:gridCol w="3101403">
                  <a:extLst>
                    <a:ext uri="{9D8B030D-6E8A-4147-A177-3AD203B41FA5}">
                      <a16:colId xmlns:a16="http://schemas.microsoft.com/office/drawing/2014/main" val="3700638815"/>
                    </a:ext>
                  </a:extLst>
                </a:gridCol>
                <a:gridCol w="2918016">
                  <a:extLst>
                    <a:ext uri="{9D8B030D-6E8A-4147-A177-3AD203B41FA5}">
                      <a16:colId xmlns:a16="http://schemas.microsoft.com/office/drawing/2014/main" val="3002513936"/>
                    </a:ext>
                  </a:extLst>
                </a:gridCol>
              </a:tblGrid>
              <a:tr h="362993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&lt; type of user&gt;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75861"/>
                  </a:ext>
                </a:extLst>
              </a:tr>
              <a:tr h="54750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food items &amp; schedule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scheduled time for food and list of food items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93872"/>
                  </a:ext>
                </a:extLst>
              </a:tr>
              <a:tr h="54750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feedback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11971"/>
                  </a:ext>
                </a:extLst>
              </a:tr>
              <a:tr h="63523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complaints and view 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complaints and view reply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3150"/>
                  </a:ext>
                </a:extLst>
              </a:tr>
              <a:tr h="63523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leave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leave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25957"/>
                  </a:ext>
                </a:extLst>
              </a:tr>
              <a:tr h="63523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Communicate with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1060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C80691-1FB6-D4C9-8A06-4AF121EFCEA5}"/>
              </a:ext>
            </a:extLst>
          </p:cNvPr>
          <p:cNvSpPr txBox="1"/>
          <p:nvPr/>
        </p:nvSpPr>
        <p:spPr>
          <a:xfrm>
            <a:off x="466531" y="177282"/>
            <a:ext cx="351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110454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A1E1AE-3223-E457-70D8-14BCFFF7B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54697"/>
              </p:ext>
            </p:extLst>
          </p:nvPr>
        </p:nvGraphicFramePr>
        <p:xfrm>
          <a:off x="838200" y="1825625"/>
          <a:ext cx="9417876" cy="45077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9097">
                  <a:extLst>
                    <a:ext uri="{9D8B030D-6E8A-4147-A177-3AD203B41FA5}">
                      <a16:colId xmlns:a16="http://schemas.microsoft.com/office/drawing/2014/main" val="888118003"/>
                    </a:ext>
                  </a:extLst>
                </a:gridCol>
                <a:gridCol w="1540195">
                  <a:extLst>
                    <a:ext uri="{9D8B030D-6E8A-4147-A177-3AD203B41FA5}">
                      <a16:colId xmlns:a16="http://schemas.microsoft.com/office/drawing/2014/main" val="1426923446"/>
                    </a:ext>
                  </a:extLst>
                </a:gridCol>
                <a:gridCol w="1569646">
                  <a:extLst>
                    <a:ext uri="{9D8B030D-6E8A-4147-A177-3AD203B41FA5}">
                      <a16:colId xmlns:a16="http://schemas.microsoft.com/office/drawing/2014/main" val="513876081"/>
                    </a:ext>
                  </a:extLst>
                </a:gridCol>
                <a:gridCol w="1569646">
                  <a:extLst>
                    <a:ext uri="{9D8B030D-6E8A-4147-A177-3AD203B41FA5}">
                      <a16:colId xmlns:a16="http://schemas.microsoft.com/office/drawing/2014/main" val="50495230"/>
                    </a:ext>
                  </a:extLst>
                </a:gridCol>
                <a:gridCol w="1569646">
                  <a:extLst>
                    <a:ext uri="{9D8B030D-6E8A-4147-A177-3AD203B41FA5}">
                      <a16:colId xmlns:a16="http://schemas.microsoft.com/office/drawing/2014/main" val="1453213175"/>
                    </a:ext>
                  </a:extLst>
                </a:gridCol>
                <a:gridCol w="1569646">
                  <a:extLst>
                    <a:ext uri="{9D8B030D-6E8A-4147-A177-3AD203B41FA5}">
                      <a16:colId xmlns:a16="http://schemas.microsoft.com/office/drawing/2014/main" val="1297323890"/>
                    </a:ext>
                  </a:extLst>
                </a:gridCol>
              </a:tblGrid>
              <a:tr h="115676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56668"/>
                  </a:ext>
                </a:extLst>
              </a:tr>
              <a:tr h="670192">
                <a:tc>
                  <a:txBody>
                    <a:bodyPr/>
                    <a:lstStyle/>
                    <a:p>
                      <a:r>
                        <a:rPr lang="en-IN" dirty="0"/>
                        <a:t>1 , 2 ,3 ,4,</a:t>
                      </a:r>
                    </a:p>
                    <a:p>
                      <a:r>
                        <a:rPr lang="en-IN" dirty="0"/>
                        <a:t>10,21,25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15/09/23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29/09/23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9352"/>
                  </a:ext>
                </a:extLst>
              </a:tr>
              <a:tr h="670192">
                <a:tc>
                  <a:txBody>
                    <a:bodyPr/>
                    <a:lstStyle/>
                    <a:p>
                      <a:r>
                        <a:rPr lang="en-IN" dirty="0"/>
                        <a:t>5,6,7,20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30/09/23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12/10/23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90612"/>
                  </a:ext>
                </a:extLst>
              </a:tr>
              <a:tr h="670192">
                <a:tc>
                  <a:txBody>
                    <a:bodyPr/>
                    <a:lstStyle/>
                    <a:p>
                      <a:r>
                        <a:rPr lang="en-IN" dirty="0"/>
                        <a:t>8,11,12,13,9,</a:t>
                      </a:r>
                    </a:p>
                    <a:p>
                      <a:r>
                        <a:rPr lang="en-IN" dirty="0"/>
                        <a:t>18,19,23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13/10/23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29/10/23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33442"/>
                  </a:ext>
                </a:extLst>
              </a:tr>
              <a:tr h="670192">
                <a:tc>
                  <a:txBody>
                    <a:bodyPr/>
                    <a:lstStyle/>
                    <a:p>
                      <a:r>
                        <a:rPr lang="en-IN" dirty="0"/>
                        <a:t>14 , 15,16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IN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30/10/23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3/11/23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15330"/>
                  </a:ext>
                </a:extLst>
              </a:tr>
              <a:tr h="670192">
                <a:tc>
                  <a:txBody>
                    <a:bodyPr/>
                    <a:lstStyle/>
                    <a:p>
                      <a:r>
                        <a:rPr lang="en-IN" dirty="0"/>
                        <a:t>17,29,22,26,27,28,24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8/11/23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30/11/23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490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1F9612-6C5F-6A67-A325-DB4081E6FF74}"/>
              </a:ext>
            </a:extLst>
          </p:cNvPr>
          <p:cNvSpPr txBox="1"/>
          <p:nvPr/>
        </p:nvSpPr>
        <p:spPr>
          <a:xfrm>
            <a:off x="838200" y="629264"/>
            <a:ext cx="4717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000" dirty="0">
                <a:latin typeface="Times" panose="02020603050405020304" pitchFamily="18" charset="0"/>
                <a:cs typeface="Times" panose="02020603050405020304" pitchFamily="18" charset="0"/>
              </a:rPr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308607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F9EB2-D4A8-939B-D2F4-808453B0BED8}"/>
              </a:ext>
            </a:extLst>
          </p:cNvPr>
          <p:cNvSpPr txBox="1"/>
          <p:nvPr/>
        </p:nvSpPr>
        <p:spPr>
          <a:xfrm>
            <a:off x="279918" y="223935"/>
            <a:ext cx="7959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PLAN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1:-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F996A9-FF4F-E1EF-631C-D140AC2C9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63909"/>
              </p:ext>
            </p:extLst>
          </p:nvPr>
        </p:nvGraphicFramePr>
        <p:xfrm>
          <a:off x="75211" y="2099945"/>
          <a:ext cx="12041577" cy="42670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2941">
                  <a:extLst>
                    <a:ext uri="{9D8B030D-6E8A-4147-A177-3AD203B41FA5}">
                      <a16:colId xmlns:a16="http://schemas.microsoft.com/office/drawing/2014/main" val="7570990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8932395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168838814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074591674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950202987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660208790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204237800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050212648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4087091660"/>
                    </a:ext>
                  </a:extLst>
                </a:gridCol>
                <a:gridCol w="908876">
                  <a:extLst>
                    <a:ext uri="{9D8B030D-6E8A-4147-A177-3AD203B41FA5}">
                      <a16:colId xmlns:a16="http://schemas.microsoft.com/office/drawing/2014/main" val="1852586088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1561952001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967562423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842613583"/>
                    </a:ext>
                  </a:extLst>
                </a:gridCol>
              </a:tblGrid>
              <a:tr h="8061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477197"/>
                  </a:ext>
                </a:extLst>
              </a:tr>
              <a:tr h="5839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Design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810703"/>
                  </a:ext>
                </a:extLst>
              </a:tr>
              <a:tr h="621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Design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28/09/2023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792283"/>
                  </a:ext>
                </a:extLst>
              </a:tr>
              <a:tr h="6090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06/10/2023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161128"/>
                  </a:ext>
                </a:extLst>
              </a:tr>
              <a:tr h="6686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&amp;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12/10/2023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77958"/>
                  </a:ext>
                </a:extLst>
              </a:tr>
              <a:tr h="8061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09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320D0-B4C0-4923-F32F-84C4C117BA65}"/>
              </a:ext>
            </a:extLst>
          </p:cNvPr>
          <p:cNvSpPr txBox="1"/>
          <p:nvPr/>
        </p:nvSpPr>
        <p:spPr>
          <a:xfrm>
            <a:off x="289249" y="531845"/>
            <a:ext cx="3013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 :-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4C400A-BC14-3717-09E7-21A3759EA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60275"/>
              </p:ext>
            </p:extLst>
          </p:nvPr>
        </p:nvGraphicFramePr>
        <p:xfrm>
          <a:off x="75211" y="1513840"/>
          <a:ext cx="12041577" cy="41568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2941">
                  <a:extLst>
                    <a:ext uri="{9D8B030D-6E8A-4147-A177-3AD203B41FA5}">
                      <a16:colId xmlns:a16="http://schemas.microsoft.com/office/drawing/2014/main" val="42215438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21843325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1338402714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666773458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535634230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715345317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1853920298"/>
                    </a:ext>
                  </a:extLst>
                </a:gridCol>
                <a:gridCol w="909791">
                  <a:extLst>
                    <a:ext uri="{9D8B030D-6E8A-4147-A177-3AD203B41FA5}">
                      <a16:colId xmlns:a16="http://schemas.microsoft.com/office/drawing/2014/main" val="339446048"/>
                    </a:ext>
                  </a:extLst>
                </a:gridCol>
                <a:gridCol w="779943">
                  <a:extLst>
                    <a:ext uri="{9D8B030D-6E8A-4147-A177-3AD203B41FA5}">
                      <a16:colId xmlns:a16="http://schemas.microsoft.com/office/drawing/2014/main" val="1220201942"/>
                    </a:ext>
                  </a:extLst>
                </a:gridCol>
                <a:gridCol w="908876">
                  <a:extLst>
                    <a:ext uri="{9D8B030D-6E8A-4147-A177-3AD203B41FA5}">
                      <a16:colId xmlns:a16="http://schemas.microsoft.com/office/drawing/2014/main" val="4168529867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593812902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4044769127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412051307"/>
                    </a:ext>
                  </a:extLst>
                </a:gridCol>
              </a:tblGrid>
              <a:tr h="1353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712556"/>
                  </a:ext>
                </a:extLst>
              </a:tr>
              <a:tr h="5175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Design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13/10/2023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009290"/>
                  </a:ext>
                </a:extLst>
              </a:tr>
              <a:tr h="5175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Design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18/10/2023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885125"/>
                  </a:ext>
                </a:extLst>
              </a:tr>
              <a:tr h="353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01/11/2023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19986"/>
                  </a:ext>
                </a:extLst>
              </a:tr>
              <a:tr h="7354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&amp;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03/11/2023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118834"/>
                  </a:ext>
                </a:extLst>
              </a:tr>
              <a:tr h="468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2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87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F9A1F-3C90-5488-C00D-C03B11B5FF64}"/>
              </a:ext>
            </a:extLst>
          </p:cNvPr>
          <p:cNvSpPr txBox="1"/>
          <p:nvPr/>
        </p:nvSpPr>
        <p:spPr>
          <a:xfrm>
            <a:off x="321180" y="582852"/>
            <a:ext cx="373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 :-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E0DD0F-1A6C-7DF6-C33A-2DFFC164B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15795"/>
              </p:ext>
            </p:extLst>
          </p:nvPr>
        </p:nvGraphicFramePr>
        <p:xfrm>
          <a:off x="76259" y="1776500"/>
          <a:ext cx="12039481" cy="35488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4869">
                  <a:extLst>
                    <a:ext uri="{9D8B030D-6E8A-4147-A177-3AD203B41FA5}">
                      <a16:colId xmlns:a16="http://schemas.microsoft.com/office/drawing/2014/main" val="2477585400"/>
                    </a:ext>
                  </a:extLst>
                </a:gridCol>
                <a:gridCol w="1206588">
                  <a:extLst>
                    <a:ext uri="{9D8B030D-6E8A-4147-A177-3AD203B41FA5}">
                      <a16:colId xmlns:a16="http://schemas.microsoft.com/office/drawing/2014/main" val="1012791294"/>
                    </a:ext>
                  </a:extLst>
                </a:gridCol>
                <a:gridCol w="935879">
                  <a:extLst>
                    <a:ext uri="{9D8B030D-6E8A-4147-A177-3AD203B41FA5}">
                      <a16:colId xmlns:a16="http://schemas.microsoft.com/office/drawing/2014/main" val="3812823789"/>
                    </a:ext>
                  </a:extLst>
                </a:gridCol>
                <a:gridCol w="796698">
                  <a:extLst>
                    <a:ext uri="{9D8B030D-6E8A-4147-A177-3AD203B41FA5}">
                      <a16:colId xmlns:a16="http://schemas.microsoft.com/office/drawing/2014/main" val="3190632687"/>
                    </a:ext>
                  </a:extLst>
                </a:gridCol>
                <a:gridCol w="805404">
                  <a:extLst>
                    <a:ext uri="{9D8B030D-6E8A-4147-A177-3AD203B41FA5}">
                      <a16:colId xmlns:a16="http://schemas.microsoft.com/office/drawing/2014/main" val="2015822444"/>
                    </a:ext>
                  </a:extLst>
                </a:gridCol>
                <a:gridCol w="801051">
                  <a:extLst>
                    <a:ext uri="{9D8B030D-6E8A-4147-A177-3AD203B41FA5}">
                      <a16:colId xmlns:a16="http://schemas.microsoft.com/office/drawing/2014/main" val="466899137"/>
                    </a:ext>
                  </a:extLst>
                </a:gridCol>
                <a:gridCol w="801051">
                  <a:extLst>
                    <a:ext uri="{9D8B030D-6E8A-4147-A177-3AD203B41FA5}">
                      <a16:colId xmlns:a16="http://schemas.microsoft.com/office/drawing/2014/main" val="1830734508"/>
                    </a:ext>
                  </a:extLst>
                </a:gridCol>
                <a:gridCol w="801051">
                  <a:extLst>
                    <a:ext uri="{9D8B030D-6E8A-4147-A177-3AD203B41FA5}">
                      <a16:colId xmlns:a16="http://schemas.microsoft.com/office/drawing/2014/main" val="69023325"/>
                    </a:ext>
                  </a:extLst>
                </a:gridCol>
                <a:gridCol w="801051">
                  <a:extLst>
                    <a:ext uri="{9D8B030D-6E8A-4147-A177-3AD203B41FA5}">
                      <a16:colId xmlns:a16="http://schemas.microsoft.com/office/drawing/2014/main" val="3419903667"/>
                    </a:ext>
                  </a:extLst>
                </a:gridCol>
                <a:gridCol w="799533">
                  <a:extLst>
                    <a:ext uri="{9D8B030D-6E8A-4147-A177-3AD203B41FA5}">
                      <a16:colId xmlns:a16="http://schemas.microsoft.com/office/drawing/2014/main" val="2871706611"/>
                    </a:ext>
                  </a:extLst>
                </a:gridCol>
                <a:gridCol w="801051">
                  <a:extLst>
                    <a:ext uri="{9D8B030D-6E8A-4147-A177-3AD203B41FA5}">
                      <a16:colId xmlns:a16="http://schemas.microsoft.com/office/drawing/2014/main" val="484218167"/>
                    </a:ext>
                  </a:extLst>
                </a:gridCol>
                <a:gridCol w="801051">
                  <a:extLst>
                    <a:ext uri="{9D8B030D-6E8A-4147-A177-3AD203B41FA5}">
                      <a16:colId xmlns:a16="http://schemas.microsoft.com/office/drawing/2014/main" val="2124624277"/>
                    </a:ext>
                  </a:extLst>
                </a:gridCol>
                <a:gridCol w="886846">
                  <a:extLst>
                    <a:ext uri="{9D8B030D-6E8A-4147-A177-3AD203B41FA5}">
                      <a16:colId xmlns:a16="http://schemas.microsoft.com/office/drawing/2014/main" val="943897295"/>
                    </a:ext>
                  </a:extLst>
                </a:gridCol>
                <a:gridCol w="937358">
                  <a:extLst>
                    <a:ext uri="{9D8B030D-6E8A-4147-A177-3AD203B41FA5}">
                      <a16:colId xmlns:a16="http://schemas.microsoft.com/office/drawing/2014/main" val="4130904842"/>
                    </a:ext>
                  </a:extLst>
                </a:gridCol>
              </a:tblGrid>
              <a:tr h="8061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11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01130"/>
                  </a:ext>
                </a:extLst>
              </a:tr>
              <a:tr h="6090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22/11/2023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455179"/>
                  </a:ext>
                </a:extLst>
              </a:tr>
              <a:tr h="6686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&amp;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30/11/2023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628891"/>
                  </a:ext>
                </a:extLst>
              </a:tr>
              <a:tr h="8061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837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6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8F6FC-0473-FDAB-7B47-6A98CF06B85F}"/>
              </a:ext>
            </a:extLst>
          </p:cNvPr>
          <p:cNvSpPr txBox="1"/>
          <p:nvPr/>
        </p:nvSpPr>
        <p:spPr>
          <a:xfrm>
            <a:off x="606490" y="326572"/>
            <a:ext cx="11010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26B0F-6E45-CF9A-446B-C757C34E7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1386347"/>
            <a:ext cx="10859528" cy="49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8354-9061-5654-5AD0-57BF146C9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98"/>
            <a:ext cx="9144000" cy="2199335"/>
          </a:xfrm>
        </p:spPr>
        <p:txBody>
          <a:bodyPr>
            <a:normAutofit/>
          </a:bodyPr>
          <a:lstStyle/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b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GEEVAR C ZACHARIAS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A7C66-8964-490D-C420-56CA639E8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COMPUTER APPLICATIONS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 COLLEGE OF ENGINEERING, KUTTIPPURAM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09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A18A51-134B-A5C9-D41A-FF14E603E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" y="0"/>
            <a:ext cx="11562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1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A9542-9507-306C-4CE5-328923CE1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4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2F77A-570A-BE97-4BE4-94BD2F4B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" y="0"/>
            <a:ext cx="11818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7155-2C02-6B6B-6526-EE0FE7B9F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47" y="170640"/>
            <a:ext cx="9144000" cy="1760796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D97B-6615-A988-0291-71A3FE12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1452" y="2165123"/>
            <a:ext cx="5228253" cy="303866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99874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1F15-A3C6-8E6E-525B-114CCF440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79310"/>
            <a:ext cx="6096000" cy="137791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19A1EA3-59BB-662C-919E-ABECD45FE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889" y="1773237"/>
            <a:ext cx="10864645" cy="475538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The Anganwadi system, a cornerstone of India's social welfare initiatives, has been an unwavering beacon of hope in addressing some of the nation's most pressing challenges—child hunger, malnutrition, and child health.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Today, as we're on the edge of a big shift into the digital age, we suggest a major step forward—creating a digital version of Anganwadi called E-Anganwadi. We want to carefully build this using the programming language Python.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E-Anganwadi, in its digital </a:t>
            </a:r>
            <a:r>
              <a:rPr lang="en-GB" sz="1800" dirty="0" err="1"/>
              <a:t>splendor</a:t>
            </a:r>
            <a:r>
              <a:rPr lang="en-GB" sz="1800" dirty="0"/>
              <a:t>, embodies a transformative journey towards India where the health and nutrition of its citizens, especially the vulnerable children residing in remote rural areas, are elevated to new heights.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This system does not merely offer streamlined operations; it is a lifeline, a digital tapestry interwoven with the aspirations of a healthier and more prosperous nation.</a:t>
            </a:r>
            <a:r>
              <a:rPr lang="en-GB" sz="1400" dirty="0"/>
              <a:t> </a:t>
            </a:r>
            <a:r>
              <a:rPr lang="en-GB" sz="1800" dirty="0"/>
              <a:t>But it doesn't stop there.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Our vision extends beyond the administrative corridors of Anganwadi centres to embrace the very heart of these communities.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It incorporates a web application component, oversees product management, provides essential healthcare to young students, and even extends a helping hand with educational materials—a holistic approach to nurturing the holistic development of those it serves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29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97719-369C-319B-EC21-1E01DE5D8B0E}"/>
              </a:ext>
            </a:extLst>
          </p:cNvPr>
          <p:cNvSpPr txBox="1"/>
          <p:nvPr/>
        </p:nvSpPr>
        <p:spPr>
          <a:xfrm>
            <a:off x="707923" y="442452"/>
            <a:ext cx="10844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essence, E-Anganwadi is more than just software; it is a testament to India's commitment to the well-being of its future generations.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a digital symphony of compassion, a harmonious blend of technology and heart, set to redefine the very landscape of child healthcare.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this system, we embark on a journey toward a brighter, healthier, and more prosperous India, where no one is left behind, and every child receives the care they need and deserve.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81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E68B5-3E2C-DED8-A885-32E68B9D57BC}"/>
              </a:ext>
            </a:extLst>
          </p:cNvPr>
          <p:cNvSpPr txBox="1"/>
          <p:nvPr/>
        </p:nvSpPr>
        <p:spPr>
          <a:xfrm>
            <a:off x="1278294" y="951722"/>
            <a:ext cx="52438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                                                        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STAFF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BLOCK/UNBLOCK STAFF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WORKING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FOOD ITEMS &amp; SCHEDULE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 MANAGEMENT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ANGANWADI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COMPLAINT &amp; SEND REPLY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STAFF TO ANGANWADI</a:t>
            </a:r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2AE0D-4C0B-5C38-FBDE-0D5DF5D58702}"/>
              </a:ext>
            </a:extLst>
          </p:cNvPr>
          <p:cNvSpPr txBox="1"/>
          <p:nvPr/>
        </p:nvSpPr>
        <p:spPr>
          <a:xfrm>
            <a:off x="6550702" y="1998739"/>
            <a:ext cx="524380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PROFILE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ASSIGNED ANGANWADI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WORKING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SYLLABUS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FEEDBACKS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LEAVE REQUEST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CHAT WITH PARENT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STUDY NOTES &amp; VIDEOS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FOOD ITEMS &amp; SCHEDULE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3623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0DC21-AD3A-3ED1-11AC-8A14476702A8}"/>
              </a:ext>
            </a:extLst>
          </p:cNvPr>
          <p:cNvSpPr txBox="1"/>
          <p:nvPr/>
        </p:nvSpPr>
        <p:spPr>
          <a:xfrm>
            <a:off x="1054358" y="615820"/>
            <a:ext cx="56823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 DETAILS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WORKING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NOTES &amp; VIDEOS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FOOD ITEMS &amp; SCHEDULE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FEEDBACK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COMPLAINTS &amp; VIEW REPLY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LEAVE REQUEST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23523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9914-1DDB-9DB2-6F67-4A9DC2FBDFDD}"/>
              </a:ext>
            </a:extLst>
          </p:cNvPr>
          <p:cNvSpPr txBox="1"/>
          <p:nvPr/>
        </p:nvSpPr>
        <p:spPr>
          <a:xfrm>
            <a:off x="895739" y="335902"/>
            <a:ext cx="10400522" cy="682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: Intel i3 or above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Hard Disk   : 512 GB and above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RAM           : 4 GB or above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: Windows 8 or above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 End                : HTML, CSS, Bootstrap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 End                 : Python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Framework              : Django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                  : MySQL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IDE                          : Jet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BrainsPycharm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6076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1C0D2-B6ED-8C5F-C60E-D3C3AE2433F1}"/>
              </a:ext>
            </a:extLst>
          </p:cNvPr>
          <p:cNvSpPr txBox="1"/>
          <p:nvPr/>
        </p:nvSpPr>
        <p:spPr>
          <a:xfrm>
            <a:off x="634482" y="447869"/>
            <a:ext cx="6120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08F668-F550-A600-AE27-67B27ECFEC66}"/>
              </a:ext>
            </a:extLst>
          </p:cNvPr>
          <p:cNvGraphicFramePr>
            <a:graphicFrameLocks noGrp="1"/>
          </p:cNvGraphicFramePr>
          <p:nvPr/>
        </p:nvGraphicFramePr>
        <p:xfrm>
          <a:off x="1035698" y="167018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66912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rgbClr val="002060"/>
                      </a:solidFill>
                      <a:prstDash val="solid"/>
                    </a:lnL>
                    <a:lnR w="12700" cmpd="sng">
                      <a:solidFill>
                        <a:srgbClr val="002060"/>
                      </a:solidFill>
                      <a:prstDash val="solid"/>
                    </a:lnR>
                    <a:lnT w="12700" cmpd="sng">
                      <a:solidFill>
                        <a:srgbClr val="002060"/>
                      </a:solidFill>
                      <a:prstDash val="solid"/>
                    </a:lnT>
                    <a:lnB w="127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38849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7E082A-FDDD-2825-1858-681DC2896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64984"/>
              </p:ext>
            </p:extLst>
          </p:nvPr>
        </p:nvGraphicFramePr>
        <p:xfrm>
          <a:off x="838200" y="1670180"/>
          <a:ext cx="10195561" cy="2911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68">
                  <a:extLst>
                    <a:ext uri="{9D8B030D-6E8A-4147-A177-3AD203B41FA5}">
                      <a16:colId xmlns:a16="http://schemas.microsoft.com/office/drawing/2014/main" val="4073133749"/>
                    </a:ext>
                  </a:extLst>
                </a:gridCol>
                <a:gridCol w="1699837">
                  <a:extLst>
                    <a:ext uri="{9D8B030D-6E8A-4147-A177-3AD203B41FA5}">
                      <a16:colId xmlns:a16="http://schemas.microsoft.com/office/drawing/2014/main" val="1959241581"/>
                    </a:ext>
                  </a:extLst>
                </a:gridCol>
                <a:gridCol w="1700064">
                  <a:extLst>
                    <a:ext uri="{9D8B030D-6E8A-4147-A177-3AD203B41FA5}">
                      <a16:colId xmlns:a16="http://schemas.microsoft.com/office/drawing/2014/main" val="2736597248"/>
                    </a:ext>
                  </a:extLst>
                </a:gridCol>
                <a:gridCol w="1700064">
                  <a:extLst>
                    <a:ext uri="{9D8B030D-6E8A-4147-A177-3AD203B41FA5}">
                      <a16:colId xmlns:a16="http://schemas.microsoft.com/office/drawing/2014/main" val="3060650312"/>
                    </a:ext>
                  </a:extLst>
                </a:gridCol>
                <a:gridCol w="1700064">
                  <a:extLst>
                    <a:ext uri="{9D8B030D-6E8A-4147-A177-3AD203B41FA5}">
                      <a16:colId xmlns:a16="http://schemas.microsoft.com/office/drawing/2014/main" val="2676312043"/>
                    </a:ext>
                  </a:extLst>
                </a:gridCol>
                <a:gridCol w="1700064">
                  <a:extLst>
                    <a:ext uri="{9D8B030D-6E8A-4147-A177-3AD203B41FA5}">
                      <a16:colId xmlns:a16="http://schemas.microsoft.com/office/drawing/2014/main" val="3055417953"/>
                    </a:ext>
                  </a:extLst>
                </a:gridCol>
              </a:tblGrid>
              <a:tr h="75164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828142"/>
                  </a:ext>
                </a:extLst>
              </a:tr>
              <a:tr h="72011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12/10/2023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700970"/>
                  </a:ext>
                </a:extLst>
              </a:tr>
              <a:tr h="72011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13/10/2023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03/11/2023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74680"/>
                  </a:ext>
                </a:extLst>
              </a:tr>
              <a:tr h="72011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08/11/2023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30/11/2023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82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0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1330</Words>
  <Application>Microsoft Office PowerPoint</Application>
  <PresentationFormat>Widescreen</PresentationFormat>
  <Paragraphs>606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Söhne</vt:lpstr>
      <vt:lpstr>Times</vt:lpstr>
      <vt:lpstr>Times New Roman</vt:lpstr>
      <vt:lpstr>Office Theme</vt:lpstr>
      <vt:lpstr>E-ANGANWADI MINI PROJECT</vt:lpstr>
      <vt:lpstr>GUIDED BY  DR. GEEVAR C ZACHARIAS</vt:lpstr>
      <vt:lpstr>CONTENTS:-</vt:lpstr>
      <vt:lpstr>INTRODUCTION:-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E-ANGANWADI MINI PROJECT</dc:title>
  <dc:creator>Binsha PrithwiKiran</dc:creator>
  <cp:lastModifiedBy>Binsha PrithwiKiran</cp:lastModifiedBy>
  <cp:revision>13</cp:revision>
  <dcterms:created xsi:type="dcterms:W3CDTF">2023-10-24T13:40:43Z</dcterms:created>
  <dcterms:modified xsi:type="dcterms:W3CDTF">2023-11-23T10:42:49Z</dcterms:modified>
</cp:coreProperties>
</file>