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2" r:id="rId5"/>
    <p:sldId id="273" r:id="rId6"/>
    <p:sldId id="259" r:id="rId7"/>
    <p:sldId id="300" r:id="rId8"/>
    <p:sldId id="291" r:id="rId9"/>
    <p:sldId id="262" r:id="rId10"/>
    <p:sldId id="263" r:id="rId11"/>
    <p:sldId id="264" r:id="rId12"/>
    <p:sldId id="297" r:id="rId13"/>
    <p:sldId id="260" r:id="rId14"/>
    <p:sldId id="261" r:id="rId15"/>
    <p:sldId id="266" r:id="rId16"/>
    <p:sldId id="301" r:id="rId17"/>
    <p:sldId id="294" r:id="rId18"/>
    <p:sldId id="295" r:id="rId19"/>
    <p:sldId id="298" r:id="rId20"/>
    <p:sldId id="299" r:id="rId21"/>
    <p:sldId id="302" r:id="rId22"/>
    <p:sldId id="304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Engravers MT" panose="02090707080505020304" pitchFamily="18" charset="0"/>
      <p:regular r:id="rId33"/>
    </p:embeddedFont>
    <p:embeddedFont>
      <p:font typeface="Franklin Gothic Demi Cond" panose="020B0706030402020204" pitchFamily="34" charset="0"/>
      <p:regular r:id="rId34"/>
    </p:embeddedFont>
    <p:embeddedFont>
      <p:font typeface="MS Reference Sans Serif" panose="020B0604030504040204" pitchFamily="34" charset="0"/>
      <p:regular r:id="rId35"/>
    </p:embeddedFont>
    <p:embeddedFont>
      <p:font typeface="Wingdings 2" panose="050201020105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ndet.com/d/699-pengertian-linked-list-senarai-berantai" TargetMode="External"/><Relationship Id="rId7" Type="http://schemas.openxmlformats.org/officeDocument/2006/relationships/hyperlink" Target="http://yuliana.lecturer.pens.ac.id/Struktur%20Data%20C/Prak%20SD%20-%20pdf/Praktikum%202.pdf" TargetMode="External"/><Relationship Id="rId2" Type="http://schemas.openxmlformats.org/officeDocument/2006/relationships/hyperlink" Target="https://www.trivusi.web.id/2022/07/struktur-data-linked-list.html#:~:text=Secara%20umum%2C%20linked%20list%20dapat,dan%20Circular%20doubly%20linked%20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sfo.itp.ac.id/bahanajar/BahanAjar/EvaYulianti/Strukturdata/Bab4_Senarai%20Berantai.pdf" TargetMode="External"/><Relationship Id="rId5" Type="http://schemas.openxmlformats.org/officeDocument/2006/relationships/hyperlink" Target="https://repository.unikom.ac.id/42026/1/pertemuan%2011.pdf" TargetMode="External"/><Relationship Id="rId4" Type="http://schemas.openxmlformats.org/officeDocument/2006/relationships/hyperlink" Target="https://aryasaktiwirasena.web.ugm.ac.id/2021/01/15/struktur-data-senarai-berantai-linked-li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10" y="541177"/>
            <a:ext cx="11485983" cy="189411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SENARAI BERANTAI (LINKED LIST)</a:t>
            </a:r>
            <a:endParaRPr lang="en-ID" sz="6000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 Cond" panose="020B0706030402020204" pitchFamily="34" charset="0"/>
              </a:rPr>
              <a:t>OVERANALLYZING ABOUT LINKED LIST (SENARAI BERANTAI)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329" y="2413457"/>
            <a:ext cx="6090407" cy="698859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didepan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tersaji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3940" y="2413457"/>
            <a:ext cx="3414186" cy="3997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926" y="2212956"/>
            <a:ext cx="6096000" cy="43132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Tengah </a:t>
            </a: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ditengah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diperlukan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lain,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misalnya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Bantu.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diletakkan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setelah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pointer Bantu. </a:t>
            </a:r>
          </a:p>
          <a:p>
            <a:pPr marL="0" indent="0">
              <a:buNone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7" y="2489998"/>
            <a:ext cx="3579855" cy="4036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60620"/>
            <a:ext cx="12192000" cy="592427"/>
          </a:xfrm>
        </p:spPr>
        <p:txBody>
          <a:bodyPr/>
          <a:lstStyle/>
          <a:p>
            <a:r>
              <a:rPr lang="sv-S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untuk menambah simpul ditengah senarai berantai tersaji pada berikut ini : 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5771" y="2665924"/>
            <a:ext cx="4711903" cy="40756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202025"/>
            <a:ext cx="11859209" cy="2267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Belakang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simpul-simpul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ditambahkan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selalu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menjadi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Pointer Awal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ditambahkan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menyambung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Akhir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kemudian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9" y="4469365"/>
            <a:ext cx="4017800" cy="2145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24" y="335976"/>
            <a:ext cx="5734960" cy="12704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833" y="3065631"/>
            <a:ext cx="5734960" cy="726738"/>
          </a:xfrm>
        </p:spPr>
        <p:txBody>
          <a:bodyPr/>
          <a:lstStyle/>
          <a:p>
            <a:r>
              <a:rPr lang="sv-S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untuk menambah simpul dibelakang senarai berantai tersaji pada berikut ini : 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637" y="2781316"/>
            <a:ext cx="4640501" cy="14705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772" y="447188"/>
            <a:ext cx="6402225" cy="97045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MENGHAPUS SIMPUL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854" y="1890584"/>
            <a:ext cx="7365636" cy="47528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harus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diperhatikan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yaitu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yamg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sesudah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kecuali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" r="-46"/>
          <a:stretch/>
        </p:blipFill>
        <p:spPr>
          <a:xfrm>
            <a:off x="247789" y="447188"/>
            <a:ext cx="4206765" cy="61230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MENAMPILKAN SIMPUL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72755"/>
            <a:ext cx="11977351" cy="2511380"/>
          </a:xfrm>
        </p:spPr>
        <p:txBody>
          <a:bodyPr/>
          <a:lstStyle/>
          <a:p>
            <a:r>
              <a:rPr lang="fi-FI" dirty="0"/>
              <a:t>Operasi ini ditunjukan untuk menampilkan simpul yang sudah diinput pada linked list.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70492" y="2190371"/>
            <a:ext cx="3851017" cy="2600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447188"/>
            <a:ext cx="11938716" cy="84070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5166"/>
            <a:ext cx="12192000" cy="464283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Dasar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implementasi</a:t>
            </a:r>
            <a:r>
              <a:rPr lang="en-US" dirty="0"/>
              <a:t> class Node masing-masing </a:t>
            </a:r>
            <a:r>
              <a:rPr lang="en-US" dirty="0" err="1"/>
              <a:t>jenis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</a:t>
            </a:r>
            <a:r>
              <a:rPr lang="en-US" i="1" dirty="0"/>
              <a:t>Single linked list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</a:t>
            </a:r>
            <a:r>
              <a:rPr lang="en-US" i="1" dirty="0"/>
              <a:t>double linked list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(</a:t>
            </a:r>
            <a:r>
              <a:rPr lang="en-US" i="1" dirty="0"/>
              <a:t>circular linked list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1999" cy="995246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426" y="2360710"/>
            <a:ext cx="6124574" cy="4371393"/>
          </a:xfrm>
        </p:spPr>
        <p:txBody>
          <a:bodyPr>
            <a:normAutofit/>
          </a:bodyPr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/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i="1" dirty="0"/>
              <a:t>(single linked list) :</a:t>
            </a:r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tuggal</a:t>
            </a:r>
            <a:r>
              <a:rPr lang="en-US" b="1" dirty="0"/>
              <a:t>/</a:t>
            </a:r>
            <a:r>
              <a:rPr lang="en-US" b="1" dirty="0" err="1"/>
              <a:t>searah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singly linked list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/pointer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‘</a:t>
            </a:r>
            <a:r>
              <a:rPr lang="en-US" dirty="0" err="1"/>
              <a:t>searah</a:t>
            </a:r>
            <a:r>
              <a:rPr lang="en-US" dirty="0"/>
              <a:t>’,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namuni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penjelajahan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(head)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(tail)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711"/>
            <a:ext cx="60674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4161"/>
            <a:ext cx="6022712" cy="24526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562" y="2439339"/>
            <a:ext cx="6891438" cy="4418661"/>
          </a:xfrm>
        </p:spPr>
        <p:txBody>
          <a:bodyPr/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/</a:t>
            </a:r>
            <a:r>
              <a:rPr lang="en-US" i="1" dirty="0"/>
              <a:t>double :</a:t>
            </a:r>
            <a:r>
              <a:rPr lang="en-US" dirty="0"/>
              <a:t>  </a:t>
            </a:r>
            <a:r>
              <a:rPr lang="en-US" i="1" dirty="0"/>
              <a:t>(double linked list) :</a:t>
            </a:r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arah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double linked list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pointer/</a:t>
            </a:r>
            <a:r>
              <a:rPr lang="en-US" dirty="0" err="1"/>
              <a:t>tautan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" y="2439339"/>
            <a:ext cx="4982211" cy="612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" y="3126256"/>
            <a:ext cx="4973403" cy="2244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0047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KELOMPOK 2</a:t>
            </a:r>
            <a:endParaRPr lang="en-ID" sz="4400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49" y="2222287"/>
            <a:ext cx="11663265" cy="4458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Nadif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yusuf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q  ~  22040700034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Bintang 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fizar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~  22040700020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Farid Nugraha  ~  22040700045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Chesta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fathihul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ihsan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 ~  22040700050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Fauzan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adzima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 ~  22040700055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Rizky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maulana  ~  22040700085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Najlaa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maharani   ~  22040700041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Engravers MT" panose="0209070708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447188"/>
            <a:ext cx="12037455" cy="970450"/>
          </a:xfrm>
        </p:spPr>
        <p:txBody>
          <a:bodyPr/>
          <a:lstStyle/>
          <a:p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15" y="2240924"/>
            <a:ext cx="6555346" cy="4507606"/>
          </a:xfrm>
        </p:spPr>
        <p:txBody>
          <a:bodyPr/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Melingkar</a:t>
            </a:r>
            <a:r>
              <a:rPr lang="en-US" dirty="0"/>
              <a:t> (</a:t>
            </a:r>
            <a:r>
              <a:rPr lang="en-US" i="1" dirty="0"/>
              <a:t>Circular Linked List</a:t>
            </a:r>
            <a:r>
              <a:rPr lang="en-US" dirty="0"/>
              <a:t>) :</a:t>
            </a:r>
            <a:endParaRPr lang="en-US" b="1" dirty="0"/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melingkar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circular linked list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node paling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NULL,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penelusuran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pointer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melingkar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pointer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2809340"/>
            <a:ext cx="5340597" cy="1556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REFERENSI/DAFTER 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222287"/>
            <a:ext cx="11887200" cy="4513364"/>
          </a:xfrm>
        </p:spPr>
        <p:txBody>
          <a:bodyPr/>
          <a:lstStyle/>
          <a:p>
            <a:r>
              <a:rPr lang="en-US" dirty="0">
                <a:hlinkClick r:id="rId2"/>
              </a:rPr>
              <a:t>SITUS  WEB : </a:t>
            </a:r>
            <a:endParaRPr lang="en-US" dirty="0"/>
          </a:p>
          <a:p>
            <a:r>
              <a:rPr lang="en-US" dirty="0">
                <a:hlinkClick r:id="rId2"/>
              </a:rPr>
              <a:t>ttps://www.trivusi.web.id/2022/07/struktur-data-linked-list.html#:~:text=Secara%20umum%2C%20linked%20list%20dapat,dan%20Circular%20doubly%20linked%20list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https://bundet.com/d/699-pengertian-linked-list-senarai-berantai</a:t>
            </a:r>
            <a:endParaRPr lang="en-US" dirty="0"/>
          </a:p>
          <a:p>
            <a:r>
              <a:rPr lang="en-US" dirty="0">
                <a:hlinkClick r:id="rId4"/>
              </a:rPr>
              <a:t>https://aryasaktiwirasena.web.ugm.ac.id/2021/01/15/struktur-data-senarai-berantai-linked-list/</a:t>
            </a:r>
            <a:endParaRPr lang="en-US" dirty="0"/>
          </a:p>
          <a:p>
            <a:r>
              <a:rPr lang="en-US" dirty="0">
                <a:hlinkClick r:id="rId5"/>
              </a:rPr>
              <a:t>https://repository.unikom.ac.id/42026/1/pertemuan%2011.pdf</a:t>
            </a:r>
            <a:endParaRPr lang="en-US" dirty="0"/>
          </a:p>
          <a:p>
            <a:r>
              <a:rPr lang="en-US" dirty="0">
                <a:hlinkClick r:id="rId6"/>
              </a:rPr>
              <a:t>https://sisfo.itp.ac.id/bahanajar/BahanAjar/EvaYulianti/Strukturdata/Bab4_Senarai%20Berantai.pdf</a:t>
            </a:r>
            <a:endParaRPr lang="en-US" dirty="0"/>
          </a:p>
          <a:p>
            <a:r>
              <a:rPr lang="en-US" dirty="0">
                <a:hlinkClick r:id="rId7"/>
              </a:rPr>
              <a:t>http://yuliana.lecturer.pens.ac.id/Struktur%20Data%20C/Prak%20SD%20-%20pdf/Praktikum%202.pdf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286000"/>
            <a:ext cx="10571998" cy="3978876"/>
          </a:xfrm>
        </p:spPr>
        <p:txBody>
          <a:bodyPr/>
          <a:lstStyle/>
          <a:p>
            <a:pPr algn="ctr"/>
            <a:r>
              <a:rPr lang="en-US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T</a:t>
            </a:r>
            <a: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ERIMA</a:t>
            </a:r>
            <a:b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</a:br>
            <a: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KASIH</a:t>
            </a:r>
            <a:endParaRPr lang="en-US" sz="1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PENGERTIAN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LINKED LIST</a:t>
            </a: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34861"/>
            <a:ext cx="12191999" cy="482313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kumpulan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llinear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dinamis dalam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saling berhubngan/bersambung 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disusun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berurutan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Masing-masing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dinamakan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(node)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Dimana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komponen mempunyai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dua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Setiapa simpul punya sebuah pointer yang menunjuk ke simpul urutan berikutnya juga bukti bahwa selmua elemen dapat diakses, kecuali simpul akihr.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Simpul akhir ataupun isi elemen senarai kosong maka nilai </a:t>
            </a:r>
            <a:r>
              <a:rPr lang="en-US" alt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ialah </a:t>
            </a:r>
            <a:r>
              <a:rPr lang="en-US" alt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Bagian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disimpan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diolah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Bagian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kedua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alamat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(Head)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(tail/linked field).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11" y="5649931"/>
            <a:ext cx="5011250" cy="12080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4" descr="K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84790" y="4865235"/>
            <a:ext cx="4578929" cy="784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412124"/>
            <a:ext cx="11745532" cy="1030310"/>
          </a:xfrm>
        </p:spPr>
        <p:txBody>
          <a:bodyPr/>
          <a:lstStyle/>
          <a:p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KELEBIHAN &amp; KEKURANGAN SENARAI BERANTAI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74875"/>
            <a:ext cx="6004585" cy="5762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KELEBIHAN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751138"/>
            <a:ext cx="6004585" cy="41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Kemudahan</a:t>
            </a:r>
            <a:r>
              <a:rPr lang="en-US" dirty="0"/>
              <a:t> &amp;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senarai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/node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/node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6004585" cy="576262"/>
          </a:xfrm>
        </p:spPr>
        <p:txBody>
          <a:bodyPr/>
          <a:lstStyle/>
          <a:p>
            <a:r>
              <a:rPr lang="en-US" dirty="0"/>
              <a:t>KEKURANGAN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6004585" cy="41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penacarian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node non-</a:t>
            </a:r>
            <a:r>
              <a:rPr lang="en-US" dirty="0" err="1"/>
              <a:t>bilangan</a:t>
            </a:r>
            <a:r>
              <a:rPr lang="en-US" dirty="0"/>
              <a:t> 1 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8925" y="2222500"/>
            <a:ext cx="5715635" cy="432562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boleh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berdampingan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didalam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memori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Asalakan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terhubung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diwajibkan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efisien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Elememen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7440" y="2222500"/>
            <a:ext cx="5723255" cy="432625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ARRAY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Elemen harus berdampingan didalam memori.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 disunahkan.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inefisien.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Ditempatkan berdekatan dalam alamat memori.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580" y="447041"/>
            <a:ext cx="11996420" cy="912202"/>
          </a:xfrm>
        </p:spPr>
        <p:txBody>
          <a:bodyPr/>
          <a:lstStyle/>
          <a:p>
            <a:pPr algn="ctr"/>
            <a:r>
              <a:rPr lang="en-US" alt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PERBEDAAN SENARAI BERANTAI DENGAN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626 -0.0141667 L 0.0479173 -0.0143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47040"/>
            <a:ext cx="11924030" cy="8699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OPERASI/PROSES PADA SENARAI BERANTAI</a:t>
            </a:r>
            <a:endParaRPr lang="en-ID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9959" y="2220687"/>
            <a:ext cx="11924523" cy="4376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sejumlah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yaitu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membaca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(traversal),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 struktur &amp; variabel,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mencari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DEKLARASI SIMPUL/NODE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3541690"/>
            <a:ext cx="11900078" cy="320684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Pada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Gambar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Atas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Dari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Senerai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 Medan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(Pointer) Dari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Lain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Kosong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Nilainya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Dinyatakan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Null (Null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Kata Baku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Berarti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0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Atau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Bilangan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Negatif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Jadi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Kita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Melihat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Saja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Maka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Kita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Membaca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Semua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Tersimpan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Senerai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Teori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Linked List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Sejumlah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Node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Linier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Bantuanpointer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Dikatakansingle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Linked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Apabila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Ada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Node.Singleartinya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Field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Buah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Saja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56" y="2032726"/>
            <a:ext cx="6212773" cy="1908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D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  <a:cs typeface="MS Reference Sans Serif" panose="020B0604030504040204" pitchFamily="34" charset="0"/>
                <a:sym typeface="+mn-ea"/>
              </a:rPr>
              <a:t>PENDEKLARASIAN STRUKTUR &amp;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5535" y="2161540"/>
            <a:ext cx="7276465" cy="438912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nilai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yakni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(head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), 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field),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data;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Suatau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baris ke-3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ke-6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 yang punya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info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integer 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variabel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next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baris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memakai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variabel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 descr="K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545080"/>
            <a:ext cx="4816475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2332654"/>
            <a:ext cx="11840547" cy="2071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garis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besar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penambahannya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dijelaskan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berukut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kali pointer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Awal.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Kemudian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Awal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demikian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selalu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diperlakukan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2" y="3873265"/>
            <a:ext cx="4667289" cy="28916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1247</Words>
  <Application>Microsoft Office PowerPoint</Application>
  <PresentationFormat>Widescreen</PresentationFormat>
  <Paragraphs>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Engravers MT</vt:lpstr>
      <vt:lpstr>Calibri</vt:lpstr>
      <vt:lpstr>Courier New</vt:lpstr>
      <vt:lpstr>Wingdings 2</vt:lpstr>
      <vt:lpstr>Franklin Gothic Demi Cond</vt:lpstr>
      <vt:lpstr>Wingdings</vt:lpstr>
      <vt:lpstr>MS Reference Sans Serif</vt:lpstr>
      <vt:lpstr>Century Gothic</vt:lpstr>
      <vt:lpstr>Quotable</vt:lpstr>
      <vt:lpstr>SENARAI BERANTAI (LINKED LIST)</vt:lpstr>
      <vt:lpstr>KELOMPOK 2</vt:lpstr>
      <vt:lpstr>PENGERTIAN LINKED LIST</vt:lpstr>
      <vt:lpstr> KELEBIHAN &amp; KEKURANGAN SENARAI BERANTAI</vt:lpstr>
      <vt:lpstr>PERBEDAAN SENARAI BERANTAI DENGAN ARRAY</vt:lpstr>
      <vt:lpstr>OPERASI/PROSES PADA SENARAI BERANTAI</vt:lpstr>
      <vt:lpstr>DEKLARASI SIMPUL/NODE</vt:lpstr>
      <vt:lpstr>PENDEKLARASIAN STRUKTUR &amp; VARIABEL</vt:lpstr>
      <vt:lpstr>MENAMBAH SIMPUL SENARAI BERANTAI</vt:lpstr>
      <vt:lpstr>MENAMBAH SIMPUL SENARAI BERANTAI</vt:lpstr>
      <vt:lpstr>MENAMBAH SIMPUL SENARAI BERANTAI</vt:lpstr>
      <vt:lpstr>MENAMBAH SIMPUL SENARAI BERANTAI</vt:lpstr>
      <vt:lpstr>MENAMBAH SIMPUL SENARAI BERANTAI</vt:lpstr>
      <vt:lpstr>MENAMBAH SIMPUL SENARAI BERANTAI</vt:lpstr>
      <vt:lpstr>MENGHAPUS SIMPUL</vt:lpstr>
      <vt:lpstr>MENAMPILKAN SIMPUL</vt:lpstr>
      <vt:lpstr>JENIS-JENIS &amp; IMPLAMENTASI SENARAI BERANTAI</vt:lpstr>
      <vt:lpstr>JENIS-JENIS &amp; IMPLAMENTASI SENARAI BERANTAI</vt:lpstr>
      <vt:lpstr>JENIS-JENIS &amp; IMPLAMENTASI SENARAI BERANTAI</vt:lpstr>
      <vt:lpstr>JENIS-JENIS &amp; IMPLAMENTASI SENARAI BERANTAI</vt:lpstr>
      <vt:lpstr> REFERENSI/DAFTER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SENARAI BERANTAI (LINKED LIST)</dc:title>
  <dc:creator>Farid Nugraha Wijaya</dc:creator>
  <cp:lastModifiedBy>user</cp:lastModifiedBy>
  <cp:revision>26</cp:revision>
  <dcterms:created xsi:type="dcterms:W3CDTF">2023-03-17T02:51:00Z</dcterms:created>
  <dcterms:modified xsi:type="dcterms:W3CDTF">2023-06-27T06:53:12Z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29C2D74D3E64424292C6B8EF90F3E772</vt:lpwstr>
  </property>
  <property fmtid="{D5CDD505-2E9C-101B-9397-08002B2CF9AE}" pid="3" name="KSOProductBuildVer">
    <vt:lpwstr>1033-11.2.0.11498</vt:lpwstr>
  </property>
</Properties>
</file>