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0B7D-0EF2-4869-9EF8-1A42C40796E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B4A8-AFF8-4E87-A306-FAF288A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5761"/>
            <a:ext cx="9144000" cy="14891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err="1" smtClean="0">
                <a:latin typeface="Algerian" panose="04020705040A02060702" pitchFamily="82" charset="0"/>
              </a:rPr>
              <a:t>PPKn</a:t>
            </a:r>
            <a:r>
              <a:rPr lang="en-US" sz="2400" dirty="0" smtClean="0">
                <a:latin typeface="Algerian" panose="04020705040A02060702" pitchFamily="82" charset="0"/>
              </a:rPr>
              <a:t> </a:t>
            </a:r>
            <a:r>
              <a:rPr lang="en-US" sz="2400" dirty="0" err="1" smtClean="0">
                <a:latin typeface="Algerian" panose="04020705040A02060702" pitchFamily="82" charset="0"/>
              </a:rPr>
              <a:t>tema</a:t>
            </a:r>
            <a:r>
              <a:rPr lang="en-US" sz="2400" dirty="0" smtClean="0">
                <a:latin typeface="Algerian" panose="04020705040A02060702" pitchFamily="82" charset="0"/>
              </a:rPr>
              <a:t> 7 sub 2</a:t>
            </a:r>
            <a:br>
              <a:rPr lang="en-US" sz="2400" dirty="0" smtClean="0">
                <a:latin typeface="Algerian" panose="04020705040A02060702" pitchFamily="82" charset="0"/>
              </a:rPr>
            </a:br>
            <a:r>
              <a:rPr lang="en-US" sz="2400" dirty="0" err="1" smtClean="0"/>
              <a:t>penerapan</a:t>
            </a:r>
            <a:r>
              <a:rPr lang="en-US" sz="2400" dirty="0" smtClean="0"/>
              <a:t> </a:t>
            </a:r>
            <a:r>
              <a:rPr lang="en-US" sz="2400" dirty="0" err="1" smtClean="0"/>
              <a:t>sila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keempat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8617"/>
            <a:ext cx="9144000" cy="418446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atin typeface="Bradley Hand ITC" panose="03070402050302030203" pitchFamily="66" charset="0"/>
              </a:rPr>
              <a:t>Pohon</a:t>
            </a:r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</a:rPr>
              <a:t>beringin</a:t>
            </a:r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</a:rPr>
              <a:t>merupakan</a:t>
            </a:r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</a:rPr>
              <a:t>simbol</a:t>
            </a:r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</a:rPr>
              <a:t>sila</a:t>
            </a:r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latin typeface="Bradley Hand ITC" panose="03070402050302030203" pitchFamily="66" charset="0"/>
              </a:rPr>
              <a:t>ketiga</a:t>
            </a:r>
            <a:r>
              <a:rPr lang="en-US" b="1" dirty="0" smtClean="0">
                <a:latin typeface="Bradley Hand ITC" panose="03070402050302030203" pitchFamily="66" charset="0"/>
              </a:rPr>
              <a:t> yang </a:t>
            </a:r>
            <a:r>
              <a:rPr lang="en-US" b="1" dirty="0" err="1" smtClean="0">
                <a:latin typeface="Bradley Hand ITC" panose="03070402050302030203" pitchFamily="66" charset="0"/>
              </a:rPr>
              <a:t>berbunyi</a:t>
            </a:r>
            <a:r>
              <a:rPr lang="en-US" b="1" dirty="0" smtClean="0">
                <a:latin typeface="Bradley Hand ITC" panose="03070402050302030203" pitchFamily="66" charset="0"/>
              </a:rPr>
              <a:t> "</a:t>
            </a:r>
            <a:r>
              <a:rPr lang="en-US" b="1" dirty="0" err="1" smtClean="0">
                <a:latin typeface="Bradley Hand ITC" panose="03070402050302030203" pitchFamily="66" charset="0"/>
              </a:rPr>
              <a:t>Persatuan</a:t>
            </a:r>
            <a:r>
              <a:rPr lang="en-US" b="1" dirty="0" smtClean="0">
                <a:latin typeface="Bradley Hand ITC" panose="03070402050302030203" pitchFamily="66" charset="0"/>
              </a:rPr>
              <a:t> Indonesia".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, Pancasila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diibaratkan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peneduh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berlindung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4067" y="4119153"/>
            <a:ext cx="2104571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Nilai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persatuan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7424" y="3522618"/>
            <a:ext cx="4513943" cy="1021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Sebagai</a:t>
            </a:r>
            <a:r>
              <a:rPr lang="en-US" dirty="0" smtClean="0">
                <a:latin typeface="Arial Rounded MT Bold" panose="020F0704030504030204" pitchFamily="34" charset="0"/>
              </a:rPr>
              <a:t>  </a:t>
            </a:r>
            <a:r>
              <a:rPr lang="en-US" dirty="0" err="1" smtClean="0">
                <a:latin typeface="Arial Rounded MT Bold" panose="020F0704030504030204" pitchFamily="34" charset="0"/>
              </a:rPr>
              <a:t>warga</a:t>
            </a:r>
            <a:r>
              <a:rPr lang="en-US" dirty="0" smtClean="0">
                <a:latin typeface="Arial Rounded MT Bold" panose="020F0704030504030204" pitchFamily="34" charset="0"/>
              </a:rPr>
              <a:t> Indonesia </a:t>
            </a:r>
            <a:r>
              <a:rPr lang="en-US" dirty="0" err="1" smtClean="0">
                <a:latin typeface="Arial Rounded MT Bold" panose="020F0704030504030204" pitchFamily="34" charset="0"/>
              </a:rPr>
              <a:t>kita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harus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bersatu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walaupun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berbeda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beda</a:t>
            </a:r>
            <a:r>
              <a:rPr lang="en-US" dirty="0" smtClean="0">
                <a:latin typeface="Arial Rounded MT Bold" panose="020F0704030504030204" pitchFamily="34" charset="0"/>
              </a:rPr>
              <a:t>  </a:t>
            </a:r>
            <a:r>
              <a:rPr lang="en-US" dirty="0" err="1" smtClean="0">
                <a:latin typeface="Arial Rounded MT Bold" panose="020F0704030504030204" pitchFamily="34" charset="0"/>
              </a:rPr>
              <a:t>suku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agama,golongan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6282" y="4688114"/>
            <a:ext cx="44050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Perbedaan</a:t>
            </a:r>
            <a:r>
              <a:rPr lang="en-US" dirty="0" smtClean="0">
                <a:latin typeface="Arial Rounded MT Bold" panose="020F0704030504030204" pitchFamily="34" charset="0"/>
              </a:rPr>
              <a:t>  </a:t>
            </a:r>
            <a:r>
              <a:rPr lang="en-US" dirty="0" err="1" smtClean="0">
                <a:latin typeface="Arial Rounded MT Bold" panose="020F0704030504030204" pitchFamily="34" charset="0"/>
              </a:rPr>
              <a:t>tidak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menjadi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penghalang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untuk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bersatu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dalam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kehidupan</a:t>
            </a:r>
            <a:r>
              <a:rPr lang="en-US" dirty="0" smtClean="0">
                <a:latin typeface="Arial Rounded MT Bold" panose="020F0704030504030204" pitchFamily="34" charset="0"/>
              </a:rPr>
              <a:t> se </a:t>
            </a:r>
            <a:r>
              <a:rPr lang="en-US" dirty="0" err="1" smtClean="0">
                <a:latin typeface="Arial Rounded MT Bold" panose="020F0704030504030204" pitchFamily="34" charset="0"/>
              </a:rPr>
              <a:t>hari</a:t>
            </a:r>
            <a:r>
              <a:rPr lang="en-US" dirty="0" smtClean="0">
                <a:latin typeface="Arial Rounded MT Bold" panose="020F0704030504030204" pitchFamily="34" charset="0"/>
              </a:rPr>
              <a:t>  </a:t>
            </a:r>
            <a:r>
              <a:rPr lang="en-US" dirty="0" err="1" smtClean="0">
                <a:latin typeface="Arial Rounded MT Bold" panose="020F0704030504030204" pitchFamily="34" charset="0"/>
              </a:rPr>
              <a:t>hari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41277" y="42949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88687"/>
            <a:ext cx="10377715" cy="30770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3400195"/>
            <a:ext cx="10377715" cy="314574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0906" y="1236319"/>
            <a:ext cx="18723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Nilai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nilai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sila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ke</a:t>
            </a:r>
            <a:r>
              <a:rPr lang="en-US" dirty="0" smtClean="0">
                <a:latin typeface="Arial Black" panose="020B0A04020102020204" pitchFamily="34" charset="0"/>
              </a:rPr>
              <a:t> 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7310" y="323166"/>
            <a:ext cx="7358743" cy="27407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1-Persatuan Indonesia </a:t>
            </a:r>
            <a:r>
              <a:rPr lang="en-US" dirty="0" err="1" smtClean="0">
                <a:latin typeface="Arial Rounded MT Bold" panose="020F0704030504030204" pitchFamily="34" charset="0"/>
              </a:rPr>
              <a:t>merupakan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persatuan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dimana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seseorang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mendiami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wilayah</a:t>
            </a:r>
            <a:r>
              <a:rPr lang="en-US" dirty="0" smtClean="0">
                <a:latin typeface="Arial Rounded MT Bold" panose="020F0704030504030204" pitchFamily="34" charset="0"/>
              </a:rPr>
              <a:t> Indonesia </a:t>
            </a:r>
            <a:r>
              <a:rPr lang="en-US" dirty="0" err="1" smtClean="0">
                <a:latin typeface="Arial Rounded MT Bold" panose="020F0704030504030204" pitchFamily="34" charset="0"/>
              </a:rPr>
              <a:t>serta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wajib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berpartisipasi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membela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menjunjung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tinggi</a:t>
            </a:r>
            <a:r>
              <a:rPr lang="en-US" dirty="0" smtClean="0">
                <a:latin typeface="Arial Rounded MT Bold" panose="020F0704030504030204" pitchFamily="34" charset="0"/>
              </a:rPr>
              <a:t> ( </a:t>
            </a:r>
            <a:r>
              <a:rPr lang="en-US" dirty="0" err="1" smtClean="0">
                <a:latin typeface="Arial Rounded MT Bold" panose="020F0704030504030204" pitchFamily="34" charset="0"/>
              </a:rPr>
              <a:t>patriotisme</a:t>
            </a:r>
            <a:r>
              <a:rPr lang="en-US" dirty="0" smtClean="0">
                <a:latin typeface="Arial Rounded MT Bold" panose="020F0704030504030204" pitchFamily="34" charset="0"/>
              </a:rPr>
              <a:t> )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2-Cinta </a:t>
            </a:r>
            <a:r>
              <a:rPr lang="en-US" dirty="0" err="1" smtClean="0">
                <a:latin typeface="Arial Rounded MT Bold" panose="020F0704030504030204" pitchFamily="34" charset="0"/>
              </a:rPr>
              <a:t>dan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bangga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dan</a:t>
            </a:r>
            <a:r>
              <a:rPr lang="en-US" dirty="0" smtClean="0">
                <a:latin typeface="Arial Rounded MT Bold" panose="020F0704030504030204" pitchFamily="34" charset="0"/>
              </a:rPr>
              <a:t> Negara Indonesia ( </a:t>
            </a:r>
            <a:r>
              <a:rPr lang="en-US" dirty="0" err="1" smtClean="0">
                <a:latin typeface="Arial Rounded MT Bold" panose="020F0704030504030204" pitchFamily="34" charset="0"/>
              </a:rPr>
              <a:t>jiwa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nasionalisme</a:t>
            </a:r>
            <a:r>
              <a:rPr lang="en-US" dirty="0" smtClean="0">
                <a:latin typeface="Arial Rounded MT Bold" panose="020F0704030504030204" pitchFamily="34" charset="0"/>
              </a:rPr>
              <a:t> ).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3-Pengakuan </a:t>
            </a:r>
            <a:r>
              <a:rPr lang="en-US" dirty="0" err="1" smtClean="0">
                <a:latin typeface="Arial Rounded MT Bold" panose="020F0704030504030204" pitchFamily="34" charset="0"/>
              </a:rPr>
              <a:t>terhadap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kebhinneka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tunggal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ika</a:t>
            </a:r>
            <a:r>
              <a:rPr lang="en-US" dirty="0" smtClean="0">
                <a:latin typeface="Arial Rounded MT Bold" panose="020F0704030504030204" pitchFamily="34" charset="0"/>
              </a:rPr>
              <a:t> an </a:t>
            </a:r>
            <a:r>
              <a:rPr lang="en-US" dirty="0" err="1" smtClean="0">
                <a:latin typeface="Arial Rounded MT Bold" panose="020F0704030504030204" pitchFamily="34" charset="0"/>
              </a:rPr>
              <a:t>suku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 ( </a:t>
            </a:r>
            <a:r>
              <a:rPr lang="en-US" dirty="0" err="1" smtClean="0">
                <a:latin typeface="Arial Rounded MT Bold" panose="020F0704030504030204" pitchFamily="34" charset="0"/>
              </a:rPr>
              <a:t>etnis</a:t>
            </a:r>
            <a:r>
              <a:rPr lang="en-US" dirty="0" smtClean="0">
                <a:latin typeface="Arial Rounded MT Bold" panose="020F0704030504030204" pitchFamily="34" charset="0"/>
              </a:rPr>
              <a:t> ) </a:t>
            </a:r>
            <a:r>
              <a:rPr lang="en-US" dirty="0" err="1" smtClean="0">
                <a:latin typeface="Arial Rounded MT Bold" panose="020F0704030504030204" pitchFamily="34" charset="0"/>
              </a:rPr>
              <a:t>dan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kebudayaan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 lain ( </a:t>
            </a:r>
            <a:r>
              <a:rPr lang="en-US" dirty="0" err="1" smtClean="0">
                <a:latin typeface="Arial Rounded MT Bold" panose="020F0704030504030204" pitchFamily="34" charset="0"/>
              </a:rPr>
              <a:t>berbeda-beda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tetapi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satu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jiwa</a:t>
            </a:r>
            <a:r>
              <a:rPr lang="en-US" dirty="0" smtClean="0">
                <a:latin typeface="Arial Rounded MT Bold" panose="020F0704030504030204" pitchFamily="34" charset="0"/>
              </a:rPr>
              <a:t> ) yang </a:t>
            </a:r>
            <a:r>
              <a:rPr lang="en-US" dirty="0" err="1" smtClean="0">
                <a:latin typeface="Arial Rounded MT Bold" panose="020F0704030504030204" pitchFamily="34" charset="0"/>
              </a:rPr>
              <a:t>memberikan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suatu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arah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didalam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pembinaan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atau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pergerakan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kesatuan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;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28682" y="1451203"/>
            <a:ext cx="6386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3514" y="4313347"/>
            <a:ext cx="1752600" cy="1216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Penera</a:t>
            </a:r>
            <a:r>
              <a:rPr lang="en-US" dirty="0" smtClean="0">
                <a:latin typeface="Arial Black" panose="020B0A04020102020204" pitchFamily="34" charset="0"/>
              </a:rPr>
              <a:t> pan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5429" y="3198351"/>
            <a:ext cx="8186057" cy="3187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Menempatkan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persatuan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kesatuan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serta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kepentingan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atau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negara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diatas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kepentingan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pribadi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ataupun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golongan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Rela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berkorban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demi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kepentingan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Cinta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tanah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air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atau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negara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Bangga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sebagai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persatuan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Indonesia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bertanah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air di Indonesia.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Memajukan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sosialisasi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kesatuan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ber-bhineka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tunggal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ika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Bangga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bahasa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persatuan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kehidupan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sehari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–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hari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yaitu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bahasa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Indonesia.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9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514"/>
            <a:ext cx="9144000" cy="298744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01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462777"/>
            <a:ext cx="1886857" cy="812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Nilai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sila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ke</a:t>
            </a:r>
            <a:r>
              <a:rPr lang="en-US" dirty="0" smtClean="0">
                <a:latin typeface="Arial Black" panose="020B0A04020102020204" pitchFamily="34" charset="0"/>
              </a:rPr>
              <a:t> 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9387" y="738981"/>
            <a:ext cx="4934857" cy="2554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Selalu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mengedepankan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musyawarah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untuk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mencapai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mufakat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dalam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menyelesaikan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suatu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masalah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• </a:t>
            </a:r>
            <a:r>
              <a:rPr lang="en-US" dirty="0" err="1" smtClean="0">
                <a:latin typeface="Arial Rounded MT Bold" panose="020F0704030504030204" pitchFamily="34" charset="0"/>
              </a:rPr>
              <a:t>Tidak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memaksakan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kehendak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pada</a:t>
            </a:r>
            <a:r>
              <a:rPr lang="en-US" dirty="0" smtClean="0">
                <a:latin typeface="Arial Rounded MT Bold" panose="020F0704030504030204" pitchFamily="34" charset="0"/>
              </a:rPr>
              <a:t> orang lain.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• </a:t>
            </a:r>
            <a:r>
              <a:rPr lang="en-US" dirty="0" err="1" smtClean="0">
                <a:latin typeface="Arial Rounded MT Bold" panose="020F0704030504030204" pitchFamily="34" charset="0"/>
              </a:rPr>
              <a:t>Mengutamakan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kepentingan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masyarakat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bangsa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dan</a:t>
            </a:r>
            <a:r>
              <a:rPr lang="en-US" dirty="0" smtClean="0">
                <a:latin typeface="Arial Rounded MT Bold" panose="020F0704030504030204" pitchFamily="34" charset="0"/>
              </a:rPr>
              <a:t> Negara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• </a:t>
            </a:r>
            <a:r>
              <a:rPr lang="en-US" dirty="0" err="1" smtClean="0">
                <a:latin typeface="Arial Rounded MT Bold" panose="020F0704030504030204" pitchFamily="34" charset="0"/>
              </a:rPr>
              <a:t>Menghormati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hasil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musyawarah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bersama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• </a:t>
            </a:r>
            <a:r>
              <a:rPr lang="en-US" dirty="0" err="1" smtClean="0">
                <a:latin typeface="Arial Rounded MT Bold" panose="020F0704030504030204" pitchFamily="34" charset="0"/>
              </a:rPr>
              <a:t>Ikut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serta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dalam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pemilihan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umum</a:t>
            </a:r>
            <a:r>
              <a:rPr lang="en-US" dirty="0" smtClean="0">
                <a:latin typeface="Arial Rounded MT Bold" panose="020F0704030504030204" pitchFamily="34" charset="0"/>
              </a:rPr>
              <a:t>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4259958"/>
            <a:ext cx="153851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Penera</a:t>
            </a:r>
            <a:r>
              <a:rPr lang="en-US" dirty="0" smtClean="0">
                <a:latin typeface="Arial Black" panose="020B0A04020102020204" pitchFamily="34" charset="0"/>
              </a:rPr>
              <a:t> pan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8171" y="3786982"/>
            <a:ext cx="4339771" cy="21506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-</a:t>
            </a:r>
            <a:r>
              <a:rPr lang="en-US" dirty="0" err="1" smtClean="0">
                <a:latin typeface="Arial Rounded MT Bold" panose="020F0704030504030204" pitchFamily="34" charset="0"/>
              </a:rPr>
              <a:t>saling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menghargai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pendapat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-</a:t>
            </a:r>
            <a:r>
              <a:rPr lang="en-US" dirty="0" err="1" smtClean="0">
                <a:latin typeface="Arial Rounded MT Bold" panose="020F0704030504030204" pitchFamily="34" charset="0"/>
              </a:rPr>
              <a:t>menerima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kritik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smtClean="0">
                <a:latin typeface="Arial Rounded MT Bold" panose="020F0704030504030204" pitchFamily="34" charset="0"/>
              </a:rPr>
              <a:t>-</a:t>
            </a:r>
            <a:r>
              <a:rPr lang="en-US" dirty="0" err="1" smtClean="0">
                <a:latin typeface="Arial Rounded MT Bold" panose="020F0704030504030204" pitchFamily="34" charset="0"/>
              </a:rPr>
              <a:t>mengutamakan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musyawarah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</a:rPr>
              <a:t>Mendahulukan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kepentingan</a:t>
            </a:r>
            <a:r>
              <a:rPr lang="en-US" dirty="0" smtClean="0">
                <a:latin typeface="Arial Rounded MT Bold" panose="020F0704030504030204" pitchFamily="34" charset="0"/>
              </a:rPr>
              <a:t> orang </a:t>
            </a:r>
            <a:r>
              <a:rPr lang="en-US" dirty="0" err="1" smtClean="0">
                <a:latin typeface="Arial Rounded MT Bold" panose="020F0704030504030204" pitchFamily="34" charset="0"/>
              </a:rPr>
              <a:t>banyak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12457" y="1626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59763" y="44038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Arial Black</vt:lpstr>
      <vt:lpstr>Arial Rounded MT Bold</vt:lpstr>
      <vt:lpstr>Bradley Hand ITC</vt:lpstr>
      <vt:lpstr>Calibri</vt:lpstr>
      <vt:lpstr>Calibri Light</vt:lpstr>
      <vt:lpstr>Office Theme</vt:lpstr>
      <vt:lpstr>PPKn tema 7 sub 2 penerapan sila ketiga dan keempat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PPKn tema 7 sub 2</dc:title>
  <dc:creator>saifull</dc:creator>
  <cp:lastModifiedBy>saifull</cp:lastModifiedBy>
  <cp:revision>11</cp:revision>
  <dcterms:created xsi:type="dcterms:W3CDTF">2021-02-07T13:29:34Z</dcterms:created>
  <dcterms:modified xsi:type="dcterms:W3CDTF">2021-02-07T15:43:35Z</dcterms:modified>
</cp:coreProperties>
</file>