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9" d="100"/>
          <a:sy n="79" d="100"/>
        </p:scale>
        <p:origin x="39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380" y="397213"/>
            <a:ext cx="1966913" cy="1209675"/>
            <a:chOff x="519112" y="457200"/>
            <a:chExt cx="1966913" cy="1209675"/>
          </a:xfrm>
        </p:grpSpPr>
        <p:sp>
          <p:nvSpPr>
            <p:cNvPr id="3" name="object 3"/>
            <p:cNvSpPr/>
            <p:nvPr/>
          </p:nvSpPr>
          <p:spPr>
            <a:xfrm>
              <a:off x="519112" y="4572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2818" y="2895600"/>
            <a:ext cx="8610600" cy="878446"/>
          </a:xfrm>
          <a:prstGeom prst="rect">
            <a:avLst/>
          </a:prstGeom>
        </p:spPr>
        <p:txBody>
          <a:bodyPr vert="horz" wrap="square" lIns="0" tIns="16510" rIns="0" bIns="0" rtlCol="0">
            <a:spAutoFit/>
          </a:bodyPr>
          <a:lstStyle/>
          <a:p>
            <a:pPr marL="3213735">
              <a:lnSpc>
                <a:spcPct val="100000"/>
              </a:lnSpc>
              <a:spcBef>
                <a:spcPts val="130"/>
              </a:spcBef>
            </a:pPr>
            <a:r>
              <a:rPr lang="en-US" sz="2800" b="1" spc="15" dirty="0">
                <a:latin typeface="Sitka Small Semibold" pitchFamily="2" charset="0"/>
              </a:rPr>
              <a:t>B</a:t>
            </a:r>
            <a:r>
              <a:rPr lang="en-IN" sz="2800" b="1" spc="15" dirty="0">
                <a:latin typeface="Sitka Small Semibold" pitchFamily="2" charset="0"/>
              </a:rPr>
              <a:t>INU.S</a:t>
            </a:r>
            <a:br>
              <a:rPr lang="en-IN" sz="2800" b="1" spc="15" dirty="0">
                <a:latin typeface="Sitka Small Semibold" pitchFamily="2" charset="0"/>
              </a:rPr>
            </a:br>
            <a:r>
              <a:rPr lang="en-IN" sz="2800" b="1" spc="15" dirty="0">
                <a:latin typeface="Stencil" panose="040409050D0802020404" pitchFamily="82" charset="0"/>
              </a:rPr>
              <a:t>FINAL PROJECT</a:t>
            </a:r>
            <a:endParaRPr sz="2800" b="1" spc="15" dirty="0">
              <a:latin typeface="Stencil" panose="040409050D0802020404" pitchFamily="82"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Box 2">
            <a:extLst>
              <a:ext uri="{FF2B5EF4-FFF2-40B4-BE49-F238E27FC236}">
                <a16:creationId xmlns:a16="http://schemas.microsoft.com/office/drawing/2014/main" id="{415A8F50-8FEE-32A3-5804-C5A2863185C3}"/>
              </a:ext>
            </a:extLst>
          </p:cNvPr>
          <p:cNvSpPr txBox="1"/>
          <p:nvPr/>
        </p:nvSpPr>
        <p:spPr>
          <a:xfrm>
            <a:off x="739775" y="1295400"/>
            <a:ext cx="9471025" cy="5172075"/>
          </a:xfrm>
          <a:prstGeom prst="rect">
            <a:avLst/>
          </a:prstGeom>
          <a:noFill/>
        </p:spPr>
        <p:txBody>
          <a:bodyPr wrap="square" rtlCol="0">
            <a:spAutoFit/>
          </a:bodyPr>
          <a:lstStyle/>
          <a:p>
            <a:r>
              <a:rPr lang="en-US" b="1" dirty="0"/>
              <a:t>Model Evaluation: </a:t>
            </a:r>
            <a:r>
              <a:rPr lang="en-US" dirty="0"/>
              <a:t>Evaluate the trained model's performance on the validation and test sets using metrics such as accuracy, precision, recall, and F1-score. Analyze the model's confusion matrix to understand its strengths and weaknesses in recognizing different traffic sign classes.</a:t>
            </a:r>
          </a:p>
          <a:p>
            <a:endParaRPr lang="en-US" dirty="0"/>
          </a:p>
          <a:p>
            <a:r>
              <a:rPr lang="en-US" b="1" dirty="0"/>
              <a:t>Hyperparameter Tuning: </a:t>
            </a:r>
            <a:r>
              <a:rPr lang="en-US" dirty="0"/>
              <a:t>Fine-tune the model's hyperparameters, including learning rate, batch size, dropout rate, and kernel size, to optimize its performance. Use techniques like grid search or random search to explore the hyperparameter space efficiently.</a:t>
            </a:r>
          </a:p>
          <a:p>
            <a:endParaRPr lang="en-US" dirty="0"/>
          </a:p>
          <a:p>
            <a:r>
              <a:rPr lang="en-US" b="1" dirty="0"/>
              <a:t>Deployment:</a:t>
            </a:r>
            <a:r>
              <a:rPr lang="en-US" dirty="0"/>
              <a:t> Deploy the trained model into real-world applications, such as autonomous vehicles, advanced driver assistance systems (ADAS), or traffic monitoring cameras. Optimize the model for inference speed and memory footprint, considering hardware constraints of the target deployment environment.</a:t>
            </a:r>
          </a:p>
          <a:p>
            <a:endParaRPr lang="en-US" dirty="0"/>
          </a:p>
          <a:p>
            <a:r>
              <a:rPr lang="en-US" b="1" dirty="0"/>
              <a:t>Monitoring and Maintenance: </a:t>
            </a:r>
            <a:r>
              <a:rPr lang="en-US" dirty="0"/>
              <a:t>Continuously monitor the deployed model's performance in production to detect any degradation or drift. Implement mechanisms for automatic retraining using fresh data or periodic model updates to ensure its effectiveness over time. Collaborate with domain experts and stakeholders to address emerging challenges and improve the system iteratively.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Content Placeholder 9">
            <a:extLst>
              <a:ext uri="{FF2B5EF4-FFF2-40B4-BE49-F238E27FC236}">
                <a16:creationId xmlns:a16="http://schemas.microsoft.com/office/drawing/2014/main" id="{2C308F4C-F4AD-80DA-F619-DC1D84104DB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26" t="4741" r="35484" b="9064"/>
          <a:stretch/>
        </p:blipFill>
        <p:spPr>
          <a:xfrm>
            <a:off x="2667000" y="1537979"/>
            <a:ext cx="5867400" cy="4572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6" y="2616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60965" y="2313558"/>
            <a:ext cx="10004425" cy="1978747"/>
          </a:xfrm>
          <a:prstGeom prst="rect">
            <a:avLst/>
          </a:prstGeom>
        </p:spPr>
        <p:txBody>
          <a:bodyPr vert="horz" wrap="square" lIns="0" tIns="16510" rIns="0" bIns="0" rtlCol="0">
            <a:spAutoFit/>
          </a:bodyPr>
          <a:lstStyle/>
          <a:p>
            <a:pPr marL="12700">
              <a:lnSpc>
                <a:spcPct val="100000"/>
              </a:lnSpc>
              <a:spcBef>
                <a:spcPts val="130"/>
              </a:spcBef>
            </a:pPr>
            <a:r>
              <a:rPr sz="4250" spc="5" dirty="0">
                <a:latin typeface="Stencil" panose="040409050D0802020404" pitchFamily="82" charset="0"/>
              </a:rPr>
              <a:t>PROJECT</a:t>
            </a:r>
            <a:r>
              <a:rPr sz="4250" spc="-85" dirty="0">
                <a:latin typeface="Stencil" panose="040409050D0802020404" pitchFamily="82" charset="0"/>
              </a:rPr>
              <a:t> </a:t>
            </a:r>
            <a:r>
              <a:rPr sz="4250" spc="25" dirty="0">
                <a:latin typeface="Stencil" panose="040409050D0802020404" pitchFamily="82" charset="0"/>
              </a:rPr>
              <a:t>TITLE</a:t>
            </a:r>
            <a:r>
              <a:rPr lang="en-IN" sz="4250" spc="25" dirty="0">
                <a:latin typeface="Stencil" panose="040409050D0802020404" pitchFamily="82" charset="0"/>
              </a:rPr>
              <a:t> </a:t>
            </a:r>
            <a:r>
              <a:rPr lang="en-IN" sz="4250" spc="25" dirty="0"/>
              <a:t>: </a:t>
            </a:r>
            <a:r>
              <a:rPr lang="en-IN" sz="4250" spc="25" dirty="0">
                <a:latin typeface="Sitka Subheading" pitchFamily="2" charset="0"/>
              </a:rPr>
              <a:t>TRAFFIC SIGN RECOGNITION USING CNN AND KERAS</a:t>
            </a:r>
            <a:endParaRPr sz="4250" dirty="0">
              <a:latin typeface="Sitka Subheading"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43200" y="1752600"/>
            <a:ext cx="7942303" cy="4031873"/>
          </a:xfrm>
          <a:prstGeom prst="rect">
            <a:avLst/>
          </a:prstGeom>
          <a:noFill/>
        </p:spPr>
        <p:txBody>
          <a:bodyPr wrap="square" rtlCol="0">
            <a:spAutoFit/>
          </a:bodyPr>
          <a:lstStyle/>
          <a:p>
            <a:pPr marL="742950" indent="-742950">
              <a:buFont typeface="+mj-lt"/>
              <a:buAutoNum type="arabicPeriod"/>
            </a:pPr>
            <a:r>
              <a:rPr lang="en-IN" sz="3200" dirty="0"/>
              <a:t>Problem Statement</a:t>
            </a:r>
          </a:p>
          <a:p>
            <a:pPr marL="742950" indent="-742950">
              <a:buFont typeface="+mj-lt"/>
              <a:buAutoNum type="arabicPeriod"/>
            </a:pPr>
            <a:r>
              <a:rPr lang="en-IN" sz="3200" dirty="0"/>
              <a:t>Project Overview</a:t>
            </a:r>
          </a:p>
          <a:p>
            <a:pPr marL="742950" indent="-742950">
              <a:buFont typeface="+mj-lt"/>
              <a:buAutoNum type="arabicPeriod"/>
            </a:pPr>
            <a:r>
              <a:rPr lang="en-IN" sz="3200" dirty="0"/>
              <a:t>End Users</a:t>
            </a:r>
          </a:p>
          <a:p>
            <a:pPr marL="742950" indent="-742950">
              <a:buFont typeface="+mj-lt"/>
              <a:buAutoNum type="arabicPeriod"/>
            </a:pPr>
            <a:r>
              <a:rPr lang="en-IN" sz="3200" dirty="0"/>
              <a:t>Our solution and Proposition</a:t>
            </a:r>
          </a:p>
          <a:p>
            <a:pPr marL="742950" indent="-742950">
              <a:buFont typeface="+mj-lt"/>
              <a:buAutoNum type="arabicPeriod"/>
            </a:pPr>
            <a:r>
              <a:rPr lang="en-IN" sz="3200" dirty="0"/>
              <a:t>Key Features</a:t>
            </a:r>
          </a:p>
          <a:p>
            <a:pPr marL="742950" indent="-742950">
              <a:buFont typeface="+mj-lt"/>
              <a:buAutoNum type="arabicPeriod"/>
            </a:pPr>
            <a:r>
              <a:rPr lang="en-IN" sz="3200" dirty="0"/>
              <a:t>Modelling Approach</a:t>
            </a:r>
          </a:p>
          <a:p>
            <a:pPr marL="742950" indent="-742950">
              <a:buFont typeface="+mj-lt"/>
              <a:buAutoNum type="arabicPeriod"/>
            </a:pPr>
            <a:r>
              <a:rPr lang="en-IN" sz="3200" dirty="0"/>
              <a:t>Results and Evaluation</a:t>
            </a:r>
          </a:p>
          <a:p>
            <a:pPr marL="742950" indent="-742950">
              <a:buFont typeface="+mj-lt"/>
              <a:buAutoNum type="arabicPeriod"/>
            </a:pPr>
            <a:r>
              <a:rPr lang="en-IN" sz="32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TextBox 5">
            <a:extLst>
              <a:ext uri="{FF2B5EF4-FFF2-40B4-BE49-F238E27FC236}">
                <a16:creationId xmlns:a16="http://schemas.microsoft.com/office/drawing/2014/main" id="{AFA23FC3-A393-BF4B-70AC-13CC0B10A1D2}"/>
              </a:ext>
            </a:extLst>
          </p:cNvPr>
          <p:cNvSpPr txBox="1"/>
          <p:nvPr/>
        </p:nvSpPr>
        <p:spPr>
          <a:xfrm>
            <a:off x="1066800" y="1676400"/>
            <a:ext cx="6924675" cy="1200329"/>
          </a:xfrm>
          <a:prstGeom prst="rect">
            <a:avLst/>
          </a:prstGeom>
          <a:noFill/>
        </p:spPr>
        <p:txBody>
          <a:bodyPr wrap="square" rtlCol="0">
            <a:spAutoFit/>
          </a:bodyPr>
          <a:lstStyle/>
          <a:p>
            <a:r>
              <a:rPr lang="en-US" dirty="0"/>
              <a:t> </a:t>
            </a:r>
            <a:r>
              <a:rPr lang="en-US" sz="2400" dirty="0" err="1">
                <a:latin typeface="Bookman Old Style" panose="02050604050505020204" pitchFamily="18" charset="0"/>
              </a:rPr>
              <a:t>Devolop</a:t>
            </a:r>
            <a:r>
              <a:rPr lang="en-US" sz="2400" dirty="0">
                <a:latin typeface="Bookman Old Style" panose="02050604050505020204" pitchFamily="18" charset="0"/>
              </a:rPr>
              <a:t> an effective traffic sign recognition systems utilizing convolution neural networks in (CNN) and </a:t>
            </a:r>
            <a:r>
              <a:rPr lang="en-US" sz="2400" dirty="0" err="1">
                <a:latin typeface="Bookman Old Style" panose="02050604050505020204" pitchFamily="18" charset="0"/>
              </a:rPr>
              <a:t>Keras</a:t>
            </a:r>
            <a:endParaRPr lang="en-IN" sz="2400" dirty="0">
              <a:latin typeface="Bookman Old Style" panose="0205060405050502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5785" y="4605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381000" y="1905000"/>
            <a:ext cx="9982200" cy="2862322"/>
          </a:xfrm>
          <a:prstGeom prst="rect">
            <a:avLst/>
          </a:prstGeom>
          <a:noFill/>
        </p:spPr>
        <p:txBody>
          <a:bodyPr wrap="square" rtlCol="0">
            <a:spAutoFit/>
          </a:bodyPr>
          <a:lstStyle/>
          <a:p>
            <a:pPr marL="457200" indent="-457200" algn="l">
              <a:buFont typeface="Arial" panose="020B0604020202020204" pitchFamily="34" charset="0"/>
              <a:buChar char="•"/>
            </a:pPr>
            <a:r>
              <a:rPr lang="en-US" sz="2000" b="0" i="0" dirty="0">
                <a:solidFill>
                  <a:srgbClr val="0D0D0D"/>
                </a:solidFill>
                <a:effectLst/>
                <a:highlight>
                  <a:srgbClr val="FFFFFF"/>
                </a:highlight>
                <a:latin typeface="Aptos Narrow" panose="020B0004020202020204" pitchFamily="34" charset="0"/>
                <a:cs typeface="+mn-lt"/>
              </a:rPr>
              <a:t>Implementing a real-time traffic sign recognition system using Convolutional Neural Networks (CNNs) holds immense importance across various domains such as Autonomous Vehicles, Advanced Driver-Assistance Systems (ADAS), Smart Surveillance Systems, Industrial Automation, Robotics</a:t>
            </a:r>
          </a:p>
          <a:p>
            <a:pPr marL="457200" indent="-457200">
              <a:buFont typeface="Arial" panose="020B0604020202020204" pitchFamily="34" charset="0"/>
              <a:buChar char="•"/>
            </a:pPr>
            <a:r>
              <a:rPr lang="en-US" sz="2000" dirty="0">
                <a:latin typeface="Aptos Narrow" panose="020B0004020202020204" pitchFamily="34" charset="0"/>
                <a:cs typeface="+mn-lt"/>
              </a:rPr>
              <a:t>Their ability to automatically learn hierarchical features from images makes them well-suited for tasks like traffic sign recognition</a:t>
            </a:r>
          </a:p>
          <a:p>
            <a:pPr marL="457200" indent="-457200">
              <a:buFont typeface="Arial" panose="020B0604020202020204" pitchFamily="34" charset="0"/>
              <a:buChar char="•"/>
            </a:pPr>
            <a:r>
              <a:rPr lang="en-US" sz="2000" dirty="0">
                <a:latin typeface="Aptos Narrow" panose="020B0004020202020204" pitchFamily="34" charset="0"/>
                <a:cs typeface="+mn-lt"/>
              </a:rPr>
              <a:t>Real-time traffic sign recognition includes challenges such as </a:t>
            </a:r>
            <a:r>
              <a:rPr lang="en-US" sz="2000" dirty="0" err="1">
                <a:latin typeface="Aptos Narrow" panose="020B0004020202020204" pitchFamily="34" charset="0"/>
                <a:cs typeface="+mn-lt"/>
              </a:rPr>
              <a:t>speed,accuracy,robustness</a:t>
            </a:r>
            <a:r>
              <a:rPr lang="en-US" sz="2000" dirty="0">
                <a:latin typeface="Aptos Narrow" panose="020B0004020202020204" pitchFamily="34" charset="0"/>
                <a:cs typeface="+mn-lt"/>
              </a:rPr>
              <a:t>.</a:t>
            </a:r>
          </a:p>
          <a:p>
            <a:pPr marL="457200" indent="-457200">
              <a:buFont typeface="Arial" panose="020B0604020202020204" pitchFamily="34" charset="0"/>
              <a:buChar char="•"/>
            </a:pPr>
            <a:r>
              <a:rPr lang="en-US" sz="2000" dirty="0">
                <a:latin typeface="Aptos Narrow" panose="020B0004020202020204" pitchFamily="34" charset="0"/>
                <a:cs typeface="+mn-lt"/>
              </a:rPr>
              <a:t>CNNs are highly relevant in traffic sign recognition tasks due to their capability to automatically learn discriminative features from images, minimizing errors in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639252" y="1374187"/>
            <a:ext cx="8844393" cy="3046988"/>
          </a:xfrm>
          <a:prstGeom prst="rect">
            <a:avLst/>
          </a:prstGeom>
          <a:noFill/>
        </p:spPr>
        <p:txBody>
          <a:bodyPr wrap="square" rtlCol="0">
            <a:spAutoFit/>
          </a:bodyPr>
          <a:lstStyle/>
          <a:p>
            <a:r>
              <a:rPr lang="en-IN" sz="2400" dirty="0"/>
              <a:t>.</a:t>
            </a:r>
          </a:p>
          <a:p>
            <a:r>
              <a:rPr lang="en-IN" sz="2400" dirty="0">
                <a:latin typeface="+mj-lt"/>
              </a:rPr>
              <a:t>                          Automobile Manufacturers</a:t>
            </a:r>
          </a:p>
          <a:p>
            <a:r>
              <a:rPr lang="en-IN" sz="2400" dirty="0">
                <a:latin typeface="+mj-lt"/>
              </a:rPr>
              <a:t>                          Transportation Authorities</a:t>
            </a:r>
          </a:p>
          <a:p>
            <a:pPr marL="1371600" lvl="3" indent="457200"/>
            <a:r>
              <a:rPr lang="en-IN" sz="2400" dirty="0">
                <a:latin typeface="+mj-lt"/>
              </a:rPr>
              <a:t>Smart City </a:t>
            </a:r>
            <a:r>
              <a:rPr lang="en-IN" sz="2400" dirty="0" err="1">
                <a:latin typeface="+mj-lt"/>
              </a:rPr>
              <a:t>Initiativesla</a:t>
            </a:r>
            <a:r>
              <a:rPr lang="en-IN" sz="2400" dirty="0">
                <a:latin typeface="+mj-lt"/>
              </a:rPr>
              <a:t> </a:t>
            </a:r>
          </a:p>
          <a:p>
            <a:r>
              <a:rPr lang="en-US" sz="2400" dirty="0">
                <a:latin typeface="+mj-lt"/>
              </a:rPr>
              <a:t>                          Commercial Fleet Operators</a:t>
            </a:r>
          </a:p>
          <a:p>
            <a:r>
              <a:rPr lang="en-US" sz="2400" dirty="0">
                <a:latin typeface="+mj-lt"/>
              </a:rPr>
              <a:t>                          Research and Development</a:t>
            </a:r>
          </a:p>
          <a:p>
            <a:r>
              <a:rPr lang="en-US" sz="2400" dirty="0">
                <a:latin typeface="+mj-lt"/>
              </a:rPr>
              <a:t>                          Navigation and Mapping Services</a:t>
            </a:r>
          </a:p>
          <a:p>
            <a:r>
              <a:rPr lang="en-US" sz="2400" dirty="0">
                <a:latin typeface="+mj-lt"/>
              </a:rPr>
              <a:t>                          </a:t>
            </a:r>
            <a:r>
              <a:rPr lang="en-IN" sz="2400" dirty="0">
                <a:latin typeface="+mj-lt"/>
              </a:rPr>
              <a:t>Law Enforcement</a:t>
            </a:r>
            <a:endParaRPr lang="en-US" sz="2400" dirty="0">
              <a:latin typeface="+mj-lt"/>
            </a:endParaRPr>
          </a:p>
        </p:txBody>
      </p:sp>
      <p:sp>
        <p:nvSpPr>
          <p:cNvPr id="3" name="Bevel 2"/>
          <p:cNvSpPr/>
          <p:nvPr/>
        </p:nvSpPr>
        <p:spPr>
          <a:xfrm>
            <a:off x="3200400" y="1981200"/>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Bevel 9"/>
          <p:cNvSpPr/>
          <p:nvPr/>
        </p:nvSpPr>
        <p:spPr>
          <a:xfrm>
            <a:off x="3206293" y="2343054"/>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Bevel 10"/>
          <p:cNvSpPr/>
          <p:nvPr/>
        </p:nvSpPr>
        <p:spPr>
          <a:xfrm>
            <a:off x="3206293" y="268495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Bevel 11"/>
          <p:cNvSpPr/>
          <p:nvPr/>
        </p:nvSpPr>
        <p:spPr>
          <a:xfrm>
            <a:off x="3195407" y="305661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Bevel 12"/>
          <p:cNvSpPr/>
          <p:nvPr/>
        </p:nvSpPr>
        <p:spPr>
          <a:xfrm>
            <a:off x="3206292" y="339304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Bevel 13"/>
          <p:cNvSpPr/>
          <p:nvPr/>
        </p:nvSpPr>
        <p:spPr>
          <a:xfrm>
            <a:off x="3206292" y="3760378"/>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Bevel 14"/>
          <p:cNvSpPr/>
          <p:nvPr/>
        </p:nvSpPr>
        <p:spPr>
          <a:xfrm>
            <a:off x="3206292" y="4128043"/>
            <a:ext cx="64135" cy="76200"/>
          </a:xfrm>
          <a:prstGeom prst="bevel">
            <a:avLst>
              <a:gd name="adj" fmla="val 125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143000" cy="962025"/>
          </a:xfrm>
          <a:prstGeom prst="rect">
            <a:avLst/>
          </a:prstGeom>
        </p:spPr>
      </p:pic>
      <p:sp>
        <p:nvSpPr>
          <p:cNvPr id="6" name="object 6"/>
          <p:cNvSpPr txBox="1">
            <a:spLocks noGrp="1"/>
          </p:cNvSpPr>
          <p:nvPr>
            <p:ph type="title"/>
          </p:nvPr>
        </p:nvSpPr>
        <p:spPr>
          <a:xfrm>
            <a:off x="571500" y="49164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276730" y="1550379"/>
            <a:ext cx="100584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models are designed to effectively capture intricate patterns and features inherent in traffic signs, ensuring high accuracy and reliability in classification.</a:t>
            </a:r>
          </a:p>
          <a:p>
            <a:pPr marL="342900" indent="-342900">
              <a:buFont typeface="Arial" panose="020B0604020202020204" pitchFamily="34" charset="0"/>
              <a:buChar char="•"/>
            </a:pPr>
            <a:r>
              <a:rPr lang="en-US" sz="2000" dirty="0"/>
              <a:t>The  curate and preprocess a comprehensive dataset comprising a diverse range of traffic sign images and  this diverse dataset enables our model to generalize well and perform effectively in real-world scenarios.</a:t>
            </a:r>
          </a:p>
          <a:p>
            <a:pPr marL="342900" indent="-342900">
              <a:buFont typeface="Arial" panose="020B0604020202020204" pitchFamily="34" charset="0"/>
              <a:buChar char="•"/>
            </a:pPr>
            <a:r>
              <a:rPr lang="en-US" sz="2000" dirty="0"/>
              <a:t> Our solution is designed for seamless integration with existing automotive platforms, navigation systems, and smart city infrastructure</a:t>
            </a:r>
          </a:p>
        </p:txBody>
      </p:sp>
      <p:sp>
        <p:nvSpPr>
          <p:cNvPr id="3" name="TextBox 2">
            <a:extLst>
              <a:ext uri="{FF2B5EF4-FFF2-40B4-BE49-F238E27FC236}">
                <a16:creationId xmlns:a16="http://schemas.microsoft.com/office/drawing/2014/main" id="{59B3F03C-3771-F021-85E5-2DEAD0493C57}"/>
              </a:ext>
            </a:extLst>
          </p:cNvPr>
          <p:cNvSpPr txBox="1"/>
          <p:nvPr/>
        </p:nvSpPr>
        <p:spPr>
          <a:xfrm>
            <a:off x="1122997" y="1161004"/>
            <a:ext cx="2057782" cy="369332"/>
          </a:xfrm>
          <a:prstGeom prst="rect">
            <a:avLst/>
          </a:prstGeom>
          <a:noFill/>
        </p:spPr>
        <p:txBody>
          <a:bodyPr wrap="square" rtlCol="0">
            <a:spAutoFit/>
          </a:bodyPr>
          <a:lstStyle/>
          <a:p>
            <a:r>
              <a:rPr lang="en-US" dirty="0">
                <a:latin typeface="Arial Black" panose="020B0A04020102020204" pitchFamily="34" charset="0"/>
              </a:rPr>
              <a:t>Solution :</a:t>
            </a:r>
            <a:endParaRPr lang="en-IN" dirty="0">
              <a:latin typeface="Arial Black" panose="020B0A04020102020204" pitchFamily="34" charset="0"/>
            </a:endParaRPr>
          </a:p>
        </p:txBody>
      </p:sp>
      <p:sp>
        <p:nvSpPr>
          <p:cNvPr id="5" name="TextBox 4">
            <a:extLst>
              <a:ext uri="{FF2B5EF4-FFF2-40B4-BE49-F238E27FC236}">
                <a16:creationId xmlns:a16="http://schemas.microsoft.com/office/drawing/2014/main" id="{9E47984F-B71F-191C-31E9-22DE41B67482}"/>
              </a:ext>
            </a:extLst>
          </p:cNvPr>
          <p:cNvSpPr txBox="1"/>
          <p:nvPr/>
        </p:nvSpPr>
        <p:spPr>
          <a:xfrm>
            <a:off x="1152144" y="3774139"/>
            <a:ext cx="6102096" cy="369332"/>
          </a:xfrm>
          <a:prstGeom prst="rect">
            <a:avLst/>
          </a:prstGeom>
          <a:noFill/>
        </p:spPr>
        <p:txBody>
          <a:bodyPr wrap="square">
            <a:spAutoFit/>
          </a:bodyPr>
          <a:lstStyle/>
          <a:p>
            <a:r>
              <a:rPr lang="en-US" dirty="0">
                <a:latin typeface="Arial Black" panose="020B0A04020102020204" pitchFamily="34" charset="0"/>
              </a:rPr>
              <a:t>Value proposition :</a:t>
            </a:r>
            <a:endParaRPr lang="en-IN" dirty="0">
              <a:latin typeface="Arial Black" panose="020B0A04020102020204" pitchFamily="34" charset="0"/>
            </a:endParaRPr>
          </a:p>
        </p:txBody>
      </p:sp>
      <p:sp>
        <p:nvSpPr>
          <p:cNvPr id="14" name="TextBox 13">
            <a:extLst>
              <a:ext uri="{FF2B5EF4-FFF2-40B4-BE49-F238E27FC236}">
                <a16:creationId xmlns:a16="http://schemas.microsoft.com/office/drawing/2014/main" id="{CBD93A13-20AB-1EA4-B059-43B008A258D8}"/>
              </a:ext>
            </a:extLst>
          </p:cNvPr>
          <p:cNvSpPr txBox="1"/>
          <p:nvPr/>
        </p:nvSpPr>
        <p:spPr>
          <a:xfrm>
            <a:off x="1276730" y="4216016"/>
            <a:ext cx="9525000" cy="1754326"/>
          </a:xfrm>
          <a:prstGeom prst="rect">
            <a:avLst/>
          </a:prstGeom>
          <a:noFill/>
        </p:spPr>
        <p:txBody>
          <a:bodyPr wrap="square">
            <a:spAutoFit/>
          </a:bodyPr>
          <a:lstStyle/>
          <a:p>
            <a:pPr marL="285750" indent="-285750">
              <a:buFont typeface="Arial" panose="020B0604020202020204" pitchFamily="34" charset="0"/>
              <a:buChar char="•"/>
            </a:pPr>
            <a:r>
              <a:rPr lang="en-US" dirty="0"/>
              <a:t> Enhanced Safety: By accurately recognizing and interpreting traffic signs in real-time, our system assists drivers in adhering to traffic regulations, reducing the risk of accidents and improving overall road safety.</a:t>
            </a:r>
          </a:p>
          <a:p>
            <a:pPr marL="285750" indent="-285750">
              <a:buFont typeface="Arial" panose="020B0604020202020204" pitchFamily="34" charset="0"/>
              <a:buChar char="•"/>
            </a:pPr>
            <a:r>
              <a:rPr lang="en-US" dirty="0"/>
              <a:t>Improved Efficiency: Automated detection and classification of traffic signs streamline navigation and route planning, optimizing travel time and fuel consumption for individual drivers and commercial fleets.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1476375"/>
            <a:ext cx="1152525" cy="17716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1447800" y="1752600"/>
            <a:ext cx="9600818"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High Accuracy and Reliability</a:t>
            </a:r>
            <a:r>
              <a:rPr lang="en-US" sz="2000" dirty="0"/>
              <a:t>: By leveraging state-of-the-art CNN architectures and meticulous dataset curation, our solution achieves exceptional accuracy in traffic sign recognition, surpassing traditional methods.</a:t>
            </a:r>
          </a:p>
          <a:p>
            <a:pPr marL="342900" indent="-342900">
              <a:buFont typeface="Arial" panose="020B0604020202020204" pitchFamily="34" charset="0"/>
              <a:buChar char="•"/>
            </a:pPr>
            <a:r>
              <a:rPr lang="en-US" sz="2000" b="1" dirty="0"/>
              <a:t>Real-time Performance</a:t>
            </a:r>
            <a:r>
              <a:rPr lang="en-US" sz="2000" dirty="0"/>
              <a:t>: Our system excels in real-time performance, swiftly analyzing live video streams from vehicle-mounted cameras to provide instantaneous feedback to drivers.</a:t>
            </a:r>
          </a:p>
          <a:p>
            <a:pPr marL="342900" indent="-342900">
              <a:buFont typeface="Arial" panose="020B0604020202020204" pitchFamily="34" charset="0"/>
              <a:buChar char="•"/>
            </a:pPr>
            <a:r>
              <a:rPr lang="en-US" sz="2000" b="1" dirty="0"/>
              <a:t>Seamless Integration and Scalability: </a:t>
            </a:r>
            <a:r>
              <a:rPr lang="en-US" sz="2000" dirty="0"/>
              <a:t>Designed with seamless integration in mind, our solution effortlessly integrates with existing automotive platforms, navigation systems, and smart city infrastructure.</a:t>
            </a:r>
          </a:p>
          <a:p>
            <a:pPr marL="342900" indent="-342900">
              <a:buFont typeface="Arial" panose="020B0604020202020204" pitchFamily="34" charset="0"/>
              <a:buChar char="•"/>
            </a:pPr>
            <a:r>
              <a:rPr lang="en-US" sz="2000" b="1" dirty="0"/>
              <a:t>Enhanced Safety and Efficiency: </a:t>
            </a:r>
            <a:r>
              <a:rPr lang="en-US" sz="2000" dirty="0"/>
              <a:t>By empowering drivers with timely information about traffic signs, our solution enhances safety by reducing the risk of accidents and violations.</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675258"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Box 2">
            <a:extLst>
              <a:ext uri="{FF2B5EF4-FFF2-40B4-BE49-F238E27FC236}">
                <a16:creationId xmlns:a16="http://schemas.microsoft.com/office/drawing/2014/main" id="{ED81582F-4FB7-3F4D-E8AB-A0A7B8A91CF4}"/>
              </a:ext>
            </a:extLst>
          </p:cNvPr>
          <p:cNvSpPr txBox="1"/>
          <p:nvPr/>
        </p:nvSpPr>
        <p:spPr>
          <a:xfrm>
            <a:off x="684021" y="1447800"/>
            <a:ext cx="10601960" cy="4524315"/>
          </a:xfrm>
          <a:prstGeom prst="rect">
            <a:avLst/>
          </a:prstGeom>
          <a:noFill/>
        </p:spPr>
        <p:txBody>
          <a:bodyPr wrap="square" rtlCol="0">
            <a:spAutoFit/>
          </a:bodyPr>
          <a:lstStyle/>
          <a:p>
            <a:pPr algn="just"/>
            <a:r>
              <a:rPr lang="en-US" b="1" dirty="0"/>
              <a:t>Data Collection: </a:t>
            </a:r>
            <a:r>
              <a:rPr lang="en-US" dirty="0"/>
              <a:t>Begin by sourcing a diverse dataset of labeled traffic sign images from public repositories or by capturing images using cameras mounted on vehicles. Ensure the dataset covers a wide range of traffic sign types, variations, and environmental conditions.</a:t>
            </a:r>
          </a:p>
          <a:p>
            <a:pPr algn="just"/>
            <a:endParaRPr lang="en-US" dirty="0"/>
          </a:p>
          <a:p>
            <a:pPr algn="just"/>
            <a:r>
              <a:rPr lang="en-US" b="1" dirty="0"/>
              <a:t>Data Preprocessing: </a:t>
            </a:r>
            <a:r>
              <a:rPr lang="en-US" dirty="0"/>
              <a:t>Clean and preprocess the dataset to standardize image sizes, normalize pixel values, and augment the dataset using techniques such as rotation, flipping, and cropping. Data augmentation helps increase the variability of the dataset and improves the model's ability to generalize.</a:t>
            </a:r>
          </a:p>
          <a:p>
            <a:pPr algn="just"/>
            <a:endParaRPr lang="en-US" dirty="0"/>
          </a:p>
          <a:p>
            <a:pPr algn="just"/>
            <a:r>
              <a:rPr lang="en-US" b="1" dirty="0"/>
              <a:t>Model Architecture Design: </a:t>
            </a:r>
            <a:r>
              <a:rPr lang="en-US" dirty="0"/>
              <a:t>Design or select a suitable CNN architecture for traffic sign recognition. Consider architectures like </a:t>
            </a:r>
            <a:r>
              <a:rPr lang="en-US" dirty="0" err="1"/>
              <a:t>LeNet</a:t>
            </a:r>
            <a:r>
              <a:rPr lang="en-US" dirty="0"/>
              <a:t>, </a:t>
            </a:r>
            <a:r>
              <a:rPr lang="en-US" dirty="0" err="1"/>
              <a:t>VGGNet</a:t>
            </a:r>
            <a:r>
              <a:rPr lang="en-US" dirty="0"/>
              <a:t>, or custom-designed models optimized for the task. Pay attention to factors such as model depth, receptive field, and computational efficiency.</a:t>
            </a:r>
          </a:p>
          <a:p>
            <a:pPr algn="just"/>
            <a:endParaRPr lang="en-US" dirty="0"/>
          </a:p>
          <a:p>
            <a:pPr algn="just"/>
            <a:r>
              <a:rPr lang="en-IN" b="1" dirty="0"/>
              <a:t>Model Training: </a:t>
            </a:r>
            <a:r>
              <a:rPr lang="en-IN" dirty="0"/>
              <a:t>Train the chosen CNN model on the </a:t>
            </a:r>
            <a:r>
              <a:rPr lang="en-IN" dirty="0" err="1"/>
              <a:t>preprocessed</a:t>
            </a:r>
            <a:r>
              <a:rPr lang="en-IN" dirty="0"/>
              <a:t> dataset using </a:t>
            </a:r>
            <a:r>
              <a:rPr lang="en-IN" dirty="0" err="1"/>
              <a:t>Keras</a:t>
            </a:r>
            <a:r>
              <a:rPr lang="en-IN" dirty="0"/>
              <a:t> and TensorFlow. Split the dataset into training, validation, and test sets to assess the model's performance. Train the model using techniques like mini-batch stochastic gradient descent (SGD) with adaptive learning rate algorithms such as Adam.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886</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Arial</vt:lpstr>
      <vt:lpstr>Arial Black</vt:lpstr>
      <vt:lpstr>Bookman Old Style</vt:lpstr>
      <vt:lpstr>Calibri</vt:lpstr>
      <vt:lpstr>Sitka Small Semibold</vt:lpstr>
      <vt:lpstr>Sitka Subheading</vt:lpstr>
      <vt:lpstr>Stencil</vt:lpstr>
      <vt:lpstr>Trebuchet MS</vt:lpstr>
      <vt:lpstr>Office Theme</vt:lpstr>
      <vt:lpstr>BINU.S FINAL PROJECT</vt:lpstr>
      <vt:lpstr>PROJECT TITLE : TRAFFIC SIGN RECOGNITION USING CNN AND KERAS</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Lithikhaa K</dc:title>
  <dc:creator>Afreen Taj</dc:creator>
  <cp:lastModifiedBy>Goppikkha kalimuthu</cp:lastModifiedBy>
  <cp:revision>25</cp:revision>
  <dcterms:created xsi:type="dcterms:W3CDTF">2024-04-03T05:17:00Z</dcterms:created>
  <dcterms:modified xsi:type="dcterms:W3CDTF">2024-04-10T07:12:34Z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5D522BC3130E46DBA43DD3D81BF94E30_13</vt:lpwstr>
  </property>
  <property fmtid="{D5CDD505-2E9C-101B-9397-08002B2CF9AE}" pid="5" name="KSOProductBuildVer">
    <vt:lpwstr>1033-12.2.0.13489</vt:lpwstr>
  </property>
</Properties>
</file>