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0" r:id="rId5"/>
    <p:sldId id="263"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4629"/>
  </p:normalViewPr>
  <p:slideViewPr>
    <p:cSldViewPr snapToGrid="0" snapToObjects="1">
      <p:cViewPr varScale="1">
        <p:scale>
          <a:sx n="108" d="100"/>
          <a:sy n="108" d="100"/>
        </p:scale>
        <p:origin x="1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7305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92437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92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3951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0725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1085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1361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35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0109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8793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12/10/22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7763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12/10/22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31671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inubangera/tictactoeAIgame.git"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youtu.be/9xXCgSv7-l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2704889-7652-2A05-6984-3FAB1D6A19DD}"/>
              </a:ext>
            </a:extLst>
          </p:cNvPr>
          <p:cNvPicPr>
            <a:picLocks noChangeAspect="1"/>
          </p:cNvPicPr>
          <p:nvPr/>
        </p:nvPicPr>
        <p:blipFill rotWithShape="1">
          <a:blip r:embed="rId2">
            <a:alphaModFix amt="40000"/>
          </a:blip>
          <a:srcRect t="15730"/>
          <a:stretch/>
        </p:blipFill>
        <p:spPr>
          <a:xfrm>
            <a:off x="20" y="7376"/>
            <a:ext cx="12191980" cy="6857985"/>
          </a:xfrm>
          <a:prstGeom prst="rect">
            <a:avLst/>
          </a:prstGeom>
        </p:spPr>
      </p:pic>
      <p:sp>
        <p:nvSpPr>
          <p:cNvPr id="3" name="Subtitle 2">
            <a:extLst>
              <a:ext uri="{FF2B5EF4-FFF2-40B4-BE49-F238E27FC236}">
                <a16:creationId xmlns:a16="http://schemas.microsoft.com/office/drawing/2014/main" id="{75A2EBEA-87B5-18C8-4EFD-142E4E427B6F}"/>
              </a:ext>
            </a:extLst>
          </p:cNvPr>
          <p:cNvSpPr>
            <a:spLocks noGrp="1"/>
          </p:cNvSpPr>
          <p:nvPr>
            <p:ph type="subTitle" idx="1"/>
          </p:nvPr>
        </p:nvSpPr>
        <p:spPr>
          <a:xfrm>
            <a:off x="2786062" y="724415"/>
            <a:ext cx="7124131" cy="1329888"/>
          </a:xfrm>
        </p:spPr>
        <p:txBody>
          <a:bodyPr anchor="t">
            <a:normAutofit/>
          </a:bodyPr>
          <a:lstStyle/>
          <a:p>
            <a:r>
              <a:rPr lang="en-US" dirty="0">
                <a:solidFill>
                  <a:srgbClr val="FFFFFF"/>
                </a:solidFill>
              </a:rPr>
              <a:t>Term project – Proposal submission</a:t>
            </a:r>
          </a:p>
          <a:p>
            <a:r>
              <a:rPr lang="en-US" dirty="0">
                <a:solidFill>
                  <a:srgbClr val="FFFFFF"/>
                </a:solidFill>
              </a:rPr>
              <a:t>		   Ai-fall 2022</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4-Point Star 4">
            <a:extLst>
              <a:ext uri="{FF2B5EF4-FFF2-40B4-BE49-F238E27FC236}">
                <a16:creationId xmlns:a16="http://schemas.microsoft.com/office/drawing/2014/main" id="{4487B401-350E-8617-E979-3E8781FE7890}"/>
              </a:ext>
            </a:extLst>
          </p:cNvPr>
          <p:cNvSpPr/>
          <p:nvPr/>
        </p:nvSpPr>
        <p:spPr>
          <a:xfrm>
            <a:off x="4488872" y="3436369"/>
            <a:ext cx="130628" cy="19000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62394875-D857-3131-CA3A-A7919D86B8AF}"/>
              </a:ext>
            </a:extLst>
          </p:cNvPr>
          <p:cNvSpPr/>
          <p:nvPr/>
        </p:nvSpPr>
        <p:spPr>
          <a:xfrm>
            <a:off x="4488872" y="3861702"/>
            <a:ext cx="142504" cy="225631"/>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BE4EB76A-3653-209D-85FB-96E9421A281A}"/>
              </a:ext>
            </a:extLst>
          </p:cNvPr>
          <p:cNvSpPr/>
          <p:nvPr/>
        </p:nvSpPr>
        <p:spPr>
          <a:xfrm>
            <a:off x="4512611" y="4246737"/>
            <a:ext cx="130628" cy="24936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3D3AA4-93E7-1FFA-0144-05036CB7D1F6}"/>
              </a:ext>
            </a:extLst>
          </p:cNvPr>
          <p:cNvSpPr txBox="1"/>
          <p:nvPr/>
        </p:nvSpPr>
        <p:spPr>
          <a:xfrm>
            <a:off x="4785745" y="3332577"/>
            <a:ext cx="2232562"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Aditya Kumbhar</a:t>
            </a:r>
          </a:p>
        </p:txBody>
      </p:sp>
      <p:sp>
        <p:nvSpPr>
          <p:cNvPr id="10" name="TextBox 9">
            <a:extLst>
              <a:ext uri="{FF2B5EF4-FFF2-40B4-BE49-F238E27FC236}">
                <a16:creationId xmlns:a16="http://schemas.microsoft.com/office/drawing/2014/main" id="{A348A01A-CC9F-92C6-5DBA-435FF77092FF}"/>
              </a:ext>
            </a:extLst>
          </p:cNvPr>
          <p:cNvSpPr txBox="1"/>
          <p:nvPr/>
        </p:nvSpPr>
        <p:spPr>
          <a:xfrm>
            <a:off x="4785745" y="3775877"/>
            <a:ext cx="2018806" cy="37238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Binoy Bangera</a:t>
            </a:r>
          </a:p>
        </p:txBody>
      </p:sp>
      <p:sp>
        <p:nvSpPr>
          <p:cNvPr id="12" name="TextBox 11">
            <a:extLst>
              <a:ext uri="{FF2B5EF4-FFF2-40B4-BE49-F238E27FC236}">
                <a16:creationId xmlns:a16="http://schemas.microsoft.com/office/drawing/2014/main" id="{2BE67AD5-9284-39C2-D9D9-5831D4FB6368}"/>
              </a:ext>
            </a:extLst>
          </p:cNvPr>
          <p:cNvSpPr txBox="1"/>
          <p:nvPr/>
        </p:nvSpPr>
        <p:spPr>
          <a:xfrm>
            <a:off x="4785745" y="4207956"/>
            <a:ext cx="1611099"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Arpit Muley</a:t>
            </a:r>
          </a:p>
        </p:txBody>
      </p:sp>
    </p:spTree>
    <p:extLst>
      <p:ext uri="{BB962C8B-B14F-4D97-AF65-F5344CB8AC3E}">
        <p14:creationId xmlns:p14="http://schemas.microsoft.com/office/powerpoint/2010/main" val="173800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2704889-7652-2A05-6984-3FAB1D6A19DD}"/>
              </a:ext>
            </a:extLst>
          </p:cNvPr>
          <p:cNvPicPr>
            <a:picLocks noChangeAspect="1"/>
          </p:cNvPicPr>
          <p:nvPr/>
        </p:nvPicPr>
        <p:blipFill rotWithShape="1">
          <a:blip r:embed="rId2">
            <a:alphaModFix amt="40000"/>
          </a:blip>
          <a:srcRect t="15730"/>
          <a:stretch/>
        </p:blipFill>
        <p:spPr>
          <a:xfrm>
            <a:off x="20" y="0"/>
            <a:ext cx="12191980" cy="6857985"/>
          </a:xfrm>
          <a:prstGeom prst="rect">
            <a:avLst/>
          </a:prstGeom>
        </p:spPr>
      </p:pic>
      <p:sp>
        <p:nvSpPr>
          <p:cNvPr id="2" name="Title 1">
            <a:extLst>
              <a:ext uri="{FF2B5EF4-FFF2-40B4-BE49-F238E27FC236}">
                <a16:creationId xmlns:a16="http://schemas.microsoft.com/office/drawing/2014/main" id="{BB348043-73B0-3A7A-04FA-2F670978065B}"/>
              </a:ext>
            </a:extLst>
          </p:cNvPr>
          <p:cNvSpPr>
            <a:spLocks noGrp="1"/>
          </p:cNvSpPr>
          <p:nvPr>
            <p:ph type="ctrTitle"/>
          </p:nvPr>
        </p:nvSpPr>
        <p:spPr>
          <a:xfrm>
            <a:off x="2227216" y="1646922"/>
            <a:ext cx="7178722" cy="2884767"/>
          </a:xfrm>
        </p:spPr>
        <p:txBody>
          <a:bodyPr anchor="b">
            <a:normAutofit/>
          </a:bodyPr>
          <a:lstStyle/>
          <a:p>
            <a:r>
              <a:rPr lang="en-US" sz="1800" dirty="0">
                <a:solidFill>
                  <a:srgbClr val="FFFFFF"/>
                </a:solidFill>
              </a:rPr>
              <a:t>			</a:t>
            </a:r>
          </a:p>
        </p:txBody>
      </p:sp>
      <p:sp>
        <p:nvSpPr>
          <p:cNvPr id="3" name="Subtitle 2">
            <a:extLst>
              <a:ext uri="{FF2B5EF4-FFF2-40B4-BE49-F238E27FC236}">
                <a16:creationId xmlns:a16="http://schemas.microsoft.com/office/drawing/2014/main" id="{75A2EBEA-87B5-18C8-4EFD-142E4E427B6F}"/>
              </a:ext>
            </a:extLst>
          </p:cNvPr>
          <p:cNvSpPr>
            <a:spLocks noGrp="1"/>
          </p:cNvSpPr>
          <p:nvPr>
            <p:ph type="subTitle" idx="1"/>
          </p:nvPr>
        </p:nvSpPr>
        <p:spPr>
          <a:xfrm>
            <a:off x="888670" y="2894616"/>
            <a:ext cx="10414659" cy="1804399"/>
          </a:xfrm>
        </p:spPr>
        <p:txBody>
          <a:bodyPr anchor="t">
            <a:normAutofit/>
          </a:bodyPr>
          <a:lstStyle/>
          <a:p>
            <a:pPr algn="ctr"/>
            <a:r>
              <a:rPr lang="en-US" dirty="0">
                <a:solidFill>
                  <a:srgbClr val="FFFFFF"/>
                </a:solidFill>
              </a:rPr>
              <a:t>TIC TAC TOE GAME AI in python USING minmax approach.</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1295EB2-D3AF-E11B-D717-A3B1A79E840C}"/>
              </a:ext>
            </a:extLst>
          </p:cNvPr>
          <p:cNvSpPr txBox="1"/>
          <p:nvPr/>
        </p:nvSpPr>
        <p:spPr>
          <a:xfrm>
            <a:off x="1947793" y="1402300"/>
            <a:ext cx="7737568" cy="369332"/>
          </a:xfrm>
          <a:prstGeom prst="rect">
            <a:avLst/>
          </a:prstGeom>
          <a:noFill/>
        </p:spPr>
        <p:txBody>
          <a:bodyPr wrap="square" rtlCol="0">
            <a:spAutoFit/>
          </a:bodyPr>
          <a:lstStyle/>
          <a:p>
            <a:pPr algn="ctr"/>
            <a:r>
              <a:rPr lang="en-US" dirty="0">
                <a:solidFill>
                  <a:schemeClr val="bg2">
                    <a:lumMod val="90000"/>
                  </a:schemeClr>
                </a:solidFill>
                <a:latin typeface="Roboto" panose="02000000000000000000" pitchFamily="2" charset="0"/>
                <a:ea typeface="Roboto" panose="02000000000000000000" pitchFamily="2" charset="0"/>
              </a:rPr>
              <a:t>PROJECT TITLE</a:t>
            </a:r>
          </a:p>
        </p:txBody>
      </p:sp>
    </p:spTree>
    <p:extLst>
      <p:ext uri="{BB962C8B-B14F-4D97-AF65-F5344CB8AC3E}">
        <p14:creationId xmlns:p14="http://schemas.microsoft.com/office/powerpoint/2010/main" val="102621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2704889-7652-2A05-6984-3FAB1D6A19DD}"/>
              </a:ext>
            </a:extLst>
          </p:cNvPr>
          <p:cNvPicPr>
            <a:picLocks noChangeAspect="1"/>
          </p:cNvPicPr>
          <p:nvPr/>
        </p:nvPicPr>
        <p:blipFill rotWithShape="1">
          <a:blip r:embed="rId2">
            <a:alphaModFix amt="40000"/>
          </a:blip>
          <a:srcRect t="15730"/>
          <a:stretch/>
        </p:blipFill>
        <p:spPr>
          <a:xfrm>
            <a:off x="20" y="0"/>
            <a:ext cx="12191980" cy="6857985"/>
          </a:xfrm>
          <a:prstGeom prst="rect">
            <a:avLst/>
          </a:prstGeom>
        </p:spPr>
      </p:pic>
      <p:sp>
        <p:nvSpPr>
          <p:cNvPr id="2" name="Title 1">
            <a:extLst>
              <a:ext uri="{FF2B5EF4-FFF2-40B4-BE49-F238E27FC236}">
                <a16:creationId xmlns:a16="http://schemas.microsoft.com/office/drawing/2014/main" id="{BB348043-73B0-3A7A-04FA-2F670978065B}"/>
              </a:ext>
            </a:extLst>
          </p:cNvPr>
          <p:cNvSpPr>
            <a:spLocks noGrp="1"/>
          </p:cNvSpPr>
          <p:nvPr>
            <p:ph type="ctrTitle"/>
          </p:nvPr>
        </p:nvSpPr>
        <p:spPr>
          <a:xfrm>
            <a:off x="2227216" y="1646922"/>
            <a:ext cx="7178722" cy="2884767"/>
          </a:xfrm>
        </p:spPr>
        <p:txBody>
          <a:bodyPr anchor="b">
            <a:normAutofit/>
          </a:bodyPr>
          <a:lstStyle/>
          <a:p>
            <a:r>
              <a:rPr lang="en-US" sz="1800" dirty="0">
                <a:solidFill>
                  <a:srgbClr val="FFFFFF"/>
                </a:solidFill>
              </a:rPr>
              <a:t>			</a:t>
            </a:r>
          </a:p>
        </p:txBody>
      </p:sp>
      <p:sp>
        <p:nvSpPr>
          <p:cNvPr id="3" name="Subtitle 2">
            <a:extLst>
              <a:ext uri="{FF2B5EF4-FFF2-40B4-BE49-F238E27FC236}">
                <a16:creationId xmlns:a16="http://schemas.microsoft.com/office/drawing/2014/main" id="{75A2EBEA-87B5-18C8-4EFD-142E4E427B6F}"/>
              </a:ext>
            </a:extLst>
          </p:cNvPr>
          <p:cNvSpPr>
            <a:spLocks noGrp="1"/>
          </p:cNvSpPr>
          <p:nvPr>
            <p:ph type="subTitle" idx="1"/>
          </p:nvPr>
        </p:nvSpPr>
        <p:spPr>
          <a:xfrm>
            <a:off x="2533934" y="702702"/>
            <a:ext cx="7124131" cy="1329888"/>
          </a:xfrm>
        </p:spPr>
        <p:txBody>
          <a:bodyPr anchor="t">
            <a:normAutofit/>
          </a:bodyPr>
          <a:lstStyle/>
          <a:p>
            <a:pPr algn="ctr"/>
            <a:r>
              <a:rPr lang="en-US" dirty="0">
                <a:solidFill>
                  <a:srgbClr val="FFFFFF"/>
                </a:solidFill>
              </a:rPr>
              <a:t>Project Objectives</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9996A76-360B-5BA3-9053-3D1C85FA4BAF}"/>
              </a:ext>
            </a:extLst>
          </p:cNvPr>
          <p:cNvSpPr txBox="1"/>
          <p:nvPr/>
        </p:nvSpPr>
        <p:spPr>
          <a:xfrm>
            <a:off x="1902269" y="1388138"/>
            <a:ext cx="8752114"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2">
                    <a:lumMod val="90000"/>
                  </a:schemeClr>
                </a:solidFill>
                <a:effectLst/>
                <a:latin typeface="Roboto" panose="02000000000000000000" pitchFamily="2" charset="0"/>
                <a:ea typeface="Roboto" panose="02000000000000000000" pitchFamily="2" charset="0"/>
              </a:rPr>
              <a:t>The goal of this project is to write a Python program that plays Tic-Tac-Toe.</a:t>
            </a:r>
          </a:p>
          <a:p>
            <a:endParaRPr lang="en-US" dirty="0">
              <a:solidFill>
                <a:schemeClr val="bg2">
                  <a:lumMod val="90000"/>
                </a:schemeClr>
              </a:solidFill>
              <a:latin typeface="Roboto" panose="02000000000000000000" pitchFamily="2" charset="0"/>
            </a:endParaRPr>
          </a:p>
          <a:p>
            <a:pPr marL="285750" indent="-285750">
              <a:buFont typeface="Arial" panose="020B0604020202020204" pitchFamily="34" charset="0"/>
              <a:buChar char="•"/>
            </a:pPr>
            <a:r>
              <a:rPr lang="en-US" b="0" i="0" dirty="0">
                <a:solidFill>
                  <a:schemeClr val="bg2">
                    <a:lumMod val="90000"/>
                  </a:schemeClr>
                </a:solidFill>
                <a:effectLst/>
                <a:latin typeface="Roboto" panose="02000000000000000000" pitchFamily="2" charset="0"/>
              </a:rPr>
              <a:t>Tic Tac Toe is traditionally played on a 3 × 3 grid.</a:t>
            </a:r>
          </a:p>
          <a:p>
            <a:pPr marL="285750" indent="-285750">
              <a:buFont typeface="Arial" panose="020B0604020202020204" pitchFamily="34" charset="0"/>
              <a:buChar char="•"/>
            </a:pPr>
            <a:endParaRPr lang="en-US" b="0" i="0" dirty="0">
              <a:solidFill>
                <a:schemeClr val="bg2">
                  <a:lumMod val="90000"/>
                </a:schemeClr>
              </a:solidFill>
              <a:effectLst/>
              <a:latin typeface="Roboto" panose="02000000000000000000" pitchFamily="2" charset="0"/>
            </a:endParaRPr>
          </a:p>
          <a:p>
            <a:pPr marL="285750" indent="-285750">
              <a:buFont typeface="Arial" panose="020B0604020202020204" pitchFamily="34" charset="0"/>
              <a:buChar char="•"/>
            </a:pPr>
            <a:r>
              <a:rPr lang="en-US" b="0" i="0" dirty="0">
                <a:solidFill>
                  <a:schemeClr val="bg2">
                    <a:lumMod val="90000"/>
                  </a:schemeClr>
                </a:solidFill>
                <a:effectLst/>
                <a:latin typeface="Roboto" panose="02000000000000000000" pitchFamily="2" charset="0"/>
              </a:rPr>
              <a:t>Players take turns placing a mark in one of the cells of the grid.</a:t>
            </a:r>
          </a:p>
          <a:p>
            <a:pPr marL="285750" indent="-285750">
              <a:buFont typeface="Arial" panose="020B0604020202020204" pitchFamily="34" charset="0"/>
              <a:buChar char="•"/>
            </a:pPr>
            <a:endParaRPr lang="en-US" b="0" i="0" dirty="0">
              <a:solidFill>
                <a:schemeClr val="bg2">
                  <a:lumMod val="90000"/>
                </a:schemeClr>
              </a:solidFill>
              <a:effectLst/>
              <a:latin typeface="Roboto" panose="02000000000000000000" pitchFamily="2" charset="0"/>
            </a:endParaRPr>
          </a:p>
          <a:p>
            <a:pPr marL="285750" indent="-285750">
              <a:buFont typeface="Arial" panose="020B0604020202020204" pitchFamily="34" charset="0"/>
              <a:buChar char="•"/>
            </a:pPr>
            <a:r>
              <a:rPr lang="en-US" i="0" dirty="0">
                <a:solidFill>
                  <a:schemeClr val="bg2">
                    <a:lumMod val="90000"/>
                  </a:schemeClr>
                </a:solidFill>
                <a:effectLst/>
                <a:latin typeface="Roboto" panose="02000000000000000000" pitchFamily="2" charset="0"/>
              </a:rPr>
              <a:t>The goal of the game is for players to position their marks so that they make a continuous line of three cells vertically, horizontally, or diagonally.</a:t>
            </a:r>
          </a:p>
          <a:p>
            <a:endParaRPr lang="en-US" i="0" dirty="0">
              <a:solidFill>
                <a:schemeClr val="bg2">
                  <a:lumMod val="90000"/>
                </a:schemeClr>
              </a:solidFill>
              <a:effectLst/>
              <a:latin typeface="Roboto" panose="02000000000000000000" pitchFamily="2" charset="0"/>
            </a:endParaRPr>
          </a:p>
          <a:p>
            <a:pPr marL="285750" indent="-285750">
              <a:buFont typeface="Arial" panose="020B0604020202020204" pitchFamily="34" charset="0"/>
              <a:buChar char="•"/>
            </a:pPr>
            <a:r>
              <a:rPr lang="en-US" b="0" i="0" dirty="0">
                <a:solidFill>
                  <a:schemeClr val="bg2">
                    <a:lumMod val="90000"/>
                  </a:schemeClr>
                </a:solidFill>
                <a:effectLst/>
                <a:latin typeface="Roboto" panose="02000000000000000000" pitchFamily="2" charset="0"/>
                <a:ea typeface="Roboto" panose="02000000000000000000" pitchFamily="2" charset="0"/>
              </a:rPr>
              <a:t>To develop Artificial intelligence-based tic-tac-toe game for human Vs AI by </a:t>
            </a:r>
          </a:p>
          <a:p>
            <a:pPr algn="l"/>
            <a:r>
              <a:rPr lang="en-US" dirty="0">
                <a:solidFill>
                  <a:schemeClr val="bg2">
                    <a:lumMod val="90000"/>
                  </a:schemeClr>
                </a:solidFill>
                <a:latin typeface="Roboto" panose="02000000000000000000" pitchFamily="2" charset="0"/>
                <a:ea typeface="Roboto" panose="02000000000000000000" pitchFamily="2" charset="0"/>
              </a:rPr>
              <a:t>      </a:t>
            </a:r>
            <a:r>
              <a:rPr lang="en-US" b="0" i="0" dirty="0">
                <a:solidFill>
                  <a:schemeClr val="bg2">
                    <a:lumMod val="90000"/>
                  </a:schemeClr>
                </a:solidFill>
                <a:effectLst/>
                <a:latin typeface="Roboto" panose="02000000000000000000" pitchFamily="2" charset="0"/>
                <a:ea typeface="Roboto" panose="02000000000000000000" pitchFamily="2" charset="0"/>
              </a:rPr>
              <a:t>implementing </a:t>
            </a:r>
            <a:r>
              <a:rPr lang="en-US" dirty="0">
                <a:solidFill>
                  <a:schemeClr val="bg2">
                    <a:lumMod val="90000"/>
                  </a:schemeClr>
                </a:solidFill>
                <a:latin typeface="Roboto" panose="02000000000000000000" pitchFamily="2" charset="0"/>
                <a:ea typeface="Roboto" panose="02000000000000000000" pitchFamily="2" charset="0"/>
              </a:rPr>
              <a:t>MIN-MAX </a:t>
            </a:r>
            <a:r>
              <a:rPr lang="en-US" b="0" i="0" dirty="0">
                <a:solidFill>
                  <a:schemeClr val="bg2">
                    <a:lumMod val="90000"/>
                  </a:schemeClr>
                </a:solidFill>
                <a:effectLst/>
                <a:latin typeface="Roboto" panose="02000000000000000000" pitchFamily="2" charset="0"/>
                <a:ea typeface="Roboto" panose="02000000000000000000" pitchFamily="2" charset="0"/>
              </a:rPr>
              <a:t>algorithm with adversarial search concept.</a:t>
            </a:r>
          </a:p>
          <a:p>
            <a:pPr algn="l"/>
            <a:endParaRPr lang="en-US" b="0" i="0" dirty="0">
              <a:solidFill>
                <a:schemeClr val="bg2">
                  <a:lumMod val="90000"/>
                </a:schemeClr>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r>
              <a:rPr lang="en-GB" b="0" i="0" dirty="0">
                <a:solidFill>
                  <a:schemeClr val="bg2">
                    <a:lumMod val="90000"/>
                  </a:schemeClr>
                </a:solidFill>
                <a:effectLst/>
                <a:latin typeface="source-serif-pro"/>
              </a:rPr>
              <a:t>     </a:t>
            </a:r>
            <a:r>
              <a:rPr lang="en-GB" b="0" i="0" dirty="0">
                <a:solidFill>
                  <a:schemeClr val="bg2">
                    <a:lumMod val="90000"/>
                  </a:schemeClr>
                </a:solidFill>
                <a:effectLst/>
                <a:latin typeface=""/>
              </a:rPr>
              <a:t>Firstly, train 2 agents to play against each other and save their policy</a:t>
            </a:r>
          </a:p>
          <a:p>
            <a:pPr algn="l">
              <a:buFont typeface="Arial" panose="020B0604020202020204" pitchFamily="34" charset="0"/>
              <a:buChar char="•"/>
            </a:pPr>
            <a:endParaRPr lang="en-GB" b="0" i="0" dirty="0">
              <a:solidFill>
                <a:schemeClr val="bg2">
                  <a:lumMod val="90000"/>
                </a:schemeClr>
              </a:solidFill>
              <a:effectLst/>
              <a:latin typeface=""/>
            </a:endParaRPr>
          </a:p>
          <a:p>
            <a:pPr algn="l">
              <a:buFont typeface="Arial" panose="020B0604020202020204" pitchFamily="34" charset="0"/>
              <a:buChar char="•"/>
            </a:pPr>
            <a:r>
              <a:rPr lang="en-GB" b="0" i="0" dirty="0">
                <a:solidFill>
                  <a:schemeClr val="bg2">
                    <a:lumMod val="90000"/>
                  </a:schemeClr>
                </a:solidFill>
                <a:effectLst/>
                <a:latin typeface=""/>
              </a:rPr>
              <a:t>    Secondly, load the policy and make the agent to play against human</a:t>
            </a:r>
          </a:p>
          <a:p>
            <a:pPr marL="285750" indent="-285750">
              <a:buFont typeface="Arial" panose="020B0604020202020204" pitchFamily="34" charset="0"/>
              <a:buChar char="•"/>
            </a:pPr>
            <a:endParaRPr lang="en-US" dirty="0">
              <a:solidFill>
                <a:schemeClr val="bg2">
                  <a:lumMod val="90000"/>
                </a:schemeClr>
              </a:solidFill>
            </a:endParaRPr>
          </a:p>
        </p:txBody>
      </p:sp>
    </p:spTree>
    <p:extLst>
      <p:ext uri="{BB962C8B-B14F-4D97-AF65-F5344CB8AC3E}">
        <p14:creationId xmlns:p14="http://schemas.microsoft.com/office/powerpoint/2010/main" val="402908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2704889-7652-2A05-6984-3FAB1D6A19DD}"/>
              </a:ext>
            </a:extLst>
          </p:cNvPr>
          <p:cNvPicPr>
            <a:picLocks noChangeAspect="1"/>
          </p:cNvPicPr>
          <p:nvPr/>
        </p:nvPicPr>
        <p:blipFill rotWithShape="1">
          <a:blip r:embed="rId2">
            <a:alphaModFix amt="40000"/>
          </a:blip>
          <a:srcRect t="15730"/>
          <a:stretch/>
        </p:blipFill>
        <p:spPr>
          <a:xfrm>
            <a:off x="0" y="15"/>
            <a:ext cx="12191980" cy="6857985"/>
          </a:xfrm>
          <a:prstGeom prst="rect">
            <a:avLst/>
          </a:prstGeom>
        </p:spPr>
      </p:pic>
      <p:sp>
        <p:nvSpPr>
          <p:cNvPr id="2" name="Title 1">
            <a:extLst>
              <a:ext uri="{FF2B5EF4-FFF2-40B4-BE49-F238E27FC236}">
                <a16:creationId xmlns:a16="http://schemas.microsoft.com/office/drawing/2014/main" id="{BB348043-73B0-3A7A-04FA-2F670978065B}"/>
              </a:ext>
            </a:extLst>
          </p:cNvPr>
          <p:cNvSpPr>
            <a:spLocks noGrp="1"/>
          </p:cNvSpPr>
          <p:nvPr>
            <p:ph type="ctrTitle"/>
          </p:nvPr>
        </p:nvSpPr>
        <p:spPr>
          <a:xfrm>
            <a:off x="2227216" y="1646922"/>
            <a:ext cx="7178722" cy="2884767"/>
          </a:xfrm>
        </p:spPr>
        <p:txBody>
          <a:bodyPr anchor="b">
            <a:normAutofit/>
          </a:bodyPr>
          <a:lstStyle/>
          <a:p>
            <a:r>
              <a:rPr lang="en-US" sz="1800" dirty="0">
                <a:solidFill>
                  <a:srgbClr val="FFFFFF"/>
                </a:solidFill>
              </a:rPr>
              <a:t>			</a:t>
            </a:r>
          </a:p>
        </p:txBody>
      </p:sp>
      <p:sp>
        <p:nvSpPr>
          <p:cNvPr id="3" name="Subtitle 2">
            <a:extLst>
              <a:ext uri="{FF2B5EF4-FFF2-40B4-BE49-F238E27FC236}">
                <a16:creationId xmlns:a16="http://schemas.microsoft.com/office/drawing/2014/main" id="{75A2EBEA-87B5-18C8-4EFD-142E4E427B6F}"/>
              </a:ext>
            </a:extLst>
          </p:cNvPr>
          <p:cNvSpPr>
            <a:spLocks noGrp="1"/>
          </p:cNvSpPr>
          <p:nvPr>
            <p:ph type="subTitle" idx="1"/>
          </p:nvPr>
        </p:nvSpPr>
        <p:spPr>
          <a:xfrm>
            <a:off x="2255237" y="191382"/>
            <a:ext cx="7124131" cy="1329888"/>
          </a:xfrm>
        </p:spPr>
        <p:txBody>
          <a:bodyPr anchor="t">
            <a:normAutofit/>
          </a:bodyPr>
          <a:lstStyle/>
          <a:p>
            <a:pPr algn="ctr"/>
            <a:r>
              <a:rPr lang="en-US" dirty="0">
                <a:solidFill>
                  <a:srgbClr val="FFFFFF"/>
                </a:solidFill>
              </a:rPr>
              <a:t>APPROACH</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6B146B-C56F-87E9-0C0A-01D7AEE23D58}"/>
              </a:ext>
            </a:extLst>
          </p:cNvPr>
          <p:cNvSpPr txBox="1"/>
          <p:nvPr/>
        </p:nvSpPr>
        <p:spPr>
          <a:xfrm>
            <a:off x="1123406" y="731520"/>
            <a:ext cx="9773184"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2">
                    <a:lumMod val="90000"/>
                  </a:schemeClr>
                </a:solidFill>
                <a:latin typeface=""/>
                <a:ea typeface="Roboto" panose="02000000000000000000" pitchFamily="2" charset="0"/>
              </a:rPr>
              <a:t>This project will be implemented on python 3.11</a:t>
            </a:r>
          </a:p>
          <a:p>
            <a:pPr marL="285750" indent="-285750">
              <a:buFont typeface="Arial" panose="020B0604020202020204" pitchFamily="34" charset="0"/>
              <a:buChar char="•"/>
            </a:pPr>
            <a:endParaRPr lang="en-US" sz="1600" dirty="0">
              <a:solidFill>
                <a:schemeClr val="bg2">
                  <a:lumMod val="90000"/>
                </a:schemeClr>
              </a:solidFill>
              <a:latin typeface=""/>
              <a:ea typeface="Roboto" panose="02000000000000000000" pitchFamily="2" charset="0"/>
            </a:endParaRPr>
          </a:p>
          <a:p>
            <a:pPr marL="285750" indent="-285750" algn="l">
              <a:buFont typeface="Arial" panose="020B0604020202020204" pitchFamily="34" charset="0"/>
              <a:buChar char="•"/>
            </a:pPr>
            <a:r>
              <a:rPr lang="en-GB" sz="1600" dirty="0">
                <a:solidFill>
                  <a:schemeClr val="bg2">
                    <a:lumMod val="90000"/>
                  </a:schemeClr>
                </a:solidFill>
                <a:latin typeface=""/>
              </a:rPr>
              <a:t>I</a:t>
            </a:r>
            <a:r>
              <a:rPr lang="en-GB" sz="1600" b="0" i="0" dirty="0">
                <a:solidFill>
                  <a:schemeClr val="bg2">
                    <a:lumMod val="90000"/>
                  </a:schemeClr>
                </a:solidFill>
                <a:effectLst/>
                <a:latin typeface=""/>
              </a:rPr>
              <a:t>n general game theory methods, the algorithm always assume a perfect opponent who is so rational that each step it takes is to maximise its reward and minimise our agent reward, in reinforcement learning it does not even presume a model of the opponent and the result could be surprisingly well.</a:t>
            </a:r>
          </a:p>
          <a:p>
            <a:pPr marL="285750" indent="-285750" algn="l">
              <a:buFont typeface="Arial" panose="020B0604020202020204" pitchFamily="34" charset="0"/>
              <a:buChar char="•"/>
            </a:pPr>
            <a:endParaRPr lang="en-US" sz="1600" b="0" i="0" dirty="0">
              <a:solidFill>
                <a:schemeClr val="bg2">
                  <a:lumMod val="90000"/>
                </a:schemeClr>
              </a:solidFill>
              <a:effectLst/>
              <a:latin typeface=""/>
              <a:ea typeface="Roboto" panose="02000000000000000000" pitchFamily="2" charset="0"/>
            </a:endParaRPr>
          </a:p>
          <a:p>
            <a:pPr marL="285750" indent="-285750" algn="l">
              <a:buFont typeface="Arial" panose="020B0604020202020204" pitchFamily="34" charset="0"/>
              <a:buChar char="•"/>
            </a:pPr>
            <a:r>
              <a:rPr lang="en-GB" sz="1600" b="0" i="0" dirty="0">
                <a:solidFill>
                  <a:schemeClr val="bg2">
                    <a:lumMod val="90000"/>
                  </a:schemeClr>
                </a:solidFill>
                <a:effectLst/>
                <a:latin typeface=""/>
              </a:rPr>
              <a:t>By considering the opponent as part of the environment which the agent can interact with, after certain amount iterations, the agent is able to planning ahead without any model of the agent or environment, or conducting any search of possible future actions or states. </a:t>
            </a:r>
            <a:endParaRPr lang="en-US" sz="1600" b="0" i="0" dirty="0">
              <a:solidFill>
                <a:schemeClr val="bg2">
                  <a:lumMod val="90000"/>
                </a:schemeClr>
              </a:solidFill>
              <a:effectLst/>
              <a:latin typeface=""/>
              <a:ea typeface="Roboto" panose="02000000000000000000" pitchFamily="2" charset="0"/>
            </a:endParaRPr>
          </a:p>
          <a:p>
            <a:pPr marL="285750" indent="-285750" algn="l">
              <a:buFont typeface="Arial" panose="020B0604020202020204" pitchFamily="34" charset="0"/>
              <a:buChar char="•"/>
            </a:pPr>
            <a:r>
              <a:rPr lang="en-GB" sz="1600" b="0" i="0" dirty="0">
                <a:solidFill>
                  <a:schemeClr val="bg2">
                    <a:lumMod val="90000"/>
                  </a:schemeClr>
                </a:solidFill>
                <a:effectLst/>
                <a:latin typeface=""/>
              </a:rPr>
              <a:t>In the following sessions, we will:</a:t>
            </a:r>
          </a:p>
          <a:p>
            <a:pPr marL="742950" lvl="1" indent="-285750">
              <a:buFont typeface="Arial" panose="020B0604020202020204" pitchFamily="34" charset="0"/>
              <a:buChar char="•"/>
            </a:pPr>
            <a:r>
              <a:rPr lang="en-GB" sz="1600" b="0" i="0" dirty="0">
                <a:solidFill>
                  <a:schemeClr val="bg2">
                    <a:lumMod val="90000"/>
                  </a:schemeClr>
                </a:solidFill>
                <a:effectLst/>
                <a:latin typeface=""/>
              </a:rPr>
              <a:t>Firstly, train 2 agents to play against each other and save their running policy</a:t>
            </a:r>
          </a:p>
          <a:p>
            <a:pPr marL="742950" lvl="1" indent="-285750">
              <a:buFont typeface="Arial" panose="020B0604020202020204" pitchFamily="34" charset="0"/>
              <a:buChar char="•"/>
            </a:pPr>
            <a:r>
              <a:rPr lang="en-GB" sz="1600" b="0" i="0" dirty="0">
                <a:solidFill>
                  <a:schemeClr val="bg2">
                    <a:lumMod val="90000"/>
                  </a:schemeClr>
                </a:solidFill>
                <a:effectLst/>
                <a:latin typeface=""/>
              </a:rPr>
              <a:t>Secondly, load the policy and make the trained agent to play against human</a:t>
            </a:r>
          </a:p>
          <a:p>
            <a:pPr marL="285750" indent="-285750" algn="l">
              <a:buFont typeface="Arial" panose="020B0604020202020204" pitchFamily="34" charset="0"/>
              <a:buChar char="•"/>
            </a:pPr>
            <a:endParaRPr lang="en-GB" sz="1600" b="0" i="0" dirty="0">
              <a:solidFill>
                <a:schemeClr val="bg2">
                  <a:lumMod val="90000"/>
                </a:schemeClr>
              </a:solidFill>
              <a:effectLst/>
              <a:latin typeface=""/>
            </a:endParaRPr>
          </a:p>
          <a:p>
            <a:pPr marL="285750" indent="-285750" algn="l">
              <a:buFont typeface="Arial" panose="020B0604020202020204" pitchFamily="34" charset="0"/>
              <a:buChar char="•"/>
            </a:pPr>
            <a:r>
              <a:rPr lang="en-GB" sz="1600" b="0" i="0" dirty="0">
                <a:solidFill>
                  <a:schemeClr val="bg2">
                    <a:lumMod val="90000"/>
                  </a:schemeClr>
                </a:solidFill>
                <a:effectLst/>
                <a:latin typeface=""/>
              </a:rPr>
              <a:t>When a player takes an action, its corresponding symbol will be filled in the board. And after the state being updated, the board will also update the current vacant positions on the board and feed it back to the next player in turn.</a:t>
            </a:r>
          </a:p>
          <a:p>
            <a:pPr marL="742950" lvl="1" indent="-285750">
              <a:buFont typeface="Arial" panose="020B0604020202020204" pitchFamily="34" charset="0"/>
              <a:buChar char="•"/>
            </a:pPr>
            <a:endParaRPr lang="en-GB" sz="1600" b="0" i="0" dirty="0">
              <a:solidFill>
                <a:schemeClr val="bg2">
                  <a:lumMod val="90000"/>
                </a:schemeClr>
              </a:solidFill>
              <a:effectLst/>
              <a:latin typeface=""/>
            </a:endParaRPr>
          </a:p>
          <a:p>
            <a:pPr marL="742950" lvl="1" indent="-285750">
              <a:buFont typeface="Arial" panose="020B0604020202020204" pitchFamily="34" charset="0"/>
              <a:buChar char="•"/>
            </a:pPr>
            <a:endParaRPr lang="en-GB" sz="1600" b="0" i="0" dirty="0">
              <a:solidFill>
                <a:schemeClr val="bg2">
                  <a:lumMod val="90000"/>
                </a:schemeClr>
              </a:solidFill>
              <a:effectLst/>
              <a:latin typeface=""/>
            </a:endParaRPr>
          </a:p>
        </p:txBody>
      </p:sp>
    </p:spTree>
    <p:extLst>
      <p:ext uri="{BB962C8B-B14F-4D97-AF65-F5344CB8AC3E}">
        <p14:creationId xmlns:p14="http://schemas.microsoft.com/office/powerpoint/2010/main" val="184576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2704889-7652-2A05-6984-3FAB1D6A19DD}"/>
              </a:ext>
            </a:extLst>
          </p:cNvPr>
          <p:cNvPicPr>
            <a:picLocks noChangeAspect="1"/>
          </p:cNvPicPr>
          <p:nvPr/>
        </p:nvPicPr>
        <p:blipFill rotWithShape="1">
          <a:blip r:embed="rId2">
            <a:alphaModFix amt="40000"/>
          </a:blip>
          <a:srcRect t="15730"/>
          <a:stretch/>
        </p:blipFill>
        <p:spPr>
          <a:xfrm>
            <a:off x="0" y="15"/>
            <a:ext cx="12191980" cy="6857985"/>
          </a:xfrm>
          <a:prstGeom prst="rect">
            <a:avLst/>
          </a:prstGeom>
        </p:spPr>
      </p:pic>
      <p:sp>
        <p:nvSpPr>
          <p:cNvPr id="2" name="Title 1">
            <a:extLst>
              <a:ext uri="{FF2B5EF4-FFF2-40B4-BE49-F238E27FC236}">
                <a16:creationId xmlns:a16="http://schemas.microsoft.com/office/drawing/2014/main" id="{BB348043-73B0-3A7A-04FA-2F670978065B}"/>
              </a:ext>
            </a:extLst>
          </p:cNvPr>
          <p:cNvSpPr>
            <a:spLocks noGrp="1"/>
          </p:cNvSpPr>
          <p:nvPr>
            <p:ph type="ctrTitle"/>
          </p:nvPr>
        </p:nvSpPr>
        <p:spPr>
          <a:xfrm>
            <a:off x="2227216" y="1646922"/>
            <a:ext cx="7178722" cy="2884767"/>
          </a:xfrm>
        </p:spPr>
        <p:txBody>
          <a:bodyPr anchor="b">
            <a:normAutofit/>
          </a:bodyPr>
          <a:lstStyle/>
          <a:p>
            <a:r>
              <a:rPr lang="en-US" sz="1800" dirty="0">
                <a:solidFill>
                  <a:srgbClr val="FFFFFF"/>
                </a:solidFill>
              </a:rPr>
              <a:t>			</a:t>
            </a:r>
          </a:p>
        </p:txBody>
      </p:sp>
      <p:sp>
        <p:nvSpPr>
          <p:cNvPr id="3" name="Subtitle 2">
            <a:extLst>
              <a:ext uri="{FF2B5EF4-FFF2-40B4-BE49-F238E27FC236}">
                <a16:creationId xmlns:a16="http://schemas.microsoft.com/office/drawing/2014/main" id="{75A2EBEA-87B5-18C8-4EFD-142E4E427B6F}"/>
              </a:ext>
            </a:extLst>
          </p:cNvPr>
          <p:cNvSpPr>
            <a:spLocks noGrp="1"/>
          </p:cNvSpPr>
          <p:nvPr>
            <p:ph type="subTitle" idx="1"/>
          </p:nvPr>
        </p:nvSpPr>
        <p:spPr>
          <a:xfrm>
            <a:off x="2255237" y="191382"/>
            <a:ext cx="7124131" cy="1329888"/>
          </a:xfrm>
        </p:spPr>
        <p:txBody>
          <a:bodyPr anchor="t">
            <a:normAutofit/>
          </a:bodyPr>
          <a:lstStyle/>
          <a:p>
            <a:pPr algn="ctr"/>
            <a:r>
              <a:rPr lang="en-US" dirty="0">
                <a:solidFill>
                  <a:srgbClr val="FFFFFF"/>
                </a:solidFill>
              </a:rPr>
              <a:t>APPROACH</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6B146B-C56F-87E9-0C0A-01D7AEE23D58}"/>
              </a:ext>
            </a:extLst>
          </p:cNvPr>
          <p:cNvSpPr txBox="1"/>
          <p:nvPr/>
        </p:nvSpPr>
        <p:spPr>
          <a:xfrm>
            <a:off x="990600" y="766366"/>
            <a:ext cx="9905990" cy="5509200"/>
          </a:xfrm>
          <a:prstGeom prst="rect">
            <a:avLst/>
          </a:prstGeom>
          <a:noFill/>
        </p:spPr>
        <p:txBody>
          <a:bodyPr wrap="square" rtlCol="0">
            <a:spAutoFit/>
          </a:bodyPr>
          <a:lstStyle/>
          <a:p>
            <a:pPr marL="285750" indent="-285750">
              <a:buFont typeface="Arial" panose="020B0604020202020204" pitchFamily="34" charset="0"/>
              <a:buChar char="•"/>
            </a:pPr>
            <a:endParaRPr lang="en-US" sz="1600" dirty="0">
              <a:solidFill>
                <a:schemeClr val="bg2">
                  <a:lumMod val="90000"/>
                </a:schemeClr>
              </a:solidFill>
              <a:latin typeface=""/>
            </a:endParaRPr>
          </a:p>
          <a:p>
            <a:pPr marL="285750" indent="-285750">
              <a:buFont typeface="Arial" panose="020B0604020202020204" pitchFamily="34" charset="0"/>
              <a:buChar char="•"/>
            </a:pPr>
            <a:endParaRPr lang="en-GB" sz="1600" b="0" i="0" dirty="0">
              <a:solidFill>
                <a:schemeClr val="bg2">
                  <a:lumMod val="90000"/>
                </a:schemeClr>
              </a:solidFill>
              <a:effectLst/>
              <a:latin typeface=""/>
            </a:endParaRPr>
          </a:p>
          <a:p>
            <a:pPr marL="285750" indent="-285750">
              <a:buFont typeface="Arial" panose="020B0604020202020204" pitchFamily="34" charset="0"/>
              <a:buChar char="•"/>
            </a:pPr>
            <a:r>
              <a:rPr lang="en-GB" sz="1600" b="0" i="0" dirty="0">
                <a:solidFill>
                  <a:schemeClr val="bg2">
                    <a:lumMod val="90000"/>
                  </a:schemeClr>
                </a:solidFill>
                <a:effectLst/>
                <a:latin typeface=""/>
              </a:rPr>
              <a:t>To formulate this learning problem, the most important thing is to be clear about the 3 major components — </a:t>
            </a:r>
            <a:r>
              <a:rPr lang="en-GB" sz="1600" b="1" i="0" dirty="0">
                <a:solidFill>
                  <a:schemeClr val="bg2">
                    <a:lumMod val="90000"/>
                  </a:schemeClr>
                </a:solidFill>
                <a:effectLst/>
                <a:latin typeface=""/>
              </a:rPr>
              <a:t>state, action, and reward</a:t>
            </a:r>
            <a:r>
              <a:rPr lang="en-GB" sz="1600" b="0" i="0" dirty="0">
                <a:solidFill>
                  <a:schemeClr val="bg2">
                    <a:lumMod val="90000"/>
                  </a:schemeClr>
                </a:solidFill>
                <a:effectLst/>
                <a:latin typeface=""/>
              </a:rPr>
              <a:t>. The state of this game is the board state of both the agent and its opponent, so we will </a:t>
            </a:r>
            <a:r>
              <a:rPr lang="en-GB" sz="1600" b="1" i="0" dirty="0">
                <a:solidFill>
                  <a:schemeClr val="bg2">
                    <a:lumMod val="90000"/>
                  </a:schemeClr>
                </a:solidFill>
                <a:effectLst/>
                <a:latin typeface=""/>
              </a:rPr>
              <a:t>initialise a 3x3 board with zeros indicating available positions and update positions with 1 if player 1 takes a move and -1 if player 2 takes a move</a:t>
            </a:r>
            <a:r>
              <a:rPr lang="en-GB" sz="1600" b="0" i="0" dirty="0">
                <a:solidFill>
                  <a:schemeClr val="bg2">
                    <a:lumMod val="90000"/>
                  </a:schemeClr>
                </a:solidFill>
                <a:effectLst/>
                <a:latin typeface=""/>
              </a:rPr>
              <a:t>. </a:t>
            </a:r>
            <a:r>
              <a:rPr lang="en-US" sz="1600" dirty="0">
                <a:solidFill>
                  <a:schemeClr val="bg2">
                    <a:lumMod val="90000"/>
                  </a:schemeClr>
                </a:solidFill>
                <a:latin typeface=""/>
              </a:rPr>
              <a:t> </a:t>
            </a:r>
          </a:p>
          <a:p>
            <a:endParaRPr lang="en-GB" sz="1600" b="0" i="0" dirty="0">
              <a:solidFill>
                <a:schemeClr val="bg2">
                  <a:lumMod val="90000"/>
                </a:schemeClr>
              </a:solidFill>
              <a:effectLst/>
              <a:latin typeface=""/>
            </a:endParaRPr>
          </a:p>
          <a:p>
            <a:pPr marL="285750" indent="-285750">
              <a:buFont typeface="Arial" panose="020B0604020202020204" pitchFamily="34" charset="0"/>
              <a:buChar char="•"/>
            </a:pPr>
            <a:r>
              <a:rPr lang="en-GB" sz="1600" b="0" i="0" dirty="0">
                <a:solidFill>
                  <a:schemeClr val="bg2">
                    <a:lumMod val="90000"/>
                  </a:schemeClr>
                </a:solidFill>
                <a:effectLst/>
                <a:latin typeface=""/>
              </a:rPr>
              <a:t>In the training session our main targets are:</a:t>
            </a:r>
          </a:p>
          <a:p>
            <a:pPr marL="1200150" lvl="2" indent="-285750">
              <a:buFont typeface="Arial" panose="020B0604020202020204" pitchFamily="34" charset="0"/>
              <a:buChar char="•"/>
            </a:pPr>
            <a:r>
              <a:rPr lang="en-GB" sz="1600" b="0" i="0" dirty="0">
                <a:solidFill>
                  <a:schemeClr val="bg2">
                    <a:lumMod val="90000"/>
                  </a:schemeClr>
                </a:solidFill>
                <a:effectLst/>
                <a:latin typeface=""/>
              </a:rPr>
              <a:t>Look for available positions</a:t>
            </a:r>
          </a:p>
          <a:p>
            <a:pPr marL="1200150" lvl="2" indent="-285750">
              <a:buFont typeface="Arial" panose="020B0604020202020204" pitchFamily="34" charset="0"/>
              <a:buChar char="•"/>
            </a:pPr>
            <a:r>
              <a:rPr lang="en-GB" sz="1600" b="0" i="0" dirty="0">
                <a:solidFill>
                  <a:schemeClr val="bg2">
                    <a:lumMod val="90000"/>
                  </a:schemeClr>
                </a:solidFill>
                <a:effectLst/>
                <a:latin typeface=""/>
              </a:rPr>
              <a:t>Choose action</a:t>
            </a:r>
          </a:p>
          <a:p>
            <a:pPr marL="1200150" lvl="2" indent="-285750">
              <a:buFont typeface="Arial" panose="020B0604020202020204" pitchFamily="34" charset="0"/>
              <a:buChar char="•"/>
            </a:pPr>
            <a:r>
              <a:rPr lang="en-GB" sz="1600" b="0" i="0" dirty="0">
                <a:solidFill>
                  <a:schemeClr val="bg2">
                    <a:lumMod val="90000"/>
                  </a:schemeClr>
                </a:solidFill>
                <a:effectLst/>
                <a:latin typeface=""/>
              </a:rPr>
              <a:t>Update board state and add the action to player’s states</a:t>
            </a:r>
          </a:p>
          <a:p>
            <a:pPr marL="1200150" lvl="2" indent="-285750">
              <a:buFont typeface="Arial" panose="020B0604020202020204" pitchFamily="34" charset="0"/>
              <a:buChar char="•"/>
            </a:pPr>
            <a:r>
              <a:rPr lang="en-GB" sz="1600" b="0" i="0" dirty="0">
                <a:solidFill>
                  <a:schemeClr val="bg2">
                    <a:lumMod val="90000"/>
                  </a:schemeClr>
                </a:solidFill>
                <a:effectLst/>
                <a:latin typeface=""/>
              </a:rPr>
              <a:t>Judge if reach the end of the game</a:t>
            </a:r>
            <a:endParaRPr lang="en-GB" sz="1600" dirty="0">
              <a:solidFill>
                <a:schemeClr val="bg2">
                  <a:lumMod val="90000"/>
                </a:schemeClr>
              </a:solidFill>
              <a:latin typeface=""/>
            </a:endParaRPr>
          </a:p>
          <a:p>
            <a:br>
              <a:rPr lang="en-GB" sz="1600" dirty="0">
                <a:solidFill>
                  <a:schemeClr val="bg2">
                    <a:lumMod val="90000"/>
                  </a:schemeClr>
                </a:solidFill>
                <a:effectLst/>
                <a:latin typeface=""/>
              </a:rPr>
            </a:br>
            <a:endParaRPr lang="en-GB" sz="1600" dirty="0">
              <a:solidFill>
                <a:schemeClr val="bg2">
                  <a:lumMod val="90000"/>
                </a:schemeClr>
              </a:solidFill>
              <a:effectLst/>
              <a:latin typeface=""/>
            </a:endParaRPr>
          </a:p>
          <a:p>
            <a:pPr marL="285750" indent="-285750">
              <a:buFont typeface="Arial" panose="020B0604020202020204" pitchFamily="34" charset="0"/>
              <a:buChar char="•"/>
            </a:pPr>
            <a:r>
              <a:rPr lang="en-GB" sz="1600" b="0" i="0" dirty="0">
                <a:solidFill>
                  <a:schemeClr val="bg2">
                    <a:lumMod val="90000"/>
                  </a:schemeClr>
                </a:solidFill>
                <a:effectLst/>
                <a:latin typeface=""/>
              </a:rPr>
              <a:t>The </a:t>
            </a:r>
            <a:r>
              <a:rPr lang="en-GB" sz="1600" dirty="0">
                <a:solidFill>
                  <a:schemeClr val="bg2">
                    <a:lumMod val="90000"/>
                  </a:schemeClr>
                </a:solidFill>
                <a:latin typeface=""/>
              </a:rPr>
              <a:t>winner</a:t>
            </a:r>
            <a:r>
              <a:rPr lang="en-GB" sz="1600" b="0" i="0" dirty="0">
                <a:solidFill>
                  <a:schemeClr val="bg2">
                    <a:lumMod val="90000"/>
                  </a:schemeClr>
                </a:solidFill>
                <a:effectLst/>
                <a:latin typeface=""/>
              </a:rPr>
              <a:t> function checks sum of rows, columns and diagonals, and return 1 if </a:t>
            </a:r>
            <a:r>
              <a:rPr lang="en-GB" sz="1600" dirty="0">
                <a:solidFill>
                  <a:schemeClr val="bg2">
                    <a:lumMod val="90000"/>
                  </a:schemeClr>
                </a:solidFill>
                <a:latin typeface=""/>
              </a:rPr>
              <a:t>p1</a:t>
            </a:r>
            <a:r>
              <a:rPr lang="en-GB" sz="1600" b="0" i="0" dirty="0">
                <a:solidFill>
                  <a:schemeClr val="bg2">
                    <a:lumMod val="90000"/>
                  </a:schemeClr>
                </a:solidFill>
                <a:effectLst/>
                <a:latin typeface=""/>
              </a:rPr>
              <a:t> wins, -1 if </a:t>
            </a:r>
            <a:r>
              <a:rPr lang="en-GB" sz="1600" dirty="0">
                <a:solidFill>
                  <a:schemeClr val="bg2">
                    <a:lumMod val="90000"/>
                  </a:schemeClr>
                </a:solidFill>
                <a:latin typeface=""/>
              </a:rPr>
              <a:t>p2</a:t>
            </a:r>
            <a:r>
              <a:rPr lang="en-GB" sz="1600" b="0" i="0" dirty="0">
                <a:solidFill>
                  <a:schemeClr val="bg2">
                    <a:lumMod val="90000"/>
                  </a:schemeClr>
                </a:solidFill>
                <a:effectLst/>
                <a:latin typeface=""/>
              </a:rPr>
              <a:t> wins, 0 if draw and </a:t>
            </a:r>
            <a:r>
              <a:rPr lang="en-GB" sz="1600" dirty="0">
                <a:solidFill>
                  <a:schemeClr val="bg2">
                    <a:lumMod val="90000"/>
                  </a:schemeClr>
                </a:solidFill>
                <a:latin typeface=""/>
              </a:rPr>
              <a:t>None</a:t>
            </a:r>
            <a:r>
              <a:rPr lang="en-GB" sz="1600" b="0" i="0" dirty="0">
                <a:solidFill>
                  <a:schemeClr val="bg2">
                    <a:lumMod val="90000"/>
                  </a:schemeClr>
                </a:solidFill>
                <a:effectLst/>
                <a:latin typeface=""/>
              </a:rPr>
              <a:t> if the game is not yet ended. At the end of game, 1 is rewarded to winner and 0 to loser. </a:t>
            </a:r>
          </a:p>
          <a:p>
            <a:pPr marL="285750" indent="-285750">
              <a:buFont typeface="Arial" panose="020B0604020202020204" pitchFamily="34" charset="0"/>
              <a:buChar char="•"/>
            </a:pPr>
            <a:endParaRPr lang="en-GB" sz="1600" b="0" i="0" dirty="0">
              <a:solidFill>
                <a:schemeClr val="bg2">
                  <a:lumMod val="90000"/>
                </a:schemeClr>
              </a:solidFill>
              <a:effectLst/>
              <a:latin typeface=""/>
            </a:endParaRPr>
          </a:p>
          <a:p>
            <a:pPr marL="285750" indent="-285750">
              <a:buFont typeface="Arial" panose="020B0604020202020204" pitchFamily="34" charset="0"/>
              <a:buChar char="•"/>
            </a:pPr>
            <a:r>
              <a:rPr lang="en-GB" sz="1600" b="0" i="0" dirty="0">
                <a:solidFill>
                  <a:schemeClr val="bg2">
                    <a:lumMod val="90000"/>
                  </a:schemeClr>
                </a:solidFill>
                <a:effectLst/>
                <a:latin typeface=""/>
              </a:rPr>
              <a:t>After each action being taken by the player, we need a function to continuously check if the game has ended and if end, to judge the winner of the game and give reward to both players.. </a:t>
            </a:r>
            <a:r>
              <a:rPr lang="en-US" sz="1600" dirty="0">
                <a:solidFill>
                  <a:schemeClr val="bg2">
                    <a:lumMod val="90000"/>
                  </a:schemeClr>
                </a:solidFill>
                <a:latin typeface=""/>
              </a:rPr>
              <a:t> </a:t>
            </a:r>
          </a:p>
          <a:p>
            <a:pPr marL="285750" indent="-285750">
              <a:buFont typeface="Arial" panose="020B0604020202020204" pitchFamily="34" charset="0"/>
              <a:buChar char="•"/>
            </a:pPr>
            <a:endParaRPr lang="en-US" sz="1600" dirty="0">
              <a:solidFill>
                <a:schemeClr val="bg2">
                  <a:lumMod val="90000"/>
                </a:schemeClr>
              </a:solidFill>
              <a:latin typeface=""/>
            </a:endParaRPr>
          </a:p>
          <a:p>
            <a:pPr marL="1200150" lvl="2" indent="-285750">
              <a:buFont typeface="Arial" panose="020B0604020202020204" pitchFamily="34" charset="0"/>
              <a:buChar char="•"/>
            </a:pPr>
            <a:endParaRPr lang="en-GB" sz="1600" dirty="0">
              <a:solidFill>
                <a:schemeClr val="bg2">
                  <a:lumMod val="90000"/>
                </a:schemeClr>
              </a:solidFill>
              <a:latin typeface=""/>
            </a:endParaRPr>
          </a:p>
        </p:txBody>
      </p:sp>
    </p:spTree>
    <p:extLst>
      <p:ext uri="{BB962C8B-B14F-4D97-AF65-F5344CB8AC3E}">
        <p14:creationId xmlns:p14="http://schemas.microsoft.com/office/powerpoint/2010/main" val="393211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2704889-7652-2A05-6984-3FAB1D6A19DD}"/>
              </a:ext>
            </a:extLst>
          </p:cNvPr>
          <p:cNvPicPr>
            <a:picLocks noChangeAspect="1"/>
          </p:cNvPicPr>
          <p:nvPr/>
        </p:nvPicPr>
        <p:blipFill rotWithShape="1">
          <a:blip r:embed="rId2">
            <a:alphaModFix amt="40000"/>
          </a:blip>
          <a:srcRect t="15730"/>
          <a:stretch/>
        </p:blipFill>
        <p:spPr>
          <a:xfrm>
            <a:off x="20" y="15"/>
            <a:ext cx="12191980" cy="6857985"/>
          </a:xfrm>
          <a:prstGeom prst="rect">
            <a:avLst/>
          </a:prstGeom>
        </p:spPr>
      </p:pic>
      <p:sp>
        <p:nvSpPr>
          <p:cNvPr id="2" name="Title 1">
            <a:extLst>
              <a:ext uri="{FF2B5EF4-FFF2-40B4-BE49-F238E27FC236}">
                <a16:creationId xmlns:a16="http://schemas.microsoft.com/office/drawing/2014/main" id="{BB348043-73B0-3A7A-04FA-2F670978065B}"/>
              </a:ext>
            </a:extLst>
          </p:cNvPr>
          <p:cNvSpPr>
            <a:spLocks noGrp="1"/>
          </p:cNvSpPr>
          <p:nvPr>
            <p:ph type="ctrTitle"/>
          </p:nvPr>
        </p:nvSpPr>
        <p:spPr>
          <a:xfrm>
            <a:off x="2227216" y="1646922"/>
            <a:ext cx="7178722" cy="2884767"/>
          </a:xfrm>
        </p:spPr>
        <p:txBody>
          <a:bodyPr anchor="b">
            <a:normAutofit/>
          </a:bodyPr>
          <a:lstStyle/>
          <a:p>
            <a:r>
              <a:rPr lang="en-US" sz="1800" dirty="0">
                <a:solidFill>
                  <a:srgbClr val="FFFFFF"/>
                </a:solidFill>
              </a:rPr>
              <a:t>			</a:t>
            </a:r>
          </a:p>
        </p:txBody>
      </p:sp>
      <p:sp>
        <p:nvSpPr>
          <p:cNvPr id="3" name="Subtitle 2">
            <a:extLst>
              <a:ext uri="{FF2B5EF4-FFF2-40B4-BE49-F238E27FC236}">
                <a16:creationId xmlns:a16="http://schemas.microsoft.com/office/drawing/2014/main" id="{75A2EBEA-87B5-18C8-4EFD-142E4E427B6F}"/>
              </a:ext>
            </a:extLst>
          </p:cNvPr>
          <p:cNvSpPr>
            <a:spLocks noGrp="1"/>
          </p:cNvSpPr>
          <p:nvPr>
            <p:ph type="subTitle" idx="1"/>
          </p:nvPr>
        </p:nvSpPr>
        <p:spPr>
          <a:xfrm>
            <a:off x="2533934" y="610937"/>
            <a:ext cx="7124131" cy="1329888"/>
          </a:xfrm>
        </p:spPr>
        <p:txBody>
          <a:bodyPr anchor="t">
            <a:normAutofit/>
          </a:bodyPr>
          <a:lstStyle/>
          <a:p>
            <a:pPr algn="ctr"/>
            <a:r>
              <a:rPr lang="en-US" dirty="0">
                <a:solidFill>
                  <a:srgbClr val="FFFFFF"/>
                </a:solidFill>
              </a:rPr>
              <a:t>DELIVERABLES</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DDDB3DF-7688-F882-7ACD-8309BE9CBE30}"/>
              </a:ext>
            </a:extLst>
          </p:cNvPr>
          <p:cNvSpPr txBox="1"/>
          <p:nvPr/>
        </p:nvSpPr>
        <p:spPr>
          <a:xfrm>
            <a:off x="1162353" y="2462016"/>
            <a:ext cx="1020883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90000"/>
                  </a:schemeClr>
                </a:solidFill>
                <a:latin typeface="Roboto" panose="02000000000000000000" pitchFamily="2" charset="0"/>
                <a:ea typeface="Roboto" panose="02000000000000000000" pitchFamily="2" charset="0"/>
              </a:rPr>
              <a:t>We will be submitting a directory containing an executable file with the name of </a:t>
            </a:r>
            <a:r>
              <a:rPr lang="en-US" b="1" i="1" dirty="0">
                <a:solidFill>
                  <a:schemeClr val="bg2">
                    <a:lumMod val="90000"/>
                  </a:schemeClr>
                </a:solidFill>
                <a:latin typeface="Roboto" panose="02000000000000000000" pitchFamily="2" charset="0"/>
                <a:ea typeface="Roboto" panose="02000000000000000000" pitchFamily="2" charset="0"/>
              </a:rPr>
              <a:t>ticTacToe.py </a:t>
            </a:r>
            <a:r>
              <a:rPr lang="en-US" dirty="0">
                <a:solidFill>
                  <a:schemeClr val="bg2">
                    <a:lumMod val="90000"/>
                  </a:schemeClr>
                </a:solidFill>
                <a:latin typeface="Roboto" panose="02000000000000000000" pitchFamily="2" charset="0"/>
                <a:ea typeface="Roboto" panose="02000000000000000000" pitchFamily="2" charset="0"/>
              </a:rPr>
              <a:t>that runs a that allows the users to play the game and also to train the agent.</a:t>
            </a:r>
          </a:p>
          <a:p>
            <a:pPr marL="285750" indent="-285750">
              <a:buFont typeface="Arial" panose="020B0604020202020204" pitchFamily="34" charset="0"/>
              <a:buChar char="•"/>
            </a:pPr>
            <a:endParaRPr lang="en-US" dirty="0">
              <a:solidFill>
                <a:schemeClr val="bg2">
                  <a:lumMod val="90000"/>
                </a:schemeClr>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dirty="0">
                <a:solidFill>
                  <a:schemeClr val="bg2">
                    <a:lumMod val="90000"/>
                  </a:schemeClr>
                </a:solidFill>
                <a:latin typeface="Roboto" panose="02000000000000000000" pitchFamily="2" charset="0"/>
                <a:ea typeface="Roboto" panose="02000000000000000000" pitchFamily="2" charset="0"/>
              </a:rPr>
              <a:t>GitHub Repository with all the documents and code.</a:t>
            </a:r>
          </a:p>
          <a:p>
            <a:pPr marL="285750" indent="-285750">
              <a:buFont typeface="Arial" panose="020B0604020202020204" pitchFamily="34" charset="0"/>
              <a:buChar char="•"/>
            </a:pPr>
            <a:endParaRPr lang="en-US" dirty="0">
              <a:solidFill>
                <a:schemeClr val="bg2">
                  <a:lumMod val="90000"/>
                </a:schemeClr>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dirty="0">
                <a:solidFill>
                  <a:schemeClr val="bg2">
                    <a:lumMod val="90000"/>
                  </a:schemeClr>
                </a:solidFill>
                <a:latin typeface="Roboto" panose="02000000000000000000" pitchFamily="2" charset="0"/>
                <a:ea typeface="Roboto" panose="02000000000000000000" pitchFamily="2" charset="0"/>
              </a:rPr>
              <a:t>Link:- </a:t>
            </a:r>
          </a:p>
          <a:p>
            <a:r>
              <a:rPr lang="en-US" dirty="0">
                <a:solidFill>
                  <a:schemeClr val="bg2">
                    <a:lumMod val="90000"/>
                  </a:schemeClr>
                </a:solidFill>
                <a:latin typeface="Roboto" panose="02000000000000000000" pitchFamily="2" charset="0"/>
                <a:ea typeface="Roboto" panose="02000000000000000000" pitchFamily="2" charset="0"/>
              </a:rPr>
              <a:t>	</a:t>
            </a:r>
            <a:r>
              <a:rPr lang="en-US" dirty="0">
                <a:solidFill>
                  <a:schemeClr val="bg2">
                    <a:lumMod val="90000"/>
                  </a:schemeClr>
                </a:solidFill>
                <a:latin typeface="Roboto" panose="02000000000000000000" pitchFamily="2" charset="0"/>
                <a:ea typeface="Roboto" panose="02000000000000000000" pitchFamily="2" charset="0"/>
                <a:hlinkClick r:id="rId3"/>
              </a:rPr>
              <a:t>https://github.com/binubangera/tictactoeAIgame.git</a:t>
            </a:r>
            <a:endParaRPr lang="en-US" dirty="0">
              <a:solidFill>
                <a:schemeClr val="bg2">
                  <a:lumMod val="90000"/>
                </a:schemeClr>
              </a:solidFill>
              <a:latin typeface="Roboto" panose="02000000000000000000" pitchFamily="2" charset="0"/>
              <a:ea typeface="Roboto" panose="02000000000000000000" pitchFamily="2" charset="0"/>
            </a:endParaRPr>
          </a:p>
          <a:p>
            <a:r>
              <a:rPr lang="en-US" dirty="0" err="1">
                <a:solidFill>
                  <a:schemeClr val="bg2">
                    <a:lumMod val="90000"/>
                  </a:schemeClr>
                </a:solidFill>
                <a:latin typeface="Roboto" panose="02000000000000000000" pitchFamily="2" charset="0"/>
                <a:ea typeface="Roboto" panose="02000000000000000000" pitchFamily="2" charset="0"/>
              </a:rPr>
              <a:t>Youtube</a:t>
            </a:r>
            <a:r>
              <a:rPr lang="en-US" dirty="0">
                <a:solidFill>
                  <a:schemeClr val="bg2">
                    <a:lumMod val="90000"/>
                  </a:schemeClr>
                </a:solidFill>
                <a:latin typeface="Roboto" panose="02000000000000000000" pitchFamily="2" charset="0"/>
                <a:ea typeface="Roboto" panose="02000000000000000000" pitchFamily="2" charset="0"/>
              </a:rPr>
              <a:t> Link:- </a:t>
            </a:r>
          </a:p>
          <a:p>
            <a:r>
              <a:rPr lang="en-US" dirty="0">
                <a:solidFill>
                  <a:schemeClr val="bg2">
                    <a:lumMod val="90000"/>
                  </a:schemeClr>
                </a:solidFill>
                <a:latin typeface="Roboto" panose="02000000000000000000" pitchFamily="2" charset="0"/>
                <a:ea typeface="Roboto" panose="02000000000000000000" pitchFamily="2" charset="0"/>
              </a:rPr>
              <a:t>	</a:t>
            </a:r>
            <a:r>
              <a:rPr lang="en-US" dirty="0">
                <a:solidFill>
                  <a:schemeClr val="bg2">
                    <a:lumMod val="90000"/>
                  </a:schemeClr>
                </a:solidFill>
                <a:latin typeface="Roboto" panose="02000000000000000000" pitchFamily="2" charset="0"/>
                <a:ea typeface="Roboto" panose="02000000000000000000" pitchFamily="2" charset="0"/>
                <a:hlinkClick r:id="rId4"/>
              </a:rPr>
              <a:t>https://</a:t>
            </a:r>
            <a:r>
              <a:rPr lang="en-US" dirty="0" err="1">
                <a:solidFill>
                  <a:schemeClr val="bg2">
                    <a:lumMod val="90000"/>
                  </a:schemeClr>
                </a:solidFill>
                <a:latin typeface="Roboto" panose="02000000000000000000" pitchFamily="2" charset="0"/>
                <a:ea typeface="Roboto" panose="02000000000000000000" pitchFamily="2" charset="0"/>
                <a:hlinkClick r:id="rId4"/>
              </a:rPr>
              <a:t>youtu.be</a:t>
            </a:r>
            <a:r>
              <a:rPr lang="en-US" dirty="0">
                <a:solidFill>
                  <a:schemeClr val="bg2">
                    <a:lumMod val="90000"/>
                  </a:schemeClr>
                </a:solidFill>
                <a:latin typeface="Roboto" panose="02000000000000000000" pitchFamily="2" charset="0"/>
                <a:ea typeface="Roboto" panose="02000000000000000000" pitchFamily="2" charset="0"/>
                <a:hlinkClick r:id="rId4"/>
              </a:rPr>
              <a:t>/9xXCgSv7-lE</a:t>
            </a:r>
            <a:endParaRPr lang="en-US" dirty="0">
              <a:solidFill>
                <a:schemeClr val="bg2">
                  <a:lumMod val="9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7974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2704889-7652-2A05-6984-3FAB1D6A19DD}"/>
              </a:ext>
            </a:extLst>
          </p:cNvPr>
          <p:cNvPicPr>
            <a:picLocks noChangeAspect="1"/>
          </p:cNvPicPr>
          <p:nvPr/>
        </p:nvPicPr>
        <p:blipFill rotWithShape="1">
          <a:blip r:embed="rId2">
            <a:alphaModFix amt="40000"/>
          </a:blip>
          <a:srcRect t="15730"/>
          <a:stretch/>
        </p:blipFill>
        <p:spPr>
          <a:xfrm>
            <a:off x="0" y="15"/>
            <a:ext cx="12191980" cy="6857985"/>
          </a:xfrm>
          <a:prstGeom prst="rect">
            <a:avLst/>
          </a:prstGeom>
        </p:spPr>
      </p:pic>
      <p:sp>
        <p:nvSpPr>
          <p:cNvPr id="2" name="Title 1">
            <a:extLst>
              <a:ext uri="{FF2B5EF4-FFF2-40B4-BE49-F238E27FC236}">
                <a16:creationId xmlns:a16="http://schemas.microsoft.com/office/drawing/2014/main" id="{BB348043-73B0-3A7A-04FA-2F670978065B}"/>
              </a:ext>
            </a:extLst>
          </p:cNvPr>
          <p:cNvSpPr>
            <a:spLocks noGrp="1"/>
          </p:cNvSpPr>
          <p:nvPr>
            <p:ph type="ctrTitle"/>
          </p:nvPr>
        </p:nvSpPr>
        <p:spPr>
          <a:xfrm>
            <a:off x="2227216" y="1646922"/>
            <a:ext cx="7178722" cy="2884767"/>
          </a:xfrm>
        </p:spPr>
        <p:txBody>
          <a:bodyPr anchor="b">
            <a:normAutofit/>
          </a:bodyPr>
          <a:lstStyle/>
          <a:p>
            <a:r>
              <a:rPr lang="en-US" sz="1800" dirty="0">
                <a:solidFill>
                  <a:srgbClr val="FFFFFF"/>
                </a:solidFill>
              </a:rPr>
              <a:t>		</a:t>
            </a:r>
          </a:p>
        </p:txBody>
      </p:sp>
      <p:sp>
        <p:nvSpPr>
          <p:cNvPr id="3" name="Subtitle 2">
            <a:extLst>
              <a:ext uri="{FF2B5EF4-FFF2-40B4-BE49-F238E27FC236}">
                <a16:creationId xmlns:a16="http://schemas.microsoft.com/office/drawing/2014/main" id="{75A2EBEA-87B5-18C8-4EFD-142E4E427B6F}"/>
              </a:ext>
            </a:extLst>
          </p:cNvPr>
          <p:cNvSpPr>
            <a:spLocks noGrp="1"/>
          </p:cNvSpPr>
          <p:nvPr>
            <p:ph type="subTitle" idx="1"/>
          </p:nvPr>
        </p:nvSpPr>
        <p:spPr>
          <a:xfrm>
            <a:off x="2533924" y="610922"/>
            <a:ext cx="7124131" cy="1329888"/>
          </a:xfrm>
        </p:spPr>
        <p:txBody>
          <a:bodyPr anchor="t">
            <a:normAutofit/>
          </a:bodyPr>
          <a:lstStyle/>
          <a:p>
            <a:pPr algn="ctr"/>
            <a:r>
              <a:rPr lang="en-US" dirty="0">
                <a:solidFill>
                  <a:srgbClr val="FFFFFF"/>
                </a:solidFill>
              </a:rPr>
              <a:t>EVALUATION METHODOLOGY</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1F5BC1-B5DC-357E-6632-4518C542283F}"/>
              </a:ext>
            </a:extLst>
          </p:cNvPr>
          <p:cNvSpPr txBox="1"/>
          <p:nvPr/>
        </p:nvSpPr>
        <p:spPr>
          <a:xfrm>
            <a:off x="990600" y="1646922"/>
            <a:ext cx="10208830"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90000"/>
                  </a:schemeClr>
                </a:solidFill>
                <a:latin typeface="Roboto" panose="02000000000000000000" pitchFamily="2" charset="0"/>
                <a:ea typeface="Roboto" panose="02000000000000000000" pitchFamily="2" charset="0"/>
              </a:rPr>
              <a:t>In tic tac toe the outcome is either a win, a loss, or a draw and these can be represented by the values +1, -1, or 0 respectively.</a:t>
            </a:r>
          </a:p>
          <a:p>
            <a:endParaRPr lang="en-US" dirty="0">
              <a:solidFill>
                <a:schemeClr val="bg2">
                  <a:lumMod val="90000"/>
                </a:schemeClr>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dirty="0">
                <a:solidFill>
                  <a:schemeClr val="bg2">
                    <a:lumMod val="90000"/>
                  </a:schemeClr>
                </a:solidFill>
                <a:latin typeface="Roboto" panose="02000000000000000000" pitchFamily="2" charset="0"/>
                <a:ea typeface="Roboto" panose="02000000000000000000" pitchFamily="2" charset="0"/>
              </a:rPr>
              <a:t>Initially one of the places of 3*3 grid is taken by the computer.</a:t>
            </a:r>
          </a:p>
          <a:p>
            <a:endParaRPr lang="en-US" dirty="0">
              <a:solidFill>
                <a:schemeClr val="bg2">
                  <a:lumMod val="90000"/>
                </a:schemeClr>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dirty="0">
                <a:solidFill>
                  <a:schemeClr val="bg2">
                    <a:lumMod val="90000"/>
                  </a:schemeClr>
                </a:solidFill>
                <a:latin typeface="Roboto" panose="02000000000000000000" pitchFamily="2" charset="0"/>
                <a:ea typeface="Roboto" panose="02000000000000000000" pitchFamily="2" charset="0"/>
              </a:rPr>
              <a:t>One player will start the game and the second player gets to select the valid spot on the board.</a:t>
            </a:r>
          </a:p>
          <a:p>
            <a:endParaRPr lang="en-US" dirty="0">
              <a:solidFill>
                <a:schemeClr val="bg2">
                  <a:lumMod val="90000"/>
                </a:schemeClr>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dirty="0">
                <a:solidFill>
                  <a:schemeClr val="bg2">
                    <a:lumMod val="90000"/>
                  </a:schemeClr>
                </a:solidFill>
                <a:latin typeface="Roboto" panose="02000000000000000000" pitchFamily="2" charset="0"/>
                <a:ea typeface="Roboto" panose="02000000000000000000" pitchFamily="2" charset="0"/>
              </a:rPr>
              <a:t>Go through available spots on the board </a:t>
            </a:r>
          </a:p>
          <a:p>
            <a:endParaRPr lang="en-US" dirty="0">
              <a:solidFill>
                <a:schemeClr val="bg2">
                  <a:lumMod val="90000"/>
                </a:schemeClr>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dirty="0">
                <a:solidFill>
                  <a:schemeClr val="bg2">
                    <a:lumMod val="90000"/>
                  </a:schemeClr>
                </a:solidFill>
                <a:latin typeface="Roboto" panose="02000000000000000000" pitchFamily="2" charset="0"/>
                <a:ea typeface="Roboto" panose="02000000000000000000" pitchFamily="2" charset="0"/>
              </a:rPr>
              <a:t>If the end of game is reached, then it will stop and declare the winner or tie</a:t>
            </a:r>
          </a:p>
          <a:p>
            <a:endParaRPr lang="en-US" dirty="0"/>
          </a:p>
          <a:p>
            <a:endParaRPr lang="en-US" dirty="0"/>
          </a:p>
        </p:txBody>
      </p:sp>
    </p:spTree>
    <p:extLst>
      <p:ext uri="{BB962C8B-B14F-4D97-AF65-F5344CB8AC3E}">
        <p14:creationId xmlns:p14="http://schemas.microsoft.com/office/powerpoint/2010/main" val="123057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2704889-7652-2A05-6984-3FAB1D6A19DD}"/>
              </a:ext>
            </a:extLst>
          </p:cNvPr>
          <p:cNvPicPr>
            <a:picLocks noChangeAspect="1"/>
          </p:cNvPicPr>
          <p:nvPr/>
        </p:nvPicPr>
        <p:blipFill rotWithShape="1">
          <a:blip r:embed="rId2">
            <a:alphaModFix amt="40000"/>
          </a:blip>
          <a:srcRect t="15730"/>
          <a:stretch/>
        </p:blipFill>
        <p:spPr>
          <a:xfrm>
            <a:off x="0" y="15"/>
            <a:ext cx="12191980" cy="6857985"/>
          </a:xfrm>
          <a:prstGeom prst="rect">
            <a:avLst/>
          </a:prstGeom>
        </p:spPr>
      </p:pic>
      <p:sp>
        <p:nvSpPr>
          <p:cNvPr id="2" name="Title 1">
            <a:extLst>
              <a:ext uri="{FF2B5EF4-FFF2-40B4-BE49-F238E27FC236}">
                <a16:creationId xmlns:a16="http://schemas.microsoft.com/office/drawing/2014/main" id="{BB348043-73B0-3A7A-04FA-2F670978065B}"/>
              </a:ext>
            </a:extLst>
          </p:cNvPr>
          <p:cNvSpPr>
            <a:spLocks noGrp="1"/>
          </p:cNvSpPr>
          <p:nvPr>
            <p:ph type="ctrTitle"/>
          </p:nvPr>
        </p:nvSpPr>
        <p:spPr>
          <a:xfrm>
            <a:off x="2227216" y="1646922"/>
            <a:ext cx="7178722" cy="2884767"/>
          </a:xfrm>
        </p:spPr>
        <p:txBody>
          <a:bodyPr anchor="b">
            <a:normAutofit/>
          </a:bodyPr>
          <a:lstStyle/>
          <a:p>
            <a:r>
              <a:rPr lang="en-US" sz="1800" dirty="0">
                <a:solidFill>
                  <a:srgbClr val="FFFFFF"/>
                </a:solidFill>
              </a:rPr>
              <a:t>		</a:t>
            </a:r>
          </a:p>
        </p:txBody>
      </p:sp>
      <p:sp>
        <p:nvSpPr>
          <p:cNvPr id="3" name="Subtitle 2">
            <a:extLst>
              <a:ext uri="{FF2B5EF4-FFF2-40B4-BE49-F238E27FC236}">
                <a16:creationId xmlns:a16="http://schemas.microsoft.com/office/drawing/2014/main" id="{75A2EBEA-87B5-18C8-4EFD-142E4E427B6F}"/>
              </a:ext>
            </a:extLst>
          </p:cNvPr>
          <p:cNvSpPr>
            <a:spLocks noGrp="1"/>
          </p:cNvSpPr>
          <p:nvPr>
            <p:ph type="subTitle" idx="1"/>
          </p:nvPr>
        </p:nvSpPr>
        <p:spPr>
          <a:xfrm>
            <a:off x="1473473" y="2696881"/>
            <a:ext cx="8686207" cy="2486558"/>
          </a:xfrm>
        </p:spPr>
        <p:txBody>
          <a:bodyPr anchor="t">
            <a:normAutofit/>
          </a:bodyPr>
          <a:lstStyle/>
          <a:p>
            <a:pPr algn="ctr"/>
            <a:r>
              <a:rPr lang="en-US" sz="2800" dirty="0">
                <a:solidFill>
                  <a:srgbClr val="FFFFFF"/>
                </a:solidFill>
              </a:rPr>
              <a:t>THANK YOU </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1F5BC1-B5DC-357E-6632-4518C542283F}"/>
              </a:ext>
            </a:extLst>
          </p:cNvPr>
          <p:cNvSpPr txBox="1"/>
          <p:nvPr/>
        </p:nvSpPr>
        <p:spPr>
          <a:xfrm>
            <a:off x="990600" y="1646922"/>
            <a:ext cx="10208830"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2613618728"/>
      </p:ext>
    </p:extLst>
  </p:cSld>
  <p:clrMapOvr>
    <a:masterClrMapping/>
  </p:clrMapOvr>
</p:sld>
</file>

<file path=ppt/theme/theme1.xml><?xml version="1.0" encoding="utf-8"?>
<a:theme xmlns:a="http://schemas.openxmlformats.org/drawingml/2006/main" name="Dash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148</TotalTime>
  <Words>739</Words>
  <Application>Microsoft Macintosh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Grandview Display</vt:lpstr>
      <vt:lpstr>Roboto</vt:lpstr>
      <vt:lpstr>source-serif-pro</vt:lpstr>
      <vt:lpstr>Times New Roman</vt:lpstr>
      <vt:lpstr>DashVTI</vt:lpstr>
      <vt:lpstr>PowerPoint Presentation</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Members         Arpit Muley     Aditya Kumbhar       Binoy Bangera</dc:title>
  <dc:creator>Bangera, Binoy U</dc:creator>
  <cp:lastModifiedBy>Bangera, Binoy U</cp:lastModifiedBy>
  <cp:revision>12</cp:revision>
  <dcterms:created xsi:type="dcterms:W3CDTF">2022-11-03T01:52:14Z</dcterms:created>
  <dcterms:modified xsi:type="dcterms:W3CDTF">2022-12-10T17:26:35Z</dcterms:modified>
</cp:coreProperties>
</file>