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271" r:id="rId2"/>
    <p:sldId id="272" r:id="rId3"/>
    <p:sldId id="287" r:id="rId4"/>
    <p:sldId id="286" r:id="rId5"/>
    <p:sldId id="273" r:id="rId6"/>
    <p:sldId id="274" r:id="rId7"/>
    <p:sldId id="288" r:id="rId8"/>
    <p:sldId id="275" r:id="rId9"/>
    <p:sldId id="281" r:id="rId10"/>
    <p:sldId id="277" r:id="rId11"/>
    <p:sldId id="291" r:id="rId12"/>
    <p:sldId id="284" r:id="rId13"/>
    <p:sldId id="289" r:id="rId14"/>
    <p:sldId id="282" r:id="rId15"/>
    <p:sldId id="278" r:id="rId16"/>
    <p:sldId id="283" r:id="rId17"/>
    <p:sldId id="290" r:id="rId18"/>
    <p:sldId id="293" r:id="rId19"/>
    <p:sldId id="292" r:id="rId20"/>
    <p:sldId id="285" r:id="rId21"/>
  </p:sldIdLst>
  <p:sldSz cx="9144000" cy="6858000" type="screen4x3"/>
  <p:notesSz cx="6858000" cy="9144000"/>
  <p:embeddedFontLst>
    <p:embeddedFont>
      <p:font typeface="Aharoni" panose="02010803020104030203" pitchFamily="2" charset="-79"/>
      <p:bold r:id="rId23"/>
    </p:embeddedFont>
    <p:embeddedFont>
      <p:font typeface="Calibri" panose="020F0502020204030204" pitchFamily="34" charset="0"/>
      <p:regular r:id="rId24"/>
      <p:bold r:id="rId25"/>
      <p:italic r:id="rId26"/>
      <p:boldItalic r:id="rId27"/>
    </p:embeddedFont>
  </p:embeddedFont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975"/>
    <a:srgbClr val="8DCD47"/>
    <a:srgbClr val="F0FEE6"/>
    <a:srgbClr val="82C836"/>
    <a:srgbClr val="A4D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55" autoAdjust="0"/>
  </p:normalViewPr>
  <p:slideViewPr>
    <p:cSldViewPr>
      <p:cViewPr varScale="1">
        <p:scale>
          <a:sx n="79" d="100"/>
          <a:sy n="79" d="100"/>
        </p:scale>
        <p:origin x="17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80F1F2-DA08-46FA-B247-949F33924D5B}" type="datetimeFigureOut">
              <a:rPr lang="en-US" smtClean="0"/>
              <a:t>5/1/2014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67461D-2C3C-4C87-B493-E5C35CC381D8}" type="slidenum">
              <a:rPr lang="en-US" smtClean="0"/>
              <a:t>‹#›</a:t>
            </a:fld>
            <a:endParaRPr lang="en-US"/>
          </a:p>
        </p:txBody>
      </p:sp>
    </p:spTree>
    <p:extLst>
      <p:ext uri="{BB962C8B-B14F-4D97-AF65-F5344CB8AC3E}">
        <p14:creationId xmlns:p14="http://schemas.microsoft.com/office/powerpoint/2010/main" val="5963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New Issue:</a:t>
            </a:r>
            <a:r>
              <a:rPr lang="en-US" baseline="0" dirty="0" smtClean="0">
                <a:solidFill>
                  <a:srgbClr val="FF0000"/>
                </a:solidFill>
              </a:rPr>
              <a:t> The area wrapped by the dashed line and filled with the light grey color (SM + Watchdog) – to be put into ROM. </a:t>
            </a:r>
            <a:endParaRPr lang="en-US" dirty="0" smtClean="0">
              <a:solidFill>
                <a:srgbClr val="FF0000"/>
              </a:solidFill>
            </a:endParaRPr>
          </a:p>
          <a:p>
            <a:endParaRPr lang="en-US" dirty="0" smtClean="0"/>
          </a:p>
          <a:p>
            <a:r>
              <a:rPr lang="en-US" dirty="0" smtClean="0"/>
              <a:t>Thick Double Dashed</a:t>
            </a:r>
            <a:r>
              <a:rPr lang="en-US" baseline="0" dirty="0" smtClean="0"/>
              <a:t> Line: SM collaborations</a:t>
            </a:r>
            <a:endParaRPr lang="en-US" dirty="0" smtClean="0"/>
          </a:p>
          <a:p>
            <a:endParaRPr lang="en-US" dirty="0" smtClean="0"/>
          </a:p>
          <a:p>
            <a:r>
              <a:rPr lang="en-US" dirty="0" smtClean="0"/>
              <a:t>Thick Dashed line – control flow</a:t>
            </a:r>
          </a:p>
          <a:p>
            <a:r>
              <a:rPr lang="en-US" dirty="0" smtClean="0"/>
              <a:t>   1. Schedule a thread (T1) for a given VM (VM1). </a:t>
            </a:r>
          </a:p>
          <a:p>
            <a:r>
              <a:rPr lang="en-US" baseline="0" dirty="0" smtClean="0"/>
              <a:t>   </a:t>
            </a:r>
            <a:r>
              <a:rPr lang="en-US" dirty="0" smtClean="0"/>
              <a:t>2. T1</a:t>
            </a:r>
            <a:r>
              <a:rPr lang="en-US" baseline="0" dirty="0" smtClean="0"/>
              <a:t> issues a system call </a:t>
            </a:r>
            <a:r>
              <a:rPr lang="en-US" baseline="0" dirty="0" err="1" smtClean="0"/>
              <a:t>fcntl</a:t>
            </a:r>
            <a:r>
              <a:rPr lang="en-US" baseline="0" dirty="0" smtClean="0"/>
              <a:t> (VM1, KVM_RUN), invoking the KVM driver</a:t>
            </a:r>
          </a:p>
          <a:p>
            <a:r>
              <a:rPr lang="en-US" baseline="0" dirty="0" smtClean="0"/>
              <a:t>   3. The KVM driver loads the current state of VM1 into the physical CPU and advances the program instruction counter register of CPU (i.e. runs a program at VM1)</a:t>
            </a:r>
          </a:p>
          <a:p>
            <a:r>
              <a:rPr lang="en-US" baseline="0" dirty="0" smtClean="0"/>
              <a:t>   4. The CPU finishes the requested action and returns to the driver which updates the current state of VM1 from the CPU</a:t>
            </a:r>
          </a:p>
          <a:p>
            <a:endParaRPr lang="en-US" dirty="0" smtClean="0"/>
          </a:p>
          <a:p>
            <a:r>
              <a:rPr lang="en-US" dirty="0" smtClean="0"/>
              <a:t>Thick Pointed Line – Data Traffic</a:t>
            </a:r>
          </a:p>
          <a:p>
            <a:r>
              <a:rPr lang="en-US" dirty="0" smtClean="0"/>
              <a:t>    VM1 and VM2 exchange data </a:t>
            </a:r>
            <a:r>
              <a:rPr lang="en-US" baseline="0" dirty="0" smtClean="0"/>
              <a:t>(eventually traffic goes through IO infrastructure of Linux)</a:t>
            </a:r>
          </a:p>
          <a:p>
            <a:endParaRPr lang="en-US" baseline="0" dirty="0" smtClean="0"/>
          </a:p>
          <a:p>
            <a:r>
              <a:rPr lang="en-US" baseline="0" dirty="0" smtClean="0"/>
              <a:t>Thick Solid line – I’m Alive Signals from the stabilization manager to the watchdog</a:t>
            </a:r>
          </a:p>
          <a:p>
            <a:endParaRPr lang="en-US" baseline="0" dirty="0" smtClean="0"/>
          </a:p>
          <a:p>
            <a:r>
              <a:rPr lang="en-US" baseline="0" dirty="0" smtClean="0"/>
              <a:t>Stabilization: </a:t>
            </a:r>
          </a:p>
          <a:p>
            <a:r>
              <a:rPr lang="en-US" baseline="0" dirty="0" smtClean="0"/>
              <a:t>   Every time period the watchdog timer issues a NMI. The latter runs the consistency enforcement policies</a:t>
            </a:r>
          </a:p>
          <a:p>
            <a:r>
              <a:rPr lang="en-US" baseline="0" dirty="0" smtClean="0"/>
              <a:t>        --- Guaranteeing self-stabilizing scheduler of threads</a:t>
            </a:r>
          </a:p>
          <a:p>
            <a:r>
              <a:rPr lang="en-US" baseline="0" dirty="0" smtClean="0"/>
              <a:t>        --- Guaranteeing self-stabilizing IO and KVM drivers (by checking the table of virtual machines)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Double dashed line: execution of the self-stabilization</a:t>
            </a:r>
            <a:r>
              <a:rPr lang="en-US" baseline="0" dirty="0" smtClean="0"/>
              <a:t> engine (upon a NMI) that enforces system consistency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Problem with stabilization: the consistency check might be too time- and space-consuming for a NMI handler.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but only if it is stateless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Solution: state-based consistency checker. Then we have to prove its self-stabilization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still an open issue.</a:t>
            </a:r>
            <a:endParaRPr lang="en-US" dirty="0" smtClean="0"/>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2</a:t>
            </a:fld>
            <a:endParaRPr lang="en-US"/>
          </a:p>
        </p:txBody>
      </p:sp>
    </p:spTree>
    <p:extLst>
      <p:ext uri="{BB962C8B-B14F-4D97-AF65-F5344CB8AC3E}">
        <p14:creationId xmlns:p14="http://schemas.microsoft.com/office/powerpoint/2010/main" val="2836279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“Damage Severity Check” incorporates</a:t>
            </a:r>
            <a:r>
              <a:rPr lang="en-US" baseline="0" dirty="0" smtClean="0"/>
              <a:t> user-defined policies for reset</a:t>
            </a:r>
          </a:p>
          <a:p>
            <a:r>
              <a:rPr lang="en-US" baseline="0" dirty="0" smtClean="0"/>
              <a:t>H* - the “history” </a:t>
            </a:r>
            <a:r>
              <a:rPr lang="en-US" baseline="0" dirty="0" err="1" smtClean="0"/>
              <a:t>pseudostate</a:t>
            </a:r>
            <a:r>
              <a:rPr lang="en-US" baseline="0" dirty="0" smtClean="0"/>
              <a:t> denoting the current execution context in a state machine. Typically used as a transition target (but no one in UML forbids us to use it as a source, e.g.</a:t>
            </a:r>
          </a:p>
          <a:p>
            <a:r>
              <a:rPr lang="en-US" baseline="0" dirty="0" smtClean="0"/>
              <a:t>To claim that a transition from H* means “a transition from an arbitrary state”.</a:t>
            </a:r>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16</a:t>
            </a:fld>
            <a:endParaRPr lang="en-US"/>
          </a:p>
        </p:txBody>
      </p:sp>
    </p:spTree>
    <p:extLst>
      <p:ext uri="{BB962C8B-B14F-4D97-AF65-F5344CB8AC3E}">
        <p14:creationId xmlns:p14="http://schemas.microsoft.com/office/powerpoint/2010/main" val="374709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“Damage Severity Check” incorporates</a:t>
            </a:r>
            <a:r>
              <a:rPr lang="en-US" baseline="0" dirty="0" smtClean="0"/>
              <a:t> user-defined policies for reset</a:t>
            </a:r>
          </a:p>
          <a:p>
            <a:r>
              <a:rPr lang="en-US" baseline="0" dirty="0" smtClean="0"/>
              <a:t>H* - the “history” </a:t>
            </a:r>
            <a:r>
              <a:rPr lang="en-US" baseline="0" dirty="0" err="1" smtClean="0"/>
              <a:t>pseudostate</a:t>
            </a:r>
            <a:r>
              <a:rPr lang="en-US" baseline="0" dirty="0" smtClean="0"/>
              <a:t> denoting the current execution context in a state machine. Typically used as a transition target (but no one in UML forbids us to use it as a source, e.g.</a:t>
            </a:r>
          </a:p>
          <a:p>
            <a:r>
              <a:rPr lang="en-US" baseline="0" dirty="0" smtClean="0"/>
              <a:t>To claim that a transition from H* means “a transition from an arbitrary state”.</a:t>
            </a:r>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17</a:t>
            </a:fld>
            <a:endParaRPr lang="en-US"/>
          </a:p>
        </p:txBody>
      </p:sp>
    </p:spTree>
    <p:extLst>
      <p:ext uri="{BB962C8B-B14F-4D97-AF65-F5344CB8AC3E}">
        <p14:creationId xmlns:p14="http://schemas.microsoft.com/office/powerpoint/2010/main" val="3747094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“Damage Severity Check” incorporates</a:t>
            </a:r>
            <a:r>
              <a:rPr lang="en-US" baseline="0" dirty="0" smtClean="0"/>
              <a:t> user-defined policies for reset</a:t>
            </a:r>
          </a:p>
          <a:p>
            <a:r>
              <a:rPr lang="en-US" baseline="0" dirty="0" smtClean="0"/>
              <a:t>H* - the “history” </a:t>
            </a:r>
            <a:r>
              <a:rPr lang="en-US" baseline="0" dirty="0" err="1" smtClean="0"/>
              <a:t>pseudostate</a:t>
            </a:r>
            <a:r>
              <a:rPr lang="en-US" baseline="0" dirty="0" smtClean="0"/>
              <a:t> denoting the current execution context in a state machine. Typically used as a transition target (but no one in UML forbids us to use it as a source, e.g.</a:t>
            </a:r>
          </a:p>
          <a:p>
            <a:r>
              <a:rPr lang="en-US" baseline="0" dirty="0" smtClean="0"/>
              <a:t>To claim that a transition from H* means “a transition from an arbitrary state”.</a:t>
            </a:r>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19</a:t>
            </a:fld>
            <a:endParaRPr lang="en-US"/>
          </a:p>
        </p:txBody>
      </p:sp>
    </p:spTree>
    <p:extLst>
      <p:ext uri="{BB962C8B-B14F-4D97-AF65-F5344CB8AC3E}">
        <p14:creationId xmlns:p14="http://schemas.microsoft.com/office/powerpoint/2010/main" val="374709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requirement for our TCB</a:t>
            </a:r>
            <a:r>
              <a:rPr lang="en-US" baseline="0" dirty="0" smtClean="0"/>
              <a:t> (Trusted Computing Base): its behavior must not be influenced by the system being checked (because the latter may be compromised). Our TCB is the watchdog mechanism.</a:t>
            </a:r>
          </a:p>
          <a:p>
            <a:endParaRPr lang="en-US" baseline="0" dirty="0" smtClean="0"/>
          </a:p>
          <a:p>
            <a:r>
              <a:rPr lang="en-US" baseline="0" dirty="0" smtClean="0"/>
              <a:t>Our solution: place TCB into a sealed memory region that cannot be seen from OS (SMM in Intel, </a:t>
            </a:r>
            <a:r>
              <a:rPr lang="en-US" baseline="0" dirty="0" err="1" smtClean="0"/>
              <a:t>TrustedZone</a:t>
            </a:r>
            <a:r>
              <a:rPr lang="en-US" baseline="0" dirty="0" smtClean="0"/>
              <a:t> in ARM – suggested today by </a:t>
            </a:r>
            <a:r>
              <a:rPr lang="en-US" baseline="0" dirty="0" err="1" smtClean="0"/>
              <a:t>Hagai</a:t>
            </a:r>
            <a:r>
              <a:rPr lang="en-US" baseline="0" dirty="0" smtClean="0"/>
              <a:t> Bar-El).</a:t>
            </a:r>
          </a:p>
          <a:p>
            <a:endParaRPr lang="en-US" baseline="0" dirty="0" smtClean="0"/>
          </a:p>
          <a:p>
            <a:r>
              <a:rPr lang="en-US" baseline="0" dirty="0" err="1" smtClean="0"/>
              <a:t>Shlomi</a:t>
            </a:r>
            <a:r>
              <a:rPr lang="en-US" baseline="0" dirty="0" smtClean="0"/>
              <a:t> raised the problem: performing system integrity checks solely from SMM is too expensive because a switch to SMM freezes the whole OS.</a:t>
            </a:r>
          </a:p>
          <a:p>
            <a:endParaRPr lang="en-US" baseline="0" dirty="0" smtClean="0"/>
          </a:p>
          <a:p>
            <a:r>
              <a:rPr lang="en-US" dirty="0" smtClean="0"/>
              <a:t>We come</a:t>
            </a:r>
            <a:r>
              <a:rPr lang="en-US" baseline="0" dirty="0" smtClean="0"/>
              <a:t> with the solution to this issue: split the watchdog into two parts. The main part will be in OS, periodically (every 1 sec, say) checking the system integrity. This does not freeze other processes. But this part can be compromised as well.  But sometimes (rarely, say every 5 minutes) the hardware interrupt raises SMI that performs the integrity check of the OS watchdog. If this check fails the system reboots. Otherwise the SMM passes the control to the (proper) OS watchdog and lets </a:t>
            </a:r>
            <a:r>
              <a:rPr lang="en-US" baseline="0" smtClean="0"/>
              <a:t>it continue.</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20</a:t>
            </a:fld>
            <a:endParaRPr lang="en-US"/>
          </a:p>
        </p:txBody>
      </p:sp>
    </p:spTree>
    <p:extLst>
      <p:ext uri="{BB962C8B-B14F-4D97-AF65-F5344CB8AC3E}">
        <p14:creationId xmlns:p14="http://schemas.microsoft.com/office/powerpoint/2010/main" val="342439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4</a:t>
            </a:fld>
            <a:endParaRPr lang="en-US"/>
          </a:p>
        </p:txBody>
      </p:sp>
    </p:spTree>
    <p:extLst>
      <p:ext uri="{BB962C8B-B14F-4D97-AF65-F5344CB8AC3E}">
        <p14:creationId xmlns:p14="http://schemas.microsoft.com/office/powerpoint/2010/main" val="283627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Vespa, running in a VM, gets all the necessary information</a:t>
            </a:r>
            <a:r>
              <a:rPr lang="en-US" baseline="0" dirty="0" smtClean="0"/>
              <a:t> from the kernel through the </a:t>
            </a:r>
            <a:r>
              <a:rPr lang="en-US" baseline="0" dirty="0" err="1" smtClean="0"/>
              <a:t>hypercall</a:t>
            </a:r>
            <a:r>
              <a:rPr lang="en-US" baseline="0" dirty="0" smtClean="0"/>
              <a:t> interface.</a:t>
            </a:r>
            <a:endParaRPr lang="en-US" dirty="0" smtClean="0"/>
          </a:p>
          <a:p>
            <a:endParaRPr lang="en-US" dirty="0" smtClean="0"/>
          </a:p>
          <a:p>
            <a:r>
              <a:rPr lang="en-US" dirty="0" smtClean="0"/>
              <a:t>Every VM Management action</a:t>
            </a:r>
            <a:r>
              <a:rPr lang="en-US" baseline="0" dirty="0" smtClean="0"/>
              <a:t> (creating/deleting/resuming/suspending VM) results in an </a:t>
            </a:r>
            <a:r>
              <a:rPr lang="en-US" b="1" baseline="0" dirty="0" err="1" smtClean="0"/>
              <a:t>ioctl</a:t>
            </a:r>
            <a:r>
              <a:rPr lang="en-US" baseline="0" dirty="0" smtClean="0"/>
              <a:t> request to the hypervisor driver. </a:t>
            </a:r>
          </a:p>
          <a:p>
            <a:r>
              <a:rPr lang="en-US" baseline="0" dirty="0" smtClean="0"/>
              <a:t>We note that the watchdog and stabilization manager (SM) are the most sensitive parts of our infrastructure. If they are corrupted (which can be relatively easy if they reside at the kernel level) then the entire system will go astray.</a:t>
            </a:r>
          </a:p>
          <a:p>
            <a:endParaRPr lang="en-US" baseline="0" dirty="0" smtClean="0"/>
          </a:p>
          <a:p>
            <a:r>
              <a:rPr lang="en-US" baseline="0" dirty="0" smtClean="0"/>
              <a:t>So we suggest putting them into ROM. Thus they will reside in the memory whose protection is enhanced by hardware, making any attack a huge (but still possible) challenge for malicious parties protected by hardware means. These components are wrapped by thick red lines. They are referred to as the </a:t>
            </a:r>
            <a:r>
              <a:rPr lang="en-US" i="1" baseline="0" dirty="0" smtClean="0"/>
              <a:t>protected</a:t>
            </a:r>
            <a:r>
              <a:rPr lang="en-US" baseline="0" dirty="0" smtClean="0"/>
              <a:t> components.</a:t>
            </a:r>
          </a:p>
          <a:p>
            <a:endParaRPr lang="en-US" baseline="0" dirty="0" smtClean="0"/>
          </a:p>
          <a:p>
            <a:r>
              <a:rPr lang="en-US" baseline="0" dirty="0" smtClean="0"/>
              <a:t>Stabilization actions are:</a:t>
            </a:r>
          </a:p>
          <a:p>
            <a:endParaRPr lang="en-US" baseline="0" dirty="0" smtClean="0"/>
          </a:p>
          <a:p>
            <a:r>
              <a:rPr lang="en-US" baseline="0" dirty="0" smtClean="0"/>
              <a:t>   1. SM gets a timer interrupt</a:t>
            </a:r>
          </a:p>
          <a:p>
            <a:r>
              <a:rPr lang="en-US" baseline="0" dirty="0" smtClean="0"/>
              <a:t>   2. SM queries states of </a:t>
            </a:r>
            <a:r>
              <a:rPr lang="en-US" i="1" baseline="0" dirty="0" err="1" smtClean="0"/>
              <a:t>stabilizable</a:t>
            </a:r>
            <a:r>
              <a:rPr lang="en-US" i="1" baseline="0" dirty="0" smtClean="0"/>
              <a:t> components </a:t>
            </a:r>
            <a:r>
              <a:rPr lang="en-US" baseline="0" dirty="0" smtClean="0"/>
              <a:t>(scheduler </a:t>
            </a:r>
            <a:r>
              <a:rPr lang="en-US" baseline="0" dirty="0" err="1" smtClean="0"/>
              <a:t>etc</a:t>
            </a:r>
            <a:r>
              <a:rPr lang="en-US" baseline="0" dirty="0" smtClean="0"/>
              <a:t>). To be able to respond the latters must possess the “get/set state” capability.</a:t>
            </a:r>
          </a:p>
          <a:p>
            <a:r>
              <a:rPr lang="en-US" baseline="0" dirty="0" smtClean="0"/>
              <a:t>        --- </a:t>
            </a:r>
            <a:r>
              <a:rPr lang="en-US" b="1" baseline="0" dirty="0" smtClean="0"/>
              <a:t>An important exception</a:t>
            </a:r>
            <a:r>
              <a:rPr lang="en-US" baseline="0" dirty="0" smtClean="0"/>
              <a:t>: the </a:t>
            </a:r>
            <a:r>
              <a:rPr lang="en-US" b="1" baseline="0" dirty="0" smtClean="0"/>
              <a:t>traffic</a:t>
            </a:r>
            <a:r>
              <a:rPr lang="en-US" baseline="0" dirty="0" smtClean="0"/>
              <a:t> state is delivered to SM </a:t>
            </a:r>
            <a:r>
              <a:rPr lang="en-US" b="1" baseline="0" dirty="0" smtClean="0"/>
              <a:t>indirectly</a:t>
            </a:r>
            <a:r>
              <a:rPr lang="en-US" baseline="0" dirty="0" smtClean="0"/>
              <a:t> by the </a:t>
            </a:r>
            <a:r>
              <a:rPr lang="en-US" baseline="0" dirty="0" err="1" smtClean="0"/>
              <a:t>TrafficMonitor</a:t>
            </a:r>
            <a:r>
              <a:rPr lang="en-US" baseline="0" dirty="0" smtClean="0"/>
              <a:t> that incrementally collects the traffic from IO drivers</a:t>
            </a:r>
          </a:p>
          <a:p>
            <a:r>
              <a:rPr lang="en-US" baseline="0" dirty="0" smtClean="0"/>
              <a:t>   3. SM checks whether these states are safe, if needed, resets the states of individual components or even the entire system (by resetting the CPU)</a:t>
            </a:r>
          </a:p>
          <a:p>
            <a:r>
              <a:rPr lang="en-US" baseline="0" dirty="0" smtClean="0"/>
              <a:t>   4. … and, having the job done, SM sends “I’m Alive” to the Watchdog (WD)</a:t>
            </a:r>
          </a:p>
          <a:p>
            <a:endParaRPr lang="en-US" baseline="0" dirty="0" smtClean="0"/>
          </a:p>
          <a:p>
            <a:r>
              <a:rPr lang="en-US" baseline="0" dirty="0" smtClean="0"/>
              <a:t>WD can reset either the CPU (i.e. the </a:t>
            </a:r>
            <a:r>
              <a:rPr lang="en-US" i="1" baseline="0" dirty="0" smtClean="0"/>
              <a:t>hard reset</a:t>
            </a:r>
            <a:r>
              <a:rPr lang="en-US" baseline="0" dirty="0" smtClean="0"/>
              <a:t>) or SM (the </a:t>
            </a:r>
            <a:r>
              <a:rPr lang="en-US" i="1" baseline="0" dirty="0" smtClean="0"/>
              <a:t>soft reset</a:t>
            </a:r>
            <a:r>
              <a:rPr lang="en-US" baseline="0" dirty="0" smtClean="0"/>
              <a:t>, if SM </a:t>
            </a:r>
            <a:r>
              <a:rPr lang="en-US" baseline="0" dirty="0" err="1" smtClean="0"/>
              <a:t>posseses</a:t>
            </a:r>
            <a:r>
              <a:rPr lang="en-US" baseline="0" dirty="0" smtClean="0"/>
              <a:t> fine-grained reset policies). If the fine-grained reset does not succeed (e.g. WD interrupts arrive very frequently , WD resorts to the hard reset. </a:t>
            </a:r>
          </a:p>
        </p:txBody>
      </p:sp>
      <p:sp>
        <p:nvSpPr>
          <p:cNvPr id="4" name="Slide Number Placeholder 3"/>
          <p:cNvSpPr>
            <a:spLocks noGrp="1"/>
          </p:cNvSpPr>
          <p:nvPr>
            <p:ph type="sldNum" sz="quarter" idx="10"/>
          </p:nvPr>
        </p:nvSpPr>
        <p:spPr/>
        <p:txBody>
          <a:bodyPr/>
          <a:lstStyle/>
          <a:p>
            <a:fld id="{E867461D-2C3C-4C87-B493-E5C35CC381D8}" type="slidenum">
              <a:rPr lang="en-US" smtClean="0"/>
              <a:t>6</a:t>
            </a:fld>
            <a:endParaRPr lang="en-US"/>
          </a:p>
        </p:txBody>
      </p:sp>
    </p:spTree>
    <p:extLst>
      <p:ext uri="{BB962C8B-B14F-4D97-AF65-F5344CB8AC3E}">
        <p14:creationId xmlns:p14="http://schemas.microsoft.com/office/powerpoint/2010/main" val="5542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Vespa, running in a VM, gets all the necessary information</a:t>
            </a:r>
            <a:r>
              <a:rPr lang="en-US" baseline="0" dirty="0" smtClean="0"/>
              <a:t> from the kernel through the </a:t>
            </a:r>
            <a:r>
              <a:rPr lang="en-US" baseline="0" dirty="0" err="1" smtClean="0"/>
              <a:t>hypercall</a:t>
            </a:r>
            <a:r>
              <a:rPr lang="en-US" baseline="0" dirty="0" smtClean="0"/>
              <a:t> interface.</a:t>
            </a:r>
            <a:endParaRPr lang="en-US" dirty="0" smtClean="0"/>
          </a:p>
          <a:p>
            <a:endParaRPr lang="en-US" dirty="0" smtClean="0"/>
          </a:p>
          <a:p>
            <a:r>
              <a:rPr lang="en-US" dirty="0" smtClean="0"/>
              <a:t>Every VM Management action</a:t>
            </a:r>
            <a:r>
              <a:rPr lang="en-US" baseline="0" dirty="0" smtClean="0"/>
              <a:t> (creating/deleting/resuming/suspending VM) results in an </a:t>
            </a:r>
            <a:r>
              <a:rPr lang="en-US" b="1" baseline="0" dirty="0" err="1" smtClean="0"/>
              <a:t>ioctl</a:t>
            </a:r>
            <a:r>
              <a:rPr lang="en-US" baseline="0" dirty="0" smtClean="0"/>
              <a:t> request to the hypervisor driver. </a:t>
            </a:r>
          </a:p>
          <a:p>
            <a:r>
              <a:rPr lang="en-US" baseline="0" dirty="0" smtClean="0"/>
              <a:t>We note that the watchdog and stabilization manager (SM) are the most sensitive parts of our infrastructure. If they are corrupted (which can be relatively easy if they reside at the kernel level) then the entire system will go astray.</a:t>
            </a:r>
          </a:p>
          <a:p>
            <a:endParaRPr lang="en-US" baseline="0" dirty="0" smtClean="0"/>
          </a:p>
          <a:p>
            <a:r>
              <a:rPr lang="en-US" baseline="0" dirty="0" smtClean="0"/>
              <a:t>So we suggest putting them into ROM. Thus they will reside in the memory whose protection is enhanced by hardware, making any attack a huge (but still possible) challenge for malicious parties protected by hardware means. These components are wrapped by thick red lines. They are referred to as the </a:t>
            </a:r>
            <a:r>
              <a:rPr lang="en-US" i="1" baseline="0" dirty="0" smtClean="0"/>
              <a:t>protected</a:t>
            </a:r>
            <a:r>
              <a:rPr lang="en-US" baseline="0" dirty="0" smtClean="0"/>
              <a:t> components.</a:t>
            </a:r>
          </a:p>
          <a:p>
            <a:endParaRPr lang="en-US" baseline="0" dirty="0" smtClean="0"/>
          </a:p>
          <a:p>
            <a:r>
              <a:rPr lang="en-US" baseline="0" dirty="0" smtClean="0"/>
              <a:t>Stabilization actions are:</a:t>
            </a:r>
          </a:p>
          <a:p>
            <a:endParaRPr lang="en-US" baseline="0" dirty="0" smtClean="0"/>
          </a:p>
          <a:p>
            <a:r>
              <a:rPr lang="en-US" baseline="0" dirty="0" smtClean="0"/>
              <a:t>   1. SM gets a timer interrupt</a:t>
            </a:r>
          </a:p>
          <a:p>
            <a:r>
              <a:rPr lang="en-US" baseline="0" dirty="0" smtClean="0"/>
              <a:t>   2. SM queries states of </a:t>
            </a:r>
            <a:r>
              <a:rPr lang="en-US" i="1" baseline="0" dirty="0" err="1" smtClean="0"/>
              <a:t>stabilizable</a:t>
            </a:r>
            <a:r>
              <a:rPr lang="en-US" i="1" baseline="0" dirty="0" smtClean="0"/>
              <a:t> components </a:t>
            </a:r>
            <a:r>
              <a:rPr lang="en-US" baseline="0" dirty="0" smtClean="0"/>
              <a:t>(scheduler </a:t>
            </a:r>
            <a:r>
              <a:rPr lang="en-US" baseline="0" dirty="0" err="1" smtClean="0"/>
              <a:t>etc</a:t>
            </a:r>
            <a:r>
              <a:rPr lang="en-US" baseline="0" dirty="0" smtClean="0"/>
              <a:t>). To be able to respond the latters must possess the “get/set state” capability.</a:t>
            </a:r>
          </a:p>
          <a:p>
            <a:r>
              <a:rPr lang="en-US" baseline="0" dirty="0" smtClean="0"/>
              <a:t>        --- </a:t>
            </a:r>
            <a:r>
              <a:rPr lang="en-US" b="1" baseline="0" dirty="0" smtClean="0"/>
              <a:t>An important exception</a:t>
            </a:r>
            <a:r>
              <a:rPr lang="en-US" baseline="0" dirty="0" smtClean="0"/>
              <a:t>: the </a:t>
            </a:r>
            <a:r>
              <a:rPr lang="en-US" b="1" baseline="0" dirty="0" smtClean="0"/>
              <a:t>traffic</a:t>
            </a:r>
            <a:r>
              <a:rPr lang="en-US" baseline="0" dirty="0" smtClean="0"/>
              <a:t> state is delivered to SM </a:t>
            </a:r>
            <a:r>
              <a:rPr lang="en-US" b="1" baseline="0" dirty="0" smtClean="0"/>
              <a:t>indirectly</a:t>
            </a:r>
            <a:r>
              <a:rPr lang="en-US" baseline="0" dirty="0" smtClean="0"/>
              <a:t> by the </a:t>
            </a:r>
            <a:r>
              <a:rPr lang="en-US" baseline="0" dirty="0" err="1" smtClean="0"/>
              <a:t>TrafficMonitor</a:t>
            </a:r>
            <a:r>
              <a:rPr lang="en-US" baseline="0" dirty="0" smtClean="0"/>
              <a:t> that incrementally collects the traffic from IO drivers</a:t>
            </a:r>
          </a:p>
          <a:p>
            <a:r>
              <a:rPr lang="en-US" baseline="0" dirty="0" smtClean="0"/>
              <a:t>   3. SM checks whether these states are safe, if needed, resets the states of individual components or even the entire system (by resetting the CPU)</a:t>
            </a:r>
          </a:p>
          <a:p>
            <a:r>
              <a:rPr lang="en-US" baseline="0" dirty="0" smtClean="0"/>
              <a:t>   4. … and, having the job done, SM sends “I’m Alive” to the Watchdog (WD)</a:t>
            </a:r>
          </a:p>
          <a:p>
            <a:endParaRPr lang="en-US" baseline="0" dirty="0" smtClean="0"/>
          </a:p>
          <a:p>
            <a:r>
              <a:rPr lang="en-US" baseline="0" dirty="0" smtClean="0"/>
              <a:t>WD can reset either the CPU (i.e. the </a:t>
            </a:r>
            <a:r>
              <a:rPr lang="en-US" i="1" baseline="0" dirty="0" smtClean="0"/>
              <a:t>hard reset</a:t>
            </a:r>
            <a:r>
              <a:rPr lang="en-US" baseline="0" dirty="0" smtClean="0"/>
              <a:t>) or SM (the </a:t>
            </a:r>
            <a:r>
              <a:rPr lang="en-US" i="1" baseline="0" dirty="0" smtClean="0"/>
              <a:t>soft reset</a:t>
            </a:r>
            <a:r>
              <a:rPr lang="en-US" baseline="0" dirty="0" smtClean="0"/>
              <a:t>, if SM </a:t>
            </a:r>
            <a:r>
              <a:rPr lang="en-US" baseline="0" dirty="0" err="1" smtClean="0"/>
              <a:t>posseses</a:t>
            </a:r>
            <a:r>
              <a:rPr lang="en-US" baseline="0" dirty="0" smtClean="0"/>
              <a:t> fine-grained reset policies). If the fine-grained reset does not succeed (e.g. WD interrupts arrive very frequently , WD resorts to the hard reset. </a:t>
            </a:r>
          </a:p>
        </p:txBody>
      </p:sp>
      <p:sp>
        <p:nvSpPr>
          <p:cNvPr id="4" name="Slide Number Placeholder 3"/>
          <p:cNvSpPr>
            <a:spLocks noGrp="1"/>
          </p:cNvSpPr>
          <p:nvPr>
            <p:ph type="sldNum" sz="quarter" idx="10"/>
          </p:nvPr>
        </p:nvSpPr>
        <p:spPr/>
        <p:txBody>
          <a:bodyPr/>
          <a:lstStyle/>
          <a:p>
            <a:fld id="{E867461D-2C3C-4C87-B493-E5C35CC381D8}" type="slidenum">
              <a:rPr lang="en-US" smtClean="0"/>
              <a:t>7</a:t>
            </a:fld>
            <a:endParaRPr lang="en-US"/>
          </a:p>
        </p:txBody>
      </p:sp>
    </p:spTree>
    <p:extLst>
      <p:ext uri="{BB962C8B-B14F-4D97-AF65-F5344CB8AC3E}">
        <p14:creationId xmlns:p14="http://schemas.microsoft.com/office/powerpoint/2010/main" val="5542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a:t>
            </a:r>
            <a:r>
              <a:rPr lang="en-US" baseline="0" dirty="0" smtClean="0"/>
              <a:t> </a:t>
            </a:r>
            <a:r>
              <a:rPr lang="en-US" baseline="0" dirty="0" err="1" smtClean="0"/>
              <a:t>userspace</a:t>
            </a:r>
            <a:r>
              <a:rPr lang="en-US" baseline="0" dirty="0" smtClean="0"/>
              <a:t> collaborations: a VM manager creates/deletes/suspends/resumes virtual machines. These actions result in the corresponding </a:t>
            </a:r>
            <a:r>
              <a:rPr lang="en-US" b="1" i="1" baseline="0" dirty="0" err="1" smtClean="0"/>
              <a:t>ioctl</a:t>
            </a:r>
            <a:r>
              <a:rPr lang="en-US" baseline="0" dirty="0" smtClean="0"/>
              <a:t> requests to the hypervisor driver.</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8</a:t>
            </a:fld>
            <a:endParaRPr lang="en-US"/>
          </a:p>
        </p:txBody>
      </p:sp>
    </p:spTree>
    <p:extLst>
      <p:ext uri="{BB962C8B-B14F-4D97-AF65-F5344CB8AC3E}">
        <p14:creationId xmlns:p14="http://schemas.microsoft.com/office/powerpoint/2010/main" val="177587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components whose state should be sometimes checked and made safe are referred to as the </a:t>
            </a:r>
            <a:r>
              <a:rPr lang="en-US" i="1" baseline="0" dirty="0" err="1" smtClean="0"/>
              <a:t>stabilizable</a:t>
            </a:r>
            <a:r>
              <a:rPr lang="en-US" i="1" baseline="0" dirty="0" smtClean="0"/>
              <a:t> components</a:t>
            </a:r>
            <a:r>
              <a:rPr lang="en-US" baseline="0" dirty="0" smtClean="0"/>
              <a:t>.</a:t>
            </a:r>
          </a:p>
          <a:p>
            <a:endParaRPr lang="en-US" dirty="0" smtClean="0"/>
          </a:p>
          <a:p>
            <a:r>
              <a:rPr lang="en-US" dirty="0" smtClean="0"/>
              <a:t>The interface </a:t>
            </a:r>
            <a:r>
              <a:rPr lang="en-US" i="1" dirty="0" err="1" smtClean="0"/>
              <a:t>Stabilizable</a:t>
            </a:r>
            <a:r>
              <a:rPr lang="en-US" dirty="0" smtClean="0"/>
              <a:t> must be supported by each component that wishes to participate in our self-stabilization infrastructure. The following operations should be supported:</a:t>
            </a:r>
          </a:p>
          <a:p>
            <a:endParaRPr lang="en-US" dirty="0" smtClean="0"/>
          </a:p>
          <a:p>
            <a:r>
              <a:rPr lang="en-US" dirty="0" smtClean="0"/>
              <a:t>   --- </a:t>
            </a:r>
            <a:r>
              <a:rPr lang="en-US" dirty="0" err="1" smtClean="0"/>
              <a:t>getState</a:t>
            </a:r>
            <a:r>
              <a:rPr lang="en-US" dirty="0" smtClean="0"/>
              <a:t> – returns the current component</a:t>
            </a:r>
            <a:r>
              <a:rPr lang="en-US" baseline="0" dirty="0" smtClean="0"/>
              <a:t> state</a:t>
            </a:r>
          </a:p>
          <a:p>
            <a:r>
              <a:rPr lang="en-US" baseline="0" dirty="0" smtClean="0"/>
              <a:t>   --- </a:t>
            </a:r>
            <a:r>
              <a:rPr lang="en-US" baseline="0" dirty="0" err="1" smtClean="0"/>
              <a:t>setState</a:t>
            </a:r>
            <a:r>
              <a:rPr lang="en-US" baseline="0" dirty="0" smtClean="0"/>
              <a:t> – sets the component into the new state</a:t>
            </a:r>
          </a:p>
          <a:p>
            <a:r>
              <a:rPr lang="en-US" baseline="0" dirty="0" smtClean="0"/>
              <a:t>   --- sanitize  - cleans the component state , deleting the remainders of the previous activities, setting an “initial clean state”. This method is called </a:t>
            </a:r>
          </a:p>
          <a:p>
            <a:r>
              <a:rPr lang="en-US" baseline="0" dirty="0" smtClean="0"/>
              <a:t>          --- before setting a component into the new state. For example, before setting the </a:t>
            </a:r>
            <a:r>
              <a:rPr lang="en-US" baseline="0" dirty="0" err="1" smtClean="0"/>
              <a:t>IODRiver</a:t>
            </a:r>
            <a:r>
              <a:rPr lang="en-US" baseline="0" dirty="0" smtClean="0"/>
              <a:t> into a new state, the traffic that is still underway is discarded.</a:t>
            </a:r>
          </a:p>
          <a:p>
            <a:r>
              <a:rPr lang="en-US" baseline="0" dirty="0" smtClean="0"/>
              <a:t>          --- when doing the soft reset of a component – see the comments to the slide “Package diagram” to know what is “soft reset”</a:t>
            </a:r>
          </a:p>
          <a:p>
            <a:endParaRPr lang="en-US" baseline="0" dirty="0" smtClean="0"/>
          </a:p>
          <a:p>
            <a:r>
              <a:rPr lang="en-US" baseline="0" dirty="0" smtClean="0"/>
              <a:t>Every concrete state “knows” whether it is safe; the answer is in the </a:t>
            </a:r>
            <a:r>
              <a:rPr lang="en-US" b="1" i="1" baseline="0" dirty="0" err="1" smtClean="0"/>
              <a:t>isSafe</a:t>
            </a:r>
            <a:r>
              <a:rPr lang="en-US" baseline="0" dirty="0" smtClean="0"/>
              <a:t> method. A Hypervisor state, for example, keeps the Hypervisor context and includes the states of every VM in the system.</a:t>
            </a:r>
          </a:p>
          <a:p>
            <a:r>
              <a:rPr lang="en-US" baseline="0" dirty="0" smtClean="0"/>
              <a:t>There are at least 3 </a:t>
            </a:r>
            <a:r>
              <a:rPr lang="en-US" baseline="0" dirty="0" err="1" smtClean="0"/>
              <a:t>stabilizable</a:t>
            </a:r>
            <a:r>
              <a:rPr lang="en-US" baseline="0" dirty="0" smtClean="0"/>
              <a:t> components in the architecture: the hypervisor driver, the system scheduler and at least one I/O driver. </a:t>
            </a:r>
          </a:p>
          <a:p>
            <a:endParaRPr lang="en-US" baseline="0" dirty="0" smtClean="0"/>
          </a:p>
          <a:p>
            <a:r>
              <a:rPr lang="en-US" baseline="0" dirty="0" smtClean="0"/>
              <a:t>It should be mentioned that except for </a:t>
            </a:r>
            <a:r>
              <a:rPr lang="en-US" b="1" baseline="0" dirty="0" err="1" smtClean="0"/>
              <a:t>IODRiver</a:t>
            </a:r>
            <a:r>
              <a:rPr lang="en-US" baseline="0" dirty="0" smtClean="0"/>
              <a:t>, every </a:t>
            </a:r>
            <a:r>
              <a:rPr lang="en-US" baseline="0" dirty="0" err="1" smtClean="0"/>
              <a:t>stabilizable</a:t>
            </a:r>
            <a:r>
              <a:rPr lang="en-US" baseline="0" dirty="0" smtClean="0"/>
              <a:t> component returns its state through the method </a:t>
            </a:r>
            <a:r>
              <a:rPr lang="en-US" b="1" baseline="0" dirty="0" err="1" smtClean="0"/>
              <a:t>getState</a:t>
            </a:r>
            <a:r>
              <a:rPr lang="en-US" baseline="0" dirty="0" smtClean="0"/>
              <a:t>. The states of IO driver are incrementally collected and returned by </a:t>
            </a:r>
            <a:r>
              <a:rPr lang="en-US" baseline="0" dirty="0" err="1" smtClean="0"/>
              <a:t>TrafficMonitor</a:t>
            </a:r>
            <a:r>
              <a:rPr lang="en-US" baseline="0" dirty="0" smtClean="0"/>
              <a:t>. The latter uses the </a:t>
            </a:r>
            <a:r>
              <a:rPr lang="en-US" b="1" baseline="0" dirty="0" err="1" smtClean="0"/>
              <a:t>ioSources</a:t>
            </a:r>
            <a:r>
              <a:rPr lang="en-US" baseline="0" dirty="0" smtClean="0"/>
              <a:t> link to sniff the I/O channels.</a:t>
            </a:r>
          </a:p>
          <a:p>
            <a:endParaRPr lang="en-US" baseline="0" dirty="0" smtClean="0"/>
          </a:p>
          <a:p>
            <a:r>
              <a:rPr lang="en-US" baseline="0" dirty="0" smtClean="0"/>
              <a:t>For certain external components (like coming from Vespa) the methods </a:t>
            </a:r>
            <a:r>
              <a:rPr lang="en-US" b="1" baseline="0" dirty="0" smtClean="0"/>
              <a:t>get/</a:t>
            </a:r>
            <a:r>
              <a:rPr lang="en-US" b="1" baseline="0" dirty="0" err="1" smtClean="0"/>
              <a:t>setState</a:t>
            </a:r>
            <a:r>
              <a:rPr lang="en-US" b="1" baseline="0" dirty="0" smtClean="0"/>
              <a:t>/sanitize</a:t>
            </a:r>
            <a:r>
              <a:rPr lang="en-US" baseline="0" dirty="0" smtClean="0"/>
              <a:t> are not relevant. These components possess their own functionality to examine KVM in the method </a:t>
            </a:r>
            <a:r>
              <a:rPr lang="en-US" b="1" baseline="0" dirty="0" smtClean="0"/>
              <a:t>examine</a:t>
            </a:r>
            <a:r>
              <a:rPr lang="en-US" baseline="0" dirty="0" smtClean="0"/>
              <a:t>.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9</a:t>
            </a:fld>
            <a:endParaRPr lang="en-US"/>
          </a:p>
        </p:txBody>
      </p:sp>
    </p:spTree>
    <p:extLst>
      <p:ext uri="{BB962C8B-B14F-4D97-AF65-F5344CB8AC3E}">
        <p14:creationId xmlns:p14="http://schemas.microsoft.com/office/powerpoint/2010/main" val="280758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Important note: fine-grained policies are managed by SM! As a future work we will elaborate on their specifications (a state-based language based on “guarded commands”)</a:t>
            </a:r>
          </a:p>
          <a:p>
            <a:endParaRPr lang="en-US" baseline="0" dirty="0" smtClean="0"/>
          </a:p>
          <a:p>
            <a:r>
              <a:rPr lang="en-US" baseline="0" dirty="0" smtClean="0"/>
              <a:t>The Stabilization Manager owns the function </a:t>
            </a:r>
            <a:r>
              <a:rPr lang="en-US" b="1" baseline="0" dirty="0" err="1" smtClean="0"/>
              <a:t>timer_handler</a:t>
            </a:r>
            <a:r>
              <a:rPr lang="en-US" baseline="0" dirty="0" smtClean="0"/>
              <a:t> that </a:t>
            </a:r>
          </a:p>
          <a:p>
            <a:r>
              <a:rPr lang="en-US" baseline="0" dirty="0" smtClean="0"/>
              <a:t>    1. checks whether the states of all the </a:t>
            </a:r>
            <a:r>
              <a:rPr lang="en-US" baseline="0" dirty="0" err="1" smtClean="0"/>
              <a:t>stabilizable</a:t>
            </a:r>
            <a:r>
              <a:rPr lang="en-US" baseline="0" dirty="0" smtClean="0"/>
              <a:t> components in the system are safe</a:t>
            </a:r>
          </a:p>
          <a:p>
            <a:r>
              <a:rPr lang="en-US" baseline="0" dirty="0" smtClean="0"/>
              <a:t>        --- periodically (e.g. in every “backup period” saving the safe states into the protected database (States Storage Database, shortly SSD). </a:t>
            </a:r>
          </a:p>
          <a:p>
            <a:r>
              <a:rPr lang="en-US" baseline="0" dirty="0" smtClean="0"/>
              <a:t>    2. Enforces state safety. </a:t>
            </a:r>
          </a:p>
          <a:p>
            <a:r>
              <a:rPr lang="en-US" baseline="0" dirty="0" smtClean="0"/>
              <a:t>        --- If a component </a:t>
            </a:r>
            <a:r>
              <a:rPr lang="en-US" b="1" baseline="0" dirty="0" smtClean="0"/>
              <a:t>C</a:t>
            </a:r>
            <a:r>
              <a:rPr lang="en-US" baseline="0" dirty="0" smtClean="0"/>
              <a:t> gets into an unsafe state, try to do “soft reset” – i.e. reset only </a:t>
            </a:r>
            <a:r>
              <a:rPr lang="en-US" b="1" baseline="0" dirty="0" smtClean="0"/>
              <a:t>C</a:t>
            </a:r>
            <a:r>
              <a:rPr lang="en-US" baseline="0" dirty="0" smtClean="0"/>
              <a:t>, possibly trying to set it into the last safe state got from SSD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if </a:t>
            </a:r>
            <a:r>
              <a:rPr lang="en-US" b="1" baseline="0" dirty="0" smtClean="0"/>
              <a:t>C</a:t>
            </a:r>
            <a:r>
              <a:rPr lang="en-US" baseline="0" dirty="0" smtClean="0"/>
              <a:t> remains unsafe through several consequent SM iterations despite all attempts to recover it, reboot the system</a:t>
            </a:r>
          </a:p>
          <a:p>
            <a:r>
              <a:rPr lang="en-US" baseline="0" dirty="0" smtClean="0"/>
              <a:t>3.Job finished: notify the watchdog of the success (I am Alive)</a:t>
            </a:r>
          </a:p>
          <a:p>
            <a:endParaRPr lang="en-US" baseline="0" dirty="0" smtClean="0"/>
          </a:p>
          <a:p>
            <a:r>
              <a:rPr lang="en-US" baseline="0" dirty="0" smtClean="0"/>
              <a:t>If the Stabilization Manager is not alive during a while, WD fires an interrupt , leading to the following recover steps:</a:t>
            </a:r>
          </a:p>
          <a:p>
            <a:r>
              <a:rPr lang="en-US" baseline="0" dirty="0" smtClean="0"/>
              <a:t>    1. If fine-grained reset policies exist, WD tries to delegate the reset job to the Stabilization Manager (i.e. soft reset). </a:t>
            </a:r>
          </a:p>
          <a:p>
            <a:r>
              <a:rPr lang="en-US" baseline="0" dirty="0" smtClean="0"/>
              <a:t>        --- This invocation is performed several times, each one after a certain delay.</a:t>
            </a:r>
          </a:p>
          <a:p>
            <a:r>
              <a:rPr lang="en-US" baseline="0" dirty="0" smtClean="0"/>
              <a:t>        --- If problems still occur (e.g. WD interrupts arrive frequently or some component does not respond) WD resorts to the hard reset.</a:t>
            </a:r>
          </a:p>
          <a:p>
            <a:r>
              <a:rPr lang="en-US" baseline="0" dirty="0" smtClean="0"/>
              <a:t>    2. Otherwise WD just does the hard reset.</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10</a:t>
            </a:fld>
            <a:endParaRPr lang="en-US"/>
          </a:p>
        </p:txBody>
      </p:sp>
    </p:spTree>
    <p:extLst>
      <p:ext uri="{BB962C8B-B14F-4D97-AF65-F5344CB8AC3E}">
        <p14:creationId xmlns:p14="http://schemas.microsoft.com/office/powerpoint/2010/main" val="96548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same as the previous schema, but the Watchdog moves to the kernel</a:t>
            </a:r>
            <a:endParaRPr lang="en-US" dirty="0"/>
          </a:p>
        </p:txBody>
      </p:sp>
      <p:sp>
        <p:nvSpPr>
          <p:cNvPr id="4" name="Slide Number Placeholder 3"/>
          <p:cNvSpPr>
            <a:spLocks noGrp="1"/>
          </p:cNvSpPr>
          <p:nvPr>
            <p:ph type="sldNum" sz="quarter" idx="10"/>
          </p:nvPr>
        </p:nvSpPr>
        <p:spPr/>
        <p:txBody>
          <a:bodyPr/>
          <a:lstStyle/>
          <a:p>
            <a:fld id="{E867461D-2C3C-4C87-B493-E5C35CC381D8}" type="slidenum">
              <a:rPr lang="en-US" smtClean="0"/>
              <a:t>11</a:t>
            </a:fld>
            <a:endParaRPr lang="en-US"/>
          </a:p>
        </p:txBody>
      </p:sp>
    </p:spTree>
    <p:extLst>
      <p:ext uri="{BB962C8B-B14F-4D97-AF65-F5344CB8AC3E}">
        <p14:creationId xmlns:p14="http://schemas.microsoft.com/office/powerpoint/2010/main" val="96548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Try </a:t>
            </a:r>
            <a:r>
              <a:rPr lang="en-US" b="0" dirty="0" smtClean="0"/>
              <a:t>performs</a:t>
            </a:r>
            <a:r>
              <a:rPr lang="en-US" b="0" baseline="0" dirty="0" smtClean="0"/>
              <a:t> several requests to the method without SMRAM (in this case – </a:t>
            </a:r>
            <a:r>
              <a:rPr lang="en-US" b="0" baseline="0" dirty="0" err="1" smtClean="0"/>
              <a:t>getState</a:t>
            </a:r>
            <a:r>
              <a:rPr lang="en-US" b="0" baseline="0" dirty="0" smtClean="0"/>
              <a:t>()), every invocation follows the previous after a certain delay. Once the response is obtained the invocations cease.</a:t>
            </a:r>
          </a:p>
          <a:p>
            <a:r>
              <a:rPr lang="en-US" b="1" baseline="0" dirty="0" smtClean="0"/>
              <a:t>States</a:t>
            </a:r>
            <a:r>
              <a:rPr lang="en-US" b="0" baseline="0" dirty="0" smtClean="0"/>
              <a:t> is the table; first row is the component , second row is its state. For an entry, the macro </a:t>
            </a:r>
            <a:r>
              <a:rPr lang="en-US" b="1" baseline="0" dirty="0" smtClean="0"/>
              <a:t>state</a:t>
            </a:r>
            <a:r>
              <a:rPr lang="en-US" b="0" baseline="0" dirty="0" smtClean="0"/>
              <a:t> returns the state, the macro </a:t>
            </a:r>
            <a:r>
              <a:rPr lang="en-US" b="1" baseline="0" dirty="0" smtClean="0"/>
              <a:t>component</a:t>
            </a:r>
            <a:r>
              <a:rPr lang="en-US" b="0" baseline="0" dirty="0" smtClean="0"/>
              <a:t> returns the component</a:t>
            </a:r>
          </a:p>
          <a:p>
            <a:endParaRPr lang="en-US" b="0" baseline="0" dirty="0" smtClean="0"/>
          </a:p>
          <a:p>
            <a:r>
              <a:rPr lang="en-US" b="1" baseline="0" dirty="0" err="1" smtClean="0"/>
              <a:t>softReset</a:t>
            </a:r>
            <a:r>
              <a:rPr lang="en-US" b="0" baseline="0" dirty="0" smtClean="0"/>
              <a:t> for a given component C:</a:t>
            </a:r>
          </a:p>
          <a:p>
            <a:r>
              <a:rPr lang="en-US" b="0" baseline="0" dirty="0" smtClean="0"/>
              <a:t>    1. if several frequent interrupts arrive at WD then reboot CPU (i.e. severe situation – we cannot get easily out of the fire)</a:t>
            </a:r>
          </a:p>
          <a:p>
            <a:r>
              <a:rPr lang="en-US" b="0" baseline="0" dirty="0" smtClean="0"/>
              <a:t>    2. if only a few interrupts then we try to set C into a clean state (in our terms  - sanitize)</a:t>
            </a:r>
          </a:p>
          <a:p>
            <a:r>
              <a:rPr lang="en-US" b="0" baseline="0" dirty="0" smtClean="0"/>
              <a:t>    3.   … and, if no problems in C are so far seen, set C into the last safe state (taken from SSD)</a:t>
            </a:r>
          </a:p>
          <a:p>
            <a:endParaRPr lang="en-US" b="1" dirty="0" smtClean="0"/>
          </a:p>
        </p:txBody>
      </p:sp>
      <p:sp>
        <p:nvSpPr>
          <p:cNvPr id="4" name="Slide Number Placeholder 3"/>
          <p:cNvSpPr>
            <a:spLocks noGrp="1"/>
          </p:cNvSpPr>
          <p:nvPr>
            <p:ph type="sldNum" sz="quarter" idx="10"/>
          </p:nvPr>
        </p:nvSpPr>
        <p:spPr/>
        <p:txBody>
          <a:bodyPr/>
          <a:lstStyle/>
          <a:p>
            <a:fld id="{E867461D-2C3C-4C87-B493-E5C35CC381D8}" type="slidenum">
              <a:rPr lang="en-US" smtClean="0"/>
              <a:t>14</a:t>
            </a:fld>
            <a:endParaRPr lang="en-US"/>
          </a:p>
        </p:txBody>
      </p:sp>
    </p:spTree>
    <p:extLst>
      <p:ext uri="{BB962C8B-B14F-4D97-AF65-F5344CB8AC3E}">
        <p14:creationId xmlns:p14="http://schemas.microsoft.com/office/powerpoint/2010/main" val="9708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א'/אייר/תשע"ד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dirty="0" smtClean="0"/>
              <a:t>לחץ כדי לערוך סגנונות טקסט של תבנית בסיס</a:t>
            </a:r>
          </a:p>
          <a:p>
            <a:pPr lvl="1"/>
            <a:r>
              <a:rPr lang="he-IL" dirty="0" smtClean="0"/>
              <a:t>רמה שנייה</a:t>
            </a:r>
          </a:p>
          <a:p>
            <a:pPr lvl="2"/>
            <a:r>
              <a:rPr lang="he-IL" dirty="0" smtClean="0"/>
              <a:t>רמה שלישית</a:t>
            </a:r>
          </a:p>
          <a:p>
            <a:pPr lvl="3"/>
            <a:r>
              <a:rPr lang="he-IL" dirty="0" smtClean="0"/>
              <a:t>רמה רביעית</a:t>
            </a:r>
          </a:p>
          <a:p>
            <a:pPr lvl="4"/>
            <a:r>
              <a:rPr lang="he-IL" dirty="0" smtClean="0"/>
              <a:t>רמה חמישית</a:t>
            </a:r>
            <a:endParaRPr lang="he-IL" dirty="0"/>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cs typeface="Aharoni" panose="02010803020104030203" pitchFamily="2" charset="-79"/>
              </a:defRPr>
            </a:lvl1pPr>
          </a:lstStyle>
          <a:p>
            <a:fld id="{4E7438E1-117D-44FB-AC24-B79D899BA877}" type="datetimeFigureOut">
              <a:rPr lang="he-IL" smtClean="0"/>
              <a:pPr/>
              <a:t>א'/אייר/תשע"ד</a:t>
            </a:fld>
            <a:endParaRPr lang="he-IL" dirty="0"/>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cs typeface="Aharoni" panose="02010803020104030203" pitchFamily="2" charset="-79"/>
              </a:defRPr>
            </a:lvl1pPr>
          </a:lstStyle>
          <a:p>
            <a:endParaRPr lang="he-IL" dirty="0"/>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cs typeface="Aharoni" panose="02010803020104030203" pitchFamily="2" charset="-79"/>
              </a:defRPr>
            </a:lvl1pPr>
          </a:lstStyle>
          <a:p>
            <a:fld id="{DAF22AC9-109E-4E4D-92F9-530E51D9A3A2}" type="slidenum">
              <a:rPr lang="he-IL" smtClean="0"/>
              <a:pPr/>
              <a:t>‹#›</a:t>
            </a:fld>
            <a:endParaRPr lang="he-IL"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Aharoni" panose="02010803020104030203" pitchFamily="2" charset="-79"/>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Aharoni" panose="02010803020104030203" pitchFamily="2" charset="-79"/>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Aharoni" panose="02010803020104030203" pitchFamily="2" charset="-79"/>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Aharoni" panose="02010803020104030203" pitchFamily="2" charset="-79"/>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Aharoni" panose="02010803020104030203" pitchFamily="2" charset="-79"/>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General architecture</a:t>
            </a:r>
            <a:endParaRPr lang="en-US" dirty="0"/>
          </a:p>
        </p:txBody>
      </p:sp>
    </p:spTree>
    <p:extLst>
      <p:ext uri="{BB962C8B-B14F-4D97-AF65-F5344CB8AC3E}">
        <p14:creationId xmlns:p14="http://schemas.microsoft.com/office/powerpoint/2010/main" val="497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748420" y="4230960"/>
            <a:ext cx="22153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28016"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23928"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53733" y="2636912"/>
            <a:ext cx="23389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35896" y="3088705"/>
            <a:ext cx="161873" cy="136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4"/>
          <p:cNvSpPr/>
          <p:nvPr/>
        </p:nvSpPr>
        <p:spPr>
          <a:xfrm>
            <a:off x="3604161" y="2568712"/>
            <a:ext cx="1977638" cy="664009"/>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StabilizationManager</a:t>
            </a:r>
            <a:endParaRPr lang="de-DE" sz="1400" b="1" dirty="0">
              <a:solidFill>
                <a:schemeClr val="tx1"/>
              </a:solidFill>
            </a:endParaRPr>
          </a:p>
        </p:txBody>
      </p:sp>
      <p:sp>
        <p:nvSpPr>
          <p:cNvPr id="11" name="Rechteck 4"/>
          <p:cNvSpPr/>
          <p:nvPr/>
        </p:nvSpPr>
        <p:spPr>
          <a:xfrm>
            <a:off x="3604160" y="3227579"/>
            <a:ext cx="1977637" cy="287407"/>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backupPeriod:Integer;</a:t>
            </a:r>
          </a:p>
        </p:txBody>
      </p:sp>
      <p:sp>
        <p:nvSpPr>
          <p:cNvPr id="12" name="Rechteck 4"/>
          <p:cNvSpPr/>
          <p:nvPr/>
        </p:nvSpPr>
        <p:spPr>
          <a:xfrm>
            <a:off x="3604160" y="3514987"/>
            <a:ext cx="1977637" cy="9221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           checkSafeStates();</a:t>
            </a:r>
          </a:p>
          <a:p>
            <a:pPr algn="ctr"/>
            <a:r>
              <a:rPr lang="de-DE" sz="1400" dirty="0" smtClean="0">
                <a:solidFill>
                  <a:schemeClr val="tx1"/>
                </a:solidFill>
              </a:rPr>
              <a:t>           reset();             </a:t>
            </a:r>
            <a:endParaRPr lang="de-DE" sz="1400" dirty="0">
              <a:solidFill>
                <a:schemeClr val="tx1"/>
              </a:solidFill>
            </a:endParaRPr>
          </a:p>
          <a:p>
            <a:pPr algn="ctr"/>
            <a:r>
              <a:rPr lang="de-DE" sz="1400" dirty="0">
                <a:solidFill>
                  <a:schemeClr val="tx1"/>
                </a:solidFill>
              </a:rPr>
              <a:t>          </a:t>
            </a:r>
            <a:r>
              <a:rPr lang="de-DE" sz="1400" dirty="0" smtClean="0">
                <a:solidFill>
                  <a:schemeClr val="tx1"/>
                </a:solidFill>
              </a:rPr>
              <a:t>timer_handler</a:t>
            </a:r>
            <a:r>
              <a:rPr lang="de-DE" sz="1400" dirty="0">
                <a:solidFill>
                  <a:schemeClr val="tx1"/>
                </a:solidFill>
              </a:rPr>
              <a:t>();</a:t>
            </a:r>
          </a:p>
        </p:txBody>
      </p:sp>
      <p:cxnSp>
        <p:nvCxnSpPr>
          <p:cNvPr id="45" name="Elbow Connector 44"/>
          <p:cNvCxnSpPr>
            <a:stCxn id="82" idx="3"/>
            <a:endCxn id="54" idx="2"/>
          </p:cNvCxnSpPr>
          <p:nvPr/>
        </p:nvCxnSpPr>
        <p:spPr>
          <a:xfrm flipV="1">
            <a:off x="5010641" y="4202611"/>
            <a:ext cx="2028122" cy="1009906"/>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80112" y="2564904"/>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75" name="Rectangle 74"/>
          <p:cNvSpPr/>
          <p:nvPr/>
        </p:nvSpPr>
        <p:spPr>
          <a:xfrm>
            <a:off x="3491880" y="4057327"/>
            <a:ext cx="859466" cy="307777"/>
          </a:xfrm>
          <a:prstGeom prst="rect">
            <a:avLst/>
          </a:prstGeom>
        </p:spPr>
        <p:txBody>
          <a:bodyPr wrap="none">
            <a:spAutoFit/>
          </a:bodyPr>
          <a:lstStyle/>
          <a:p>
            <a:pPr algn="ctr">
              <a:defRPr/>
            </a:pPr>
            <a:r>
              <a:rPr lang="de-DE" sz="1400" dirty="0" smtClean="0"/>
              <a:t> &lt;&lt;int&gt;&gt;  </a:t>
            </a:r>
            <a:endParaRPr lang="de-DE" sz="1400" dirty="0"/>
          </a:p>
        </p:txBody>
      </p:sp>
      <p:sp>
        <p:nvSpPr>
          <p:cNvPr id="47" name="Rectangle 46"/>
          <p:cNvSpPr/>
          <p:nvPr/>
        </p:nvSpPr>
        <p:spPr>
          <a:xfrm>
            <a:off x="5508104" y="3697287"/>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54" name="Rechteck 4"/>
          <p:cNvSpPr/>
          <p:nvPr/>
        </p:nvSpPr>
        <p:spPr>
          <a:xfrm>
            <a:off x="6409182" y="3789040"/>
            <a:ext cx="1259162" cy="413571"/>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Watchdog</a:t>
            </a:r>
            <a:endParaRPr lang="de-DE" sz="1400" b="1" dirty="0">
              <a:solidFill>
                <a:schemeClr val="tx1"/>
              </a:solidFill>
            </a:endParaRPr>
          </a:p>
        </p:txBody>
      </p:sp>
      <p:sp>
        <p:nvSpPr>
          <p:cNvPr id="66" name="Rechteck 4"/>
          <p:cNvSpPr/>
          <p:nvPr/>
        </p:nvSpPr>
        <p:spPr>
          <a:xfrm>
            <a:off x="179512" y="1628800"/>
            <a:ext cx="2664296" cy="64807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StatesStorage</a:t>
            </a:r>
            <a:endParaRPr lang="de-DE" sz="1600" b="1" dirty="0">
              <a:solidFill>
                <a:schemeClr val="tx1"/>
              </a:solidFill>
            </a:endParaRPr>
          </a:p>
        </p:txBody>
      </p:sp>
      <p:sp>
        <p:nvSpPr>
          <p:cNvPr id="67" name="Rechteck 4"/>
          <p:cNvSpPr/>
          <p:nvPr/>
        </p:nvSpPr>
        <p:spPr>
          <a:xfrm>
            <a:off x="179512" y="2276874"/>
            <a:ext cx="2664296" cy="24596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p:txBody>
      </p:sp>
      <p:sp>
        <p:nvSpPr>
          <p:cNvPr id="68" name="Rechteck 4"/>
          <p:cNvSpPr/>
          <p:nvPr/>
        </p:nvSpPr>
        <p:spPr>
          <a:xfrm>
            <a:off x="179512" y="2476959"/>
            <a:ext cx="2664296"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put(who:Stabilizable; what:State);</a:t>
            </a:r>
          </a:p>
          <a:p>
            <a:pPr algn="ctr">
              <a:defRPr/>
            </a:pPr>
            <a:r>
              <a:rPr lang="de-DE" sz="1400" dirty="0" smtClean="0">
                <a:solidFill>
                  <a:schemeClr val="tx1"/>
                </a:solidFill>
              </a:rPr>
              <a:t>get(who:Stabilizable):State</a:t>
            </a:r>
            <a:endParaRPr lang="de-DE" sz="1400" dirty="0">
              <a:solidFill>
                <a:schemeClr val="tx1"/>
              </a:solidFill>
            </a:endParaRPr>
          </a:p>
        </p:txBody>
      </p:sp>
      <p:cxnSp>
        <p:nvCxnSpPr>
          <p:cNvPr id="27" name="Elbow Connector 26"/>
          <p:cNvCxnSpPr>
            <a:stCxn id="11" idx="1"/>
            <a:endCxn id="68" idx="2"/>
          </p:cNvCxnSpPr>
          <p:nvPr/>
        </p:nvCxnSpPr>
        <p:spPr>
          <a:xfrm rot="10800000">
            <a:off x="1511660" y="2981015"/>
            <a:ext cx="2092500" cy="39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11560" y="3016272"/>
            <a:ext cx="925190" cy="307777"/>
          </a:xfrm>
          <a:prstGeom prst="rect">
            <a:avLst/>
          </a:prstGeom>
        </p:spPr>
        <p:txBody>
          <a:bodyPr wrap="none">
            <a:spAutoFit/>
          </a:bodyPr>
          <a:lstStyle/>
          <a:p>
            <a:pPr algn="ctr">
              <a:defRPr/>
            </a:pPr>
            <a:r>
              <a:rPr lang="en-US" sz="1400" dirty="0" err="1" smtClean="0"/>
              <a:t>safeStates</a:t>
            </a:r>
            <a:endParaRPr lang="de-DE" sz="1400" b="1" dirty="0"/>
          </a:p>
        </p:txBody>
      </p:sp>
      <p:cxnSp>
        <p:nvCxnSpPr>
          <p:cNvPr id="48" name="Elbow Connector 47"/>
          <p:cNvCxnSpPr>
            <a:stCxn id="10" idx="3"/>
            <a:endCxn id="54" idx="0"/>
          </p:cNvCxnSpPr>
          <p:nvPr/>
        </p:nvCxnSpPr>
        <p:spPr>
          <a:xfrm>
            <a:off x="5581799" y="2900717"/>
            <a:ext cx="1456964" cy="8883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hteck 4"/>
          <p:cNvSpPr/>
          <p:nvPr/>
        </p:nvSpPr>
        <p:spPr>
          <a:xfrm>
            <a:off x="4139952" y="5060420"/>
            <a:ext cx="870689" cy="30419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CPU</a:t>
            </a:r>
            <a:endParaRPr lang="de-DE" sz="1600" b="1" dirty="0">
              <a:solidFill>
                <a:schemeClr val="tx1"/>
              </a:solidFill>
            </a:endParaRPr>
          </a:p>
        </p:txBody>
      </p:sp>
      <p:cxnSp>
        <p:nvCxnSpPr>
          <p:cNvPr id="71" name="Elbow Connector 70"/>
          <p:cNvCxnSpPr>
            <a:stCxn id="12" idx="2"/>
            <a:endCxn id="82" idx="0"/>
          </p:cNvCxnSpPr>
          <p:nvPr/>
        </p:nvCxnSpPr>
        <p:spPr>
          <a:xfrm rot="5400000">
            <a:off x="4272485" y="4739925"/>
            <a:ext cx="623307" cy="176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4050830" y="4732998"/>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95" name="Rectangle 94"/>
          <p:cNvSpPr/>
          <p:nvPr/>
        </p:nvSpPr>
        <p:spPr>
          <a:xfrm>
            <a:off x="5220072" y="4941168"/>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101" name="Gefaltete Ecke 69"/>
          <p:cNvSpPr/>
          <p:nvPr/>
        </p:nvSpPr>
        <p:spPr>
          <a:xfrm>
            <a:off x="251520" y="3656016"/>
            <a:ext cx="2952328" cy="778250"/>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checkSafeStates();</a:t>
            </a:r>
          </a:p>
          <a:p>
            <a:pPr eaLnBrk="0" hangingPunct="0">
              <a:defRPr/>
            </a:pPr>
            <a:r>
              <a:rPr lang="de-DE" sz="1400" dirty="0">
                <a:solidFill>
                  <a:schemeClr val="tx1"/>
                </a:solidFill>
              </a:rPr>
              <a:t>r</a:t>
            </a:r>
            <a:r>
              <a:rPr lang="de-DE" sz="1400" dirty="0" smtClean="0">
                <a:solidFill>
                  <a:schemeClr val="tx1"/>
                </a:solidFill>
              </a:rPr>
              <a:t>eset();</a:t>
            </a:r>
          </a:p>
          <a:p>
            <a:pPr eaLnBrk="0" hangingPunct="0">
              <a:defRPr/>
            </a:pPr>
            <a:r>
              <a:rPr lang="de-DE" sz="1400" dirty="0" smtClean="0">
                <a:solidFill>
                  <a:schemeClr val="tx1"/>
                </a:solidFill>
              </a:rPr>
              <a:t>watchdog.i_am_alive();</a:t>
            </a:r>
            <a:endParaRPr lang="de-DE" sz="1400" dirty="0">
              <a:solidFill>
                <a:schemeClr val="tx1"/>
              </a:solidFill>
            </a:endParaRPr>
          </a:p>
        </p:txBody>
      </p:sp>
      <p:cxnSp>
        <p:nvCxnSpPr>
          <p:cNvPr id="102" name="Shape 55"/>
          <p:cNvCxnSpPr>
            <a:stCxn id="75" idx="1"/>
            <a:endCxn id="101" idx="3"/>
          </p:cNvCxnSpPr>
          <p:nvPr/>
        </p:nvCxnSpPr>
        <p:spPr>
          <a:xfrm rot="10800000">
            <a:off x="3203848" y="4045142"/>
            <a:ext cx="288032" cy="166075"/>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0" idx="1"/>
            <a:endCxn id="60" idx="2"/>
          </p:cNvCxnSpPr>
          <p:nvPr/>
        </p:nvCxnSpPr>
        <p:spPr>
          <a:xfrm rot="10800000">
            <a:off x="2955461" y="481693"/>
            <a:ext cx="648701" cy="2419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971600" y="476672"/>
            <a:ext cx="1929567" cy="307777"/>
          </a:xfrm>
          <a:prstGeom prst="rect">
            <a:avLst/>
          </a:prstGeom>
        </p:spPr>
        <p:txBody>
          <a:bodyPr wrap="none">
            <a:spAutoFit/>
          </a:bodyPr>
          <a:lstStyle/>
          <a:p>
            <a:pPr algn="ctr">
              <a:defRPr/>
            </a:pPr>
            <a:r>
              <a:rPr lang="en-US" sz="1400" dirty="0" err="1" smtClean="0"/>
              <a:t>stabilizableComponents</a:t>
            </a:r>
            <a:endParaRPr lang="de-DE" sz="1400" b="1" dirty="0"/>
          </a:p>
        </p:txBody>
      </p:sp>
      <p:sp>
        <p:nvSpPr>
          <p:cNvPr id="118" name="Rectangle 117"/>
          <p:cNvSpPr/>
          <p:nvPr/>
        </p:nvSpPr>
        <p:spPr>
          <a:xfrm>
            <a:off x="2976061" y="483988"/>
            <a:ext cx="455574" cy="307777"/>
          </a:xfrm>
          <a:prstGeom prst="rect">
            <a:avLst/>
          </a:prstGeom>
        </p:spPr>
        <p:txBody>
          <a:bodyPr wrap="none">
            <a:spAutoFit/>
          </a:bodyPr>
          <a:lstStyle/>
          <a:p>
            <a:pPr algn="ctr">
              <a:defRPr/>
            </a:pPr>
            <a:r>
              <a:rPr lang="en-US" sz="1400" dirty="0"/>
              <a:t>3</a:t>
            </a:r>
            <a:r>
              <a:rPr lang="en-US" sz="1400" dirty="0" smtClean="0"/>
              <a:t>..*</a:t>
            </a:r>
            <a:endParaRPr lang="de-DE" sz="1400" b="1" dirty="0"/>
          </a:p>
        </p:txBody>
      </p:sp>
      <p:sp>
        <p:nvSpPr>
          <p:cNvPr id="60" name="Rechteck 4"/>
          <p:cNvSpPr/>
          <p:nvPr/>
        </p:nvSpPr>
        <p:spPr>
          <a:xfrm>
            <a:off x="2267744" y="116632"/>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Stabilizable</a:t>
            </a:r>
            <a:endParaRPr lang="de-DE" sz="1600" b="1" dirty="0">
              <a:solidFill>
                <a:schemeClr val="tx1"/>
              </a:solidFill>
            </a:endParaRPr>
          </a:p>
        </p:txBody>
      </p:sp>
      <p:cxnSp>
        <p:nvCxnSpPr>
          <p:cNvPr id="26" name="Elbow Connector 25"/>
          <p:cNvCxnSpPr>
            <a:stCxn id="10" idx="0"/>
            <a:endCxn id="93" idx="2"/>
          </p:cNvCxnSpPr>
          <p:nvPr/>
        </p:nvCxnSpPr>
        <p:spPr>
          <a:xfrm rot="5400000" flipH="1" flipV="1">
            <a:off x="4404321" y="2364185"/>
            <a:ext cx="393186" cy="158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Isosceles Triangle 68"/>
          <p:cNvSpPr/>
          <p:nvPr/>
        </p:nvSpPr>
        <p:spPr>
          <a:xfrm rot="16200000">
            <a:off x="3651753" y="180897"/>
            <a:ext cx="287438" cy="2646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90" idx="0"/>
            <a:endCxn id="69" idx="3"/>
          </p:cNvCxnSpPr>
          <p:nvPr/>
        </p:nvCxnSpPr>
        <p:spPr>
          <a:xfrm rot="16200000" flipV="1">
            <a:off x="3862126" y="378864"/>
            <a:ext cx="811537" cy="68022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0" name="Rechteck 4"/>
          <p:cNvSpPr/>
          <p:nvPr/>
        </p:nvSpPr>
        <p:spPr>
          <a:xfrm>
            <a:off x="3347865" y="1124744"/>
            <a:ext cx="2520279"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TrafficMonitor</a:t>
            </a:r>
            <a:endParaRPr lang="de-DE" sz="1600" b="1" dirty="0">
              <a:solidFill>
                <a:schemeClr val="tx1"/>
              </a:solidFill>
            </a:endParaRPr>
          </a:p>
        </p:txBody>
      </p:sp>
      <p:sp>
        <p:nvSpPr>
          <p:cNvPr id="93" name="Rechteck 4"/>
          <p:cNvSpPr/>
          <p:nvPr/>
        </p:nvSpPr>
        <p:spPr>
          <a:xfrm>
            <a:off x="3347865" y="1628800"/>
            <a:ext cx="2521966" cy="5467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r</a:t>
            </a:r>
            <a:r>
              <a:rPr lang="de-DE" sz="1400" dirty="0" smtClean="0">
                <a:solidFill>
                  <a:schemeClr val="tx1"/>
                </a:solidFill>
              </a:rPr>
              <a:t>eset();</a:t>
            </a:r>
          </a:p>
          <a:p>
            <a:pPr algn="ctr">
              <a:defRPr/>
            </a:pPr>
            <a:r>
              <a:rPr lang="de-DE" sz="1400" dirty="0" smtClean="0">
                <a:solidFill>
                  <a:schemeClr val="tx1"/>
                </a:solidFill>
              </a:rPr>
              <a:t>getState()</a:t>
            </a:r>
          </a:p>
        </p:txBody>
      </p:sp>
      <p:sp>
        <p:nvSpPr>
          <p:cNvPr id="96" name="Rectangle 95"/>
          <p:cNvSpPr/>
          <p:nvPr/>
        </p:nvSpPr>
        <p:spPr>
          <a:xfrm>
            <a:off x="4572000" y="2132856"/>
            <a:ext cx="1215269" cy="307777"/>
          </a:xfrm>
          <a:prstGeom prst="rect">
            <a:avLst/>
          </a:prstGeom>
        </p:spPr>
        <p:txBody>
          <a:bodyPr wrap="none">
            <a:spAutoFit/>
          </a:bodyPr>
          <a:lstStyle/>
          <a:p>
            <a:pPr algn="ctr">
              <a:defRPr/>
            </a:pPr>
            <a:r>
              <a:rPr lang="en-US" sz="1400" dirty="0" err="1" smtClean="0"/>
              <a:t>trafficMonitor</a:t>
            </a:r>
            <a:endParaRPr lang="de-DE" sz="1400" b="1" dirty="0"/>
          </a:p>
        </p:txBody>
      </p:sp>
      <p:sp>
        <p:nvSpPr>
          <p:cNvPr id="50" name="Rechteck 4"/>
          <p:cNvSpPr/>
          <p:nvPr/>
        </p:nvSpPr>
        <p:spPr>
          <a:xfrm>
            <a:off x="3196569" y="5445224"/>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PolicyEngine</a:t>
            </a:r>
            <a:endParaRPr lang="de-DE" sz="1600" b="1" dirty="0">
              <a:solidFill>
                <a:schemeClr val="tx1"/>
              </a:solidFill>
            </a:endParaRPr>
          </a:p>
        </p:txBody>
      </p:sp>
      <p:cxnSp>
        <p:nvCxnSpPr>
          <p:cNvPr id="6" name="Elbow Connector 5"/>
          <p:cNvCxnSpPr>
            <a:stCxn id="4" idx="4"/>
            <a:endCxn id="50" idx="0"/>
          </p:cNvCxnSpPr>
          <p:nvPr/>
        </p:nvCxnSpPr>
        <p:spPr>
          <a:xfrm rot="16200000" flipH="1">
            <a:off x="3372616" y="4933555"/>
            <a:ext cx="998240" cy="250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hteck 4"/>
          <p:cNvSpPr/>
          <p:nvPr/>
        </p:nvSpPr>
        <p:spPr>
          <a:xfrm>
            <a:off x="3196569" y="5816407"/>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600" b="1" dirty="0">
              <a:solidFill>
                <a:schemeClr val="tx1"/>
              </a:solidFill>
            </a:endParaRPr>
          </a:p>
        </p:txBody>
      </p:sp>
      <p:cxnSp>
        <p:nvCxnSpPr>
          <p:cNvPr id="16" name="Elbow Connector 15"/>
          <p:cNvCxnSpPr>
            <a:stCxn id="12" idx="3"/>
            <a:endCxn id="54" idx="1"/>
          </p:cNvCxnSpPr>
          <p:nvPr/>
        </p:nvCxnSpPr>
        <p:spPr>
          <a:xfrm>
            <a:off x="5581797" y="3976050"/>
            <a:ext cx="827385" cy="197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8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79512" y="116632"/>
            <a:ext cx="8784976" cy="6222255"/>
            <a:chOff x="179512" y="116632"/>
            <a:chExt cx="8784976" cy="6222255"/>
          </a:xfrm>
        </p:grpSpPr>
        <p:sp>
          <p:nvSpPr>
            <p:cNvPr id="4" name="Oval 3"/>
            <p:cNvSpPr/>
            <p:nvPr/>
          </p:nvSpPr>
          <p:spPr>
            <a:xfrm>
              <a:off x="3748420" y="4149080"/>
              <a:ext cx="22153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28016"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23928" y="2595671"/>
              <a:ext cx="92056" cy="113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53733" y="2636912"/>
              <a:ext cx="23389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35896" y="3088705"/>
              <a:ext cx="161873" cy="136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4"/>
            <p:cNvSpPr/>
            <p:nvPr/>
          </p:nvSpPr>
          <p:spPr>
            <a:xfrm>
              <a:off x="3604161" y="2568712"/>
              <a:ext cx="1977638" cy="664009"/>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StabilizationManager</a:t>
              </a:r>
              <a:endParaRPr lang="de-DE" sz="1400" b="1" dirty="0">
                <a:solidFill>
                  <a:schemeClr val="tx1"/>
                </a:solidFill>
              </a:endParaRPr>
            </a:p>
          </p:txBody>
        </p:sp>
        <p:sp>
          <p:nvSpPr>
            <p:cNvPr id="11" name="Rechteck 4"/>
            <p:cNvSpPr/>
            <p:nvPr/>
          </p:nvSpPr>
          <p:spPr>
            <a:xfrm>
              <a:off x="3604160" y="3227579"/>
              <a:ext cx="1977637" cy="287407"/>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backupPeriod:Integer;</a:t>
              </a:r>
            </a:p>
          </p:txBody>
        </p:sp>
        <p:sp>
          <p:nvSpPr>
            <p:cNvPr id="12" name="Rechteck 4"/>
            <p:cNvSpPr/>
            <p:nvPr/>
          </p:nvSpPr>
          <p:spPr>
            <a:xfrm>
              <a:off x="3604160" y="3514987"/>
              <a:ext cx="1977637" cy="82398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           checkSafeStates();</a:t>
              </a:r>
            </a:p>
            <a:p>
              <a:pPr algn="ctr"/>
              <a:r>
                <a:rPr lang="de-DE" sz="1400" dirty="0" smtClean="0">
                  <a:solidFill>
                    <a:schemeClr val="tx1"/>
                  </a:solidFill>
                </a:rPr>
                <a:t>           reset();             </a:t>
              </a:r>
              <a:endParaRPr lang="de-DE" sz="1400" dirty="0">
                <a:solidFill>
                  <a:schemeClr val="tx1"/>
                </a:solidFill>
              </a:endParaRPr>
            </a:p>
            <a:p>
              <a:pPr algn="ctr"/>
              <a:r>
                <a:rPr lang="de-DE" sz="1400" dirty="0">
                  <a:solidFill>
                    <a:schemeClr val="tx1"/>
                  </a:solidFill>
                </a:rPr>
                <a:t>          </a:t>
              </a:r>
              <a:r>
                <a:rPr lang="de-DE" sz="1400" dirty="0" smtClean="0">
                  <a:solidFill>
                    <a:schemeClr val="tx1"/>
                  </a:solidFill>
                </a:rPr>
                <a:t>timer_handler</a:t>
              </a:r>
              <a:r>
                <a:rPr lang="de-DE" sz="1400" dirty="0">
                  <a:solidFill>
                    <a:schemeClr val="tx1"/>
                  </a:solidFill>
                </a:rPr>
                <a:t>();</a:t>
              </a:r>
            </a:p>
          </p:txBody>
        </p:sp>
        <p:cxnSp>
          <p:nvCxnSpPr>
            <p:cNvPr id="45" name="Elbow Connector 44"/>
            <p:cNvCxnSpPr>
              <a:stCxn id="82" idx="3"/>
              <a:endCxn id="42" idx="1"/>
            </p:cNvCxnSpPr>
            <p:nvPr/>
          </p:nvCxnSpPr>
          <p:spPr>
            <a:xfrm flipV="1">
              <a:off x="5010641" y="3978933"/>
              <a:ext cx="1569352" cy="1369746"/>
            </a:xfrm>
            <a:prstGeom prst="bentConnector3">
              <a:avLst>
                <a:gd name="adj1" fmla="val 44837"/>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80112" y="2564904"/>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75" name="Rectangle 74"/>
            <p:cNvSpPr/>
            <p:nvPr/>
          </p:nvSpPr>
          <p:spPr>
            <a:xfrm>
              <a:off x="3491880" y="4005064"/>
              <a:ext cx="859466" cy="307777"/>
            </a:xfrm>
            <a:prstGeom prst="rect">
              <a:avLst/>
            </a:prstGeom>
          </p:spPr>
          <p:txBody>
            <a:bodyPr wrap="none">
              <a:spAutoFit/>
            </a:bodyPr>
            <a:lstStyle/>
            <a:p>
              <a:pPr algn="ctr">
                <a:defRPr/>
              </a:pPr>
              <a:r>
                <a:rPr lang="de-DE" sz="1400" dirty="0" smtClean="0"/>
                <a:t> &lt;&lt;int&gt;&gt;  </a:t>
              </a:r>
              <a:endParaRPr lang="de-DE" sz="1400" dirty="0"/>
            </a:p>
          </p:txBody>
        </p:sp>
        <p:sp>
          <p:nvSpPr>
            <p:cNvPr id="47" name="Rectangle 46"/>
            <p:cNvSpPr/>
            <p:nvPr/>
          </p:nvSpPr>
          <p:spPr>
            <a:xfrm>
              <a:off x="5617637" y="3121223"/>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66" name="Rechteck 4"/>
            <p:cNvSpPr/>
            <p:nvPr/>
          </p:nvSpPr>
          <p:spPr>
            <a:xfrm>
              <a:off x="179512" y="1628800"/>
              <a:ext cx="2664296" cy="64807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StatesStorage</a:t>
              </a:r>
              <a:endParaRPr lang="de-DE" sz="1600" b="1" dirty="0">
                <a:solidFill>
                  <a:schemeClr val="tx1"/>
                </a:solidFill>
              </a:endParaRPr>
            </a:p>
          </p:txBody>
        </p:sp>
        <p:sp>
          <p:nvSpPr>
            <p:cNvPr id="67" name="Rechteck 4"/>
            <p:cNvSpPr/>
            <p:nvPr/>
          </p:nvSpPr>
          <p:spPr>
            <a:xfrm>
              <a:off x="179512" y="2276874"/>
              <a:ext cx="2664296" cy="24596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p:txBody>
        </p:sp>
        <p:sp>
          <p:nvSpPr>
            <p:cNvPr id="68" name="Rechteck 4"/>
            <p:cNvSpPr/>
            <p:nvPr/>
          </p:nvSpPr>
          <p:spPr>
            <a:xfrm>
              <a:off x="179512" y="2476959"/>
              <a:ext cx="2664296"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put(who:Stabilizable; what:State);</a:t>
              </a:r>
            </a:p>
            <a:p>
              <a:pPr algn="ctr">
                <a:defRPr/>
              </a:pPr>
              <a:r>
                <a:rPr lang="de-DE" sz="1400" dirty="0" smtClean="0">
                  <a:solidFill>
                    <a:schemeClr val="tx1"/>
                  </a:solidFill>
                </a:rPr>
                <a:t>get(who:Stabilizable):State</a:t>
              </a:r>
              <a:endParaRPr lang="de-DE" sz="1400" dirty="0">
                <a:solidFill>
                  <a:schemeClr val="tx1"/>
                </a:solidFill>
              </a:endParaRPr>
            </a:p>
          </p:txBody>
        </p:sp>
        <p:cxnSp>
          <p:nvCxnSpPr>
            <p:cNvPr id="27" name="Elbow Connector 26"/>
            <p:cNvCxnSpPr>
              <a:stCxn id="11" idx="1"/>
              <a:endCxn id="68" idx="2"/>
            </p:cNvCxnSpPr>
            <p:nvPr/>
          </p:nvCxnSpPr>
          <p:spPr>
            <a:xfrm rot="10800000">
              <a:off x="1511660" y="2981015"/>
              <a:ext cx="2092500" cy="39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11560" y="3016272"/>
              <a:ext cx="925190" cy="307777"/>
            </a:xfrm>
            <a:prstGeom prst="rect">
              <a:avLst/>
            </a:prstGeom>
          </p:spPr>
          <p:txBody>
            <a:bodyPr wrap="none">
              <a:spAutoFit/>
            </a:bodyPr>
            <a:lstStyle/>
            <a:p>
              <a:pPr algn="ctr">
                <a:defRPr/>
              </a:pPr>
              <a:r>
                <a:rPr lang="en-US" sz="1400" dirty="0" err="1" smtClean="0"/>
                <a:t>safeStates</a:t>
              </a:r>
              <a:endParaRPr lang="de-DE" sz="1400" b="1" dirty="0"/>
            </a:p>
          </p:txBody>
        </p:sp>
        <p:cxnSp>
          <p:nvCxnSpPr>
            <p:cNvPr id="48" name="Elbow Connector 47"/>
            <p:cNvCxnSpPr>
              <a:stCxn id="10" idx="3"/>
              <a:endCxn id="41" idx="0"/>
            </p:cNvCxnSpPr>
            <p:nvPr/>
          </p:nvCxnSpPr>
          <p:spPr>
            <a:xfrm>
              <a:off x="5581799" y="2900717"/>
              <a:ext cx="1790282" cy="1682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hteck 4"/>
            <p:cNvSpPr/>
            <p:nvPr/>
          </p:nvSpPr>
          <p:spPr>
            <a:xfrm>
              <a:off x="4139952" y="5196582"/>
              <a:ext cx="870689" cy="30419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CPU</a:t>
              </a:r>
              <a:endParaRPr lang="de-DE" sz="1600" b="1" dirty="0">
                <a:solidFill>
                  <a:schemeClr val="tx1"/>
                </a:solidFill>
              </a:endParaRPr>
            </a:p>
          </p:txBody>
        </p:sp>
        <p:cxnSp>
          <p:nvCxnSpPr>
            <p:cNvPr id="71" name="Elbow Connector 70"/>
            <p:cNvCxnSpPr>
              <a:stCxn id="12" idx="2"/>
              <a:endCxn id="82" idx="0"/>
            </p:cNvCxnSpPr>
            <p:nvPr/>
          </p:nvCxnSpPr>
          <p:spPr>
            <a:xfrm rot="5400000">
              <a:off x="4155333" y="4758936"/>
              <a:ext cx="857610" cy="176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4050830" y="4869160"/>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95" name="Rectangle 94"/>
            <p:cNvSpPr/>
            <p:nvPr/>
          </p:nvSpPr>
          <p:spPr>
            <a:xfrm>
              <a:off x="5004048" y="5281463"/>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101" name="Gefaltete Ecke 69"/>
            <p:cNvSpPr/>
            <p:nvPr/>
          </p:nvSpPr>
          <p:spPr>
            <a:xfrm>
              <a:off x="251520" y="3656016"/>
              <a:ext cx="2952328" cy="778250"/>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checkSafeStates();</a:t>
              </a:r>
            </a:p>
            <a:p>
              <a:pPr eaLnBrk="0" hangingPunct="0">
                <a:defRPr/>
              </a:pPr>
              <a:r>
                <a:rPr lang="de-DE" sz="1400" dirty="0">
                  <a:solidFill>
                    <a:schemeClr val="tx1"/>
                  </a:solidFill>
                </a:rPr>
                <a:t>r</a:t>
              </a:r>
              <a:r>
                <a:rPr lang="de-DE" sz="1400" dirty="0" smtClean="0">
                  <a:solidFill>
                    <a:schemeClr val="tx1"/>
                  </a:solidFill>
                </a:rPr>
                <a:t>eset();</a:t>
              </a:r>
            </a:p>
            <a:p>
              <a:pPr eaLnBrk="0" hangingPunct="0">
                <a:defRPr/>
              </a:pPr>
              <a:r>
                <a:rPr lang="de-DE" sz="1400" dirty="0" smtClean="0">
                  <a:solidFill>
                    <a:schemeClr val="tx1"/>
                  </a:solidFill>
                </a:rPr>
                <a:t>watchdog.i_am_alive();</a:t>
              </a:r>
              <a:endParaRPr lang="de-DE" sz="1400" dirty="0">
                <a:solidFill>
                  <a:schemeClr val="tx1"/>
                </a:solidFill>
              </a:endParaRPr>
            </a:p>
          </p:txBody>
        </p:sp>
        <p:cxnSp>
          <p:nvCxnSpPr>
            <p:cNvPr id="102" name="Shape 55"/>
            <p:cNvCxnSpPr>
              <a:stCxn id="75" idx="1"/>
              <a:endCxn id="101" idx="3"/>
            </p:cNvCxnSpPr>
            <p:nvPr/>
          </p:nvCxnSpPr>
          <p:spPr>
            <a:xfrm rot="10800000">
              <a:off x="3203848" y="4045141"/>
              <a:ext cx="288032" cy="11381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0" idx="1"/>
              <a:endCxn id="60" idx="2"/>
            </p:cNvCxnSpPr>
            <p:nvPr/>
          </p:nvCxnSpPr>
          <p:spPr>
            <a:xfrm rot="10800000">
              <a:off x="2955461" y="481693"/>
              <a:ext cx="648701" cy="2419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971600" y="476672"/>
              <a:ext cx="1929567" cy="307777"/>
            </a:xfrm>
            <a:prstGeom prst="rect">
              <a:avLst/>
            </a:prstGeom>
          </p:spPr>
          <p:txBody>
            <a:bodyPr wrap="none">
              <a:spAutoFit/>
            </a:bodyPr>
            <a:lstStyle/>
            <a:p>
              <a:pPr algn="ctr">
                <a:defRPr/>
              </a:pPr>
              <a:r>
                <a:rPr lang="en-US" sz="1400" dirty="0" err="1" smtClean="0"/>
                <a:t>stabilizableComponents</a:t>
              </a:r>
              <a:endParaRPr lang="de-DE" sz="1400" b="1" dirty="0"/>
            </a:p>
          </p:txBody>
        </p:sp>
        <p:sp>
          <p:nvSpPr>
            <p:cNvPr id="118" name="Rectangle 117"/>
            <p:cNvSpPr/>
            <p:nvPr/>
          </p:nvSpPr>
          <p:spPr>
            <a:xfrm>
              <a:off x="2964298" y="476672"/>
              <a:ext cx="455574" cy="307777"/>
            </a:xfrm>
            <a:prstGeom prst="rect">
              <a:avLst/>
            </a:prstGeom>
          </p:spPr>
          <p:txBody>
            <a:bodyPr wrap="none">
              <a:spAutoFit/>
            </a:bodyPr>
            <a:lstStyle/>
            <a:p>
              <a:pPr algn="ctr">
                <a:defRPr/>
              </a:pPr>
              <a:r>
                <a:rPr lang="en-US" sz="1400" dirty="0"/>
                <a:t>3</a:t>
              </a:r>
              <a:r>
                <a:rPr lang="en-US" sz="1400" dirty="0" smtClean="0"/>
                <a:t>..*</a:t>
              </a:r>
              <a:endParaRPr lang="de-DE" sz="1400" b="1" dirty="0"/>
            </a:p>
          </p:txBody>
        </p:sp>
        <p:sp>
          <p:nvSpPr>
            <p:cNvPr id="60" name="Rechteck 4"/>
            <p:cNvSpPr/>
            <p:nvPr/>
          </p:nvSpPr>
          <p:spPr>
            <a:xfrm>
              <a:off x="2267744" y="116632"/>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Stabilizable</a:t>
              </a:r>
              <a:endParaRPr lang="de-DE" sz="1600" b="1" dirty="0">
                <a:solidFill>
                  <a:schemeClr val="tx1"/>
                </a:solidFill>
              </a:endParaRPr>
            </a:p>
          </p:txBody>
        </p:sp>
        <p:cxnSp>
          <p:nvCxnSpPr>
            <p:cNvPr id="26" name="Elbow Connector 25"/>
            <p:cNvCxnSpPr>
              <a:stCxn id="10" idx="0"/>
              <a:endCxn id="93" idx="2"/>
            </p:cNvCxnSpPr>
            <p:nvPr/>
          </p:nvCxnSpPr>
          <p:spPr>
            <a:xfrm rot="5400000" flipH="1" flipV="1">
              <a:off x="4404321" y="2364185"/>
              <a:ext cx="393186" cy="158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Isosceles Triangle 68"/>
            <p:cNvSpPr/>
            <p:nvPr/>
          </p:nvSpPr>
          <p:spPr>
            <a:xfrm rot="16200000">
              <a:off x="3651753" y="180897"/>
              <a:ext cx="287438" cy="2646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90" idx="0"/>
              <a:endCxn id="69" idx="3"/>
            </p:cNvCxnSpPr>
            <p:nvPr/>
          </p:nvCxnSpPr>
          <p:spPr>
            <a:xfrm rot="16200000" flipV="1">
              <a:off x="3862126" y="378864"/>
              <a:ext cx="811537" cy="68022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0" name="Rechteck 4"/>
            <p:cNvSpPr/>
            <p:nvPr/>
          </p:nvSpPr>
          <p:spPr>
            <a:xfrm>
              <a:off x="3347865" y="1124744"/>
              <a:ext cx="2520279"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TrafficMonitor</a:t>
              </a:r>
              <a:endParaRPr lang="de-DE" sz="1600" b="1" dirty="0">
                <a:solidFill>
                  <a:schemeClr val="tx1"/>
                </a:solidFill>
              </a:endParaRPr>
            </a:p>
          </p:txBody>
        </p:sp>
        <p:sp>
          <p:nvSpPr>
            <p:cNvPr id="93" name="Rechteck 4"/>
            <p:cNvSpPr/>
            <p:nvPr/>
          </p:nvSpPr>
          <p:spPr>
            <a:xfrm>
              <a:off x="3347865" y="1628800"/>
              <a:ext cx="2521966" cy="5467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r</a:t>
              </a:r>
              <a:r>
                <a:rPr lang="de-DE" sz="1400" dirty="0" smtClean="0">
                  <a:solidFill>
                    <a:schemeClr val="tx1"/>
                  </a:solidFill>
                </a:rPr>
                <a:t>eset();</a:t>
              </a:r>
            </a:p>
            <a:p>
              <a:pPr algn="ctr">
                <a:defRPr/>
              </a:pPr>
              <a:r>
                <a:rPr lang="de-DE" sz="1400" dirty="0" smtClean="0">
                  <a:solidFill>
                    <a:schemeClr val="tx1"/>
                  </a:solidFill>
                </a:rPr>
                <a:t>getStates():Collection&lt;State&gt;</a:t>
              </a:r>
            </a:p>
          </p:txBody>
        </p:sp>
        <p:sp>
          <p:nvSpPr>
            <p:cNvPr id="96" name="Rectangle 95"/>
            <p:cNvSpPr/>
            <p:nvPr/>
          </p:nvSpPr>
          <p:spPr>
            <a:xfrm>
              <a:off x="4572000" y="2132856"/>
              <a:ext cx="1215269" cy="307777"/>
            </a:xfrm>
            <a:prstGeom prst="rect">
              <a:avLst/>
            </a:prstGeom>
          </p:spPr>
          <p:txBody>
            <a:bodyPr wrap="none">
              <a:spAutoFit/>
            </a:bodyPr>
            <a:lstStyle/>
            <a:p>
              <a:pPr algn="ctr">
                <a:defRPr/>
              </a:pPr>
              <a:r>
                <a:rPr lang="en-US" sz="1400" dirty="0" err="1" smtClean="0"/>
                <a:t>trafficMonitor</a:t>
              </a:r>
              <a:endParaRPr lang="de-DE" sz="1400" b="1" dirty="0"/>
            </a:p>
          </p:txBody>
        </p:sp>
        <p:sp>
          <p:nvSpPr>
            <p:cNvPr id="50" name="Rechteck 4"/>
            <p:cNvSpPr/>
            <p:nvPr/>
          </p:nvSpPr>
          <p:spPr>
            <a:xfrm>
              <a:off x="1835696" y="4797152"/>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PolicyEngine</a:t>
              </a:r>
              <a:endParaRPr lang="de-DE" sz="1600" b="1" dirty="0">
                <a:solidFill>
                  <a:schemeClr val="tx1"/>
                </a:solidFill>
              </a:endParaRPr>
            </a:p>
          </p:txBody>
        </p:sp>
        <p:cxnSp>
          <p:nvCxnSpPr>
            <p:cNvPr id="6" name="Elbow Connector 5"/>
            <p:cNvCxnSpPr>
              <a:stCxn id="4" idx="4"/>
              <a:endCxn id="50" idx="0"/>
            </p:cNvCxnSpPr>
            <p:nvPr/>
          </p:nvCxnSpPr>
          <p:spPr>
            <a:xfrm rot="5400000">
              <a:off x="2975276" y="3913240"/>
              <a:ext cx="432048" cy="13357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hteck 4"/>
            <p:cNvSpPr/>
            <p:nvPr/>
          </p:nvSpPr>
          <p:spPr>
            <a:xfrm>
              <a:off x="1835696" y="5168335"/>
              <a:ext cx="1375431"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600" b="1" dirty="0">
                <a:solidFill>
                  <a:schemeClr val="tx1"/>
                </a:solidFill>
              </a:endParaRPr>
            </a:p>
          </p:txBody>
        </p:sp>
        <p:cxnSp>
          <p:nvCxnSpPr>
            <p:cNvPr id="16" name="Elbow Connector 15"/>
            <p:cNvCxnSpPr>
              <a:stCxn id="11" idx="3"/>
              <a:endCxn id="41" idx="1"/>
            </p:cNvCxnSpPr>
            <p:nvPr/>
          </p:nvCxnSpPr>
          <p:spPr>
            <a:xfrm>
              <a:off x="5581797" y="3371283"/>
              <a:ext cx="998196" cy="217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hteck 4"/>
            <p:cNvSpPr/>
            <p:nvPr/>
          </p:nvSpPr>
          <p:spPr>
            <a:xfrm>
              <a:off x="6579993" y="3068960"/>
              <a:ext cx="1584176" cy="64807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Watchdog</a:t>
              </a:r>
            </a:p>
          </p:txBody>
        </p:sp>
        <p:sp>
          <p:nvSpPr>
            <p:cNvPr id="42" name="Rechteck 4"/>
            <p:cNvSpPr/>
            <p:nvPr/>
          </p:nvSpPr>
          <p:spPr>
            <a:xfrm>
              <a:off x="6579993" y="3717032"/>
              <a:ext cx="1584176" cy="52380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kickPeriod:Integer;</a:t>
              </a:r>
            </a:p>
            <a:p>
              <a:pPr algn="ctr"/>
              <a:r>
                <a:rPr lang="de-DE" sz="1400" dirty="0">
                  <a:solidFill>
                    <a:schemeClr val="tx1"/>
                  </a:solidFill>
                </a:rPr>
                <a:t>isAlive:boolean;</a:t>
              </a:r>
            </a:p>
          </p:txBody>
        </p:sp>
        <p:sp>
          <p:nvSpPr>
            <p:cNvPr id="43" name="Rechteck 4"/>
            <p:cNvSpPr/>
            <p:nvPr/>
          </p:nvSpPr>
          <p:spPr>
            <a:xfrm>
              <a:off x="6579993" y="4221088"/>
              <a:ext cx="1584176" cy="50405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i_am_alive();</a:t>
              </a:r>
            </a:p>
            <a:p>
              <a:pPr algn="ctr"/>
              <a:r>
                <a:rPr lang="de-DE" sz="1400" dirty="0">
                  <a:solidFill>
                    <a:schemeClr val="tx1"/>
                  </a:solidFill>
                </a:rPr>
                <a:t>timer_handler();</a:t>
              </a:r>
            </a:p>
          </p:txBody>
        </p:sp>
        <p:sp>
          <p:nvSpPr>
            <p:cNvPr id="49" name="Gefaltete Ecke 69"/>
            <p:cNvSpPr/>
            <p:nvPr/>
          </p:nvSpPr>
          <p:spPr>
            <a:xfrm>
              <a:off x="6876256" y="4992988"/>
              <a:ext cx="2088232" cy="1345899"/>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i</a:t>
              </a:r>
              <a:r>
                <a:rPr lang="de-DE" sz="1400" dirty="0" smtClean="0">
                  <a:solidFill>
                    <a:schemeClr val="tx1"/>
                  </a:solidFill>
                </a:rPr>
                <a:t>f not </a:t>
              </a:r>
              <a:r>
                <a:rPr lang="de-DE" sz="1400" b="1" dirty="0" smtClean="0">
                  <a:solidFill>
                    <a:schemeClr val="tx1"/>
                  </a:solidFill>
                </a:rPr>
                <a:t>isAlive</a:t>
              </a:r>
              <a:r>
                <a:rPr lang="de-DE" sz="1400" dirty="0" smtClean="0">
                  <a:solidFill>
                    <a:schemeClr val="tx1"/>
                  </a:solidFill>
                </a:rPr>
                <a:t> then </a:t>
              </a:r>
            </a:p>
            <a:p>
              <a:pPr eaLnBrk="0" hangingPunct="0">
                <a:defRPr/>
              </a:pPr>
              <a:r>
                <a:rPr lang="de-DE" sz="1400" dirty="0">
                  <a:solidFill>
                    <a:schemeClr val="tx1"/>
                  </a:solidFill>
                </a:rPr>
                <a:t> </a:t>
              </a:r>
              <a:r>
                <a:rPr lang="de-DE" sz="1400" dirty="0" smtClean="0">
                  <a:solidFill>
                    <a:schemeClr val="tx1"/>
                  </a:solidFill>
                </a:rPr>
                <a:t> if soft-reset </a:t>
              </a:r>
            </a:p>
            <a:p>
              <a:pPr eaLnBrk="0" hangingPunct="0">
                <a:defRPr/>
              </a:pPr>
              <a:r>
                <a:rPr lang="de-DE" sz="1400" dirty="0">
                  <a:solidFill>
                    <a:schemeClr val="tx1"/>
                  </a:solidFill>
                </a:rPr>
                <a:t> </a:t>
              </a:r>
              <a:r>
                <a:rPr lang="de-DE" sz="1400" dirty="0" smtClean="0">
                  <a:solidFill>
                    <a:schemeClr val="tx1"/>
                  </a:solidFill>
                </a:rPr>
                <a:t>    then  </a:t>
              </a:r>
              <a:r>
                <a:rPr lang="de-DE" sz="1400" b="1" dirty="0" smtClean="0">
                  <a:solidFill>
                    <a:schemeClr val="tx1"/>
                  </a:solidFill>
                </a:rPr>
                <a:t>// soft-reset </a:t>
              </a:r>
            </a:p>
            <a:p>
              <a:pPr eaLnBrk="0" hangingPunct="0">
                <a:defRPr/>
              </a:pPr>
              <a:r>
                <a:rPr lang="de-DE" sz="1400" dirty="0">
                  <a:solidFill>
                    <a:schemeClr val="tx1"/>
                  </a:solidFill>
                </a:rPr>
                <a:t> </a:t>
              </a:r>
              <a:r>
                <a:rPr lang="de-DE" sz="1400" dirty="0" smtClean="0">
                  <a:solidFill>
                    <a:schemeClr val="tx1"/>
                  </a:solidFill>
                </a:rPr>
                <a:t>      stabManager.reset();</a:t>
              </a:r>
            </a:p>
            <a:p>
              <a:pPr eaLnBrk="0" hangingPunct="0">
                <a:defRPr/>
              </a:pPr>
              <a:r>
                <a:rPr lang="de-DE" sz="1400" dirty="0">
                  <a:solidFill>
                    <a:schemeClr val="tx1"/>
                  </a:solidFill>
                </a:rPr>
                <a:t> </a:t>
              </a:r>
              <a:r>
                <a:rPr lang="de-DE" sz="1400" dirty="0" smtClean="0">
                  <a:solidFill>
                    <a:schemeClr val="tx1"/>
                  </a:solidFill>
                </a:rPr>
                <a:t>    else  </a:t>
              </a:r>
              <a:r>
                <a:rPr lang="de-DE" sz="1400" b="1" dirty="0" smtClean="0">
                  <a:solidFill>
                    <a:schemeClr val="tx1"/>
                  </a:solidFill>
                </a:rPr>
                <a:t>//hard reset</a:t>
              </a:r>
            </a:p>
            <a:p>
              <a:pPr eaLnBrk="0" hangingPunct="0">
                <a:defRPr/>
              </a:pPr>
              <a:r>
                <a:rPr lang="de-DE" sz="1400" dirty="0">
                  <a:solidFill>
                    <a:schemeClr val="tx1"/>
                  </a:solidFill>
                </a:rPr>
                <a:t> </a:t>
              </a:r>
              <a:r>
                <a:rPr lang="de-DE" sz="1400" dirty="0" smtClean="0">
                  <a:solidFill>
                    <a:schemeClr val="tx1"/>
                  </a:solidFill>
                </a:rPr>
                <a:t>        cpu.reboot;</a:t>
              </a:r>
              <a:endParaRPr lang="de-DE" sz="1400" dirty="0">
                <a:solidFill>
                  <a:schemeClr val="tx1"/>
                </a:solidFill>
              </a:endParaRPr>
            </a:p>
          </p:txBody>
        </p:sp>
        <p:cxnSp>
          <p:nvCxnSpPr>
            <p:cNvPr id="51" name="Shape 55"/>
            <p:cNvCxnSpPr>
              <a:endCxn id="49" idx="0"/>
            </p:cNvCxnSpPr>
            <p:nvPr/>
          </p:nvCxnSpPr>
          <p:spPr>
            <a:xfrm rot="16200000" flipH="1">
              <a:off x="7680906" y="4753522"/>
              <a:ext cx="370920" cy="10801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2" name="Rechteck 4"/>
            <p:cNvSpPr/>
            <p:nvPr/>
          </p:nvSpPr>
          <p:spPr>
            <a:xfrm>
              <a:off x="3707904" y="5949280"/>
              <a:ext cx="1728193" cy="389607"/>
            </a:xfrm>
            <a:prstGeom prst="rect">
              <a:avLst/>
            </a:prstGeom>
            <a:solidFill>
              <a:schemeClr val="accent6">
                <a:lumMod val="60000"/>
                <a:lumOff val="40000"/>
              </a:schemeClr>
            </a:solid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IntegrityChecker</a:t>
              </a:r>
              <a:endParaRPr lang="de-DE" sz="1600" b="1" dirty="0">
                <a:solidFill>
                  <a:schemeClr val="tx1"/>
                </a:solidFill>
              </a:endParaRPr>
            </a:p>
          </p:txBody>
        </p:sp>
        <p:cxnSp>
          <p:nvCxnSpPr>
            <p:cNvPr id="22" name="Elbow Connector 21"/>
            <p:cNvCxnSpPr>
              <a:stCxn id="62" idx="3"/>
              <a:endCxn id="43" idx="1"/>
            </p:cNvCxnSpPr>
            <p:nvPr/>
          </p:nvCxnSpPr>
          <p:spPr>
            <a:xfrm flipV="1">
              <a:off x="5436097" y="4473116"/>
              <a:ext cx="1143896" cy="16709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62" idx="0"/>
              <a:endCxn id="82" idx="2"/>
            </p:cNvCxnSpPr>
            <p:nvPr/>
          </p:nvCxnSpPr>
          <p:spPr>
            <a:xfrm rot="5400000" flipH="1" flipV="1">
              <a:off x="4349397" y="5723380"/>
              <a:ext cx="448504" cy="329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139952" y="5445224"/>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72" name="Rectangle 71"/>
            <p:cNvSpPr/>
            <p:nvPr/>
          </p:nvSpPr>
          <p:spPr>
            <a:xfrm>
              <a:off x="5724128" y="4201343"/>
              <a:ext cx="898579" cy="307777"/>
            </a:xfrm>
            <a:prstGeom prst="rect">
              <a:avLst/>
            </a:prstGeom>
          </p:spPr>
          <p:txBody>
            <a:bodyPr wrap="none">
              <a:spAutoFit/>
            </a:bodyPr>
            <a:lstStyle/>
            <a:p>
              <a:pPr algn="ctr">
                <a:defRPr/>
              </a:pPr>
              <a:r>
                <a:rPr lang="en-US" sz="1400" dirty="0" smtClean="0"/>
                <a:t>watchdog</a:t>
              </a:r>
              <a:endParaRPr lang="de-DE" sz="1400" b="1" dirty="0"/>
            </a:p>
          </p:txBody>
        </p:sp>
      </p:grpSp>
    </p:spTree>
    <p:extLst>
      <p:ext uri="{BB962C8B-B14F-4D97-AF65-F5344CB8AC3E}">
        <p14:creationId xmlns:p14="http://schemas.microsoft.com/office/powerpoint/2010/main" val="405357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9" name="Rechteck 4"/>
          <p:cNvSpPr/>
          <p:nvPr/>
        </p:nvSpPr>
        <p:spPr>
          <a:xfrm>
            <a:off x="1011873" y="3700654"/>
            <a:ext cx="1977638" cy="4484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StabilizationManager</a:t>
            </a:r>
            <a:endParaRPr lang="de-DE" sz="1400" b="1" dirty="0">
              <a:solidFill>
                <a:schemeClr val="tx1"/>
              </a:solidFill>
            </a:endParaRPr>
          </a:p>
        </p:txBody>
      </p:sp>
      <p:cxnSp>
        <p:nvCxnSpPr>
          <p:cNvPr id="12" name="Elbow Connector 11"/>
          <p:cNvCxnSpPr>
            <a:stCxn id="9" idx="3"/>
            <a:endCxn id="18" idx="1"/>
          </p:cNvCxnSpPr>
          <p:nvPr/>
        </p:nvCxnSpPr>
        <p:spPr>
          <a:xfrm flipV="1">
            <a:off x="2989511" y="3923114"/>
            <a:ext cx="1510481" cy="1753"/>
          </a:xfrm>
          <a:prstGeom prst="bentConnector3">
            <a:avLst>
              <a:gd name="adj1" fmla="val 50000"/>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49549" y="3863557"/>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15" name="Rectangle 14"/>
          <p:cNvSpPr/>
          <p:nvPr/>
        </p:nvSpPr>
        <p:spPr>
          <a:xfrm>
            <a:off x="3673421" y="3379246"/>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16" name="Rechteck 4"/>
          <p:cNvSpPr/>
          <p:nvPr/>
        </p:nvSpPr>
        <p:spPr>
          <a:xfrm>
            <a:off x="4499992" y="2518958"/>
            <a:ext cx="1584176" cy="648072"/>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a:solidFill>
                  <a:schemeClr val="tx1"/>
                </a:solidFill>
              </a:rPr>
              <a:t>Watchdog</a:t>
            </a:r>
            <a:endParaRPr lang="de-DE" sz="1400" b="1" dirty="0">
              <a:solidFill>
                <a:schemeClr val="tx1"/>
              </a:solidFill>
            </a:endParaRPr>
          </a:p>
        </p:txBody>
      </p:sp>
      <p:sp>
        <p:nvSpPr>
          <p:cNvPr id="17" name="Rechteck 4"/>
          <p:cNvSpPr/>
          <p:nvPr/>
        </p:nvSpPr>
        <p:spPr>
          <a:xfrm>
            <a:off x="4499992" y="3167030"/>
            <a:ext cx="1584176" cy="523801"/>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kickPeriod:Integer</a:t>
            </a:r>
            <a:r>
              <a:rPr lang="de-DE" sz="1400" dirty="0">
                <a:solidFill>
                  <a:schemeClr val="tx1"/>
                </a:solidFill>
              </a:rPr>
              <a:t>;</a:t>
            </a:r>
          </a:p>
          <a:p>
            <a:pPr algn="ctr"/>
            <a:r>
              <a:rPr lang="de-DE" sz="1400" dirty="0">
                <a:solidFill>
                  <a:schemeClr val="tx1"/>
                </a:solidFill>
              </a:rPr>
              <a:t>isAlive:boolean;</a:t>
            </a:r>
          </a:p>
        </p:txBody>
      </p:sp>
      <p:sp>
        <p:nvSpPr>
          <p:cNvPr id="18" name="Rechteck 4"/>
          <p:cNvSpPr/>
          <p:nvPr/>
        </p:nvSpPr>
        <p:spPr>
          <a:xfrm>
            <a:off x="4499992" y="3671086"/>
            <a:ext cx="1584176" cy="504056"/>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i_am_alive();</a:t>
            </a:r>
          </a:p>
          <a:p>
            <a:pPr algn="ctr"/>
            <a:r>
              <a:rPr lang="de-DE" sz="1400" dirty="0">
                <a:solidFill>
                  <a:schemeClr val="tx1"/>
                </a:solidFill>
              </a:rPr>
              <a:t>t</a:t>
            </a:r>
            <a:r>
              <a:rPr lang="de-DE" sz="1400" dirty="0" smtClean="0">
                <a:solidFill>
                  <a:schemeClr val="tx1"/>
                </a:solidFill>
              </a:rPr>
              <a:t>imer_handler();</a:t>
            </a:r>
            <a:endParaRPr lang="de-DE" sz="1400" dirty="0">
              <a:solidFill>
                <a:schemeClr val="tx1"/>
              </a:solidFill>
            </a:endParaRPr>
          </a:p>
        </p:txBody>
      </p:sp>
      <p:cxnSp>
        <p:nvCxnSpPr>
          <p:cNvPr id="19" name="Elbow Connector 18"/>
          <p:cNvCxnSpPr>
            <a:stCxn id="9" idx="0"/>
            <a:endCxn id="17" idx="1"/>
          </p:cNvCxnSpPr>
          <p:nvPr/>
        </p:nvCxnSpPr>
        <p:spPr>
          <a:xfrm rot="5400000" flipH="1" flipV="1">
            <a:off x="3114481" y="2315143"/>
            <a:ext cx="271723" cy="2499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hteck 4"/>
          <p:cNvSpPr/>
          <p:nvPr/>
        </p:nvSpPr>
        <p:spPr>
          <a:xfrm>
            <a:off x="1087749" y="1676044"/>
            <a:ext cx="1807592" cy="58108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CPU</a:t>
            </a:r>
            <a:endParaRPr lang="de-DE" sz="1600" b="1" dirty="0">
              <a:solidFill>
                <a:schemeClr val="tx1"/>
              </a:solidFill>
            </a:endParaRPr>
          </a:p>
        </p:txBody>
      </p:sp>
      <p:sp>
        <p:nvSpPr>
          <p:cNvPr id="21" name="Rechteck 4"/>
          <p:cNvSpPr/>
          <p:nvPr/>
        </p:nvSpPr>
        <p:spPr>
          <a:xfrm>
            <a:off x="1087749" y="2252108"/>
            <a:ext cx="1807592" cy="29305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Regs:CPURegisters;</a:t>
            </a:r>
            <a:endParaRPr lang="de-DE" sz="1400" dirty="0">
              <a:solidFill>
                <a:schemeClr val="tx1"/>
              </a:solidFill>
            </a:endParaRPr>
          </a:p>
        </p:txBody>
      </p:sp>
      <p:sp>
        <p:nvSpPr>
          <p:cNvPr id="22" name="Rechteck 4"/>
          <p:cNvSpPr/>
          <p:nvPr/>
        </p:nvSpPr>
        <p:spPr>
          <a:xfrm>
            <a:off x="1087749" y="2545159"/>
            <a:ext cx="1807592" cy="595809"/>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execute(time:integer);</a:t>
            </a:r>
          </a:p>
          <a:p>
            <a:pPr algn="ctr">
              <a:defRPr/>
            </a:pPr>
            <a:r>
              <a:rPr lang="de-DE" sz="1400" dirty="0" smtClean="0">
                <a:solidFill>
                  <a:schemeClr val="tx1"/>
                </a:solidFill>
              </a:rPr>
              <a:t>reboot();</a:t>
            </a:r>
            <a:endParaRPr lang="de-DE" sz="1400" dirty="0">
              <a:solidFill>
                <a:schemeClr val="tx1"/>
              </a:solidFill>
            </a:endParaRPr>
          </a:p>
        </p:txBody>
      </p:sp>
      <p:cxnSp>
        <p:nvCxnSpPr>
          <p:cNvPr id="23" name="Elbow Connector 22"/>
          <p:cNvCxnSpPr>
            <a:stCxn id="9" idx="1"/>
            <a:endCxn id="22" idx="1"/>
          </p:cNvCxnSpPr>
          <p:nvPr/>
        </p:nvCxnSpPr>
        <p:spPr>
          <a:xfrm rot="10800000" flipH="1">
            <a:off x="1011873" y="2843065"/>
            <a:ext cx="75876" cy="1081803"/>
          </a:xfrm>
          <a:prstGeom prst="bentConnector3">
            <a:avLst>
              <a:gd name="adj1" fmla="val -30128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02" y="2545159"/>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25" name="Gefaltete Ecke 69"/>
          <p:cNvSpPr/>
          <p:nvPr/>
        </p:nvSpPr>
        <p:spPr>
          <a:xfrm>
            <a:off x="3851920" y="4387357"/>
            <a:ext cx="2016224" cy="1345899"/>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i</a:t>
            </a:r>
            <a:r>
              <a:rPr lang="de-DE" sz="1400" dirty="0" smtClean="0">
                <a:solidFill>
                  <a:schemeClr val="tx1"/>
                </a:solidFill>
              </a:rPr>
              <a:t>f not </a:t>
            </a:r>
            <a:r>
              <a:rPr lang="de-DE" sz="1400" b="1" dirty="0" smtClean="0">
                <a:solidFill>
                  <a:schemeClr val="tx1"/>
                </a:solidFill>
              </a:rPr>
              <a:t>isAlive</a:t>
            </a:r>
            <a:r>
              <a:rPr lang="de-DE" sz="1400" dirty="0" smtClean="0">
                <a:solidFill>
                  <a:schemeClr val="tx1"/>
                </a:solidFill>
              </a:rPr>
              <a:t> then </a:t>
            </a:r>
          </a:p>
          <a:p>
            <a:pPr eaLnBrk="0" hangingPunct="0">
              <a:defRPr/>
            </a:pPr>
            <a:r>
              <a:rPr lang="de-DE" sz="1400" dirty="0">
                <a:solidFill>
                  <a:schemeClr val="tx1"/>
                </a:solidFill>
              </a:rPr>
              <a:t> </a:t>
            </a:r>
            <a:r>
              <a:rPr lang="de-DE" sz="1400" dirty="0" smtClean="0">
                <a:solidFill>
                  <a:schemeClr val="tx1"/>
                </a:solidFill>
              </a:rPr>
              <a:t> if soft-reset </a:t>
            </a:r>
          </a:p>
          <a:p>
            <a:pPr eaLnBrk="0" hangingPunct="0">
              <a:defRPr/>
            </a:pPr>
            <a:r>
              <a:rPr lang="de-DE" sz="1400" dirty="0">
                <a:solidFill>
                  <a:schemeClr val="tx1"/>
                </a:solidFill>
              </a:rPr>
              <a:t> </a:t>
            </a:r>
            <a:r>
              <a:rPr lang="de-DE" sz="1400" dirty="0" smtClean="0">
                <a:solidFill>
                  <a:schemeClr val="tx1"/>
                </a:solidFill>
              </a:rPr>
              <a:t>    then</a:t>
            </a:r>
            <a:r>
              <a:rPr lang="de-DE" sz="1400" b="1" dirty="0" smtClean="0">
                <a:solidFill>
                  <a:schemeClr val="tx1"/>
                </a:solidFill>
              </a:rPr>
              <a:t> // soft-reset </a:t>
            </a:r>
          </a:p>
          <a:p>
            <a:pPr eaLnBrk="0" hangingPunct="0">
              <a:defRPr/>
            </a:pPr>
            <a:r>
              <a:rPr lang="de-DE" sz="1400" dirty="0">
                <a:solidFill>
                  <a:schemeClr val="tx1"/>
                </a:solidFill>
              </a:rPr>
              <a:t> </a:t>
            </a:r>
            <a:r>
              <a:rPr lang="de-DE" sz="1400" dirty="0" smtClean="0">
                <a:solidFill>
                  <a:schemeClr val="tx1"/>
                </a:solidFill>
              </a:rPr>
              <a:t>      stabManager.reset();</a:t>
            </a:r>
          </a:p>
          <a:p>
            <a:pPr eaLnBrk="0" hangingPunct="0">
              <a:defRPr/>
            </a:pPr>
            <a:r>
              <a:rPr lang="de-DE" sz="1400" dirty="0">
                <a:solidFill>
                  <a:schemeClr val="tx1"/>
                </a:solidFill>
              </a:rPr>
              <a:t> </a:t>
            </a:r>
            <a:r>
              <a:rPr lang="de-DE" sz="1400" dirty="0" smtClean="0">
                <a:solidFill>
                  <a:schemeClr val="tx1"/>
                </a:solidFill>
              </a:rPr>
              <a:t>    else   </a:t>
            </a:r>
            <a:r>
              <a:rPr lang="de-DE" sz="1400" b="1" dirty="0" smtClean="0">
                <a:solidFill>
                  <a:schemeClr val="tx1"/>
                </a:solidFill>
              </a:rPr>
              <a:t>//hard reset</a:t>
            </a:r>
          </a:p>
          <a:p>
            <a:pPr eaLnBrk="0" hangingPunct="0">
              <a:defRPr/>
            </a:pPr>
            <a:r>
              <a:rPr lang="de-DE" sz="1400" dirty="0">
                <a:solidFill>
                  <a:schemeClr val="tx1"/>
                </a:solidFill>
              </a:rPr>
              <a:t> </a:t>
            </a:r>
            <a:r>
              <a:rPr lang="de-DE" sz="1400" dirty="0" smtClean="0">
                <a:solidFill>
                  <a:schemeClr val="tx1"/>
                </a:solidFill>
              </a:rPr>
              <a:t>        cpu.reboot;</a:t>
            </a:r>
            <a:endParaRPr lang="de-DE" sz="1400" dirty="0">
              <a:solidFill>
                <a:schemeClr val="tx1"/>
              </a:solidFill>
            </a:endParaRPr>
          </a:p>
        </p:txBody>
      </p:sp>
      <p:cxnSp>
        <p:nvCxnSpPr>
          <p:cNvPr id="26" name="Shape 55"/>
          <p:cNvCxnSpPr>
            <a:endCxn id="25" idx="0"/>
          </p:cNvCxnSpPr>
          <p:nvPr/>
        </p:nvCxnSpPr>
        <p:spPr>
          <a:xfrm rot="5400000">
            <a:off x="4783297" y="4124240"/>
            <a:ext cx="339852" cy="18638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900387" y="2564904"/>
            <a:ext cx="449162" cy="307777"/>
          </a:xfrm>
          <a:prstGeom prst="rect">
            <a:avLst/>
          </a:prstGeom>
        </p:spPr>
        <p:txBody>
          <a:bodyPr wrap="none">
            <a:spAutoFit/>
          </a:bodyPr>
          <a:lstStyle/>
          <a:p>
            <a:pPr algn="ctr">
              <a:defRPr/>
            </a:pPr>
            <a:r>
              <a:rPr lang="en-US" sz="1400" dirty="0" err="1" smtClean="0"/>
              <a:t>cpu</a:t>
            </a:r>
            <a:endParaRPr lang="de-DE" sz="1400" b="1" dirty="0"/>
          </a:p>
        </p:txBody>
      </p:sp>
      <p:cxnSp>
        <p:nvCxnSpPr>
          <p:cNvPr id="37" name="Elbow Connector 36"/>
          <p:cNvCxnSpPr>
            <a:stCxn id="16" idx="1"/>
            <a:endCxn id="22" idx="3"/>
          </p:cNvCxnSpPr>
          <p:nvPr/>
        </p:nvCxnSpPr>
        <p:spPr>
          <a:xfrm rot="10800000" flipV="1">
            <a:off x="2895342" y="2842994"/>
            <a:ext cx="1604651" cy="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95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 WD in the kernel</a:t>
            </a:r>
            <a:endParaRPr lang="en-US" dirty="0"/>
          </a:p>
        </p:txBody>
      </p:sp>
      <p:grpSp>
        <p:nvGrpSpPr>
          <p:cNvPr id="38" name="Group 37"/>
          <p:cNvGrpSpPr/>
          <p:nvPr/>
        </p:nvGrpSpPr>
        <p:grpSpPr>
          <a:xfrm>
            <a:off x="611560" y="1628800"/>
            <a:ext cx="8388424" cy="3024336"/>
            <a:chOff x="611560" y="1628800"/>
            <a:chExt cx="8388424" cy="3024336"/>
          </a:xfrm>
        </p:grpSpPr>
        <p:sp>
          <p:nvSpPr>
            <p:cNvPr id="28" name="Oval 27"/>
            <p:cNvSpPr/>
            <p:nvPr/>
          </p:nvSpPr>
          <p:spPr>
            <a:xfrm>
              <a:off x="4122710" y="2770838"/>
              <a:ext cx="144016" cy="22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4"/>
            <p:cNvSpPr/>
            <p:nvPr/>
          </p:nvSpPr>
          <p:spPr>
            <a:xfrm>
              <a:off x="1011873" y="3700654"/>
              <a:ext cx="1977638" cy="44842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StabilizationManager</a:t>
              </a:r>
              <a:endParaRPr lang="de-DE" sz="1400" b="1" dirty="0">
                <a:solidFill>
                  <a:schemeClr val="tx1"/>
                </a:solidFill>
              </a:endParaRPr>
            </a:p>
          </p:txBody>
        </p:sp>
        <p:cxnSp>
          <p:nvCxnSpPr>
            <p:cNvPr id="12" name="Elbow Connector 11"/>
            <p:cNvCxnSpPr>
              <a:stCxn id="9" idx="3"/>
              <a:endCxn id="16" idx="2"/>
            </p:cNvCxnSpPr>
            <p:nvPr/>
          </p:nvCxnSpPr>
          <p:spPr>
            <a:xfrm flipV="1">
              <a:off x="2989511" y="2996952"/>
              <a:ext cx="1798513" cy="927915"/>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15816" y="3863557"/>
              <a:ext cx="1150443" cy="307777"/>
            </a:xfrm>
            <a:prstGeom prst="rect">
              <a:avLst/>
            </a:prstGeom>
          </p:spPr>
          <p:txBody>
            <a:bodyPr wrap="none">
              <a:spAutoFit/>
            </a:bodyPr>
            <a:lstStyle/>
            <a:p>
              <a:pPr algn="ctr">
                <a:defRPr/>
              </a:pPr>
              <a:r>
                <a:rPr lang="en-US" sz="1400" dirty="0" err="1" smtClean="0"/>
                <a:t>stabManager</a:t>
              </a:r>
              <a:endParaRPr lang="de-DE" sz="1400" b="1" dirty="0"/>
            </a:p>
          </p:txBody>
        </p:sp>
        <p:sp>
          <p:nvSpPr>
            <p:cNvPr id="15" name="Rectangle 14"/>
            <p:cNvSpPr/>
            <p:nvPr/>
          </p:nvSpPr>
          <p:spPr>
            <a:xfrm>
              <a:off x="3347864" y="2996952"/>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16" name="Rechteck 4"/>
            <p:cNvSpPr/>
            <p:nvPr/>
          </p:nvSpPr>
          <p:spPr>
            <a:xfrm>
              <a:off x="3995936" y="2672987"/>
              <a:ext cx="1584176" cy="32396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Watchdog</a:t>
              </a:r>
              <a:endParaRPr lang="de-DE" sz="1600" b="1" dirty="0">
                <a:solidFill>
                  <a:schemeClr val="tx1"/>
                </a:solidFill>
              </a:endParaRPr>
            </a:p>
          </p:txBody>
        </p:sp>
        <p:cxnSp>
          <p:nvCxnSpPr>
            <p:cNvPr id="19" name="Elbow Connector 18"/>
            <p:cNvCxnSpPr>
              <a:stCxn id="9" idx="0"/>
              <a:endCxn id="28" idx="5"/>
            </p:cNvCxnSpPr>
            <p:nvPr/>
          </p:nvCxnSpPr>
          <p:spPr>
            <a:xfrm rot="5400000" flipH="1" flipV="1">
              <a:off x="2754755" y="2209775"/>
              <a:ext cx="736816" cy="224494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hteck 4"/>
            <p:cNvSpPr/>
            <p:nvPr/>
          </p:nvSpPr>
          <p:spPr>
            <a:xfrm>
              <a:off x="1087749" y="1676044"/>
              <a:ext cx="1807592" cy="581084"/>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&lt;&lt;singleton&gt;&gt;</a:t>
              </a:r>
            </a:p>
            <a:p>
              <a:pPr algn="ctr">
                <a:defRPr/>
              </a:pPr>
              <a:r>
                <a:rPr lang="de-DE" sz="1600" b="1" dirty="0" smtClean="0">
                  <a:solidFill>
                    <a:schemeClr val="tx1"/>
                  </a:solidFill>
                </a:rPr>
                <a:t>CPU</a:t>
              </a:r>
              <a:endParaRPr lang="de-DE" sz="1600" b="1" dirty="0">
                <a:solidFill>
                  <a:schemeClr val="tx1"/>
                </a:solidFill>
              </a:endParaRPr>
            </a:p>
          </p:txBody>
        </p:sp>
        <p:sp>
          <p:nvSpPr>
            <p:cNvPr id="21" name="Rechteck 4"/>
            <p:cNvSpPr/>
            <p:nvPr/>
          </p:nvSpPr>
          <p:spPr>
            <a:xfrm>
              <a:off x="1087749" y="2252108"/>
              <a:ext cx="1807592" cy="29305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Regs:CPURegisters;</a:t>
              </a:r>
              <a:endParaRPr lang="de-DE" sz="1400" dirty="0">
                <a:solidFill>
                  <a:schemeClr val="tx1"/>
                </a:solidFill>
              </a:endParaRPr>
            </a:p>
          </p:txBody>
        </p:sp>
        <p:sp>
          <p:nvSpPr>
            <p:cNvPr id="22" name="Rechteck 4"/>
            <p:cNvSpPr/>
            <p:nvPr/>
          </p:nvSpPr>
          <p:spPr>
            <a:xfrm>
              <a:off x="1087749" y="2545159"/>
              <a:ext cx="1807592" cy="595809"/>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execute(time:integer);</a:t>
              </a:r>
            </a:p>
            <a:p>
              <a:pPr algn="ctr">
                <a:defRPr/>
              </a:pPr>
              <a:r>
                <a:rPr lang="de-DE" sz="1400" dirty="0" smtClean="0">
                  <a:solidFill>
                    <a:schemeClr val="tx1"/>
                  </a:solidFill>
                </a:rPr>
                <a:t>reboot();</a:t>
              </a:r>
              <a:endParaRPr lang="de-DE" sz="1400" dirty="0">
                <a:solidFill>
                  <a:schemeClr val="tx1"/>
                </a:solidFill>
              </a:endParaRPr>
            </a:p>
          </p:txBody>
        </p:sp>
        <p:cxnSp>
          <p:nvCxnSpPr>
            <p:cNvPr id="23" name="Elbow Connector 22"/>
            <p:cNvCxnSpPr>
              <a:stCxn id="9" idx="1"/>
              <a:endCxn id="22" idx="1"/>
            </p:cNvCxnSpPr>
            <p:nvPr/>
          </p:nvCxnSpPr>
          <p:spPr>
            <a:xfrm rot="10800000" flipH="1">
              <a:off x="1011873" y="2843065"/>
              <a:ext cx="75876" cy="1081803"/>
            </a:xfrm>
            <a:prstGeom prst="bentConnector3">
              <a:avLst>
                <a:gd name="adj1" fmla="val -30128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1560" y="2564904"/>
              <a:ext cx="449162" cy="307777"/>
            </a:xfrm>
            <a:prstGeom prst="rect">
              <a:avLst/>
            </a:prstGeom>
          </p:spPr>
          <p:txBody>
            <a:bodyPr wrap="none">
              <a:spAutoFit/>
            </a:bodyPr>
            <a:lstStyle/>
            <a:p>
              <a:pPr algn="ctr">
                <a:defRPr/>
              </a:pPr>
              <a:r>
                <a:rPr lang="en-US" sz="1400" dirty="0" err="1" smtClean="0"/>
                <a:t>cpu</a:t>
              </a:r>
              <a:endParaRPr lang="de-DE" sz="1400" b="1" dirty="0"/>
            </a:p>
          </p:txBody>
        </p:sp>
        <p:cxnSp>
          <p:nvCxnSpPr>
            <p:cNvPr id="37" name="Elbow Connector 36"/>
            <p:cNvCxnSpPr>
              <a:stCxn id="16" idx="1"/>
              <a:endCxn id="22" idx="3"/>
            </p:cNvCxnSpPr>
            <p:nvPr/>
          </p:nvCxnSpPr>
          <p:spPr>
            <a:xfrm rot="10800000" flipV="1">
              <a:off x="2895342" y="2834970"/>
              <a:ext cx="1100595" cy="80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hteck 4"/>
            <p:cNvSpPr/>
            <p:nvPr/>
          </p:nvSpPr>
          <p:spPr>
            <a:xfrm>
              <a:off x="6660232" y="1628801"/>
              <a:ext cx="1584176" cy="64807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a:solidFill>
                    <a:schemeClr val="tx1"/>
                  </a:solidFill>
                </a:rPr>
                <a:t>&lt;&lt;singleton&gt;&gt;</a:t>
              </a:r>
            </a:p>
            <a:p>
              <a:pPr algn="ctr"/>
              <a:r>
                <a:rPr lang="de-DE" sz="1600" b="1" dirty="0" smtClean="0">
                  <a:solidFill>
                    <a:schemeClr val="tx1"/>
                  </a:solidFill>
                </a:rPr>
                <a:t>IntegrityChecker</a:t>
              </a:r>
              <a:endParaRPr lang="de-DE" sz="1400" b="1" dirty="0">
                <a:solidFill>
                  <a:schemeClr val="tx1"/>
                </a:solidFill>
              </a:endParaRPr>
            </a:p>
          </p:txBody>
        </p:sp>
        <p:sp>
          <p:nvSpPr>
            <p:cNvPr id="29" name="Rechteck 4"/>
            <p:cNvSpPr/>
            <p:nvPr/>
          </p:nvSpPr>
          <p:spPr>
            <a:xfrm>
              <a:off x="6660232" y="2276874"/>
              <a:ext cx="1584176" cy="321492"/>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firePeriod:Integer;</a:t>
              </a:r>
              <a:endParaRPr lang="de-DE" sz="1400" dirty="0">
                <a:solidFill>
                  <a:schemeClr val="tx1"/>
                </a:solidFill>
              </a:endParaRPr>
            </a:p>
          </p:txBody>
        </p:sp>
        <p:sp>
          <p:nvSpPr>
            <p:cNvPr id="30" name="Rechteck 4"/>
            <p:cNvSpPr/>
            <p:nvPr/>
          </p:nvSpPr>
          <p:spPr>
            <a:xfrm>
              <a:off x="6660232" y="2575731"/>
              <a:ext cx="1584176" cy="291483"/>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400" dirty="0" smtClean="0">
                  <a:solidFill>
                    <a:schemeClr val="tx1"/>
                  </a:solidFill>
                </a:rPr>
                <a:t>smi_handler</a:t>
              </a:r>
              <a:r>
                <a:rPr lang="de-DE" sz="1400" dirty="0">
                  <a:solidFill>
                    <a:schemeClr val="tx1"/>
                  </a:solidFill>
                </a:rPr>
                <a:t>();</a:t>
              </a:r>
            </a:p>
          </p:txBody>
        </p:sp>
        <p:cxnSp>
          <p:nvCxnSpPr>
            <p:cNvPr id="8" name="Elbow Connector 7"/>
            <p:cNvCxnSpPr>
              <a:stCxn id="27" idx="1"/>
              <a:endCxn id="20" idx="3"/>
            </p:cNvCxnSpPr>
            <p:nvPr/>
          </p:nvCxnSpPr>
          <p:spPr>
            <a:xfrm rot="10800000" flipV="1">
              <a:off x="2895342" y="1952836"/>
              <a:ext cx="3764891" cy="137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16" idx="3"/>
            </p:cNvCxnSpPr>
            <p:nvPr/>
          </p:nvCxnSpPr>
          <p:spPr>
            <a:xfrm rot="10800000" flipV="1">
              <a:off x="5580113" y="2793480"/>
              <a:ext cx="1080121" cy="414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843808" y="2545159"/>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33" name="Rectangle 32"/>
            <p:cNvSpPr/>
            <p:nvPr/>
          </p:nvSpPr>
          <p:spPr>
            <a:xfrm>
              <a:off x="2843808" y="1700808"/>
              <a:ext cx="449162" cy="307777"/>
            </a:xfrm>
            <a:prstGeom prst="rect">
              <a:avLst/>
            </a:prstGeom>
          </p:spPr>
          <p:txBody>
            <a:bodyPr wrap="none">
              <a:spAutoFit/>
            </a:bodyPr>
            <a:lstStyle/>
            <a:p>
              <a:pPr algn="ctr">
                <a:defRPr/>
              </a:pPr>
              <a:r>
                <a:rPr lang="en-US" sz="1400" dirty="0" err="1" smtClean="0"/>
                <a:t>cpu</a:t>
              </a:r>
              <a:endParaRPr lang="de-DE" sz="1400" b="1" dirty="0"/>
            </a:p>
          </p:txBody>
        </p:sp>
        <p:sp>
          <p:nvSpPr>
            <p:cNvPr id="34" name="Rectangle 33"/>
            <p:cNvSpPr/>
            <p:nvPr/>
          </p:nvSpPr>
          <p:spPr>
            <a:xfrm>
              <a:off x="5580112" y="2780928"/>
              <a:ext cx="898579" cy="307777"/>
            </a:xfrm>
            <a:prstGeom prst="rect">
              <a:avLst/>
            </a:prstGeom>
          </p:spPr>
          <p:txBody>
            <a:bodyPr wrap="none">
              <a:spAutoFit/>
            </a:bodyPr>
            <a:lstStyle/>
            <a:p>
              <a:pPr algn="ctr">
                <a:defRPr/>
              </a:pPr>
              <a:r>
                <a:rPr lang="en-US" sz="1400" dirty="0" smtClean="0"/>
                <a:t>watchdog</a:t>
              </a:r>
              <a:endParaRPr lang="de-DE" sz="1400" b="1" dirty="0"/>
            </a:p>
          </p:txBody>
        </p:sp>
        <p:sp>
          <p:nvSpPr>
            <p:cNvPr id="35" name="Gefaltete Ecke 69"/>
            <p:cNvSpPr/>
            <p:nvPr/>
          </p:nvSpPr>
          <p:spPr>
            <a:xfrm>
              <a:off x="6516216" y="3307237"/>
              <a:ext cx="2483768" cy="1345899"/>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In every firePeriod do</a:t>
              </a:r>
            </a:p>
            <a:p>
              <a:pPr eaLnBrk="0" hangingPunct="0">
                <a:defRPr/>
              </a:pPr>
              <a:r>
                <a:rPr lang="de-DE" sz="1400" dirty="0">
                  <a:solidFill>
                    <a:schemeClr val="tx1"/>
                  </a:solidFill>
                </a:rPr>
                <a:t>b</a:t>
              </a:r>
              <a:r>
                <a:rPr lang="de-DE" sz="1400" dirty="0" smtClean="0">
                  <a:solidFill>
                    <a:schemeClr val="tx1"/>
                  </a:solidFill>
                </a:rPr>
                <a:t>egin</a:t>
              </a:r>
            </a:p>
            <a:p>
              <a:pPr eaLnBrk="0" hangingPunct="0">
                <a:defRPr/>
              </a:pPr>
              <a:r>
                <a:rPr lang="de-DE" sz="1400" dirty="0">
                  <a:solidFill>
                    <a:schemeClr val="tx1"/>
                  </a:solidFill>
                </a:rPr>
                <a:t> </a:t>
              </a:r>
              <a:r>
                <a:rPr lang="de-DE" sz="1400" dirty="0" smtClean="0">
                  <a:solidFill>
                    <a:schemeClr val="tx1"/>
                  </a:solidFill>
                </a:rPr>
                <a:t> if MD5-check(watchdog) then</a:t>
              </a:r>
            </a:p>
            <a:p>
              <a:pPr eaLnBrk="0" hangingPunct="0">
                <a:defRPr/>
              </a:pPr>
              <a:r>
                <a:rPr lang="de-DE" sz="1400" dirty="0">
                  <a:solidFill>
                    <a:schemeClr val="tx1"/>
                  </a:solidFill>
                </a:rPr>
                <a:t> </a:t>
              </a:r>
              <a:r>
                <a:rPr lang="de-DE" sz="1400" dirty="0" smtClean="0">
                  <a:solidFill>
                    <a:schemeClr val="tx1"/>
                  </a:solidFill>
                </a:rPr>
                <a:t>    watchdog.timer_handler();</a:t>
              </a:r>
            </a:p>
            <a:p>
              <a:pPr eaLnBrk="0" hangingPunct="0">
                <a:defRPr/>
              </a:pPr>
              <a:r>
                <a:rPr lang="de-DE" sz="1400" dirty="0">
                  <a:solidFill>
                    <a:schemeClr val="tx1"/>
                  </a:solidFill>
                </a:rPr>
                <a:t> </a:t>
              </a:r>
              <a:r>
                <a:rPr lang="de-DE" sz="1400" dirty="0" smtClean="0">
                  <a:solidFill>
                    <a:schemeClr val="tx1"/>
                  </a:solidFill>
                </a:rPr>
                <a:t> else</a:t>
              </a:r>
            </a:p>
            <a:p>
              <a:pPr eaLnBrk="0" hangingPunct="0">
                <a:defRPr/>
              </a:pPr>
              <a:r>
                <a:rPr lang="de-DE" sz="1400" dirty="0">
                  <a:solidFill>
                    <a:schemeClr val="tx1"/>
                  </a:solidFill>
                </a:rPr>
                <a:t> </a:t>
              </a:r>
              <a:r>
                <a:rPr lang="de-DE" sz="1400" dirty="0" smtClean="0">
                  <a:solidFill>
                    <a:schemeClr val="tx1"/>
                  </a:solidFill>
                </a:rPr>
                <a:t>    cpu.reboot();    </a:t>
              </a:r>
              <a:endParaRPr lang="de-DE" sz="1400" dirty="0">
                <a:solidFill>
                  <a:schemeClr val="tx1"/>
                </a:solidFill>
              </a:endParaRPr>
            </a:p>
          </p:txBody>
        </p:sp>
        <p:cxnSp>
          <p:nvCxnSpPr>
            <p:cNvPr id="36" name="Shape 55"/>
            <p:cNvCxnSpPr>
              <a:stCxn id="30" idx="2"/>
            </p:cNvCxnSpPr>
            <p:nvPr/>
          </p:nvCxnSpPr>
          <p:spPr>
            <a:xfrm rot="5400000">
              <a:off x="7232307" y="3087227"/>
              <a:ext cx="440026" cy="1270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Rechteck 4"/>
            <p:cNvSpPr/>
            <p:nvPr/>
          </p:nvSpPr>
          <p:spPr>
            <a:xfrm>
              <a:off x="6660232" y="1628800"/>
              <a:ext cx="1584176" cy="1244763"/>
            </a:xfrm>
            <a:prstGeom prst="rect">
              <a:avLst/>
            </a:prstGeom>
            <a:solidFill>
              <a:schemeClr val="accent6">
                <a:lumMod val="60000"/>
                <a:lumOff val="40000"/>
                <a:alpha val="0"/>
              </a:schemeClr>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solidFill>
                  <a:schemeClr val="tx1"/>
                </a:solidFill>
              </a:endParaRPr>
            </a:p>
          </p:txBody>
        </p:sp>
      </p:grpSp>
    </p:spTree>
    <p:extLst>
      <p:ext uri="{BB962C8B-B14F-4D97-AF65-F5344CB8AC3E}">
        <p14:creationId xmlns:p14="http://schemas.microsoft.com/office/powerpoint/2010/main" val="411701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efaltete Ecke 69"/>
          <p:cNvSpPr/>
          <p:nvPr/>
        </p:nvSpPr>
        <p:spPr>
          <a:xfrm>
            <a:off x="179512" y="1124744"/>
            <a:ext cx="4320480" cy="4536504"/>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b="1" dirty="0" smtClean="0">
                <a:solidFill>
                  <a:schemeClr val="tx1"/>
                </a:solidFill>
              </a:rPr>
              <a:t>checkSafeStates</a:t>
            </a:r>
            <a:r>
              <a:rPr lang="de-DE" sz="1400" dirty="0" smtClean="0">
                <a:solidFill>
                  <a:schemeClr val="tx1"/>
                </a:solidFill>
              </a:rPr>
              <a:t>()</a:t>
            </a: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Collection states,unstableComponents;</a:t>
            </a:r>
          </a:p>
          <a:p>
            <a:pPr eaLnBrk="0" hangingPunct="0">
              <a:defRPr/>
            </a:pPr>
            <a:r>
              <a:rPr lang="de-DE" sz="1400" dirty="0" smtClean="0">
                <a:solidFill>
                  <a:schemeClr val="tx1"/>
                </a:solidFill>
              </a:rPr>
              <a:t>     </a:t>
            </a:r>
          </a:p>
          <a:p>
            <a:pPr eaLnBrk="0" hangingPunct="0">
              <a:defRPr/>
            </a:pPr>
            <a:r>
              <a:rPr lang="de-DE" sz="1400" dirty="0">
                <a:solidFill>
                  <a:schemeClr val="tx1"/>
                </a:solidFill>
              </a:rPr>
              <a:t> </a:t>
            </a:r>
            <a:r>
              <a:rPr lang="de-DE" sz="1400" dirty="0" smtClean="0">
                <a:solidFill>
                  <a:schemeClr val="tx1"/>
                </a:solidFill>
              </a:rPr>
              <a:t>      // </a:t>
            </a:r>
            <a:r>
              <a:rPr lang="de-DE" sz="1400" b="1" dirty="0">
                <a:solidFill>
                  <a:schemeClr val="tx1"/>
                </a:solidFill>
              </a:rPr>
              <a:t>C</a:t>
            </a:r>
            <a:r>
              <a:rPr lang="de-DE" sz="1400" b="1" dirty="0" smtClean="0">
                <a:solidFill>
                  <a:schemeClr val="tx1"/>
                </a:solidFill>
              </a:rPr>
              <a:t>ollect component states</a:t>
            </a:r>
          </a:p>
          <a:p>
            <a:pPr eaLnBrk="0" hangingPunct="0">
              <a:defRPr/>
            </a:pPr>
            <a:r>
              <a:rPr lang="de-DE" sz="1400" b="1" dirty="0">
                <a:solidFill>
                  <a:schemeClr val="tx1"/>
                </a:solidFill>
              </a:rPr>
              <a:t> </a:t>
            </a:r>
            <a:r>
              <a:rPr lang="de-DE" sz="1400" b="1" dirty="0" smtClean="0">
                <a:solidFill>
                  <a:schemeClr val="tx1"/>
                </a:solidFill>
              </a:rPr>
              <a:t>      </a:t>
            </a:r>
            <a:r>
              <a:rPr lang="de-DE" sz="1400" dirty="0" smtClean="0">
                <a:solidFill>
                  <a:schemeClr val="tx1"/>
                </a:solidFill>
              </a:rPr>
              <a:t>foreach </a:t>
            </a:r>
            <a:r>
              <a:rPr lang="de-DE" sz="1400" dirty="0">
                <a:solidFill>
                  <a:schemeClr val="tx1"/>
                </a:solidFill>
              </a:rPr>
              <a:t>c in stabilizable </a:t>
            </a:r>
            <a:r>
              <a:rPr lang="de-DE" sz="1400" dirty="0" smtClean="0">
                <a:solidFill>
                  <a:schemeClr val="tx1"/>
                </a:solidFill>
              </a:rPr>
              <a:t>Components</a:t>
            </a:r>
            <a:endParaRPr lang="de-DE" sz="1400" b="1" dirty="0" smtClean="0">
              <a:solidFill>
                <a:schemeClr val="tx1"/>
              </a:solidFill>
            </a:endParaRPr>
          </a:p>
          <a:p>
            <a:pPr eaLnBrk="0" hangingPunct="0">
              <a:defRPr/>
            </a:pPr>
            <a:r>
              <a:rPr lang="de-DE" sz="1400" dirty="0" smtClean="0">
                <a:solidFill>
                  <a:schemeClr val="tx1"/>
                </a:solidFill>
              </a:rPr>
              <a:t>           states.add(async(c.getState()));</a:t>
            </a:r>
          </a:p>
          <a:p>
            <a:pPr eaLnBrk="0" hangingPunct="0">
              <a:defRPr/>
            </a:pPr>
            <a:endParaRPr lang="de-DE" sz="1400" dirty="0">
              <a:solidFill>
                <a:schemeClr val="tx1"/>
              </a:solidFill>
            </a:endParaRPr>
          </a:p>
          <a:p>
            <a:pPr eaLnBrk="0" hangingPunct="0">
              <a:defRPr/>
            </a:pPr>
            <a:r>
              <a:rPr lang="de-DE" sz="1400" dirty="0" smtClean="0">
                <a:solidFill>
                  <a:schemeClr val="tx1"/>
                </a:solidFill>
              </a:rPr>
              <a:t>     //</a:t>
            </a:r>
            <a:r>
              <a:rPr lang="de-DE" sz="1400" b="1" dirty="0" smtClean="0">
                <a:solidFill>
                  <a:schemeClr val="tx1"/>
                </a:solidFill>
              </a:rPr>
              <a:t>iterate over the available states, search for unsafe </a:t>
            </a:r>
          </a:p>
          <a:p>
            <a:pPr eaLnBrk="0" hangingPunct="0">
              <a:defRPr/>
            </a:pPr>
            <a:r>
              <a:rPr lang="de-DE" sz="1400" dirty="0">
                <a:solidFill>
                  <a:schemeClr val="tx1"/>
                </a:solidFill>
              </a:rPr>
              <a:t> </a:t>
            </a:r>
            <a:r>
              <a:rPr lang="de-DE" sz="1400" dirty="0" smtClean="0">
                <a:solidFill>
                  <a:schemeClr val="tx1"/>
                </a:solidFill>
              </a:rPr>
              <a:t>     foreach state in states do </a:t>
            </a:r>
            <a:endParaRPr lang="de-DE" sz="1400" b="1" dirty="0" smtClean="0">
              <a:solidFill>
                <a:schemeClr val="tx1"/>
              </a:solidFill>
            </a:endParaRPr>
          </a:p>
          <a:p>
            <a:pPr eaLnBrk="0" hangingPunct="0">
              <a:defRPr/>
            </a:pPr>
            <a:r>
              <a:rPr lang="de-DE" sz="1400" dirty="0" smtClean="0">
                <a:solidFill>
                  <a:schemeClr val="tx1"/>
                </a:solidFill>
              </a:rPr>
              <a:t>          if not state.isSafe() then</a:t>
            </a:r>
          </a:p>
          <a:p>
            <a:pPr eaLnBrk="0" hangingPunct="0">
              <a:defRPr/>
            </a:pPr>
            <a:r>
              <a:rPr lang="de-DE" sz="1400" dirty="0">
                <a:solidFill>
                  <a:schemeClr val="tx1"/>
                </a:solidFill>
              </a:rPr>
              <a:t> </a:t>
            </a:r>
            <a:r>
              <a:rPr lang="de-DE" sz="1400" dirty="0" smtClean="0">
                <a:solidFill>
                  <a:schemeClr val="tx1"/>
                </a:solidFill>
              </a:rPr>
              <a:t>            unstableComponents</a:t>
            </a:r>
            <a:r>
              <a:rPr lang="de-DE" sz="1400" dirty="0">
                <a:solidFill>
                  <a:schemeClr val="tx1"/>
                </a:solidFill>
              </a:rPr>
              <a:t>. add(owner(state</a:t>
            </a:r>
            <a:r>
              <a:rPr lang="de-DE" sz="1400" dirty="0" smtClean="0">
                <a:solidFill>
                  <a:schemeClr val="tx1"/>
                </a:solidFill>
              </a:rPr>
              <a:t>));</a:t>
            </a:r>
          </a:p>
          <a:p>
            <a:pPr eaLnBrk="0" hangingPunct="0">
              <a:defRPr/>
            </a:pPr>
            <a:endParaRPr lang="de-DE" sz="1400" dirty="0" smtClean="0">
              <a:solidFill>
                <a:schemeClr val="tx1"/>
              </a:solidFill>
            </a:endParaRP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save the current safe state in every backup period</a:t>
            </a:r>
            <a:endParaRPr lang="de-DE" sz="1400" dirty="0" smtClean="0">
              <a:solidFill>
                <a:schemeClr val="tx1"/>
              </a:solidFill>
            </a:endParaRPr>
          </a:p>
          <a:p>
            <a:pPr eaLnBrk="0" hangingPunct="0">
              <a:defRPr/>
            </a:pPr>
            <a:r>
              <a:rPr lang="de-DE" sz="1400" dirty="0" smtClean="0">
                <a:solidFill>
                  <a:schemeClr val="tx1"/>
                </a:solidFill>
              </a:rPr>
              <a:t>        if unstableComponents.empty() and </a:t>
            </a:r>
          </a:p>
          <a:p>
            <a:pPr eaLnBrk="0" hangingPunct="0">
              <a:defRPr/>
            </a:pPr>
            <a:r>
              <a:rPr lang="de-DE" sz="1400" dirty="0" smtClean="0">
                <a:solidFill>
                  <a:schemeClr val="tx1"/>
                </a:solidFill>
              </a:rPr>
              <a:t>              currentTime mod backupPeriod then</a:t>
            </a:r>
          </a:p>
          <a:p>
            <a:pPr eaLnBrk="0" hangingPunct="0">
              <a:defRPr/>
            </a:pPr>
            <a:r>
              <a:rPr lang="de-DE" sz="1400" dirty="0">
                <a:solidFill>
                  <a:schemeClr val="tx1"/>
                </a:solidFill>
              </a:rPr>
              <a:t> </a:t>
            </a:r>
            <a:r>
              <a:rPr lang="de-DE" sz="1400" dirty="0" smtClean="0">
                <a:solidFill>
                  <a:schemeClr val="tx1"/>
                </a:solidFill>
              </a:rPr>
              <a:t>                  safeStates.put(state);</a:t>
            </a:r>
            <a:r>
              <a:rPr lang="de-DE" sz="1400" b="1" dirty="0" smtClean="0">
                <a:solidFill>
                  <a:schemeClr val="tx1"/>
                </a:solidFill>
              </a:rPr>
              <a:t> </a:t>
            </a:r>
            <a:endParaRPr lang="de-DE" sz="1400" dirty="0" smtClean="0">
              <a:solidFill>
                <a:schemeClr val="tx1"/>
              </a:solidFill>
            </a:endParaRPr>
          </a:p>
          <a:p>
            <a:pPr eaLnBrk="0" hangingPunct="0">
              <a:defRPr/>
            </a:pPr>
            <a:r>
              <a:rPr lang="de-DE" sz="1400" dirty="0">
                <a:solidFill>
                  <a:schemeClr val="tx1"/>
                </a:solidFill>
              </a:rPr>
              <a:t>}</a:t>
            </a:r>
            <a:endParaRPr lang="de-DE" sz="1400" dirty="0" smtClean="0">
              <a:solidFill>
                <a:schemeClr val="tx1"/>
              </a:solidFill>
            </a:endParaRPr>
          </a:p>
          <a:p>
            <a:pPr eaLnBrk="0" hangingPunct="0">
              <a:defRPr/>
            </a:pPr>
            <a:r>
              <a:rPr lang="de-DE" sz="1400" dirty="0">
                <a:solidFill>
                  <a:schemeClr val="tx1"/>
                </a:solidFill>
              </a:rPr>
              <a:t> </a:t>
            </a:r>
            <a:r>
              <a:rPr lang="de-DE" sz="1400" dirty="0" smtClean="0">
                <a:solidFill>
                  <a:schemeClr val="tx1"/>
                </a:solidFill>
              </a:rPr>
              <a:t> </a:t>
            </a:r>
          </a:p>
        </p:txBody>
      </p:sp>
      <p:grpSp>
        <p:nvGrpSpPr>
          <p:cNvPr id="5" name="Group 4"/>
          <p:cNvGrpSpPr/>
          <p:nvPr/>
        </p:nvGrpSpPr>
        <p:grpSpPr>
          <a:xfrm>
            <a:off x="4644008" y="1268760"/>
            <a:ext cx="4392488" cy="4896544"/>
            <a:chOff x="4644008" y="1844824"/>
            <a:chExt cx="4392488" cy="4896544"/>
          </a:xfrm>
        </p:grpSpPr>
        <p:sp>
          <p:nvSpPr>
            <p:cNvPr id="6" name="Gefaltete Ecke 69"/>
            <p:cNvSpPr/>
            <p:nvPr/>
          </p:nvSpPr>
          <p:spPr>
            <a:xfrm>
              <a:off x="4860032" y="1844824"/>
              <a:ext cx="4032448" cy="2520280"/>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b="1" dirty="0">
                  <a:solidFill>
                    <a:schemeClr val="tx1"/>
                  </a:solidFill>
                </a:rPr>
                <a:t>r</a:t>
              </a:r>
              <a:r>
                <a:rPr lang="de-DE" sz="1400" b="1" dirty="0" smtClean="0">
                  <a:solidFill>
                    <a:schemeClr val="tx1"/>
                  </a:solidFill>
                </a:rPr>
                <a:t>eset</a:t>
              </a:r>
              <a:r>
                <a:rPr lang="de-DE" sz="1400" dirty="0" smtClean="0">
                  <a:solidFill>
                    <a:schemeClr val="tx1"/>
                  </a:solidFill>
                </a:rPr>
                <a:t>()</a:t>
              </a: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 hard reset if the damage is severe</a:t>
              </a:r>
            </a:p>
            <a:p>
              <a:pPr eaLnBrk="0" hangingPunct="0">
                <a:defRPr/>
              </a:pPr>
              <a:r>
                <a:rPr lang="de-DE" sz="1400" dirty="0" smtClean="0">
                  <a:solidFill>
                    <a:schemeClr val="tx1"/>
                  </a:solidFill>
                </a:rPr>
                <a:t>   if </a:t>
              </a:r>
              <a:r>
                <a:rPr lang="de-DE" sz="1400" dirty="0">
                  <a:solidFill>
                    <a:schemeClr val="tx1"/>
                  </a:solidFill>
                </a:rPr>
                <a:t>d</a:t>
              </a:r>
              <a:r>
                <a:rPr lang="de-DE" sz="1400" dirty="0" smtClean="0">
                  <a:solidFill>
                    <a:schemeClr val="tx1"/>
                  </a:solidFill>
                </a:rPr>
                <a:t>amage()=SEVERE then</a:t>
              </a:r>
            </a:p>
            <a:p>
              <a:pPr eaLnBrk="0" hangingPunct="0">
                <a:defRPr/>
              </a:pPr>
              <a:r>
                <a:rPr lang="de-DE" sz="1400" dirty="0">
                  <a:solidFill>
                    <a:schemeClr val="tx1"/>
                  </a:solidFill>
                </a:rPr>
                <a:t> </a:t>
              </a:r>
              <a:r>
                <a:rPr lang="de-DE" sz="1400" dirty="0" smtClean="0">
                  <a:solidFill>
                    <a:schemeClr val="tx1"/>
                  </a:solidFill>
                </a:rPr>
                <a:t>     cpu.reboot();</a:t>
              </a:r>
            </a:p>
            <a:p>
              <a:pPr eaLnBrk="0" hangingPunct="0">
                <a:defRPr/>
              </a:pPr>
              <a:r>
                <a:rPr lang="de-DE" sz="1400" dirty="0">
                  <a:solidFill>
                    <a:schemeClr val="tx1"/>
                  </a:solidFill>
                </a:rPr>
                <a:t> </a:t>
              </a:r>
              <a:r>
                <a:rPr lang="de-DE" sz="1400" dirty="0" smtClean="0">
                  <a:solidFill>
                    <a:schemeClr val="tx1"/>
                  </a:solidFill>
                </a:rPr>
                <a:t>  </a:t>
              </a:r>
              <a:r>
                <a:rPr lang="de-DE" sz="1400" dirty="0">
                  <a:solidFill>
                    <a:schemeClr val="tx1"/>
                  </a:solidFill>
                </a:rPr>
                <a:t>else  </a:t>
              </a:r>
              <a:r>
                <a:rPr lang="de-DE" sz="1400" b="1" dirty="0">
                  <a:solidFill>
                    <a:schemeClr val="tx1"/>
                  </a:solidFill>
                </a:rPr>
                <a:t>// </a:t>
              </a:r>
              <a:r>
                <a:rPr lang="de-DE" sz="1400" b="1" dirty="0" smtClean="0">
                  <a:solidFill>
                    <a:schemeClr val="tx1"/>
                  </a:solidFill>
                </a:rPr>
                <a:t>soft reset </a:t>
              </a:r>
              <a:r>
                <a:rPr lang="de-DE" sz="1400" b="1" dirty="0">
                  <a:solidFill>
                    <a:schemeClr val="tx1"/>
                  </a:solidFill>
                </a:rPr>
                <a:t>if the damage is </a:t>
              </a:r>
              <a:r>
                <a:rPr lang="de-DE" sz="1400" b="1" dirty="0" smtClean="0">
                  <a:solidFill>
                    <a:schemeClr val="tx1"/>
                  </a:solidFill>
                </a:rPr>
                <a:t>tolerable</a:t>
              </a:r>
              <a:endParaRPr lang="de-DE" sz="1400" dirty="0">
                <a:solidFill>
                  <a:schemeClr val="tx1"/>
                </a:solidFill>
              </a:endParaRPr>
            </a:p>
            <a:p>
              <a:pPr eaLnBrk="0" hangingPunct="0">
                <a:defRPr/>
              </a:pPr>
              <a:r>
                <a:rPr lang="de-DE" sz="1400" dirty="0" smtClean="0">
                  <a:solidFill>
                    <a:schemeClr val="tx1"/>
                  </a:solidFill>
                </a:rPr>
                <a:t>    foreach </a:t>
              </a:r>
              <a:r>
                <a:rPr lang="de-DE" sz="1400" dirty="0">
                  <a:solidFill>
                    <a:schemeClr val="tx1"/>
                  </a:solidFill>
                </a:rPr>
                <a:t>c </a:t>
              </a:r>
              <a:r>
                <a:rPr lang="de-DE" sz="1400" dirty="0" smtClean="0">
                  <a:solidFill>
                    <a:schemeClr val="tx1"/>
                  </a:solidFill>
                </a:rPr>
                <a:t>in unstableComponents</a:t>
              </a:r>
            </a:p>
            <a:p>
              <a:pPr eaLnBrk="0" hangingPunct="0">
                <a:defRPr/>
              </a:pPr>
              <a:r>
                <a:rPr lang="de-DE" sz="1400" dirty="0" smtClean="0">
                  <a:solidFill>
                    <a:schemeClr val="tx1"/>
                  </a:solidFill>
                </a:rPr>
                <a:t>         async(c.sanitize());</a:t>
              </a:r>
            </a:p>
            <a:p>
              <a:pPr eaLnBrk="0" hangingPunct="0">
                <a:defRPr/>
              </a:pPr>
              <a:r>
                <a:rPr lang="de-DE" sz="1400" dirty="0">
                  <a:solidFill>
                    <a:schemeClr val="tx1"/>
                  </a:solidFill>
                </a:rPr>
                <a:t> </a:t>
              </a:r>
              <a:r>
                <a:rPr lang="de-DE" sz="1400" dirty="0" smtClean="0">
                  <a:solidFill>
                    <a:schemeClr val="tx1"/>
                  </a:solidFill>
                </a:rPr>
                <a:t>        if there is safe state for c then </a:t>
              </a:r>
            </a:p>
            <a:p>
              <a:pPr eaLnBrk="0" hangingPunct="0">
                <a:defRPr/>
              </a:pPr>
              <a:r>
                <a:rPr lang="de-DE" sz="1400" dirty="0">
                  <a:solidFill>
                    <a:schemeClr val="tx1"/>
                  </a:solidFill>
                </a:rPr>
                <a:t> </a:t>
              </a:r>
              <a:r>
                <a:rPr lang="de-DE" sz="1400" dirty="0" smtClean="0">
                  <a:solidFill>
                    <a:schemeClr val="tx1"/>
                  </a:solidFill>
                </a:rPr>
                <a:t>            async(c.setState(safeStates.get(c)));</a:t>
              </a:r>
              <a:endParaRPr lang="de-DE" sz="1400" dirty="0">
                <a:solidFill>
                  <a:schemeClr val="tx1"/>
                </a:solidFill>
              </a:endParaRP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p>
            <a:p>
              <a:pPr eaLnBrk="0" hangingPunct="0">
                <a:defRPr/>
              </a:pPr>
              <a:r>
                <a:rPr lang="de-DE" sz="1400" dirty="0">
                  <a:solidFill>
                    <a:schemeClr val="tx1"/>
                  </a:solidFill>
                </a:rPr>
                <a:t> </a:t>
              </a:r>
              <a:r>
                <a:rPr lang="de-DE" sz="1400" dirty="0" smtClean="0">
                  <a:solidFill>
                    <a:schemeClr val="tx1"/>
                  </a:solidFill>
                </a:rPr>
                <a:t> </a:t>
              </a:r>
            </a:p>
          </p:txBody>
        </p:sp>
        <p:sp>
          <p:nvSpPr>
            <p:cNvPr id="7" name="Gefaltete Ecke 69"/>
            <p:cNvSpPr/>
            <p:nvPr/>
          </p:nvSpPr>
          <p:spPr>
            <a:xfrm>
              <a:off x="4644008" y="4643010"/>
              <a:ext cx="4392488" cy="2098358"/>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b="1" dirty="0">
                  <a:solidFill>
                    <a:schemeClr val="tx1"/>
                  </a:solidFill>
                </a:rPr>
                <a:t>d</a:t>
              </a:r>
              <a:r>
                <a:rPr lang="de-DE" sz="1400" b="1" dirty="0" smtClean="0">
                  <a:solidFill>
                    <a:schemeClr val="tx1"/>
                  </a:solidFill>
                </a:rPr>
                <a:t>amage</a:t>
              </a:r>
              <a:r>
                <a:rPr lang="de-DE" sz="1400" dirty="0" smtClean="0">
                  <a:solidFill>
                    <a:schemeClr val="tx1"/>
                  </a:solidFill>
                </a:rPr>
                <a:t>()</a:t>
              </a:r>
            </a:p>
            <a:p>
              <a:pPr eaLnBrk="0" hangingPunct="0">
                <a:defRPr/>
              </a:pPr>
              <a:r>
                <a:rPr lang="de-DE" sz="1400" dirty="0" smtClean="0">
                  <a:solidFill>
                    <a:schemeClr val="tx1"/>
                  </a:solidFill>
                </a:rPr>
                <a:t>{</a:t>
              </a:r>
            </a:p>
            <a:p>
              <a:pPr eaLnBrk="0" hangingPunct="0">
                <a:defRPr/>
              </a:pPr>
              <a:r>
                <a:rPr lang="de-DE" sz="1400" dirty="0" smtClean="0">
                  <a:solidFill>
                    <a:schemeClr val="tx1"/>
                  </a:solidFill>
                </a:rPr>
                <a:t>   if unstableComponents contain Scheduler or IO Driver</a:t>
              </a:r>
            </a:p>
            <a:p>
              <a:pPr eaLnBrk="0" hangingPunct="0">
                <a:defRPr/>
              </a:pPr>
              <a:r>
                <a:rPr lang="de-DE" sz="1400" dirty="0">
                  <a:solidFill>
                    <a:schemeClr val="tx1"/>
                  </a:solidFill>
                </a:rPr>
                <a:t> </a:t>
              </a:r>
              <a:r>
                <a:rPr lang="de-DE" sz="1400" dirty="0" smtClean="0">
                  <a:solidFill>
                    <a:schemeClr val="tx1"/>
                  </a:solidFill>
                </a:rPr>
                <a:t>        then return SEVERE;</a:t>
              </a:r>
            </a:p>
            <a:p>
              <a:pPr eaLnBrk="0" hangingPunct="0">
                <a:defRPr/>
              </a:pPr>
              <a:r>
                <a:rPr lang="de-DE" sz="1400" dirty="0" smtClean="0">
                  <a:solidFill>
                    <a:schemeClr val="tx1"/>
                  </a:solidFill>
                </a:rPr>
                <a:t>  ...</a:t>
              </a:r>
              <a:endParaRPr lang="de-DE" sz="1400" dirty="0">
                <a:solidFill>
                  <a:schemeClr val="tx1"/>
                </a:solidFill>
              </a:endParaRPr>
            </a:p>
            <a:p>
              <a:pPr eaLnBrk="0" hangingPunct="0">
                <a:defRPr/>
              </a:pPr>
              <a:r>
                <a:rPr lang="de-DE" sz="1400" dirty="0" smtClean="0">
                  <a:solidFill>
                    <a:schemeClr val="tx1"/>
                  </a:solidFill>
                </a:rPr>
                <a:t>   if there are several consequent watchdog interrupts</a:t>
              </a:r>
            </a:p>
            <a:p>
              <a:pPr eaLnBrk="0" hangingPunct="0">
                <a:defRPr/>
              </a:pPr>
              <a:r>
                <a:rPr lang="de-DE" sz="1400" b="1" dirty="0" smtClean="0">
                  <a:solidFill>
                    <a:schemeClr val="tx1"/>
                  </a:solidFill>
                </a:rPr>
                <a:t>         then return SEVERE;</a:t>
              </a:r>
            </a:p>
            <a:p>
              <a:pPr eaLnBrk="0" hangingPunct="0">
                <a:defRPr/>
              </a:pP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p>
            <a:p>
              <a:pPr eaLnBrk="0" hangingPunct="0">
                <a:defRPr/>
              </a:pPr>
              <a:r>
                <a:rPr lang="de-DE" sz="1400" dirty="0">
                  <a:solidFill>
                    <a:schemeClr val="tx1"/>
                  </a:solidFill>
                </a:rPr>
                <a:t> </a:t>
              </a:r>
              <a:r>
                <a:rPr lang="de-DE" sz="1400" dirty="0" smtClean="0">
                  <a:solidFill>
                    <a:schemeClr val="tx1"/>
                  </a:solidFill>
                </a:rPr>
                <a:t> </a:t>
              </a:r>
            </a:p>
          </p:txBody>
        </p:sp>
      </p:grpSp>
    </p:spTree>
    <p:extLst>
      <p:ext uri="{BB962C8B-B14F-4D97-AF65-F5344CB8AC3E}">
        <p14:creationId xmlns:p14="http://schemas.microsoft.com/office/powerpoint/2010/main" val="380107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smtClean="0"/>
              <a:t>Hypervisor control callback</a:t>
            </a:r>
            <a:endParaRPr lang="en-US" dirty="0"/>
          </a:p>
        </p:txBody>
      </p:sp>
      <p:grpSp>
        <p:nvGrpSpPr>
          <p:cNvPr id="14" name="Group 13"/>
          <p:cNvGrpSpPr/>
          <p:nvPr/>
        </p:nvGrpSpPr>
        <p:grpSpPr>
          <a:xfrm>
            <a:off x="1259632" y="1628800"/>
            <a:ext cx="3816424" cy="3672408"/>
            <a:chOff x="1259632" y="1628800"/>
            <a:chExt cx="3816424" cy="3672408"/>
          </a:xfrm>
        </p:grpSpPr>
        <p:sp>
          <p:nvSpPr>
            <p:cNvPr id="4" name="Rechteck 4"/>
            <p:cNvSpPr/>
            <p:nvPr/>
          </p:nvSpPr>
          <p:spPr>
            <a:xfrm>
              <a:off x="1319744" y="1628800"/>
              <a:ext cx="3756312" cy="432048"/>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5" name="Rechteck 4"/>
            <p:cNvSpPr/>
            <p:nvPr/>
          </p:nvSpPr>
          <p:spPr>
            <a:xfrm>
              <a:off x="1319745" y="2055828"/>
              <a:ext cx="3756311" cy="29305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handle:Integer;</a:t>
              </a:r>
              <a:endParaRPr lang="de-DE" sz="1400" dirty="0">
                <a:solidFill>
                  <a:schemeClr val="tx1"/>
                </a:solidFill>
              </a:endParaRPr>
            </a:p>
          </p:txBody>
        </p:sp>
        <p:sp>
          <p:nvSpPr>
            <p:cNvPr id="6" name="Rechteck 4"/>
            <p:cNvSpPr/>
            <p:nvPr/>
          </p:nvSpPr>
          <p:spPr>
            <a:xfrm>
              <a:off x="1319744" y="2348880"/>
              <a:ext cx="3756312" cy="1008112"/>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        open();</a:t>
              </a:r>
            </a:p>
            <a:p>
              <a:pPr algn="ctr">
                <a:defRPr/>
              </a:pPr>
              <a:r>
                <a:rPr lang="de-DE" sz="1400" dirty="0" smtClean="0">
                  <a:solidFill>
                    <a:schemeClr val="tx1"/>
                  </a:solidFill>
                </a:rPr>
                <a:t>         close();</a:t>
              </a:r>
            </a:p>
            <a:p>
              <a:pPr algn="ctr">
                <a:defRPr/>
              </a:pPr>
              <a:r>
                <a:rPr lang="de-DE" sz="1400" dirty="0" smtClean="0">
                  <a:solidFill>
                    <a:schemeClr val="tx1"/>
                  </a:solidFill>
                </a:rPr>
                <a:t>              control(ID:integer; command:byte);</a:t>
              </a:r>
            </a:p>
          </p:txBody>
        </p:sp>
        <p:sp>
          <p:nvSpPr>
            <p:cNvPr id="7" name="Rectangle 6"/>
            <p:cNvSpPr/>
            <p:nvPr/>
          </p:nvSpPr>
          <p:spPr>
            <a:xfrm>
              <a:off x="2195736" y="2492896"/>
              <a:ext cx="1125629" cy="307777"/>
            </a:xfrm>
            <a:prstGeom prst="rect">
              <a:avLst/>
            </a:prstGeom>
          </p:spPr>
          <p:txBody>
            <a:bodyPr wrap="none">
              <a:spAutoFit/>
            </a:bodyPr>
            <a:lstStyle/>
            <a:p>
              <a:pPr algn="ctr">
                <a:defRPr/>
              </a:pPr>
              <a:r>
                <a:rPr lang="de-DE" sz="1400" dirty="0" smtClean="0"/>
                <a:t>&lt;&lt;syscall&gt;&gt;   </a:t>
              </a:r>
              <a:endParaRPr lang="de-DE" sz="1400" dirty="0"/>
            </a:p>
          </p:txBody>
        </p:sp>
        <p:sp>
          <p:nvSpPr>
            <p:cNvPr id="8" name="Rectangle 7"/>
            <p:cNvSpPr/>
            <p:nvPr/>
          </p:nvSpPr>
          <p:spPr>
            <a:xfrm>
              <a:off x="2195736" y="2708920"/>
              <a:ext cx="1045479" cy="307777"/>
            </a:xfrm>
            <a:prstGeom prst="rect">
              <a:avLst/>
            </a:prstGeom>
          </p:spPr>
          <p:txBody>
            <a:bodyPr wrap="none">
              <a:spAutoFit/>
            </a:bodyPr>
            <a:lstStyle/>
            <a:p>
              <a:pPr algn="ctr">
                <a:defRPr/>
              </a:pPr>
              <a:r>
                <a:rPr lang="de-DE" sz="1400" dirty="0" smtClean="0"/>
                <a:t>&lt;&lt;syscall&gt;&gt; </a:t>
              </a:r>
              <a:endParaRPr lang="de-DE" sz="1400" dirty="0"/>
            </a:p>
          </p:txBody>
        </p:sp>
        <p:sp>
          <p:nvSpPr>
            <p:cNvPr id="9" name="Rectangle 8"/>
            <p:cNvSpPr/>
            <p:nvPr/>
          </p:nvSpPr>
          <p:spPr>
            <a:xfrm>
              <a:off x="1259632" y="2924944"/>
              <a:ext cx="1125629" cy="307777"/>
            </a:xfrm>
            <a:prstGeom prst="rect">
              <a:avLst/>
            </a:prstGeom>
          </p:spPr>
          <p:txBody>
            <a:bodyPr wrap="none">
              <a:spAutoFit/>
            </a:bodyPr>
            <a:lstStyle/>
            <a:p>
              <a:pPr algn="ctr">
                <a:defRPr/>
              </a:pPr>
              <a:r>
                <a:rPr lang="de-DE" sz="1400" dirty="0" smtClean="0"/>
                <a:t>&lt;&lt;syscall&gt;&gt;   </a:t>
              </a:r>
              <a:endParaRPr lang="de-DE" sz="1400" dirty="0"/>
            </a:p>
          </p:txBody>
        </p:sp>
        <p:sp>
          <p:nvSpPr>
            <p:cNvPr id="10" name="Gefaltete Ecke 69"/>
            <p:cNvSpPr/>
            <p:nvPr/>
          </p:nvSpPr>
          <p:spPr>
            <a:xfrm>
              <a:off x="1331640" y="3573016"/>
              <a:ext cx="3096344" cy="17281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case command:</a:t>
              </a:r>
            </a:p>
            <a:p>
              <a:pPr eaLnBrk="0" hangingPunct="0">
                <a:defRPr/>
              </a:pPr>
              <a:r>
                <a:rPr lang="de-DE" sz="1400" dirty="0">
                  <a:solidFill>
                    <a:schemeClr val="tx1"/>
                  </a:solidFill>
                </a:rPr>
                <a:t> </a:t>
              </a:r>
              <a:r>
                <a:rPr lang="de-DE" sz="1400" dirty="0" smtClean="0">
                  <a:solidFill>
                    <a:schemeClr val="tx1"/>
                  </a:solidFill>
                </a:rPr>
                <a:t>    CREATE_VM:</a:t>
              </a:r>
            </a:p>
            <a:p>
              <a:pPr eaLnBrk="0" hangingPunct="0">
                <a:defRPr/>
              </a:pPr>
              <a:r>
                <a:rPr lang="de-DE" sz="1400" dirty="0" smtClean="0">
                  <a:solidFill>
                    <a:schemeClr val="tx1"/>
                  </a:solidFill>
                </a:rPr>
                <a:t>        create a VM;</a:t>
              </a:r>
            </a:p>
            <a:p>
              <a:pPr eaLnBrk="0" hangingPunct="0">
                <a:defRPr/>
              </a:pPr>
              <a:r>
                <a:rPr lang="de-DE" sz="1400" dirty="0" smtClean="0">
                  <a:solidFill>
                    <a:schemeClr val="tx1"/>
                  </a:solidFill>
                </a:rPr>
                <a:t>    RUN:</a:t>
              </a: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cpu.State:=vmtable[ID].State</a:t>
              </a:r>
              <a:r>
                <a:rPr lang="de-DE" sz="1400" dirty="0" smtClean="0">
                  <a:solidFill>
                    <a:schemeClr val="tx1"/>
                  </a:solidFill>
                </a:rPr>
                <a:t>;</a:t>
              </a:r>
            </a:p>
            <a:p>
              <a:pPr eaLnBrk="0" hangingPunct="0">
                <a:defRPr/>
              </a:pPr>
              <a:r>
                <a:rPr lang="de-DE" sz="1400" dirty="0">
                  <a:solidFill>
                    <a:schemeClr val="tx1"/>
                  </a:solidFill>
                </a:rPr>
                <a:t> </a:t>
              </a:r>
              <a:r>
                <a:rPr lang="de-DE" sz="1400" dirty="0" smtClean="0">
                  <a:solidFill>
                    <a:schemeClr val="tx1"/>
                  </a:solidFill>
                </a:rPr>
                <a:t>         </a:t>
              </a:r>
              <a:r>
                <a:rPr lang="de-DE" sz="1400" b="1" dirty="0" smtClean="0">
                  <a:solidFill>
                    <a:schemeClr val="tx1"/>
                  </a:solidFill>
                </a:rPr>
                <a:t>cpu.execute(EXEC_PERIOD);</a:t>
              </a:r>
            </a:p>
            <a:p>
              <a:pPr eaLnBrk="0" hangingPunct="0">
                <a:defRPr/>
              </a:pPr>
              <a:r>
                <a:rPr lang="de-DE" sz="1400" b="1" dirty="0">
                  <a:solidFill>
                    <a:schemeClr val="tx1"/>
                  </a:solidFill>
                </a:rPr>
                <a:t> </a:t>
              </a:r>
              <a:r>
                <a:rPr lang="de-DE" sz="1400" b="1" dirty="0" smtClean="0">
                  <a:solidFill>
                    <a:schemeClr val="tx1"/>
                  </a:solidFill>
                </a:rPr>
                <a:t>         vmtable[ID].State:=cpu.State;</a:t>
              </a:r>
            </a:p>
            <a:p>
              <a:pPr eaLnBrk="0" hangingPunct="0">
                <a:defRPr/>
              </a:pPr>
              <a:r>
                <a:rPr lang="de-DE" sz="1400" dirty="0" smtClean="0">
                  <a:solidFill>
                    <a:schemeClr val="tx1"/>
                  </a:solidFill>
                </a:rPr>
                <a:t> </a:t>
              </a:r>
              <a:endParaRPr lang="de-DE" sz="1400" dirty="0">
                <a:solidFill>
                  <a:schemeClr val="tx1"/>
                </a:solidFill>
              </a:endParaRPr>
            </a:p>
          </p:txBody>
        </p:sp>
        <p:cxnSp>
          <p:nvCxnSpPr>
            <p:cNvPr id="11" name="Shape 55"/>
            <p:cNvCxnSpPr>
              <a:stCxn id="10" idx="0"/>
            </p:cNvCxnSpPr>
            <p:nvPr/>
          </p:nvCxnSpPr>
          <p:spPr>
            <a:xfrm rot="16200000" flipV="1">
              <a:off x="2595846" y="3289049"/>
              <a:ext cx="369913" cy="198021"/>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982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US" sz="3600" dirty="0" smtClean="0"/>
              <a:t>State machine view</a:t>
            </a:r>
            <a:endParaRPr lang="en-US" sz="3600" dirty="0"/>
          </a:p>
        </p:txBody>
      </p:sp>
      <p:sp>
        <p:nvSpPr>
          <p:cNvPr id="162" name="Flowchart: Alternate Process 161"/>
          <p:cNvSpPr/>
          <p:nvPr/>
        </p:nvSpPr>
        <p:spPr>
          <a:xfrm>
            <a:off x="1592715" y="5438950"/>
            <a:ext cx="6039605" cy="1085348"/>
          </a:xfrm>
          <a:prstGeom prst="flowChartAlternateProcess">
            <a:avLst/>
          </a:prstGeom>
          <a:solidFill>
            <a:schemeClr val="bg2"/>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Alternate Process 49"/>
          <p:cNvSpPr/>
          <p:nvPr/>
        </p:nvSpPr>
        <p:spPr>
          <a:xfrm>
            <a:off x="1475656" y="908720"/>
            <a:ext cx="5832648" cy="1705656"/>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75656" y="2348880"/>
            <a:ext cx="20155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54" idx="6"/>
            <a:endCxn id="55" idx="2"/>
          </p:cNvCxnSpPr>
          <p:nvPr/>
        </p:nvCxnSpPr>
        <p:spPr>
          <a:xfrm flipV="1">
            <a:off x="589704" y="2096832"/>
            <a:ext cx="1076289" cy="4558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4023267" y="1196752"/>
            <a:ext cx="360000" cy="36004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Flowchart: Alternate Process 20"/>
          <p:cNvSpPr/>
          <p:nvPr/>
        </p:nvSpPr>
        <p:spPr>
          <a:xfrm>
            <a:off x="4788024" y="1556792"/>
            <a:ext cx="360000" cy="36000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lowchart: Alternate Process 22"/>
          <p:cNvSpPr/>
          <p:nvPr/>
        </p:nvSpPr>
        <p:spPr>
          <a:xfrm>
            <a:off x="6482596" y="1196752"/>
            <a:ext cx="360000" cy="36004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lowchart: Alternate Process 23"/>
          <p:cNvSpPr/>
          <p:nvPr/>
        </p:nvSpPr>
        <p:spPr>
          <a:xfrm>
            <a:off x="5508103" y="1196752"/>
            <a:ext cx="360000" cy="360040"/>
          </a:xfrm>
          <a:prstGeom prst="flowChartAlternateProcess">
            <a:avLst/>
          </a:prstGeom>
          <a:noFill/>
          <a:ln w="76200" cmpd="sng">
            <a:solidFill>
              <a:srgbClr val="82C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25"/>
          <p:cNvCxnSpPr>
            <a:stCxn id="55" idx="6"/>
            <a:endCxn id="18" idx="1"/>
          </p:cNvCxnSpPr>
          <p:nvPr/>
        </p:nvCxnSpPr>
        <p:spPr>
          <a:xfrm flipV="1">
            <a:off x="2025993" y="1376772"/>
            <a:ext cx="1997274" cy="72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4" idx="1"/>
          </p:cNvCxnSpPr>
          <p:nvPr/>
        </p:nvCxnSpPr>
        <p:spPr>
          <a:xfrm>
            <a:off x="4383267" y="1376772"/>
            <a:ext cx="11248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3"/>
            <a:endCxn id="23" idx="1"/>
          </p:cNvCxnSpPr>
          <p:nvPr/>
        </p:nvCxnSpPr>
        <p:spPr>
          <a:xfrm>
            <a:off x="5868103" y="1376772"/>
            <a:ext cx="61449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1" idx="3"/>
          </p:cNvCxnSpPr>
          <p:nvPr/>
        </p:nvCxnSpPr>
        <p:spPr>
          <a:xfrm flipH="1">
            <a:off x="5148024" y="1590925"/>
            <a:ext cx="370919" cy="145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1"/>
            <a:endCxn id="18" idx="2"/>
          </p:cNvCxnSpPr>
          <p:nvPr/>
        </p:nvCxnSpPr>
        <p:spPr>
          <a:xfrm flipH="1" flipV="1">
            <a:off x="4203267" y="1556792"/>
            <a:ext cx="584757" cy="18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91949" y="1628800"/>
            <a:ext cx="744370" cy="523220"/>
          </a:xfrm>
          <a:prstGeom prst="rect">
            <a:avLst/>
          </a:prstGeom>
        </p:spPr>
        <p:txBody>
          <a:bodyPr wrap="none">
            <a:spAutoFit/>
          </a:bodyPr>
          <a:lstStyle/>
          <a:p>
            <a:pPr algn="ctr">
              <a:defRPr/>
            </a:pPr>
            <a:r>
              <a:rPr lang="en-US" sz="1400" dirty="0" smtClean="0"/>
              <a:t>System </a:t>
            </a:r>
          </a:p>
          <a:p>
            <a:pPr algn="ctr">
              <a:defRPr/>
            </a:pPr>
            <a:r>
              <a:rPr lang="en-US" sz="1400" dirty="0" smtClean="0"/>
              <a:t>load</a:t>
            </a:r>
            <a:endParaRPr lang="de-DE" sz="1400" dirty="0"/>
          </a:p>
        </p:txBody>
      </p:sp>
      <p:sp>
        <p:nvSpPr>
          <p:cNvPr id="51" name="Rectangle 50"/>
          <p:cNvSpPr/>
          <p:nvPr/>
        </p:nvSpPr>
        <p:spPr>
          <a:xfrm>
            <a:off x="2175175" y="836712"/>
            <a:ext cx="1345881" cy="400110"/>
          </a:xfrm>
          <a:prstGeom prst="rect">
            <a:avLst/>
          </a:prstGeom>
        </p:spPr>
        <p:txBody>
          <a:bodyPr wrap="none">
            <a:spAutoFit/>
          </a:bodyPr>
          <a:lstStyle/>
          <a:p>
            <a:pPr algn="ctr">
              <a:defRPr/>
            </a:pPr>
            <a:r>
              <a:rPr lang="en-US" sz="2000" b="1" dirty="0" smtClean="0"/>
              <a:t>Hypervisor</a:t>
            </a:r>
            <a:endParaRPr lang="de-DE" sz="1200" b="1" dirty="0"/>
          </a:p>
        </p:txBody>
      </p:sp>
      <p:sp>
        <p:nvSpPr>
          <p:cNvPr id="52" name="Flowchart: Alternate Process 51"/>
          <p:cNvSpPr/>
          <p:nvPr/>
        </p:nvSpPr>
        <p:spPr>
          <a:xfrm>
            <a:off x="1628288" y="2987928"/>
            <a:ext cx="6832144" cy="2178288"/>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6510" y="1628800"/>
            <a:ext cx="632289" cy="369332"/>
          </a:xfrm>
          <a:prstGeom prst="rect">
            <a:avLst/>
          </a:prstGeom>
        </p:spPr>
        <p:txBody>
          <a:bodyPr wrap="none">
            <a:spAutoFit/>
          </a:bodyPr>
          <a:lstStyle/>
          <a:p>
            <a:pPr algn="ctr"/>
            <a:r>
              <a:rPr lang="en-US" dirty="0" smtClean="0"/>
              <a:t>Start</a:t>
            </a:r>
            <a:endParaRPr lang="en-US" dirty="0"/>
          </a:p>
        </p:txBody>
      </p:sp>
      <p:sp>
        <p:nvSpPr>
          <p:cNvPr id="54" name="Flowchart: Connector 53"/>
          <p:cNvSpPr/>
          <p:nvPr/>
        </p:nvSpPr>
        <p:spPr>
          <a:xfrm>
            <a:off x="229704" y="1962418"/>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1665993" y="191683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1691720" y="405013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p:cNvSpPr/>
          <p:nvPr/>
        </p:nvSpPr>
        <p:spPr>
          <a:xfrm>
            <a:off x="4568837" y="3930682"/>
            <a:ext cx="1227299" cy="598857"/>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Safe State Check</a:t>
            </a:r>
            <a:endParaRPr lang="en-US" dirty="0">
              <a:solidFill>
                <a:schemeClr val="tx1"/>
              </a:solidFill>
            </a:endParaRPr>
          </a:p>
        </p:txBody>
      </p:sp>
      <p:cxnSp>
        <p:nvCxnSpPr>
          <p:cNvPr id="37" name="Straight Arrow Connector 36"/>
          <p:cNvCxnSpPr>
            <a:stCxn id="63" idx="6"/>
            <a:endCxn id="31" idx="1"/>
          </p:cNvCxnSpPr>
          <p:nvPr/>
        </p:nvCxnSpPr>
        <p:spPr>
          <a:xfrm flipV="1">
            <a:off x="2051720" y="4230111"/>
            <a:ext cx="2517117" cy="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p:cNvCxnSpPr>
          <p:nvPr/>
        </p:nvCxnSpPr>
        <p:spPr>
          <a:xfrm flipV="1">
            <a:off x="5182487" y="3474586"/>
            <a:ext cx="0" cy="45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220072" y="3501008"/>
            <a:ext cx="1313116" cy="307777"/>
          </a:xfrm>
          <a:prstGeom prst="rect">
            <a:avLst/>
          </a:prstGeom>
        </p:spPr>
        <p:txBody>
          <a:bodyPr wrap="none">
            <a:spAutoFit/>
          </a:bodyPr>
          <a:lstStyle/>
          <a:p>
            <a:pPr algn="ctr">
              <a:defRPr/>
            </a:pPr>
            <a:r>
              <a:rPr lang="en-US" sz="1400" dirty="0" smtClean="0"/>
              <a:t>[All States Safe]</a:t>
            </a:r>
            <a:endParaRPr lang="de-DE" sz="1400" dirty="0"/>
          </a:p>
        </p:txBody>
      </p:sp>
      <p:sp>
        <p:nvSpPr>
          <p:cNvPr id="62" name="Rectangle 61"/>
          <p:cNvSpPr/>
          <p:nvPr/>
        </p:nvSpPr>
        <p:spPr>
          <a:xfrm>
            <a:off x="2444740" y="2132856"/>
            <a:ext cx="1454245" cy="523220"/>
          </a:xfrm>
          <a:prstGeom prst="rect">
            <a:avLst/>
          </a:prstGeom>
        </p:spPr>
        <p:txBody>
          <a:bodyPr wrap="none">
            <a:spAutoFit/>
          </a:bodyPr>
          <a:lstStyle/>
          <a:p>
            <a:pPr algn="ctr">
              <a:defRPr/>
            </a:pPr>
            <a:r>
              <a:rPr lang="en-US" sz="1400" dirty="0" smtClean="0"/>
              <a:t>&lt;&lt;high-priority&gt;&gt;</a:t>
            </a:r>
          </a:p>
          <a:p>
            <a:pPr algn="ctr">
              <a:defRPr/>
            </a:pPr>
            <a:r>
              <a:rPr lang="en-US" sz="1400" dirty="0" smtClean="0"/>
              <a:t>[timer interrupt]</a:t>
            </a:r>
          </a:p>
        </p:txBody>
      </p:sp>
      <p:sp>
        <p:nvSpPr>
          <p:cNvPr id="64" name="Rectangle 63"/>
          <p:cNvSpPr/>
          <p:nvPr/>
        </p:nvSpPr>
        <p:spPr>
          <a:xfrm>
            <a:off x="2004849" y="2924944"/>
            <a:ext cx="2507738" cy="400110"/>
          </a:xfrm>
          <a:prstGeom prst="rect">
            <a:avLst/>
          </a:prstGeom>
        </p:spPr>
        <p:txBody>
          <a:bodyPr wrap="none">
            <a:spAutoFit/>
          </a:bodyPr>
          <a:lstStyle/>
          <a:p>
            <a:pPr algn="ctr">
              <a:defRPr/>
            </a:pPr>
            <a:r>
              <a:rPr lang="en-US" sz="2000" b="1" dirty="0" smtClean="0"/>
              <a:t>Stabilization Manager</a:t>
            </a:r>
            <a:endParaRPr lang="de-DE" sz="1200" b="1" dirty="0"/>
          </a:p>
        </p:txBody>
      </p:sp>
      <p:sp>
        <p:nvSpPr>
          <p:cNvPr id="44" name="Flowchart: Connector 43"/>
          <p:cNvSpPr/>
          <p:nvPr/>
        </p:nvSpPr>
        <p:spPr>
          <a:xfrm>
            <a:off x="2123728" y="242088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46" name="Straight Connector 45"/>
          <p:cNvCxnSpPr>
            <a:stCxn id="44" idx="1"/>
            <a:endCxn id="44" idx="5"/>
          </p:cNvCxnSpPr>
          <p:nvPr/>
        </p:nvCxnSpPr>
        <p:spPr>
          <a:xfrm>
            <a:off x="2176449" y="24736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4" idx="7"/>
          </p:cNvCxnSpPr>
          <p:nvPr/>
        </p:nvCxnSpPr>
        <p:spPr>
          <a:xfrm flipV="1">
            <a:off x="2176449" y="24736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3" idx="2"/>
            <a:endCxn id="44" idx="7"/>
          </p:cNvCxnSpPr>
          <p:nvPr/>
        </p:nvCxnSpPr>
        <p:spPr>
          <a:xfrm flipH="1">
            <a:off x="2431007" y="2240869"/>
            <a:ext cx="1789439" cy="232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Flowchart: Alternate Process 57"/>
          <p:cNvSpPr/>
          <p:nvPr/>
        </p:nvSpPr>
        <p:spPr>
          <a:xfrm>
            <a:off x="6562712" y="3786687"/>
            <a:ext cx="1033624" cy="892313"/>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Damage Severity</a:t>
            </a:r>
          </a:p>
          <a:p>
            <a:pPr algn="ctr"/>
            <a:r>
              <a:rPr lang="en-US" dirty="0" smtClean="0">
                <a:solidFill>
                  <a:schemeClr val="tx1"/>
                </a:solidFill>
              </a:rPr>
              <a:t>Check</a:t>
            </a:r>
            <a:endParaRPr lang="en-US" dirty="0">
              <a:solidFill>
                <a:schemeClr val="tx1"/>
              </a:solidFill>
            </a:endParaRPr>
          </a:p>
        </p:txBody>
      </p:sp>
      <p:sp>
        <p:nvSpPr>
          <p:cNvPr id="65" name="Rectangle 64"/>
          <p:cNvSpPr/>
          <p:nvPr/>
        </p:nvSpPr>
        <p:spPr>
          <a:xfrm>
            <a:off x="2368692" y="3717032"/>
            <a:ext cx="1987284" cy="523220"/>
          </a:xfrm>
          <a:prstGeom prst="rect">
            <a:avLst/>
          </a:prstGeom>
        </p:spPr>
        <p:txBody>
          <a:bodyPr wrap="square">
            <a:spAutoFit/>
          </a:bodyPr>
          <a:lstStyle/>
          <a:p>
            <a:pPr algn="ctr">
              <a:defRPr/>
            </a:pPr>
            <a:r>
              <a:rPr lang="en-US" sz="1400" dirty="0" smtClean="0"/>
              <a:t>Collect </a:t>
            </a:r>
          </a:p>
          <a:p>
            <a:pPr algn="ctr">
              <a:defRPr/>
            </a:pPr>
            <a:r>
              <a:rPr lang="en-US" sz="1400" dirty="0" smtClean="0"/>
              <a:t>component states</a:t>
            </a:r>
            <a:endParaRPr lang="de-DE" sz="1400" dirty="0"/>
          </a:p>
        </p:txBody>
      </p:sp>
      <p:sp>
        <p:nvSpPr>
          <p:cNvPr id="66" name="Rectangle 65"/>
          <p:cNvSpPr/>
          <p:nvPr/>
        </p:nvSpPr>
        <p:spPr>
          <a:xfrm>
            <a:off x="5796136" y="3939175"/>
            <a:ext cx="799514" cy="307777"/>
          </a:xfrm>
          <a:prstGeom prst="rect">
            <a:avLst/>
          </a:prstGeom>
        </p:spPr>
        <p:txBody>
          <a:bodyPr wrap="none">
            <a:spAutoFit/>
          </a:bodyPr>
          <a:lstStyle/>
          <a:p>
            <a:pPr algn="ctr">
              <a:defRPr/>
            </a:pPr>
            <a:r>
              <a:rPr lang="en-US" sz="1400" dirty="0" smtClean="0"/>
              <a:t>[Unsafe]</a:t>
            </a:r>
            <a:endParaRPr lang="de-DE" sz="1400" dirty="0"/>
          </a:p>
        </p:txBody>
      </p:sp>
      <p:cxnSp>
        <p:nvCxnSpPr>
          <p:cNvPr id="33" name="Straight Arrow Connector 32"/>
          <p:cNvCxnSpPr>
            <a:stCxn id="31" idx="3"/>
            <a:endCxn id="58" idx="1"/>
          </p:cNvCxnSpPr>
          <p:nvPr/>
        </p:nvCxnSpPr>
        <p:spPr>
          <a:xfrm>
            <a:off x="5796136" y="4230111"/>
            <a:ext cx="766576" cy="2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77" idx="6"/>
            <a:endCxn id="11" idx="6"/>
          </p:cNvCxnSpPr>
          <p:nvPr/>
        </p:nvCxnSpPr>
        <p:spPr>
          <a:xfrm flipH="1">
            <a:off x="8032429" y="4258800"/>
            <a:ext cx="571979" cy="2163239"/>
          </a:xfrm>
          <a:prstGeom prst="bentConnector3">
            <a:avLst>
              <a:gd name="adj1" fmla="val -39967"/>
            </a:avLst>
          </a:prstGeom>
          <a:ln>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532419" y="4221088"/>
            <a:ext cx="783997" cy="307777"/>
          </a:xfrm>
          <a:prstGeom prst="rect">
            <a:avLst/>
          </a:prstGeom>
        </p:spPr>
        <p:txBody>
          <a:bodyPr wrap="none">
            <a:spAutoFit/>
          </a:bodyPr>
          <a:lstStyle/>
          <a:p>
            <a:pPr algn="ctr">
              <a:defRPr/>
            </a:pPr>
            <a:r>
              <a:rPr lang="en-US" sz="1400" dirty="0" smtClean="0"/>
              <a:t>[Severe]</a:t>
            </a:r>
            <a:endParaRPr lang="de-DE" sz="1400" dirty="0"/>
          </a:p>
        </p:txBody>
      </p:sp>
      <p:cxnSp>
        <p:nvCxnSpPr>
          <p:cNvPr id="75" name="Straight Arrow Connector 74"/>
          <p:cNvCxnSpPr>
            <a:stCxn id="87" idx="1"/>
            <a:endCxn id="103" idx="5"/>
          </p:cNvCxnSpPr>
          <p:nvPr/>
        </p:nvCxnSpPr>
        <p:spPr>
          <a:xfrm flipH="1" flipV="1">
            <a:off x="4704904" y="2368162"/>
            <a:ext cx="2152105" cy="465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959412" y="3121804"/>
            <a:ext cx="1595758" cy="523220"/>
          </a:xfrm>
          <a:prstGeom prst="rect">
            <a:avLst/>
          </a:prstGeom>
        </p:spPr>
        <p:txBody>
          <a:bodyPr wrap="none">
            <a:spAutoFit/>
          </a:bodyPr>
          <a:lstStyle/>
          <a:p>
            <a:pPr algn="ctr">
              <a:defRPr/>
            </a:pPr>
            <a:r>
              <a:rPr lang="en-US" sz="1400" dirty="0" smtClean="0"/>
              <a:t>[Not Severe]  </a:t>
            </a:r>
          </a:p>
          <a:p>
            <a:pPr algn="ctr">
              <a:defRPr/>
            </a:pPr>
            <a:r>
              <a:rPr lang="en-US" sz="1400" dirty="0" smtClean="0"/>
              <a:t>/</a:t>
            </a:r>
            <a:r>
              <a:rPr lang="en-US" sz="1400" dirty="0" err="1" smtClean="0"/>
              <a:t>enforceSafeStates</a:t>
            </a:r>
            <a:r>
              <a:rPr lang="en-US" sz="1400" dirty="0" smtClean="0"/>
              <a:t> </a:t>
            </a:r>
            <a:endParaRPr lang="de-DE" sz="1400" dirty="0"/>
          </a:p>
        </p:txBody>
      </p:sp>
      <p:sp>
        <p:nvSpPr>
          <p:cNvPr id="77" name="Flowchart: Connector 76"/>
          <p:cNvSpPr/>
          <p:nvPr/>
        </p:nvSpPr>
        <p:spPr>
          <a:xfrm>
            <a:off x="8244408" y="4078800"/>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78" name="Straight Connector 77"/>
          <p:cNvCxnSpPr>
            <a:stCxn id="77" idx="1"/>
            <a:endCxn id="77" idx="5"/>
          </p:cNvCxnSpPr>
          <p:nvPr/>
        </p:nvCxnSpPr>
        <p:spPr>
          <a:xfrm>
            <a:off x="8297129" y="41315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7" idx="7"/>
          </p:cNvCxnSpPr>
          <p:nvPr/>
        </p:nvCxnSpPr>
        <p:spPr>
          <a:xfrm flipV="1">
            <a:off x="8297129" y="41315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lowchart: Connector 86"/>
          <p:cNvSpPr/>
          <p:nvPr/>
        </p:nvSpPr>
        <p:spPr>
          <a:xfrm>
            <a:off x="6804288" y="278092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88" name="Straight Connector 87"/>
          <p:cNvCxnSpPr>
            <a:stCxn id="87" idx="1"/>
            <a:endCxn id="87" idx="5"/>
          </p:cNvCxnSpPr>
          <p:nvPr/>
        </p:nvCxnSpPr>
        <p:spPr>
          <a:xfrm>
            <a:off x="6857009" y="28336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3"/>
            <a:endCxn id="87" idx="7"/>
          </p:cNvCxnSpPr>
          <p:nvPr/>
        </p:nvCxnSpPr>
        <p:spPr>
          <a:xfrm flipV="1">
            <a:off x="6857009" y="28336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87" idx="4"/>
          </p:cNvCxnSpPr>
          <p:nvPr/>
        </p:nvCxnSpPr>
        <p:spPr>
          <a:xfrm flipV="1">
            <a:off x="6966958" y="3140928"/>
            <a:ext cx="17330" cy="667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103" idx="4"/>
          </p:cNvCxnSpPr>
          <p:nvPr/>
        </p:nvCxnSpPr>
        <p:spPr>
          <a:xfrm flipV="1">
            <a:off x="4491956" y="2420889"/>
            <a:ext cx="12279" cy="567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Flowchart: Connector 102"/>
          <p:cNvSpPr/>
          <p:nvPr/>
        </p:nvSpPr>
        <p:spPr>
          <a:xfrm>
            <a:off x="4220446" y="2060848"/>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13" name="Straight Arrow Connector 112"/>
          <p:cNvCxnSpPr>
            <a:stCxn id="44" idx="4"/>
          </p:cNvCxnSpPr>
          <p:nvPr/>
        </p:nvCxnSpPr>
        <p:spPr>
          <a:xfrm flipH="1">
            <a:off x="2286356" y="2780888"/>
            <a:ext cx="17372" cy="207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58" idx="3"/>
            <a:endCxn id="77" idx="2"/>
          </p:cNvCxnSpPr>
          <p:nvPr/>
        </p:nvCxnSpPr>
        <p:spPr>
          <a:xfrm>
            <a:off x="7596336" y="4232844"/>
            <a:ext cx="648072" cy="25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Flowchart: Connector 122"/>
          <p:cNvSpPr/>
          <p:nvPr/>
        </p:nvSpPr>
        <p:spPr>
          <a:xfrm>
            <a:off x="1691720" y="6037547"/>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2123728" y="3193231"/>
            <a:ext cx="1691873" cy="307777"/>
          </a:xfrm>
          <a:prstGeom prst="rect">
            <a:avLst/>
          </a:prstGeom>
        </p:spPr>
        <p:txBody>
          <a:bodyPr wrap="none">
            <a:spAutoFit/>
          </a:bodyPr>
          <a:lstStyle/>
          <a:p>
            <a:pPr algn="ctr">
              <a:defRPr/>
            </a:pPr>
            <a:r>
              <a:rPr lang="de-DE" sz="1400" dirty="0" smtClean="0"/>
              <a:t>exit / signal I‘m Alive</a:t>
            </a:r>
            <a:endParaRPr lang="de-DE" sz="1400" dirty="0"/>
          </a:p>
        </p:txBody>
      </p:sp>
      <p:sp>
        <p:nvSpPr>
          <p:cNvPr id="130" name="Flowchart: Connector 129"/>
          <p:cNvSpPr/>
          <p:nvPr/>
        </p:nvSpPr>
        <p:spPr>
          <a:xfrm>
            <a:off x="2636270" y="4679000"/>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31" name="Straight Arrow Connector 130"/>
          <p:cNvCxnSpPr>
            <a:stCxn id="145" idx="0"/>
            <a:endCxn id="166" idx="4"/>
          </p:cNvCxnSpPr>
          <p:nvPr/>
        </p:nvCxnSpPr>
        <p:spPr>
          <a:xfrm flipV="1">
            <a:off x="2906173" y="5821035"/>
            <a:ext cx="24246" cy="200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0" idx="6"/>
          </p:cNvCxnSpPr>
          <p:nvPr/>
        </p:nvCxnSpPr>
        <p:spPr>
          <a:xfrm>
            <a:off x="3203848" y="4859021"/>
            <a:ext cx="959240"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Flowchart: Connector 138"/>
          <p:cNvSpPr/>
          <p:nvPr/>
        </p:nvSpPr>
        <p:spPr>
          <a:xfrm>
            <a:off x="4082594" y="4959216"/>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40" name="Straight Connector 139"/>
          <p:cNvCxnSpPr>
            <a:stCxn id="139" idx="1"/>
            <a:endCxn id="139" idx="5"/>
          </p:cNvCxnSpPr>
          <p:nvPr/>
        </p:nvCxnSpPr>
        <p:spPr>
          <a:xfrm>
            <a:off x="4135315" y="501193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9" idx="3"/>
            <a:endCxn id="139" idx="7"/>
          </p:cNvCxnSpPr>
          <p:nvPr/>
        </p:nvCxnSpPr>
        <p:spPr>
          <a:xfrm flipV="1">
            <a:off x="4135315" y="501193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Flowchart: Decision 144"/>
          <p:cNvSpPr/>
          <p:nvPr/>
        </p:nvSpPr>
        <p:spPr>
          <a:xfrm>
            <a:off x="2176449" y="6021288"/>
            <a:ext cx="1459447" cy="41082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Alive?</a:t>
            </a:r>
            <a:endParaRPr lang="en-US" sz="1600" dirty="0">
              <a:solidFill>
                <a:schemeClr val="tx1"/>
              </a:solidFill>
            </a:endParaRPr>
          </a:p>
        </p:txBody>
      </p:sp>
      <p:sp>
        <p:nvSpPr>
          <p:cNvPr id="148" name="Flowchart: Decision 147"/>
          <p:cNvSpPr/>
          <p:nvPr/>
        </p:nvSpPr>
        <p:spPr>
          <a:xfrm>
            <a:off x="3900222" y="6001583"/>
            <a:ext cx="3365700" cy="45175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Soft reset policy?</a:t>
            </a:r>
            <a:endParaRPr lang="en-US" sz="1600" dirty="0">
              <a:solidFill>
                <a:schemeClr val="tx1"/>
              </a:solidFill>
            </a:endParaRPr>
          </a:p>
        </p:txBody>
      </p:sp>
      <p:cxnSp>
        <p:nvCxnSpPr>
          <p:cNvPr id="151" name="Straight Arrow Connector 150"/>
          <p:cNvCxnSpPr>
            <a:stCxn id="145" idx="3"/>
            <a:endCxn id="148" idx="1"/>
          </p:cNvCxnSpPr>
          <p:nvPr/>
        </p:nvCxnSpPr>
        <p:spPr>
          <a:xfrm>
            <a:off x="3635896" y="6226698"/>
            <a:ext cx="264326" cy="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0" idx="0"/>
          </p:cNvCxnSpPr>
          <p:nvPr/>
        </p:nvCxnSpPr>
        <p:spPr>
          <a:xfrm flipV="1">
            <a:off x="5544088" y="4438800"/>
            <a:ext cx="1018624" cy="79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163" idx="6"/>
            <a:endCxn id="54" idx="4"/>
          </p:cNvCxnSpPr>
          <p:nvPr/>
        </p:nvCxnSpPr>
        <p:spPr>
          <a:xfrm flipH="1" flipV="1">
            <a:off x="409704" y="2322418"/>
            <a:ext cx="7402616" cy="3878870"/>
          </a:xfrm>
          <a:prstGeom prst="bentConnector4">
            <a:avLst>
              <a:gd name="adj1" fmla="val -3088"/>
              <a:gd name="adj2" fmla="val -12732"/>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927621" y="5785519"/>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7" name="Rectangle 156"/>
          <p:cNvSpPr/>
          <p:nvPr/>
        </p:nvSpPr>
        <p:spPr>
          <a:xfrm>
            <a:off x="3563888" y="5949280"/>
            <a:ext cx="394660" cy="307777"/>
          </a:xfrm>
          <a:prstGeom prst="rect">
            <a:avLst/>
          </a:prstGeom>
        </p:spPr>
        <p:txBody>
          <a:bodyPr wrap="none">
            <a:spAutoFit/>
          </a:bodyPr>
          <a:lstStyle/>
          <a:p>
            <a:pPr algn="ctr">
              <a:defRPr/>
            </a:pPr>
            <a:r>
              <a:rPr lang="en-US" sz="1400" dirty="0" smtClean="0"/>
              <a:t>No</a:t>
            </a:r>
            <a:endParaRPr lang="de-DE" sz="1400" dirty="0"/>
          </a:p>
        </p:txBody>
      </p:sp>
      <p:sp>
        <p:nvSpPr>
          <p:cNvPr id="158" name="Rectangle 157"/>
          <p:cNvSpPr/>
          <p:nvPr/>
        </p:nvSpPr>
        <p:spPr>
          <a:xfrm>
            <a:off x="5220072" y="5713511"/>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9" name="Rectangle 158"/>
          <p:cNvSpPr/>
          <p:nvPr/>
        </p:nvSpPr>
        <p:spPr>
          <a:xfrm>
            <a:off x="6769628" y="5949280"/>
            <a:ext cx="394660" cy="307777"/>
          </a:xfrm>
          <a:prstGeom prst="rect">
            <a:avLst/>
          </a:prstGeom>
        </p:spPr>
        <p:txBody>
          <a:bodyPr wrap="none">
            <a:spAutoFit/>
          </a:bodyPr>
          <a:lstStyle/>
          <a:p>
            <a:pPr algn="ctr">
              <a:defRPr/>
            </a:pPr>
            <a:r>
              <a:rPr lang="en-US" sz="1400" dirty="0" smtClean="0"/>
              <a:t>No</a:t>
            </a:r>
            <a:endParaRPr lang="de-DE" sz="1400" dirty="0"/>
          </a:p>
        </p:txBody>
      </p:sp>
      <p:cxnSp>
        <p:nvCxnSpPr>
          <p:cNvPr id="161" name="Straight Arrow Connector 160"/>
          <p:cNvCxnSpPr>
            <a:stCxn id="123" idx="6"/>
            <a:endCxn id="145" idx="1"/>
          </p:cNvCxnSpPr>
          <p:nvPr/>
        </p:nvCxnSpPr>
        <p:spPr>
          <a:xfrm>
            <a:off x="2051720" y="6217547"/>
            <a:ext cx="124729" cy="9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Flowchart: Connector 162"/>
          <p:cNvSpPr/>
          <p:nvPr/>
        </p:nvSpPr>
        <p:spPr>
          <a:xfrm>
            <a:off x="7452320" y="602128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64" name="Straight Connector 163"/>
          <p:cNvCxnSpPr>
            <a:stCxn id="163" idx="1"/>
            <a:endCxn id="163" idx="5"/>
          </p:cNvCxnSpPr>
          <p:nvPr/>
        </p:nvCxnSpPr>
        <p:spPr>
          <a:xfrm>
            <a:off x="7505041" y="60740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3" idx="3"/>
            <a:endCxn id="163" idx="7"/>
          </p:cNvCxnSpPr>
          <p:nvPr/>
        </p:nvCxnSpPr>
        <p:spPr>
          <a:xfrm flipV="1">
            <a:off x="7505041" y="607400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39" idx="4"/>
          </p:cNvCxnSpPr>
          <p:nvPr/>
        </p:nvCxnSpPr>
        <p:spPr>
          <a:xfrm>
            <a:off x="4262594" y="5319216"/>
            <a:ext cx="0" cy="106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5046850" y="3142374"/>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90" name="Flowchart: Connector 89"/>
          <p:cNvSpPr/>
          <p:nvPr/>
        </p:nvSpPr>
        <p:spPr>
          <a:xfrm>
            <a:off x="5364088" y="5229200"/>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91" name="Straight Connector 90"/>
          <p:cNvCxnSpPr>
            <a:stCxn id="90" idx="1"/>
            <a:endCxn id="90" idx="5"/>
          </p:cNvCxnSpPr>
          <p:nvPr/>
        </p:nvCxnSpPr>
        <p:spPr>
          <a:xfrm>
            <a:off x="5416809" y="52819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3"/>
            <a:endCxn id="90" idx="7"/>
          </p:cNvCxnSpPr>
          <p:nvPr/>
        </p:nvCxnSpPr>
        <p:spPr>
          <a:xfrm flipV="1">
            <a:off x="5416809" y="5281921"/>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48" idx="0"/>
            <a:endCxn id="90" idx="4"/>
          </p:cNvCxnSpPr>
          <p:nvPr/>
        </p:nvCxnSpPr>
        <p:spPr>
          <a:xfrm flipH="1" flipV="1">
            <a:off x="5544088" y="5589200"/>
            <a:ext cx="38984" cy="412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Flowchart: Connector 165"/>
          <p:cNvSpPr/>
          <p:nvPr/>
        </p:nvSpPr>
        <p:spPr>
          <a:xfrm>
            <a:off x="2771800" y="5517232"/>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91" name="Straight Arrow Connector 190"/>
          <p:cNvCxnSpPr>
            <a:endCxn id="130" idx="4"/>
          </p:cNvCxnSpPr>
          <p:nvPr/>
        </p:nvCxnSpPr>
        <p:spPr>
          <a:xfrm flipV="1">
            <a:off x="2920059" y="5039041"/>
            <a:ext cx="0" cy="399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48" idx="3"/>
            <a:endCxn id="163" idx="2"/>
          </p:cNvCxnSpPr>
          <p:nvPr/>
        </p:nvCxnSpPr>
        <p:spPr>
          <a:xfrm flipV="1">
            <a:off x="7265922" y="6201288"/>
            <a:ext cx="186398" cy="26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816405" y="6318734"/>
            <a:ext cx="216024" cy="2066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624416" y="5373216"/>
            <a:ext cx="1259640" cy="400110"/>
          </a:xfrm>
          <a:prstGeom prst="rect">
            <a:avLst/>
          </a:prstGeom>
        </p:spPr>
        <p:txBody>
          <a:bodyPr wrap="none">
            <a:spAutoFit/>
          </a:bodyPr>
          <a:lstStyle/>
          <a:p>
            <a:pPr algn="ctr">
              <a:defRPr/>
            </a:pPr>
            <a:r>
              <a:rPr lang="en-US" sz="2000" b="1" dirty="0" smtClean="0"/>
              <a:t>Watchdog</a:t>
            </a:r>
            <a:endParaRPr lang="de-DE" sz="1200" b="1" dirty="0"/>
          </a:p>
        </p:txBody>
      </p:sp>
      <p:sp>
        <p:nvSpPr>
          <p:cNvPr id="95" name="Rectangle 94"/>
          <p:cNvSpPr/>
          <p:nvPr/>
        </p:nvSpPr>
        <p:spPr>
          <a:xfrm>
            <a:off x="3203848" y="4489956"/>
            <a:ext cx="1454245" cy="523220"/>
          </a:xfrm>
          <a:prstGeom prst="rect">
            <a:avLst/>
          </a:prstGeom>
        </p:spPr>
        <p:txBody>
          <a:bodyPr wrap="none">
            <a:spAutoFit/>
          </a:bodyPr>
          <a:lstStyle/>
          <a:p>
            <a:pPr algn="ctr">
              <a:defRPr/>
            </a:pPr>
            <a:r>
              <a:rPr lang="en-US" sz="1400" dirty="0" smtClean="0"/>
              <a:t>&lt;&lt;high-priority&gt;&gt;</a:t>
            </a:r>
          </a:p>
          <a:p>
            <a:pPr algn="ctr">
              <a:defRPr/>
            </a:pPr>
            <a:r>
              <a:rPr lang="en-US" sz="1400" dirty="0" smtClean="0"/>
              <a:t>[clock interrupt]</a:t>
            </a:r>
          </a:p>
        </p:txBody>
      </p:sp>
      <p:sp>
        <p:nvSpPr>
          <p:cNvPr id="97" name="Rectangle 96"/>
          <p:cNvSpPr/>
          <p:nvPr/>
        </p:nvSpPr>
        <p:spPr>
          <a:xfrm>
            <a:off x="3070820" y="2689175"/>
            <a:ext cx="1501180" cy="307777"/>
          </a:xfrm>
          <a:prstGeom prst="rect">
            <a:avLst/>
          </a:prstGeom>
        </p:spPr>
        <p:txBody>
          <a:bodyPr wrap="none">
            <a:spAutoFit/>
          </a:bodyPr>
          <a:lstStyle/>
          <a:p>
            <a:pPr algn="ctr">
              <a:defRPr/>
            </a:pPr>
            <a:r>
              <a:rPr lang="en-US" sz="1400" dirty="0" smtClean="0"/>
              <a:t>backup safe state</a:t>
            </a:r>
            <a:endParaRPr lang="de-DE" sz="1400" dirty="0"/>
          </a:p>
        </p:txBody>
      </p:sp>
      <p:sp>
        <p:nvSpPr>
          <p:cNvPr id="98" name="Rectangle 97"/>
          <p:cNvSpPr/>
          <p:nvPr/>
        </p:nvSpPr>
        <p:spPr>
          <a:xfrm>
            <a:off x="7044467" y="2689175"/>
            <a:ext cx="921151" cy="307777"/>
          </a:xfrm>
          <a:prstGeom prst="rect">
            <a:avLst/>
          </a:prstGeom>
        </p:spPr>
        <p:txBody>
          <a:bodyPr wrap="none">
            <a:spAutoFit/>
          </a:bodyPr>
          <a:lstStyle/>
          <a:p>
            <a:pPr algn="ctr">
              <a:defRPr/>
            </a:pPr>
            <a:r>
              <a:rPr lang="en-US" sz="1400" dirty="0" smtClean="0"/>
              <a:t>Soft Reset</a:t>
            </a:r>
            <a:endParaRPr lang="de-DE" sz="1400" dirty="0"/>
          </a:p>
        </p:txBody>
      </p:sp>
      <p:sp>
        <p:nvSpPr>
          <p:cNvPr id="99" name="Rectangle 98"/>
          <p:cNvSpPr/>
          <p:nvPr/>
        </p:nvSpPr>
        <p:spPr>
          <a:xfrm>
            <a:off x="8388424" y="3645024"/>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0" name="Rectangle 99"/>
          <p:cNvSpPr/>
          <p:nvPr/>
        </p:nvSpPr>
        <p:spPr>
          <a:xfrm>
            <a:off x="7727087" y="5661248"/>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1" name="Rectangle 100"/>
          <p:cNvSpPr/>
          <p:nvPr/>
        </p:nvSpPr>
        <p:spPr>
          <a:xfrm>
            <a:off x="5642056" y="5146071"/>
            <a:ext cx="921151" cy="307777"/>
          </a:xfrm>
          <a:prstGeom prst="rect">
            <a:avLst/>
          </a:prstGeom>
        </p:spPr>
        <p:txBody>
          <a:bodyPr wrap="none">
            <a:spAutoFit/>
          </a:bodyPr>
          <a:lstStyle/>
          <a:p>
            <a:pPr algn="ctr">
              <a:defRPr/>
            </a:pPr>
            <a:r>
              <a:rPr lang="en-US" sz="1400" dirty="0" smtClean="0"/>
              <a:t>Soft Reset</a:t>
            </a:r>
            <a:endParaRPr lang="de-DE" sz="1400" dirty="0"/>
          </a:p>
        </p:txBody>
      </p:sp>
    </p:spTree>
    <p:extLst>
      <p:ext uri="{BB962C8B-B14F-4D97-AF65-F5344CB8AC3E}">
        <p14:creationId xmlns:p14="http://schemas.microsoft.com/office/powerpoint/2010/main" val="371489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US" sz="3600" dirty="0" smtClean="0"/>
              <a:t>WD in the kernel -  State machine view</a:t>
            </a:r>
            <a:endParaRPr lang="en-US" sz="3600" dirty="0"/>
          </a:p>
        </p:txBody>
      </p:sp>
      <p:grpSp>
        <p:nvGrpSpPr>
          <p:cNvPr id="25" name="Group 24"/>
          <p:cNvGrpSpPr/>
          <p:nvPr/>
        </p:nvGrpSpPr>
        <p:grpSpPr>
          <a:xfrm>
            <a:off x="106510" y="755412"/>
            <a:ext cx="9074002" cy="6234954"/>
            <a:chOff x="106510" y="755412"/>
            <a:chExt cx="9074002" cy="6234954"/>
          </a:xfrm>
        </p:grpSpPr>
        <p:sp>
          <p:nvSpPr>
            <p:cNvPr id="182" name="Flowchart: Alternate Process 181"/>
            <p:cNvSpPr/>
            <p:nvPr/>
          </p:nvSpPr>
          <p:spPr>
            <a:xfrm>
              <a:off x="1451530" y="5641502"/>
              <a:ext cx="6180790" cy="883840"/>
            </a:xfrm>
            <a:prstGeom prst="flowChartAlternateProcess">
              <a:avLst/>
            </a:prstGeom>
            <a:solidFill>
              <a:schemeClr val="bg2"/>
            </a:solid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Alternate Process 108"/>
            <p:cNvSpPr/>
            <p:nvPr/>
          </p:nvSpPr>
          <p:spPr>
            <a:xfrm>
              <a:off x="1451531" y="4417327"/>
              <a:ext cx="6180789" cy="1027856"/>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Alternate Process 49"/>
            <p:cNvSpPr/>
            <p:nvPr/>
          </p:nvSpPr>
          <p:spPr>
            <a:xfrm>
              <a:off x="1475656" y="908720"/>
              <a:ext cx="5832648" cy="1152128"/>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75656" y="2348880"/>
              <a:ext cx="20155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54" idx="6"/>
              <a:endCxn id="55" idx="2"/>
            </p:cNvCxnSpPr>
            <p:nvPr/>
          </p:nvCxnSpPr>
          <p:spPr>
            <a:xfrm>
              <a:off x="589704" y="1232736"/>
              <a:ext cx="1076289"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4023267" y="1052736"/>
              <a:ext cx="324245"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Flowchart: Alternate Process 20"/>
            <p:cNvSpPr/>
            <p:nvPr/>
          </p:nvSpPr>
          <p:spPr>
            <a:xfrm>
              <a:off x="4788024" y="1268760"/>
              <a:ext cx="343068"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lowchart: Alternate Process 22"/>
            <p:cNvSpPr/>
            <p:nvPr/>
          </p:nvSpPr>
          <p:spPr>
            <a:xfrm>
              <a:off x="6482596" y="1052736"/>
              <a:ext cx="302570"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lowchart: Alternate Process 23"/>
            <p:cNvSpPr/>
            <p:nvPr/>
          </p:nvSpPr>
          <p:spPr>
            <a:xfrm>
              <a:off x="5508103" y="1052736"/>
              <a:ext cx="279547" cy="288032"/>
            </a:xfrm>
            <a:prstGeom prst="flowChartAlternateProcess">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25"/>
            <p:cNvCxnSpPr>
              <a:stCxn id="55" idx="6"/>
              <a:endCxn id="18" idx="1"/>
            </p:cNvCxnSpPr>
            <p:nvPr/>
          </p:nvCxnSpPr>
          <p:spPr>
            <a:xfrm flipV="1">
              <a:off x="2025993" y="1196752"/>
              <a:ext cx="1997274" cy="35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4" idx="1"/>
            </p:cNvCxnSpPr>
            <p:nvPr/>
          </p:nvCxnSpPr>
          <p:spPr>
            <a:xfrm>
              <a:off x="4347512" y="1196752"/>
              <a:ext cx="11605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3"/>
              <a:endCxn id="23" idx="1"/>
            </p:cNvCxnSpPr>
            <p:nvPr/>
          </p:nvCxnSpPr>
          <p:spPr>
            <a:xfrm>
              <a:off x="5787650" y="1196752"/>
              <a:ext cx="6949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1" idx="3"/>
            </p:cNvCxnSpPr>
            <p:nvPr/>
          </p:nvCxnSpPr>
          <p:spPr>
            <a:xfrm flipH="1">
              <a:off x="5131092" y="1268760"/>
              <a:ext cx="377011"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1"/>
              <a:endCxn id="18" idx="2"/>
            </p:cNvCxnSpPr>
            <p:nvPr/>
          </p:nvCxnSpPr>
          <p:spPr>
            <a:xfrm flipH="1" flipV="1">
              <a:off x="4185390" y="1340768"/>
              <a:ext cx="60263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91949" y="961564"/>
              <a:ext cx="744370" cy="523220"/>
            </a:xfrm>
            <a:prstGeom prst="rect">
              <a:avLst/>
            </a:prstGeom>
          </p:spPr>
          <p:txBody>
            <a:bodyPr wrap="none">
              <a:spAutoFit/>
            </a:bodyPr>
            <a:lstStyle/>
            <a:p>
              <a:pPr algn="ctr">
                <a:defRPr/>
              </a:pPr>
              <a:r>
                <a:rPr lang="en-US" sz="1400" dirty="0" smtClean="0"/>
                <a:t>System </a:t>
              </a:r>
            </a:p>
            <a:p>
              <a:pPr algn="ctr">
                <a:defRPr/>
              </a:pPr>
              <a:r>
                <a:rPr lang="en-US" sz="1400" dirty="0" smtClean="0"/>
                <a:t>load</a:t>
              </a:r>
              <a:endParaRPr lang="de-DE" sz="1400" dirty="0"/>
            </a:p>
          </p:txBody>
        </p:sp>
        <p:sp>
          <p:nvSpPr>
            <p:cNvPr id="51" name="Rectangle 50"/>
            <p:cNvSpPr/>
            <p:nvPr/>
          </p:nvSpPr>
          <p:spPr>
            <a:xfrm>
              <a:off x="2175175" y="836712"/>
              <a:ext cx="1345881" cy="400110"/>
            </a:xfrm>
            <a:prstGeom prst="rect">
              <a:avLst/>
            </a:prstGeom>
          </p:spPr>
          <p:txBody>
            <a:bodyPr wrap="none">
              <a:spAutoFit/>
            </a:bodyPr>
            <a:lstStyle/>
            <a:p>
              <a:pPr algn="ctr">
                <a:defRPr/>
              </a:pPr>
              <a:r>
                <a:rPr lang="en-US" sz="2000" b="1" dirty="0" smtClean="0"/>
                <a:t>Hypervisor</a:t>
              </a:r>
              <a:endParaRPr lang="de-DE" sz="1200" b="1" dirty="0"/>
            </a:p>
          </p:txBody>
        </p:sp>
        <p:sp>
          <p:nvSpPr>
            <p:cNvPr id="52" name="Flowchart: Alternate Process 51"/>
            <p:cNvSpPr/>
            <p:nvPr/>
          </p:nvSpPr>
          <p:spPr>
            <a:xfrm>
              <a:off x="1475656" y="2411863"/>
              <a:ext cx="7128792" cy="1825484"/>
            </a:xfrm>
            <a:prstGeom prst="flowChartAlternateProcess">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6510" y="755412"/>
              <a:ext cx="632289" cy="369332"/>
            </a:xfrm>
            <a:prstGeom prst="rect">
              <a:avLst/>
            </a:prstGeom>
          </p:spPr>
          <p:txBody>
            <a:bodyPr wrap="none">
              <a:spAutoFit/>
            </a:bodyPr>
            <a:lstStyle/>
            <a:p>
              <a:pPr algn="ctr"/>
              <a:r>
                <a:rPr lang="en-US" dirty="0" smtClean="0"/>
                <a:t>Start</a:t>
              </a:r>
              <a:endParaRPr lang="en-US" dirty="0"/>
            </a:p>
          </p:txBody>
        </p:sp>
        <p:sp>
          <p:nvSpPr>
            <p:cNvPr id="54" name="Flowchart: Connector 53"/>
            <p:cNvSpPr/>
            <p:nvPr/>
          </p:nvSpPr>
          <p:spPr>
            <a:xfrm>
              <a:off x="229704" y="105273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1665993" y="105273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1702476" y="3387380"/>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p:cNvSpPr/>
            <p:nvPr/>
          </p:nvSpPr>
          <p:spPr>
            <a:xfrm>
              <a:off x="4568837" y="3337247"/>
              <a:ext cx="1299266" cy="432047"/>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Safe State?</a:t>
              </a:r>
              <a:endParaRPr lang="en-US" dirty="0">
                <a:solidFill>
                  <a:schemeClr val="tx1"/>
                </a:solidFill>
              </a:endParaRPr>
            </a:p>
          </p:txBody>
        </p:sp>
        <p:cxnSp>
          <p:nvCxnSpPr>
            <p:cNvPr id="37" name="Straight Arrow Connector 36"/>
            <p:cNvCxnSpPr>
              <a:stCxn id="63" idx="6"/>
              <a:endCxn id="31" idx="1"/>
            </p:cNvCxnSpPr>
            <p:nvPr/>
          </p:nvCxnSpPr>
          <p:spPr>
            <a:xfrm flipV="1">
              <a:off x="2062476" y="3553271"/>
              <a:ext cx="2506361" cy="14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182487" y="2809143"/>
              <a:ext cx="0" cy="45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131092" y="2924944"/>
              <a:ext cx="1313116" cy="307777"/>
            </a:xfrm>
            <a:prstGeom prst="rect">
              <a:avLst/>
            </a:prstGeom>
          </p:spPr>
          <p:txBody>
            <a:bodyPr wrap="none">
              <a:spAutoFit/>
            </a:bodyPr>
            <a:lstStyle/>
            <a:p>
              <a:pPr algn="ctr">
                <a:defRPr/>
              </a:pPr>
              <a:r>
                <a:rPr lang="en-US" sz="1400" dirty="0" smtClean="0"/>
                <a:t>[All States Safe]</a:t>
              </a:r>
              <a:endParaRPr lang="de-DE" sz="1400" dirty="0"/>
            </a:p>
          </p:txBody>
        </p:sp>
        <p:sp>
          <p:nvSpPr>
            <p:cNvPr id="62" name="Rectangle 61"/>
            <p:cNvSpPr/>
            <p:nvPr/>
          </p:nvSpPr>
          <p:spPr>
            <a:xfrm>
              <a:off x="2444740" y="1340768"/>
              <a:ext cx="1454245" cy="523220"/>
            </a:xfrm>
            <a:prstGeom prst="rect">
              <a:avLst/>
            </a:prstGeom>
          </p:spPr>
          <p:txBody>
            <a:bodyPr wrap="none">
              <a:spAutoFit/>
            </a:bodyPr>
            <a:lstStyle/>
            <a:p>
              <a:pPr algn="ctr">
                <a:defRPr/>
              </a:pPr>
              <a:r>
                <a:rPr lang="en-US" sz="1400" dirty="0" smtClean="0"/>
                <a:t>&lt;&lt;high-priority&gt;&gt;</a:t>
              </a:r>
            </a:p>
            <a:p>
              <a:pPr algn="ctr">
                <a:defRPr/>
              </a:pPr>
              <a:r>
                <a:rPr lang="en-US" sz="1400" dirty="0" smtClean="0"/>
                <a:t>[clock interrupt]</a:t>
              </a:r>
            </a:p>
          </p:txBody>
        </p:sp>
        <p:sp>
          <p:nvSpPr>
            <p:cNvPr id="64" name="Rectangle 63"/>
            <p:cNvSpPr/>
            <p:nvPr/>
          </p:nvSpPr>
          <p:spPr>
            <a:xfrm>
              <a:off x="2004849" y="2348880"/>
              <a:ext cx="2507738" cy="400110"/>
            </a:xfrm>
            <a:prstGeom prst="rect">
              <a:avLst/>
            </a:prstGeom>
          </p:spPr>
          <p:txBody>
            <a:bodyPr wrap="none">
              <a:spAutoFit/>
            </a:bodyPr>
            <a:lstStyle/>
            <a:p>
              <a:pPr algn="ctr">
                <a:defRPr/>
              </a:pPr>
              <a:r>
                <a:rPr lang="en-US" sz="2000" b="1" dirty="0" smtClean="0"/>
                <a:t>Stabilization Manager</a:t>
              </a:r>
              <a:endParaRPr lang="de-DE" sz="1200" b="1" dirty="0"/>
            </a:p>
          </p:txBody>
        </p:sp>
        <p:sp>
          <p:nvSpPr>
            <p:cNvPr id="58" name="Flowchart: Alternate Process 57"/>
            <p:cNvSpPr/>
            <p:nvPr/>
          </p:nvSpPr>
          <p:spPr>
            <a:xfrm>
              <a:off x="6562712" y="3121223"/>
              <a:ext cx="1033624" cy="892313"/>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Damage Severity</a:t>
              </a:r>
            </a:p>
            <a:p>
              <a:pPr algn="ctr"/>
              <a:r>
                <a:rPr lang="en-US" dirty="0" smtClean="0">
                  <a:solidFill>
                    <a:schemeClr val="tx1"/>
                  </a:solidFill>
                </a:rPr>
                <a:t>Check</a:t>
              </a:r>
              <a:endParaRPr lang="en-US" dirty="0">
                <a:solidFill>
                  <a:schemeClr val="tx1"/>
                </a:solidFill>
              </a:endParaRPr>
            </a:p>
          </p:txBody>
        </p:sp>
        <p:sp>
          <p:nvSpPr>
            <p:cNvPr id="65" name="Rectangle 64"/>
            <p:cNvSpPr/>
            <p:nvPr/>
          </p:nvSpPr>
          <p:spPr>
            <a:xfrm>
              <a:off x="2368692" y="3102059"/>
              <a:ext cx="1987284" cy="523220"/>
            </a:xfrm>
            <a:prstGeom prst="rect">
              <a:avLst/>
            </a:prstGeom>
          </p:spPr>
          <p:txBody>
            <a:bodyPr wrap="square">
              <a:spAutoFit/>
            </a:bodyPr>
            <a:lstStyle/>
            <a:p>
              <a:pPr algn="ctr">
                <a:defRPr/>
              </a:pPr>
              <a:r>
                <a:rPr lang="en-US" sz="1400" dirty="0" smtClean="0"/>
                <a:t>Collect </a:t>
              </a:r>
            </a:p>
            <a:p>
              <a:pPr algn="ctr">
                <a:defRPr/>
              </a:pPr>
              <a:r>
                <a:rPr lang="en-US" sz="1400" dirty="0" smtClean="0"/>
                <a:t>component states</a:t>
              </a:r>
              <a:endParaRPr lang="de-DE" sz="1400" dirty="0"/>
            </a:p>
          </p:txBody>
        </p:sp>
        <p:sp>
          <p:nvSpPr>
            <p:cNvPr id="66" name="Rectangle 65"/>
            <p:cNvSpPr/>
            <p:nvPr/>
          </p:nvSpPr>
          <p:spPr>
            <a:xfrm>
              <a:off x="5796136" y="3317502"/>
              <a:ext cx="799514" cy="307777"/>
            </a:xfrm>
            <a:prstGeom prst="rect">
              <a:avLst/>
            </a:prstGeom>
          </p:spPr>
          <p:txBody>
            <a:bodyPr wrap="none">
              <a:spAutoFit/>
            </a:bodyPr>
            <a:lstStyle/>
            <a:p>
              <a:pPr algn="ctr">
                <a:defRPr/>
              </a:pPr>
              <a:r>
                <a:rPr lang="en-US" sz="1400" dirty="0" smtClean="0"/>
                <a:t>[Unsafe]</a:t>
              </a:r>
              <a:endParaRPr lang="de-DE" sz="1400" dirty="0"/>
            </a:p>
          </p:txBody>
        </p:sp>
        <p:cxnSp>
          <p:nvCxnSpPr>
            <p:cNvPr id="33" name="Straight Arrow Connector 32"/>
            <p:cNvCxnSpPr>
              <a:stCxn id="31" idx="3"/>
              <a:endCxn id="58" idx="1"/>
            </p:cNvCxnSpPr>
            <p:nvPr/>
          </p:nvCxnSpPr>
          <p:spPr>
            <a:xfrm>
              <a:off x="5868103" y="3553271"/>
              <a:ext cx="694609" cy="14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77" idx="6"/>
              <a:endCxn id="11" idx="6"/>
            </p:cNvCxnSpPr>
            <p:nvPr/>
          </p:nvCxnSpPr>
          <p:spPr>
            <a:xfrm flipH="1">
              <a:off x="8032429" y="3589295"/>
              <a:ext cx="774738" cy="1752584"/>
            </a:xfrm>
            <a:prstGeom prst="bentConnector3">
              <a:avLst>
                <a:gd name="adj1" fmla="val -29507"/>
              </a:avLst>
            </a:prstGeom>
            <a:ln>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76435" y="3265239"/>
              <a:ext cx="783997" cy="307777"/>
            </a:xfrm>
            <a:prstGeom prst="rect">
              <a:avLst/>
            </a:prstGeom>
          </p:spPr>
          <p:txBody>
            <a:bodyPr wrap="none">
              <a:spAutoFit/>
            </a:bodyPr>
            <a:lstStyle/>
            <a:p>
              <a:pPr algn="ctr">
                <a:defRPr/>
              </a:pPr>
              <a:r>
                <a:rPr lang="en-US" sz="1400" dirty="0" smtClean="0"/>
                <a:t>[Severe]</a:t>
              </a:r>
              <a:endParaRPr lang="de-DE" sz="1400" dirty="0"/>
            </a:p>
          </p:txBody>
        </p:sp>
        <p:cxnSp>
          <p:nvCxnSpPr>
            <p:cNvPr id="75" name="Straight Arrow Connector 74"/>
            <p:cNvCxnSpPr>
              <a:stCxn id="87" idx="1"/>
              <a:endCxn id="103" idx="6"/>
            </p:cNvCxnSpPr>
            <p:nvPr/>
          </p:nvCxnSpPr>
          <p:spPr>
            <a:xfrm flipH="1" flipV="1">
              <a:off x="4788024" y="1808821"/>
              <a:ext cx="2140953" cy="448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008690" y="2348880"/>
              <a:ext cx="1595758" cy="523220"/>
            </a:xfrm>
            <a:prstGeom prst="rect">
              <a:avLst/>
            </a:prstGeom>
          </p:spPr>
          <p:txBody>
            <a:bodyPr wrap="none">
              <a:spAutoFit/>
            </a:bodyPr>
            <a:lstStyle/>
            <a:p>
              <a:pPr algn="ctr">
                <a:defRPr/>
              </a:pPr>
              <a:r>
                <a:rPr lang="en-US" sz="1400" dirty="0" smtClean="0"/>
                <a:t>[Not Severe]  </a:t>
              </a:r>
            </a:p>
            <a:p>
              <a:pPr algn="ctr">
                <a:defRPr/>
              </a:pPr>
              <a:r>
                <a:rPr lang="en-US" sz="1400" dirty="0" smtClean="0"/>
                <a:t>/</a:t>
              </a:r>
              <a:r>
                <a:rPr lang="en-US" sz="1400" dirty="0" err="1" smtClean="0"/>
                <a:t>enforceSafeStates</a:t>
              </a:r>
              <a:r>
                <a:rPr lang="en-US" sz="1400" dirty="0" smtClean="0"/>
                <a:t> </a:t>
              </a:r>
              <a:endParaRPr lang="de-DE" sz="1400" dirty="0"/>
            </a:p>
          </p:txBody>
        </p:sp>
        <p:sp>
          <p:nvSpPr>
            <p:cNvPr id="77" name="Flowchart: Connector 76"/>
            <p:cNvSpPr/>
            <p:nvPr/>
          </p:nvSpPr>
          <p:spPr>
            <a:xfrm>
              <a:off x="8447167" y="3409295"/>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78" name="Straight Connector 77"/>
            <p:cNvCxnSpPr>
              <a:stCxn id="77" idx="1"/>
              <a:endCxn id="77" idx="5"/>
            </p:cNvCxnSpPr>
            <p:nvPr/>
          </p:nvCxnSpPr>
          <p:spPr>
            <a:xfrm>
              <a:off x="8499888" y="3462016"/>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7" idx="7"/>
            </p:cNvCxnSpPr>
            <p:nvPr/>
          </p:nvCxnSpPr>
          <p:spPr>
            <a:xfrm flipV="1">
              <a:off x="8499888" y="3462016"/>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lowchart: Connector 86"/>
            <p:cNvSpPr/>
            <p:nvPr/>
          </p:nvSpPr>
          <p:spPr>
            <a:xfrm>
              <a:off x="6876256" y="2204864"/>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88" name="Straight Connector 87"/>
            <p:cNvCxnSpPr>
              <a:stCxn id="87" idx="1"/>
              <a:endCxn id="87" idx="5"/>
            </p:cNvCxnSpPr>
            <p:nvPr/>
          </p:nvCxnSpPr>
          <p:spPr>
            <a:xfrm>
              <a:off x="6928977" y="2257585"/>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3"/>
              <a:endCxn id="87" idx="7"/>
            </p:cNvCxnSpPr>
            <p:nvPr/>
          </p:nvCxnSpPr>
          <p:spPr>
            <a:xfrm flipV="1">
              <a:off x="6928977" y="2257585"/>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8" idx="0"/>
              <a:endCxn id="87" idx="4"/>
            </p:cNvCxnSpPr>
            <p:nvPr/>
          </p:nvCxnSpPr>
          <p:spPr>
            <a:xfrm flipH="1" flipV="1">
              <a:off x="7056256" y="2564864"/>
              <a:ext cx="23268" cy="556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103" idx="4"/>
            </p:cNvCxnSpPr>
            <p:nvPr/>
          </p:nvCxnSpPr>
          <p:spPr>
            <a:xfrm flipH="1" flipV="1">
              <a:off x="4504235" y="1988841"/>
              <a:ext cx="8352" cy="423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Flowchart: Connector 102"/>
            <p:cNvSpPr/>
            <p:nvPr/>
          </p:nvSpPr>
          <p:spPr>
            <a:xfrm>
              <a:off x="4220446" y="1628800"/>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18" name="Straight Arrow Connector 117"/>
            <p:cNvCxnSpPr>
              <a:stCxn id="58" idx="3"/>
              <a:endCxn id="77" idx="2"/>
            </p:cNvCxnSpPr>
            <p:nvPr/>
          </p:nvCxnSpPr>
          <p:spPr>
            <a:xfrm>
              <a:off x="7596336" y="3567380"/>
              <a:ext cx="850831" cy="21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Flowchart: Connector 122"/>
            <p:cNvSpPr/>
            <p:nvPr/>
          </p:nvSpPr>
          <p:spPr>
            <a:xfrm>
              <a:off x="1691720" y="4957387"/>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2123728" y="2617167"/>
              <a:ext cx="1691873" cy="307777"/>
            </a:xfrm>
            <a:prstGeom prst="rect">
              <a:avLst/>
            </a:prstGeom>
          </p:spPr>
          <p:txBody>
            <a:bodyPr wrap="none">
              <a:spAutoFit/>
            </a:bodyPr>
            <a:lstStyle/>
            <a:p>
              <a:pPr algn="ctr">
                <a:defRPr/>
              </a:pPr>
              <a:r>
                <a:rPr lang="de-DE" sz="1400" dirty="0" smtClean="0"/>
                <a:t>exit / signal I‘m Alive</a:t>
              </a:r>
              <a:endParaRPr lang="de-DE" sz="1400" dirty="0"/>
            </a:p>
          </p:txBody>
        </p:sp>
        <p:sp>
          <p:nvSpPr>
            <p:cNvPr id="130" name="Flowchart: Connector 129"/>
            <p:cNvSpPr/>
            <p:nvPr/>
          </p:nvSpPr>
          <p:spPr>
            <a:xfrm>
              <a:off x="2636270" y="3697286"/>
              <a:ext cx="567578" cy="360041"/>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a:t>
              </a:r>
            </a:p>
          </p:txBody>
        </p:sp>
        <p:cxnSp>
          <p:nvCxnSpPr>
            <p:cNvPr id="131" name="Straight Arrow Connector 130"/>
            <p:cNvCxnSpPr>
              <a:stCxn id="145" idx="0"/>
              <a:endCxn id="166" idx="4"/>
            </p:cNvCxnSpPr>
            <p:nvPr/>
          </p:nvCxnSpPr>
          <p:spPr>
            <a:xfrm flipV="1">
              <a:off x="2906173" y="4797112"/>
              <a:ext cx="2424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Flowchart: Decision 144"/>
            <p:cNvSpPr/>
            <p:nvPr/>
          </p:nvSpPr>
          <p:spPr>
            <a:xfrm>
              <a:off x="2176449" y="4941128"/>
              <a:ext cx="1459447" cy="41082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Alive?</a:t>
              </a:r>
              <a:endParaRPr lang="en-US" sz="1600" dirty="0">
                <a:solidFill>
                  <a:schemeClr val="tx1"/>
                </a:solidFill>
              </a:endParaRPr>
            </a:p>
          </p:txBody>
        </p:sp>
        <p:sp>
          <p:nvSpPr>
            <p:cNvPr id="148" name="Flowchart: Decision 147"/>
            <p:cNvSpPr/>
            <p:nvPr/>
          </p:nvSpPr>
          <p:spPr>
            <a:xfrm>
              <a:off x="3900222" y="4921423"/>
              <a:ext cx="3365700" cy="45175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Soft reset policy?</a:t>
              </a:r>
              <a:endParaRPr lang="en-US" sz="1600" dirty="0">
                <a:solidFill>
                  <a:schemeClr val="tx1"/>
                </a:solidFill>
              </a:endParaRPr>
            </a:p>
          </p:txBody>
        </p:sp>
        <p:cxnSp>
          <p:nvCxnSpPr>
            <p:cNvPr id="151" name="Straight Arrow Connector 150"/>
            <p:cNvCxnSpPr>
              <a:stCxn id="145" idx="3"/>
              <a:endCxn id="148" idx="1"/>
            </p:cNvCxnSpPr>
            <p:nvPr/>
          </p:nvCxnSpPr>
          <p:spPr>
            <a:xfrm>
              <a:off x="3635896" y="5146538"/>
              <a:ext cx="264326" cy="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0" idx="7"/>
            </p:cNvCxnSpPr>
            <p:nvPr/>
          </p:nvCxnSpPr>
          <p:spPr>
            <a:xfrm flipV="1">
              <a:off x="5671367" y="3853015"/>
              <a:ext cx="924283" cy="492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163" idx="6"/>
              <a:endCxn id="54" idx="4"/>
            </p:cNvCxnSpPr>
            <p:nvPr/>
          </p:nvCxnSpPr>
          <p:spPr>
            <a:xfrm flipH="1" flipV="1">
              <a:off x="409704" y="1412736"/>
              <a:ext cx="7402616" cy="3708392"/>
            </a:xfrm>
            <a:prstGeom prst="bentConnector4">
              <a:avLst>
                <a:gd name="adj1" fmla="val -3088"/>
                <a:gd name="adj2" fmla="val -42146"/>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927621" y="4725104"/>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7" name="Rectangle 156"/>
            <p:cNvSpPr/>
            <p:nvPr/>
          </p:nvSpPr>
          <p:spPr>
            <a:xfrm>
              <a:off x="3563888" y="4869120"/>
              <a:ext cx="394660" cy="307777"/>
            </a:xfrm>
            <a:prstGeom prst="rect">
              <a:avLst/>
            </a:prstGeom>
          </p:spPr>
          <p:txBody>
            <a:bodyPr wrap="none">
              <a:spAutoFit/>
            </a:bodyPr>
            <a:lstStyle/>
            <a:p>
              <a:pPr algn="ctr">
                <a:defRPr/>
              </a:pPr>
              <a:r>
                <a:rPr lang="en-US" sz="1400" dirty="0" smtClean="0"/>
                <a:t>No</a:t>
              </a:r>
              <a:endParaRPr lang="de-DE" sz="1400" dirty="0"/>
            </a:p>
          </p:txBody>
        </p:sp>
        <p:sp>
          <p:nvSpPr>
            <p:cNvPr id="158" name="Rectangle 157"/>
            <p:cNvSpPr/>
            <p:nvPr/>
          </p:nvSpPr>
          <p:spPr>
            <a:xfrm>
              <a:off x="5220072" y="4633351"/>
              <a:ext cx="420243" cy="307777"/>
            </a:xfrm>
            <a:prstGeom prst="rect">
              <a:avLst/>
            </a:prstGeom>
          </p:spPr>
          <p:txBody>
            <a:bodyPr wrap="none">
              <a:spAutoFit/>
            </a:bodyPr>
            <a:lstStyle/>
            <a:p>
              <a:pPr algn="ctr">
                <a:defRPr/>
              </a:pPr>
              <a:r>
                <a:rPr lang="en-US" sz="1400" dirty="0" smtClean="0"/>
                <a:t>Yes</a:t>
              </a:r>
              <a:endParaRPr lang="de-DE" sz="1400" dirty="0"/>
            </a:p>
          </p:txBody>
        </p:sp>
        <p:sp>
          <p:nvSpPr>
            <p:cNvPr id="159" name="Rectangle 158"/>
            <p:cNvSpPr/>
            <p:nvPr/>
          </p:nvSpPr>
          <p:spPr>
            <a:xfrm>
              <a:off x="7129668" y="4869120"/>
              <a:ext cx="394660" cy="307777"/>
            </a:xfrm>
            <a:prstGeom prst="rect">
              <a:avLst/>
            </a:prstGeom>
          </p:spPr>
          <p:txBody>
            <a:bodyPr wrap="none">
              <a:spAutoFit/>
            </a:bodyPr>
            <a:lstStyle/>
            <a:p>
              <a:pPr algn="ctr">
                <a:defRPr/>
              </a:pPr>
              <a:r>
                <a:rPr lang="en-US" sz="1400" dirty="0" smtClean="0"/>
                <a:t>No</a:t>
              </a:r>
              <a:endParaRPr lang="de-DE" sz="1400" dirty="0"/>
            </a:p>
          </p:txBody>
        </p:sp>
        <p:cxnSp>
          <p:nvCxnSpPr>
            <p:cNvPr id="161" name="Straight Arrow Connector 160"/>
            <p:cNvCxnSpPr>
              <a:stCxn id="123" idx="6"/>
              <a:endCxn id="145" idx="1"/>
            </p:cNvCxnSpPr>
            <p:nvPr/>
          </p:nvCxnSpPr>
          <p:spPr>
            <a:xfrm>
              <a:off x="2051720" y="5137387"/>
              <a:ext cx="124729" cy="9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 name="Flowchart: Connector 162"/>
            <p:cNvSpPr/>
            <p:nvPr/>
          </p:nvSpPr>
          <p:spPr>
            <a:xfrm>
              <a:off x="7452320" y="4941128"/>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64" name="Straight Connector 163"/>
            <p:cNvCxnSpPr>
              <a:stCxn id="163" idx="1"/>
              <a:endCxn id="163" idx="5"/>
            </p:cNvCxnSpPr>
            <p:nvPr/>
          </p:nvCxnSpPr>
          <p:spPr>
            <a:xfrm>
              <a:off x="7505041" y="49938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3" idx="3"/>
              <a:endCxn id="163" idx="7"/>
            </p:cNvCxnSpPr>
            <p:nvPr/>
          </p:nvCxnSpPr>
          <p:spPr>
            <a:xfrm flipV="1">
              <a:off x="7505041" y="4993849"/>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5046850" y="2473151"/>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90" name="Flowchart: Connector 89"/>
            <p:cNvSpPr/>
            <p:nvPr/>
          </p:nvSpPr>
          <p:spPr>
            <a:xfrm>
              <a:off x="5364088" y="4293096"/>
              <a:ext cx="360000" cy="360000"/>
            </a:xfrm>
            <a:prstGeom prst="flowChartConnector">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91" name="Straight Connector 90"/>
            <p:cNvCxnSpPr>
              <a:stCxn id="90" idx="1"/>
              <a:endCxn id="90" idx="5"/>
            </p:cNvCxnSpPr>
            <p:nvPr/>
          </p:nvCxnSpPr>
          <p:spPr>
            <a:xfrm>
              <a:off x="5416809" y="434581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3"/>
              <a:endCxn id="90" idx="7"/>
            </p:cNvCxnSpPr>
            <p:nvPr/>
          </p:nvCxnSpPr>
          <p:spPr>
            <a:xfrm flipV="1">
              <a:off x="5416809" y="4345817"/>
              <a:ext cx="254558" cy="254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48" idx="0"/>
            </p:cNvCxnSpPr>
            <p:nvPr/>
          </p:nvCxnSpPr>
          <p:spPr>
            <a:xfrm flipV="1">
              <a:off x="5583072" y="4633351"/>
              <a:ext cx="0" cy="28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Flowchart: Connector 165"/>
            <p:cNvSpPr/>
            <p:nvPr/>
          </p:nvSpPr>
          <p:spPr>
            <a:xfrm>
              <a:off x="2771800" y="4493309"/>
              <a:ext cx="317238" cy="303803"/>
            </a:xfrm>
            <a:prstGeom prst="flowChartConnector">
              <a:avLst/>
            </a:prstGeom>
            <a:solidFill>
              <a:srgbClr val="FFFFCC"/>
            </a:solid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91" name="Straight Arrow Connector 190"/>
            <p:cNvCxnSpPr>
              <a:endCxn id="130" idx="4"/>
            </p:cNvCxnSpPr>
            <p:nvPr/>
          </p:nvCxnSpPr>
          <p:spPr>
            <a:xfrm flipH="1" flipV="1">
              <a:off x="2920059" y="4057327"/>
              <a:ext cx="1036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48" idx="3"/>
              <a:endCxn id="163" idx="2"/>
            </p:cNvCxnSpPr>
            <p:nvPr/>
          </p:nvCxnSpPr>
          <p:spPr>
            <a:xfrm flipV="1">
              <a:off x="7265922" y="5121128"/>
              <a:ext cx="186398" cy="26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816405" y="5238574"/>
              <a:ext cx="216024" cy="2066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555041" y="4481702"/>
              <a:ext cx="1259640" cy="400110"/>
            </a:xfrm>
            <a:prstGeom prst="rect">
              <a:avLst/>
            </a:prstGeom>
          </p:spPr>
          <p:txBody>
            <a:bodyPr wrap="none">
              <a:spAutoFit/>
            </a:bodyPr>
            <a:lstStyle/>
            <a:p>
              <a:pPr algn="ctr">
                <a:defRPr/>
              </a:pPr>
              <a:r>
                <a:rPr lang="en-US" sz="2000" b="1" dirty="0" smtClean="0"/>
                <a:t>Watchdog</a:t>
              </a:r>
              <a:endParaRPr lang="de-DE" sz="1200" b="1" dirty="0"/>
            </a:p>
          </p:txBody>
        </p:sp>
        <p:sp>
          <p:nvSpPr>
            <p:cNvPr id="95" name="Rectangle 94"/>
            <p:cNvSpPr/>
            <p:nvPr/>
          </p:nvSpPr>
          <p:spPr>
            <a:xfrm>
              <a:off x="4269924" y="3769295"/>
              <a:ext cx="2750348" cy="523220"/>
            </a:xfrm>
            <a:prstGeom prst="rect">
              <a:avLst/>
            </a:prstGeom>
          </p:spPr>
          <p:txBody>
            <a:bodyPr wrap="square">
              <a:spAutoFit/>
            </a:bodyPr>
            <a:lstStyle/>
            <a:p>
              <a:pPr algn="l">
                <a:defRPr/>
              </a:pPr>
              <a:r>
                <a:rPr lang="en-US" sz="1400" dirty="0" smtClean="0"/>
                <a:t>[clock interrupt OR </a:t>
              </a:r>
            </a:p>
            <a:p>
              <a:pPr algn="l">
                <a:defRPr/>
              </a:pPr>
              <a:r>
                <a:rPr lang="en-US" sz="1400" dirty="0"/>
                <a:t>g</a:t>
              </a:r>
              <a:r>
                <a:rPr lang="en-US" sz="1400" dirty="0" smtClean="0"/>
                <a:t>uarded command]</a:t>
              </a:r>
            </a:p>
          </p:txBody>
        </p:sp>
        <p:sp>
          <p:nvSpPr>
            <p:cNvPr id="97" name="Rectangle 96"/>
            <p:cNvSpPr/>
            <p:nvPr/>
          </p:nvSpPr>
          <p:spPr>
            <a:xfrm>
              <a:off x="3070820" y="2132856"/>
              <a:ext cx="1501180" cy="307777"/>
            </a:xfrm>
            <a:prstGeom prst="rect">
              <a:avLst/>
            </a:prstGeom>
          </p:spPr>
          <p:txBody>
            <a:bodyPr wrap="none">
              <a:spAutoFit/>
            </a:bodyPr>
            <a:lstStyle/>
            <a:p>
              <a:pPr algn="ctr">
                <a:defRPr/>
              </a:pPr>
              <a:r>
                <a:rPr lang="en-US" sz="1400" dirty="0" smtClean="0"/>
                <a:t>backup safe state</a:t>
              </a:r>
              <a:endParaRPr lang="de-DE" sz="1400" dirty="0"/>
            </a:p>
          </p:txBody>
        </p:sp>
        <p:sp>
          <p:nvSpPr>
            <p:cNvPr id="98" name="Rectangle 97"/>
            <p:cNvSpPr/>
            <p:nvPr/>
          </p:nvSpPr>
          <p:spPr>
            <a:xfrm>
              <a:off x="7116435" y="2060848"/>
              <a:ext cx="921151" cy="307777"/>
            </a:xfrm>
            <a:prstGeom prst="rect">
              <a:avLst/>
            </a:prstGeom>
          </p:spPr>
          <p:txBody>
            <a:bodyPr wrap="none">
              <a:spAutoFit/>
            </a:bodyPr>
            <a:lstStyle/>
            <a:p>
              <a:pPr algn="ctr">
                <a:defRPr/>
              </a:pPr>
              <a:r>
                <a:rPr lang="en-US" sz="1400" dirty="0" smtClean="0"/>
                <a:t>Soft Reset</a:t>
              </a:r>
              <a:endParaRPr lang="de-DE" sz="1400" dirty="0"/>
            </a:p>
          </p:txBody>
        </p:sp>
        <p:sp>
          <p:nvSpPr>
            <p:cNvPr id="99" name="Rectangle 98"/>
            <p:cNvSpPr/>
            <p:nvPr/>
          </p:nvSpPr>
          <p:spPr>
            <a:xfrm>
              <a:off x="8591183" y="2975519"/>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0" name="Rectangle 99"/>
            <p:cNvSpPr/>
            <p:nvPr/>
          </p:nvSpPr>
          <p:spPr>
            <a:xfrm>
              <a:off x="7596336" y="4437072"/>
              <a:ext cx="589329" cy="523220"/>
            </a:xfrm>
            <a:prstGeom prst="rect">
              <a:avLst/>
            </a:prstGeom>
          </p:spPr>
          <p:txBody>
            <a:bodyPr wrap="none">
              <a:spAutoFit/>
            </a:bodyPr>
            <a:lstStyle/>
            <a:p>
              <a:pPr algn="ctr">
                <a:defRPr/>
              </a:pPr>
              <a:r>
                <a:rPr lang="en-US" sz="1400" dirty="0" smtClean="0"/>
                <a:t>Hard</a:t>
              </a:r>
            </a:p>
            <a:p>
              <a:pPr algn="ctr">
                <a:defRPr/>
              </a:pPr>
              <a:r>
                <a:rPr lang="en-US" sz="1400" dirty="0" smtClean="0"/>
                <a:t>Reset</a:t>
              </a:r>
              <a:endParaRPr lang="de-DE" sz="1400" dirty="0"/>
            </a:p>
          </p:txBody>
        </p:sp>
        <p:sp>
          <p:nvSpPr>
            <p:cNvPr id="101" name="Rectangle 100"/>
            <p:cNvSpPr/>
            <p:nvPr/>
          </p:nvSpPr>
          <p:spPr>
            <a:xfrm>
              <a:off x="5652120" y="4417327"/>
              <a:ext cx="987717" cy="307777"/>
            </a:xfrm>
            <a:prstGeom prst="rect">
              <a:avLst/>
            </a:prstGeom>
          </p:spPr>
          <p:txBody>
            <a:bodyPr wrap="square">
              <a:spAutoFit/>
            </a:bodyPr>
            <a:lstStyle/>
            <a:p>
              <a:pPr algn="l">
                <a:defRPr/>
              </a:pPr>
              <a:r>
                <a:rPr lang="en-US" sz="1400" dirty="0" smtClean="0"/>
                <a:t>Soft Reset</a:t>
              </a:r>
              <a:endParaRPr lang="de-DE" sz="1400" dirty="0"/>
            </a:p>
          </p:txBody>
        </p:sp>
        <p:cxnSp>
          <p:nvCxnSpPr>
            <p:cNvPr id="17" name="Elbow Connector 16"/>
            <p:cNvCxnSpPr>
              <a:stCxn id="130" idx="6"/>
              <a:endCxn id="60" idx="0"/>
            </p:cNvCxnSpPr>
            <p:nvPr/>
          </p:nvCxnSpPr>
          <p:spPr>
            <a:xfrm>
              <a:off x="3203848" y="3877307"/>
              <a:ext cx="1067310" cy="5597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03" idx="2"/>
              <a:endCxn id="57" idx="0"/>
            </p:cNvCxnSpPr>
            <p:nvPr/>
          </p:nvCxnSpPr>
          <p:spPr>
            <a:xfrm rot="10800000" flipV="1">
              <a:off x="1792476" y="1808820"/>
              <a:ext cx="2427970" cy="60626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702476" y="2415082"/>
              <a:ext cx="180000" cy="1519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194803" y="4437072"/>
              <a:ext cx="152709" cy="15791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p:cNvSpPr/>
            <p:nvPr/>
          </p:nvSpPr>
          <p:spPr>
            <a:xfrm>
              <a:off x="1691680" y="602128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p:cNvCxnSpPr>
              <a:stCxn id="126" idx="6"/>
              <a:endCxn id="171" idx="1"/>
            </p:cNvCxnSpPr>
            <p:nvPr/>
          </p:nvCxnSpPr>
          <p:spPr>
            <a:xfrm>
              <a:off x="2051680" y="6201286"/>
              <a:ext cx="310158" cy="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6677154" y="6783756"/>
              <a:ext cx="216024" cy="2066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5008561" y="5756572"/>
              <a:ext cx="1996380" cy="400110"/>
            </a:xfrm>
            <a:prstGeom prst="rect">
              <a:avLst/>
            </a:prstGeom>
          </p:spPr>
          <p:txBody>
            <a:bodyPr wrap="none">
              <a:spAutoFit/>
            </a:bodyPr>
            <a:lstStyle/>
            <a:p>
              <a:pPr algn="ctr">
                <a:defRPr/>
              </a:pPr>
              <a:r>
                <a:rPr lang="en-US" sz="2000" b="1" dirty="0" smtClean="0"/>
                <a:t>Integrity Checker</a:t>
              </a:r>
              <a:endParaRPr lang="de-DE" sz="1200" b="1" dirty="0"/>
            </a:p>
          </p:txBody>
        </p:sp>
        <p:sp>
          <p:nvSpPr>
            <p:cNvPr id="171" name="Flowchart: Alternate Process 170"/>
            <p:cNvSpPr/>
            <p:nvPr/>
          </p:nvSpPr>
          <p:spPr>
            <a:xfrm>
              <a:off x="2361838" y="5949278"/>
              <a:ext cx="1634098" cy="504055"/>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dirty="0" smtClean="0">
                  <a:solidFill>
                    <a:schemeClr val="tx1"/>
                  </a:solidFill>
                </a:rPr>
                <a:t>ntegrity check</a:t>
              </a:r>
              <a:endParaRPr lang="en-US" dirty="0">
                <a:solidFill>
                  <a:schemeClr val="tx1"/>
                </a:solidFill>
              </a:endParaRPr>
            </a:p>
          </p:txBody>
        </p:sp>
        <p:sp>
          <p:nvSpPr>
            <p:cNvPr id="81" name="Oval 80"/>
            <p:cNvSpPr/>
            <p:nvPr/>
          </p:nvSpPr>
          <p:spPr>
            <a:xfrm>
              <a:off x="1763688" y="5351948"/>
              <a:ext cx="143517" cy="932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131840" y="5641501"/>
              <a:ext cx="505267" cy="307777"/>
            </a:xfrm>
            <a:prstGeom prst="rect">
              <a:avLst/>
            </a:prstGeom>
          </p:spPr>
          <p:txBody>
            <a:bodyPr wrap="none">
              <a:spAutoFit/>
            </a:bodyPr>
            <a:lstStyle/>
            <a:p>
              <a:pPr algn="ctr">
                <a:defRPr/>
              </a:pPr>
              <a:r>
                <a:rPr lang="en-US" sz="1400" dirty="0" smtClean="0"/>
                <a:t>[OK]</a:t>
              </a:r>
              <a:endParaRPr lang="de-DE" sz="1400" dirty="0"/>
            </a:p>
          </p:txBody>
        </p:sp>
        <p:cxnSp>
          <p:nvCxnSpPr>
            <p:cNvPr id="104" name="Elbow Connector 103"/>
            <p:cNvCxnSpPr>
              <a:stCxn id="171" idx="0"/>
            </p:cNvCxnSpPr>
            <p:nvPr/>
          </p:nvCxnSpPr>
          <p:spPr>
            <a:xfrm rot="5400000" flipH="1" flipV="1">
              <a:off x="3011349" y="5756778"/>
              <a:ext cx="360039" cy="249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4106882" y="6217565"/>
              <a:ext cx="1041182" cy="307777"/>
            </a:xfrm>
            <a:prstGeom prst="rect">
              <a:avLst/>
            </a:prstGeom>
          </p:spPr>
          <p:txBody>
            <a:bodyPr wrap="none">
              <a:spAutoFit/>
            </a:bodyPr>
            <a:lstStyle/>
            <a:p>
              <a:pPr algn="ctr">
                <a:defRPr/>
              </a:pPr>
              <a:r>
                <a:rPr lang="en-US" sz="1400" dirty="0" smtClean="0"/>
                <a:t>[Corrupted]</a:t>
              </a:r>
              <a:endParaRPr lang="de-DE" sz="1400" dirty="0"/>
            </a:p>
          </p:txBody>
        </p:sp>
        <p:cxnSp>
          <p:nvCxnSpPr>
            <p:cNvPr id="122" name="Elbow Connector 121"/>
            <p:cNvCxnSpPr/>
            <p:nvPr/>
          </p:nvCxnSpPr>
          <p:spPr>
            <a:xfrm>
              <a:off x="3995936" y="6156682"/>
              <a:ext cx="198867" cy="5126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90" idx="6"/>
              <a:endCxn id="126" idx="2"/>
            </p:cNvCxnSpPr>
            <p:nvPr/>
          </p:nvCxnSpPr>
          <p:spPr>
            <a:xfrm flipV="1">
              <a:off x="940198" y="6201286"/>
              <a:ext cx="751482" cy="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829452" y="5929533"/>
              <a:ext cx="574196" cy="307777"/>
            </a:xfrm>
            <a:prstGeom prst="rect">
              <a:avLst/>
            </a:prstGeom>
          </p:spPr>
          <p:txBody>
            <a:bodyPr wrap="none">
              <a:spAutoFit/>
            </a:bodyPr>
            <a:lstStyle/>
            <a:p>
              <a:pPr algn="ctr">
                <a:defRPr/>
              </a:pPr>
              <a:r>
                <a:rPr lang="en-US" sz="1400" dirty="0" smtClean="0"/>
                <a:t>[SMI]</a:t>
              </a:r>
              <a:endParaRPr lang="de-DE" sz="1400" dirty="0"/>
            </a:p>
          </p:txBody>
        </p:sp>
        <p:sp>
          <p:nvSpPr>
            <p:cNvPr id="190" name="Flowchart: Connector 189"/>
            <p:cNvSpPr/>
            <p:nvPr/>
          </p:nvSpPr>
          <p:spPr>
            <a:xfrm>
              <a:off x="580198" y="6021326"/>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220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Guarded commands  - SMs</a:t>
            </a:r>
            <a:endParaRPr lang="en-US" dirty="0"/>
          </a:p>
        </p:txBody>
      </p:sp>
    </p:spTree>
    <p:extLst>
      <p:ext uri="{BB962C8B-B14F-4D97-AF65-F5344CB8AC3E}">
        <p14:creationId xmlns:p14="http://schemas.microsoft.com/office/powerpoint/2010/main" val="3511043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20080"/>
          </a:xfrm>
        </p:spPr>
        <p:txBody>
          <a:bodyPr>
            <a:normAutofit/>
          </a:bodyPr>
          <a:lstStyle/>
          <a:p>
            <a:r>
              <a:rPr lang="en-US" sz="3600" dirty="0" smtClean="0"/>
              <a:t>Guarded commands</a:t>
            </a:r>
            <a:endParaRPr lang="en-US" sz="3600" dirty="0"/>
          </a:p>
        </p:txBody>
      </p:sp>
      <p:grpSp>
        <p:nvGrpSpPr>
          <p:cNvPr id="3" name="Group 2"/>
          <p:cNvGrpSpPr/>
          <p:nvPr/>
        </p:nvGrpSpPr>
        <p:grpSpPr>
          <a:xfrm>
            <a:off x="1619672" y="692696"/>
            <a:ext cx="6843882" cy="5832648"/>
            <a:chOff x="1619672" y="692696"/>
            <a:chExt cx="6843882" cy="5832648"/>
          </a:xfrm>
        </p:grpSpPr>
        <p:sp>
          <p:nvSpPr>
            <p:cNvPr id="70" name="Oval 69"/>
            <p:cNvSpPr/>
            <p:nvPr/>
          </p:nvSpPr>
          <p:spPr>
            <a:xfrm>
              <a:off x="1832574" y="2780928"/>
              <a:ext cx="20155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p:cNvSpPr/>
            <p:nvPr/>
          </p:nvSpPr>
          <p:spPr>
            <a:xfrm>
              <a:off x="1832574" y="2924944"/>
              <a:ext cx="939226" cy="432047"/>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Idle</a:t>
              </a:r>
              <a:endParaRPr lang="en-US" dirty="0">
                <a:solidFill>
                  <a:schemeClr val="tx1"/>
                </a:solidFill>
              </a:endParaRPr>
            </a:p>
          </p:txBody>
        </p:sp>
        <p:sp>
          <p:nvSpPr>
            <p:cNvPr id="66" name="Rectangle 65"/>
            <p:cNvSpPr/>
            <p:nvPr/>
          </p:nvSpPr>
          <p:spPr>
            <a:xfrm>
              <a:off x="2968219" y="1393031"/>
              <a:ext cx="1099725" cy="307777"/>
            </a:xfrm>
            <a:prstGeom prst="rect">
              <a:avLst/>
            </a:prstGeom>
          </p:spPr>
          <p:txBody>
            <a:bodyPr wrap="none">
              <a:spAutoFit/>
            </a:bodyPr>
            <a:lstStyle/>
            <a:p>
              <a:pPr algn="ctr">
                <a:defRPr/>
              </a:pPr>
              <a:r>
                <a:rPr lang="en-US" sz="1400" dirty="0" smtClean="0"/>
                <a:t>[IDT change]</a:t>
              </a:r>
              <a:endParaRPr lang="de-DE" sz="1400" dirty="0"/>
            </a:p>
          </p:txBody>
        </p:sp>
        <p:sp>
          <p:nvSpPr>
            <p:cNvPr id="57" name="Oval 56"/>
            <p:cNvSpPr/>
            <p:nvPr/>
          </p:nvSpPr>
          <p:spPr>
            <a:xfrm>
              <a:off x="2059394" y="2847130"/>
              <a:ext cx="180000" cy="1519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107" idx="0"/>
              <a:endCxn id="40" idx="0"/>
            </p:cNvCxnSpPr>
            <p:nvPr/>
          </p:nvCxnSpPr>
          <p:spPr>
            <a:xfrm rot="16200000" flipH="1" flipV="1">
              <a:off x="2717826" y="481050"/>
              <a:ext cx="1688190" cy="3199597"/>
            </a:xfrm>
            <a:prstGeom prst="bentConnector3">
              <a:avLst>
                <a:gd name="adj1" fmla="val -1354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3214764" y="692696"/>
              <a:ext cx="420243" cy="307777"/>
            </a:xfrm>
            <a:prstGeom prst="rect">
              <a:avLst/>
            </a:prstGeom>
          </p:spPr>
          <p:txBody>
            <a:bodyPr wrap="none">
              <a:spAutoFit/>
            </a:bodyPr>
            <a:lstStyle/>
            <a:p>
              <a:pPr algn="ctr">
                <a:defRPr/>
              </a:pPr>
              <a:r>
                <a:rPr lang="en-US" sz="1400" dirty="0" smtClean="0"/>
                <a:t>Yes</a:t>
              </a:r>
              <a:endParaRPr lang="de-DE" sz="1400" dirty="0"/>
            </a:p>
          </p:txBody>
        </p:sp>
        <p:sp>
          <p:nvSpPr>
            <p:cNvPr id="107" name="Flowchart: Decision 106"/>
            <p:cNvSpPr/>
            <p:nvPr/>
          </p:nvSpPr>
          <p:spPr>
            <a:xfrm>
              <a:off x="4045595" y="1236754"/>
              <a:ext cx="2232248" cy="823581"/>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During VM boot?</a:t>
              </a:r>
              <a:endParaRPr lang="en-US" sz="1600" dirty="0">
                <a:solidFill>
                  <a:schemeClr val="tx1"/>
                </a:solidFill>
              </a:endParaRPr>
            </a:p>
          </p:txBody>
        </p:sp>
        <p:sp>
          <p:nvSpPr>
            <p:cNvPr id="110" name="Flowchart: Alternate Process 109"/>
            <p:cNvSpPr/>
            <p:nvPr/>
          </p:nvSpPr>
          <p:spPr>
            <a:xfrm>
              <a:off x="7380312" y="3068960"/>
              <a:ext cx="1083242" cy="432047"/>
            </a:xfrm>
            <a:prstGeom prst="flowChartAlternateProcess">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Reacted</a:t>
              </a:r>
              <a:endParaRPr lang="en-US" dirty="0">
                <a:solidFill>
                  <a:schemeClr val="tx1"/>
                </a:solidFill>
              </a:endParaRPr>
            </a:p>
          </p:txBody>
        </p:sp>
        <p:cxnSp>
          <p:nvCxnSpPr>
            <p:cNvPr id="15" name="Elbow Connector 14"/>
            <p:cNvCxnSpPr>
              <a:stCxn id="107" idx="3"/>
              <a:endCxn id="110" idx="0"/>
            </p:cNvCxnSpPr>
            <p:nvPr/>
          </p:nvCxnSpPr>
          <p:spPr>
            <a:xfrm>
              <a:off x="6277843" y="1648545"/>
              <a:ext cx="1644090" cy="14204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486228" y="1177588"/>
              <a:ext cx="1398140" cy="523220"/>
            </a:xfrm>
            <a:prstGeom prst="rect">
              <a:avLst/>
            </a:prstGeom>
          </p:spPr>
          <p:txBody>
            <a:bodyPr wrap="none">
              <a:spAutoFit/>
            </a:bodyPr>
            <a:lstStyle/>
            <a:p>
              <a:pPr algn="ctr">
                <a:defRPr/>
              </a:pPr>
              <a:r>
                <a:rPr lang="en-US" sz="1400" dirty="0" smtClean="0"/>
                <a:t>No / </a:t>
              </a:r>
            </a:p>
            <a:p>
              <a:pPr algn="ctr">
                <a:defRPr/>
              </a:pPr>
              <a:r>
                <a:rPr lang="en-US" sz="1400" dirty="0" err="1" smtClean="0"/>
                <a:t>kill_sending_VM</a:t>
              </a:r>
              <a:endParaRPr lang="de-DE" sz="1400" dirty="0"/>
            </a:p>
          </p:txBody>
        </p:sp>
        <p:cxnSp>
          <p:nvCxnSpPr>
            <p:cNvPr id="30" name="Elbow Connector 29"/>
            <p:cNvCxnSpPr>
              <a:stCxn id="129" idx="0"/>
              <a:endCxn id="107" idx="1"/>
            </p:cNvCxnSpPr>
            <p:nvPr/>
          </p:nvCxnSpPr>
          <p:spPr>
            <a:xfrm rot="5400000" flipH="1" flipV="1">
              <a:off x="2660925" y="1540275"/>
              <a:ext cx="1276399" cy="14929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6156176" y="5949280"/>
              <a:ext cx="1943096" cy="307777"/>
            </a:xfrm>
            <a:prstGeom prst="rect">
              <a:avLst/>
            </a:prstGeom>
          </p:spPr>
          <p:txBody>
            <a:bodyPr wrap="none">
              <a:spAutoFit/>
            </a:bodyPr>
            <a:lstStyle/>
            <a:p>
              <a:pPr algn="ctr">
                <a:defRPr/>
              </a:pPr>
              <a:r>
                <a:rPr lang="en-US" sz="1400" dirty="0" smtClean="0"/>
                <a:t>[Yes]  / </a:t>
              </a:r>
              <a:r>
                <a:rPr lang="en-US" sz="1400" dirty="0" err="1" smtClean="0"/>
                <a:t>Kill_sending_VM</a:t>
              </a:r>
              <a:endParaRPr lang="de-DE" sz="1400" dirty="0"/>
            </a:p>
          </p:txBody>
        </p:sp>
        <p:sp>
          <p:nvSpPr>
            <p:cNvPr id="40" name="Oval 39"/>
            <p:cNvSpPr/>
            <p:nvPr/>
          </p:nvSpPr>
          <p:spPr>
            <a:xfrm>
              <a:off x="1890114" y="2924944"/>
              <a:ext cx="14401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480646" y="2924944"/>
              <a:ext cx="14401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2499080" y="3215121"/>
              <a:ext cx="14401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927112" y="3218120"/>
              <a:ext cx="144016" cy="15388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Elbow Connector 45"/>
            <p:cNvCxnSpPr>
              <a:stCxn id="133" idx="4"/>
              <a:endCxn id="149" idx="1"/>
            </p:cNvCxnSpPr>
            <p:nvPr/>
          </p:nvCxnSpPr>
          <p:spPr>
            <a:xfrm rot="16200000" flipH="1">
              <a:off x="1659931" y="3711197"/>
              <a:ext cx="2613275" cy="19348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1619672" y="6001543"/>
              <a:ext cx="2236190" cy="307777"/>
            </a:xfrm>
            <a:prstGeom prst="rect">
              <a:avLst/>
            </a:prstGeom>
          </p:spPr>
          <p:txBody>
            <a:bodyPr wrap="none">
              <a:spAutoFit/>
            </a:bodyPr>
            <a:lstStyle/>
            <a:p>
              <a:pPr algn="ctr">
                <a:defRPr/>
              </a:pPr>
              <a:r>
                <a:rPr lang="en-US" sz="1400" dirty="0" smtClean="0"/>
                <a:t>[</a:t>
              </a:r>
              <a:r>
                <a:rPr lang="en-US" sz="1400" dirty="0" err="1" smtClean="0"/>
                <a:t>Num_requests</a:t>
              </a:r>
              <a:r>
                <a:rPr lang="en-US" sz="1400" dirty="0" smtClean="0"/>
                <a:t> &gt; threshold]</a:t>
              </a:r>
            </a:p>
          </p:txBody>
        </p:sp>
        <p:cxnSp>
          <p:nvCxnSpPr>
            <p:cNvPr id="67" name="Elbow Connector 66"/>
            <p:cNvCxnSpPr>
              <a:stCxn id="149" idx="3"/>
              <a:endCxn id="110" idx="2"/>
            </p:cNvCxnSpPr>
            <p:nvPr/>
          </p:nvCxnSpPr>
          <p:spPr>
            <a:xfrm flipV="1">
              <a:off x="6166265" y="3501007"/>
              <a:ext cx="1755668" cy="24842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149" idx="0"/>
              <a:endCxn id="162" idx="2"/>
            </p:cNvCxnSpPr>
            <p:nvPr/>
          </p:nvCxnSpPr>
          <p:spPr>
            <a:xfrm rot="5400000" flipH="1" flipV="1">
              <a:off x="4808374" y="5203457"/>
              <a:ext cx="48353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2196625" y="4581128"/>
              <a:ext cx="1727303" cy="523220"/>
            </a:xfrm>
            <a:prstGeom prst="rect">
              <a:avLst/>
            </a:prstGeom>
          </p:spPr>
          <p:txBody>
            <a:bodyPr wrap="square">
              <a:spAutoFit/>
            </a:bodyPr>
            <a:lstStyle/>
            <a:p>
              <a:pPr algn="ctr">
                <a:defRPr/>
              </a:pPr>
              <a:r>
                <a:rPr lang="en-US" sz="1400" dirty="0" smtClean="0"/>
                <a:t>[No]  / </a:t>
              </a:r>
            </a:p>
            <a:p>
              <a:pPr algn="ctr">
                <a:defRPr/>
              </a:pPr>
              <a:r>
                <a:rPr lang="en-US" sz="1400" dirty="0" err="1" smtClean="0"/>
                <a:t>Process_requests</a:t>
              </a:r>
              <a:r>
                <a:rPr lang="en-US" sz="1400" dirty="0" smtClean="0"/>
                <a:t> </a:t>
              </a:r>
            </a:p>
          </p:txBody>
        </p:sp>
        <p:sp>
          <p:nvSpPr>
            <p:cNvPr id="149" name="Flowchart: Decision 148"/>
            <p:cNvSpPr/>
            <p:nvPr/>
          </p:nvSpPr>
          <p:spPr>
            <a:xfrm>
              <a:off x="3934017" y="5445224"/>
              <a:ext cx="2232248" cy="108012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Attacks on several SM iterations</a:t>
              </a:r>
              <a:endParaRPr lang="en-US" sz="1600" dirty="0">
                <a:solidFill>
                  <a:schemeClr val="tx1"/>
                </a:solidFill>
              </a:endParaRPr>
            </a:p>
          </p:txBody>
        </p:sp>
        <p:sp>
          <p:nvSpPr>
            <p:cNvPr id="162" name="Flowchart: Decision 161"/>
            <p:cNvSpPr/>
            <p:nvPr/>
          </p:nvSpPr>
          <p:spPr>
            <a:xfrm>
              <a:off x="3356933" y="4205607"/>
              <a:ext cx="3386416" cy="75608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Num_requests</a:t>
              </a:r>
              <a:r>
                <a:rPr lang="en-US" sz="1600" dirty="0" smtClean="0">
                  <a:solidFill>
                    <a:schemeClr val="tx1"/>
                  </a:solidFill>
                </a:rPr>
                <a:t> &gt; MAX_THRESHOLD</a:t>
              </a:r>
              <a:endParaRPr lang="en-US" sz="1600" dirty="0">
                <a:solidFill>
                  <a:schemeClr val="tx1"/>
                </a:solidFill>
              </a:endParaRPr>
            </a:p>
          </p:txBody>
        </p:sp>
        <p:sp>
          <p:nvSpPr>
            <p:cNvPr id="169" name="Rectangle 168"/>
            <p:cNvSpPr/>
            <p:nvPr/>
          </p:nvSpPr>
          <p:spPr>
            <a:xfrm>
              <a:off x="4932040" y="5085184"/>
              <a:ext cx="648072" cy="307777"/>
            </a:xfrm>
            <a:prstGeom prst="rect">
              <a:avLst/>
            </a:prstGeom>
          </p:spPr>
          <p:txBody>
            <a:bodyPr wrap="square">
              <a:spAutoFit/>
            </a:bodyPr>
            <a:lstStyle/>
            <a:p>
              <a:pPr algn="ctr">
                <a:defRPr/>
              </a:pPr>
              <a:r>
                <a:rPr lang="en-US" sz="1400" dirty="0" smtClean="0"/>
                <a:t>[No] </a:t>
              </a:r>
            </a:p>
          </p:txBody>
        </p:sp>
        <p:cxnSp>
          <p:nvCxnSpPr>
            <p:cNvPr id="113" name="Elbow Connector 112"/>
            <p:cNvCxnSpPr>
              <a:stCxn id="162" idx="1"/>
              <a:endCxn id="132" idx="4"/>
            </p:cNvCxnSpPr>
            <p:nvPr/>
          </p:nvCxnSpPr>
          <p:spPr>
            <a:xfrm rot="10800000">
              <a:off x="2571089" y="3369011"/>
              <a:ext cx="785845" cy="12146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652120" y="3501008"/>
              <a:ext cx="1409360" cy="523220"/>
            </a:xfrm>
            <a:prstGeom prst="rect">
              <a:avLst/>
            </a:prstGeom>
          </p:spPr>
          <p:txBody>
            <a:bodyPr wrap="none">
              <a:spAutoFit/>
            </a:bodyPr>
            <a:lstStyle/>
            <a:p>
              <a:pPr algn="ctr">
                <a:defRPr/>
              </a:pPr>
              <a:r>
                <a:rPr lang="en-US" sz="1400" dirty="0" smtClean="0"/>
                <a:t>[Yes]  / </a:t>
              </a:r>
            </a:p>
            <a:p>
              <a:pPr algn="ctr">
                <a:defRPr/>
              </a:pPr>
              <a:r>
                <a:rPr lang="en-US" sz="1400" dirty="0" err="1" smtClean="0"/>
                <a:t>Kill_sending_VM</a:t>
              </a:r>
              <a:endParaRPr lang="de-DE" sz="1400" dirty="0"/>
            </a:p>
          </p:txBody>
        </p:sp>
        <p:cxnSp>
          <p:nvCxnSpPr>
            <p:cNvPr id="115" name="Elbow Connector 114"/>
            <p:cNvCxnSpPr>
              <a:stCxn id="162" idx="3"/>
              <a:endCxn id="110" idx="1"/>
            </p:cNvCxnSpPr>
            <p:nvPr/>
          </p:nvCxnSpPr>
          <p:spPr>
            <a:xfrm flipV="1">
              <a:off x="6743349" y="3284984"/>
              <a:ext cx="636963" cy="129866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10" idx="3"/>
              <a:endCxn id="31" idx="1"/>
            </p:cNvCxnSpPr>
            <p:nvPr/>
          </p:nvCxnSpPr>
          <p:spPr>
            <a:xfrm flipH="1" flipV="1">
              <a:off x="1832574" y="3140968"/>
              <a:ext cx="6630980" cy="144016"/>
            </a:xfrm>
            <a:prstGeom prst="bentConnector5">
              <a:avLst>
                <a:gd name="adj1" fmla="val -3447"/>
                <a:gd name="adj2" fmla="val -2372098"/>
                <a:gd name="adj3" fmla="val 103447"/>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765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a:off x="1997393" y="4161159"/>
            <a:ext cx="268187" cy="260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93166" y="1406527"/>
            <a:ext cx="166180" cy="188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5118243" y="5671120"/>
            <a:ext cx="605885" cy="369332"/>
          </a:xfrm>
          <a:prstGeom prst="rect">
            <a:avLst/>
          </a:prstGeom>
          <a:noFill/>
          <a:ln>
            <a:solidFill>
              <a:schemeClr val="tx1"/>
            </a:solidFill>
          </a:ln>
          <a:effectLst>
            <a:innerShdw dist="114300" dir="18900000">
              <a:prstClr val="black">
                <a:alpha val="50000"/>
              </a:prstClr>
            </a:innerShdw>
          </a:effectLst>
        </p:spPr>
        <p:txBody>
          <a:bodyPr wrap="square" rtlCol="1">
            <a:spAutoFit/>
          </a:bodyPr>
          <a:lstStyle/>
          <a:p>
            <a:pPr algn="l" rtl="0"/>
            <a:r>
              <a:rPr lang="en-US" dirty="0" smtClean="0"/>
              <a:t>CPU</a:t>
            </a:r>
            <a:endParaRPr lang="he-IL" dirty="0">
              <a:cs typeface="Aharoni" panose="02010803020104030203" pitchFamily="2" charset="-79"/>
            </a:endParaRPr>
          </a:p>
        </p:txBody>
      </p:sp>
      <p:sp>
        <p:nvSpPr>
          <p:cNvPr id="26" name="Oval 25"/>
          <p:cNvSpPr/>
          <p:nvPr/>
        </p:nvSpPr>
        <p:spPr>
          <a:xfrm>
            <a:off x="5564609" y="5877272"/>
            <a:ext cx="159519" cy="15504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2084443" y="6402814"/>
            <a:ext cx="3135629" cy="338554"/>
          </a:xfrm>
          <a:prstGeom prst="rect">
            <a:avLst/>
          </a:prstGeom>
        </p:spPr>
        <p:txBody>
          <a:bodyPr wrap="square">
            <a:spAutoFit/>
          </a:bodyPr>
          <a:lstStyle/>
          <a:p>
            <a:pPr algn="l"/>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a:t>
            </a:r>
            <a:r>
              <a:rPr lang="en-US" sz="1600" i="1" dirty="0"/>
              <a:t>State</a:t>
            </a:r>
            <a:r>
              <a:rPr lang="en-US" sz="1600" i="1" dirty="0" smtClean="0"/>
              <a:t>:=</a:t>
            </a:r>
            <a:r>
              <a:rPr lang="en-US" sz="1600" i="1" dirty="0" err="1" smtClean="0"/>
              <a:t>CPU.State</a:t>
            </a:r>
            <a:r>
              <a:rPr lang="en-US" sz="1600" i="1" dirty="0"/>
              <a:t>;</a:t>
            </a:r>
            <a:endParaRPr lang="en-US" dirty="0"/>
          </a:p>
        </p:txBody>
      </p:sp>
      <p:sp>
        <p:nvSpPr>
          <p:cNvPr id="48" name="מלבן 9"/>
          <p:cNvSpPr/>
          <p:nvPr/>
        </p:nvSpPr>
        <p:spPr>
          <a:xfrm rot="10800000">
            <a:off x="395537" y="834929"/>
            <a:ext cx="1548858" cy="133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49" name="TextBox 48"/>
          <p:cNvSpPr txBox="1"/>
          <p:nvPr/>
        </p:nvSpPr>
        <p:spPr>
          <a:xfrm>
            <a:off x="450624" y="1371067"/>
            <a:ext cx="1260139" cy="369332"/>
          </a:xfrm>
          <a:prstGeom prst="rect">
            <a:avLst/>
          </a:prstGeom>
          <a:noFill/>
          <a:ln>
            <a:solidFill>
              <a:schemeClr val="tx1"/>
            </a:solidFill>
          </a:ln>
        </p:spPr>
        <p:txBody>
          <a:bodyPr wrap="square" rtlCol="1">
            <a:spAutoFit/>
          </a:bodyPr>
          <a:lstStyle/>
          <a:p>
            <a:pPr algn="l" rtl="0"/>
            <a:r>
              <a:rPr lang="en-US" dirty="0" smtClean="0"/>
              <a:t>User Apps</a:t>
            </a:r>
            <a:endParaRPr lang="he-IL" dirty="0">
              <a:cs typeface="Aharoni" panose="02010803020104030203" pitchFamily="2" charset="-79"/>
            </a:endParaRPr>
          </a:p>
        </p:txBody>
      </p:sp>
      <p:sp>
        <p:nvSpPr>
          <p:cNvPr id="50" name="TextBox 49"/>
          <p:cNvSpPr txBox="1"/>
          <p:nvPr/>
        </p:nvSpPr>
        <p:spPr>
          <a:xfrm>
            <a:off x="450624" y="942794"/>
            <a:ext cx="1260139" cy="369332"/>
          </a:xfrm>
          <a:prstGeom prst="rect">
            <a:avLst/>
          </a:prstGeom>
          <a:noFill/>
          <a:ln>
            <a:solidFill>
              <a:schemeClr val="tx1"/>
            </a:solidFill>
          </a:ln>
        </p:spPr>
        <p:txBody>
          <a:bodyPr wrap="square" rtlCol="1">
            <a:spAutoFit/>
          </a:bodyPr>
          <a:lstStyle/>
          <a:p>
            <a:pPr algn="l" rtl="0"/>
            <a:r>
              <a:rPr lang="en-US" dirty="0" smtClean="0"/>
              <a:t>Guest OS</a:t>
            </a:r>
            <a:endParaRPr lang="he-IL" dirty="0">
              <a:cs typeface="Aharoni" panose="02010803020104030203" pitchFamily="2" charset="-79"/>
            </a:endParaRPr>
          </a:p>
        </p:txBody>
      </p:sp>
      <p:sp>
        <p:nvSpPr>
          <p:cNvPr id="51" name="TextBox 50"/>
          <p:cNvSpPr txBox="1"/>
          <p:nvPr/>
        </p:nvSpPr>
        <p:spPr>
          <a:xfrm>
            <a:off x="416870" y="1736949"/>
            <a:ext cx="1317885" cy="400111"/>
          </a:xfrm>
          <a:prstGeom prst="rect">
            <a:avLst/>
          </a:prstGeom>
          <a:noFill/>
        </p:spPr>
        <p:txBody>
          <a:bodyPr wrap="square" rtlCol="1">
            <a:spAutoFit/>
          </a:bodyPr>
          <a:lstStyle/>
          <a:p>
            <a:pPr algn="ctr" rtl="0"/>
            <a:r>
              <a:rPr lang="en-US" sz="2000" b="1" dirty="0" smtClean="0"/>
              <a:t>VM</a:t>
            </a:r>
            <a:r>
              <a:rPr lang="en-US" sz="2000" b="1" baseline="-25000" dirty="0" smtClean="0"/>
              <a:t>1</a:t>
            </a:r>
            <a:endParaRPr lang="he-IL" sz="2000" b="1" baseline="-25000" dirty="0">
              <a:cs typeface="Aharoni" panose="02010803020104030203" pitchFamily="2" charset="-79"/>
            </a:endParaRPr>
          </a:p>
        </p:txBody>
      </p:sp>
      <p:sp>
        <p:nvSpPr>
          <p:cNvPr id="53" name="מלבן 9"/>
          <p:cNvSpPr/>
          <p:nvPr/>
        </p:nvSpPr>
        <p:spPr>
          <a:xfrm rot="10800000">
            <a:off x="2746301" y="834928"/>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54" name="TextBox 53"/>
          <p:cNvSpPr txBox="1"/>
          <p:nvPr/>
        </p:nvSpPr>
        <p:spPr>
          <a:xfrm>
            <a:off x="2821054" y="1406989"/>
            <a:ext cx="1161312" cy="369332"/>
          </a:xfrm>
          <a:prstGeom prst="rect">
            <a:avLst/>
          </a:prstGeom>
          <a:noFill/>
          <a:ln>
            <a:solidFill>
              <a:schemeClr val="tx1"/>
            </a:solidFill>
          </a:ln>
        </p:spPr>
        <p:txBody>
          <a:bodyPr wrap="square" rtlCol="1">
            <a:spAutoFit/>
          </a:bodyPr>
          <a:lstStyle/>
          <a:p>
            <a:pPr algn="l" rtl="0"/>
            <a:r>
              <a:rPr lang="en-US" dirty="0" smtClean="0"/>
              <a:t>User Apps</a:t>
            </a:r>
            <a:endParaRPr lang="he-IL" dirty="0">
              <a:cs typeface="Aharoni" panose="02010803020104030203" pitchFamily="2" charset="-79"/>
            </a:endParaRPr>
          </a:p>
        </p:txBody>
      </p:sp>
      <p:sp>
        <p:nvSpPr>
          <p:cNvPr id="55" name="TextBox 54"/>
          <p:cNvSpPr txBox="1"/>
          <p:nvPr/>
        </p:nvSpPr>
        <p:spPr>
          <a:xfrm>
            <a:off x="2821054" y="978716"/>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cs typeface="Aharoni" panose="02010803020104030203" pitchFamily="2" charset="-79"/>
            </a:endParaRPr>
          </a:p>
        </p:txBody>
      </p:sp>
      <p:sp>
        <p:nvSpPr>
          <p:cNvPr id="56" name="TextBox 55"/>
          <p:cNvSpPr txBox="1"/>
          <p:nvPr/>
        </p:nvSpPr>
        <p:spPr>
          <a:xfrm>
            <a:off x="2699792" y="1772871"/>
            <a:ext cx="1282574" cy="400110"/>
          </a:xfrm>
          <a:prstGeom prst="rect">
            <a:avLst/>
          </a:prstGeom>
          <a:noFill/>
        </p:spPr>
        <p:txBody>
          <a:bodyPr wrap="square" rtlCol="1">
            <a:spAutoFit/>
          </a:bodyPr>
          <a:lstStyle/>
          <a:p>
            <a:pPr algn="ctr" rtl="0"/>
            <a:r>
              <a:rPr lang="en-US" sz="2000" b="1" dirty="0" smtClean="0"/>
              <a:t>VM</a:t>
            </a:r>
            <a:r>
              <a:rPr lang="en-US" sz="2000" b="1" baseline="-25000" dirty="0" smtClean="0"/>
              <a:t>2</a:t>
            </a:r>
            <a:endParaRPr lang="he-IL" sz="2000" b="1" baseline="-25000" dirty="0">
              <a:cs typeface="Aharoni" panose="02010803020104030203" pitchFamily="2" charset="-79"/>
            </a:endParaRPr>
          </a:p>
        </p:txBody>
      </p:sp>
      <p:sp>
        <p:nvSpPr>
          <p:cNvPr id="59" name="TextBox 58"/>
          <p:cNvSpPr txBox="1"/>
          <p:nvPr/>
        </p:nvSpPr>
        <p:spPr>
          <a:xfrm>
            <a:off x="8587787" y="3227491"/>
            <a:ext cx="1008112" cy="461665"/>
          </a:xfrm>
          <a:prstGeom prst="rect">
            <a:avLst/>
          </a:prstGeom>
          <a:noFill/>
        </p:spPr>
        <p:txBody>
          <a:bodyPr wrap="square" rtlCol="1">
            <a:spAutoFit/>
          </a:bodyPr>
          <a:lstStyle/>
          <a:p>
            <a:pPr algn="l" rtl="0"/>
            <a:r>
              <a:rPr lang="en-US" sz="2400" b="1" dirty="0" smtClean="0"/>
              <a:t>OS</a:t>
            </a:r>
          </a:p>
        </p:txBody>
      </p:sp>
      <p:sp>
        <p:nvSpPr>
          <p:cNvPr id="61" name="מלבן 15"/>
          <p:cNvSpPr/>
          <p:nvPr/>
        </p:nvSpPr>
        <p:spPr>
          <a:xfrm rot="10800000">
            <a:off x="6935895" y="2944108"/>
            <a:ext cx="1524537" cy="1122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en-US" dirty="0" smtClean="0">
              <a:solidFill>
                <a:schemeClr val="tx1"/>
              </a:solidFill>
            </a:endParaRPr>
          </a:p>
        </p:txBody>
      </p:sp>
      <p:sp>
        <p:nvSpPr>
          <p:cNvPr id="64" name="TextBox 63"/>
          <p:cNvSpPr txBox="1"/>
          <p:nvPr/>
        </p:nvSpPr>
        <p:spPr>
          <a:xfrm>
            <a:off x="6876256" y="3736196"/>
            <a:ext cx="1539171" cy="369332"/>
          </a:xfrm>
          <a:prstGeom prst="rect">
            <a:avLst/>
          </a:prstGeom>
          <a:noFill/>
        </p:spPr>
        <p:txBody>
          <a:bodyPr wrap="square" rtlCol="1">
            <a:spAutoFit/>
          </a:bodyPr>
          <a:lstStyle/>
          <a:p>
            <a:pPr algn="ctr" rtl="0"/>
            <a:r>
              <a:rPr lang="en-US" b="1" dirty="0" smtClean="0"/>
              <a:t>Scheduler</a:t>
            </a:r>
            <a:endParaRPr lang="en-US" sz="2000" b="1" dirty="0" smtClean="0"/>
          </a:p>
        </p:txBody>
      </p:sp>
      <p:sp>
        <p:nvSpPr>
          <p:cNvPr id="67" name="TextBox 66"/>
          <p:cNvSpPr txBox="1"/>
          <p:nvPr/>
        </p:nvSpPr>
        <p:spPr>
          <a:xfrm>
            <a:off x="4211960" y="4314582"/>
            <a:ext cx="2054592" cy="338554"/>
          </a:xfrm>
          <a:prstGeom prst="rect">
            <a:avLst/>
          </a:prstGeom>
          <a:pattFill prst="pct20">
            <a:fgClr>
              <a:schemeClr val="tx1"/>
            </a:fgClr>
            <a:bgClr>
              <a:schemeClr val="bg1"/>
            </a:bgClr>
          </a:pattFill>
          <a:ln>
            <a:solidFill>
              <a:schemeClr val="accent1"/>
            </a:solidFill>
          </a:ln>
        </p:spPr>
        <p:txBody>
          <a:bodyPr wrap="square" rtlCol="1">
            <a:spAutoFit/>
          </a:bodyPr>
          <a:lstStyle/>
          <a:p>
            <a:pPr algn="ctr" rtl="0"/>
            <a:r>
              <a:rPr lang="en-US" sz="1600" b="1" dirty="0" smtClean="0"/>
              <a:t>Stabilization Manager</a:t>
            </a:r>
            <a:endParaRPr lang="he-IL" sz="1600" b="1" dirty="0">
              <a:cs typeface="Aharoni" panose="02010803020104030203" pitchFamily="2" charset="-79"/>
            </a:endParaRPr>
          </a:p>
        </p:txBody>
      </p:sp>
      <p:sp>
        <p:nvSpPr>
          <p:cNvPr id="60" name="מלבן 14"/>
          <p:cNvSpPr/>
          <p:nvPr/>
        </p:nvSpPr>
        <p:spPr>
          <a:xfrm rot="10800000">
            <a:off x="467544" y="3243352"/>
            <a:ext cx="1944216" cy="1179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62" name="TextBox 61"/>
          <p:cNvSpPr txBox="1"/>
          <p:nvPr/>
        </p:nvSpPr>
        <p:spPr>
          <a:xfrm>
            <a:off x="539552" y="3726904"/>
            <a:ext cx="1584176" cy="369332"/>
          </a:xfrm>
          <a:prstGeom prst="rect">
            <a:avLst/>
          </a:prstGeom>
          <a:noFill/>
          <a:ln>
            <a:solidFill>
              <a:schemeClr val="accent1">
                <a:shade val="50000"/>
              </a:schemeClr>
            </a:solidFill>
          </a:ln>
        </p:spPr>
        <p:txBody>
          <a:bodyPr wrap="square" rtlCol="1">
            <a:spAutoFit/>
          </a:bodyPr>
          <a:lstStyle/>
          <a:p>
            <a:pPr algn="ctr" rtl="0"/>
            <a:r>
              <a:rPr lang="en-US" dirty="0" err="1" smtClean="0"/>
              <a:t>VMTable</a:t>
            </a:r>
            <a:endParaRPr lang="he-IL" dirty="0">
              <a:cs typeface="Aharoni" panose="02010803020104030203" pitchFamily="2" charset="-79"/>
            </a:endParaRPr>
          </a:p>
        </p:txBody>
      </p:sp>
      <p:sp>
        <p:nvSpPr>
          <p:cNvPr id="63" name="TextBox 62"/>
          <p:cNvSpPr txBox="1"/>
          <p:nvPr/>
        </p:nvSpPr>
        <p:spPr>
          <a:xfrm>
            <a:off x="179512" y="4086944"/>
            <a:ext cx="2306514" cy="369332"/>
          </a:xfrm>
          <a:prstGeom prst="rect">
            <a:avLst/>
          </a:prstGeom>
          <a:noFill/>
        </p:spPr>
        <p:txBody>
          <a:bodyPr wrap="square" rtlCol="1">
            <a:spAutoFit/>
          </a:bodyPr>
          <a:lstStyle/>
          <a:p>
            <a:pPr algn="ctr" rtl="0"/>
            <a:r>
              <a:rPr lang="en-US" b="1" dirty="0" smtClean="0"/>
              <a:t>Hypervisor Driver</a:t>
            </a:r>
            <a:endParaRPr lang="he-IL" b="1" dirty="0">
              <a:cs typeface="Aharoni" panose="02010803020104030203" pitchFamily="2" charset="-79"/>
            </a:endParaRPr>
          </a:p>
        </p:txBody>
      </p:sp>
      <p:sp>
        <p:nvSpPr>
          <p:cNvPr id="68" name="TextBox 67"/>
          <p:cNvSpPr txBox="1"/>
          <p:nvPr/>
        </p:nvSpPr>
        <p:spPr>
          <a:xfrm>
            <a:off x="1485256" y="3366864"/>
            <a:ext cx="638472" cy="369332"/>
          </a:xfrm>
          <a:prstGeom prst="rect">
            <a:avLst/>
          </a:prstGeom>
          <a:noFill/>
          <a:ln>
            <a:solidFill>
              <a:schemeClr val="accent1">
                <a:shade val="50000"/>
              </a:schemeClr>
            </a:solidFill>
          </a:ln>
        </p:spPr>
        <p:txBody>
          <a:bodyPr wrap="square" rtlCol="1">
            <a:spAutoFit/>
          </a:bodyPr>
          <a:lstStyle/>
          <a:p>
            <a:pPr algn="ctr" rtl="0"/>
            <a:r>
              <a:rPr lang="en-US" dirty="0" err="1" smtClean="0"/>
              <a:t>VM</a:t>
            </a:r>
            <a:r>
              <a:rPr lang="en-US" b="1" baseline="-25000" dirty="0" err="1" smtClean="0"/>
              <a:t>i</a:t>
            </a:r>
            <a:endParaRPr lang="he-IL" b="1" baseline="-25000" dirty="0">
              <a:cs typeface="Aharoni" panose="02010803020104030203" pitchFamily="2" charset="-79"/>
            </a:endParaRPr>
          </a:p>
        </p:txBody>
      </p:sp>
      <p:sp>
        <p:nvSpPr>
          <p:cNvPr id="69" name="TextBox 68"/>
          <p:cNvSpPr txBox="1"/>
          <p:nvPr/>
        </p:nvSpPr>
        <p:spPr>
          <a:xfrm>
            <a:off x="539552" y="3366864"/>
            <a:ext cx="945704" cy="369332"/>
          </a:xfrm>
          <a:prstGeom prst="rect">
            <a:avLst/>
          </a:prstGeom>
          <a:noFill/>
          <a:ln>
            <a:solidFill>
              <a:schemeClr val="accent1">
                <a:shade val="50000"/>
              </a:schemeClr>
            </a:solidFill>
          </a:ln>
        </p:spPr>
        <p:txBody>
          <a:bodyPr wrap="square" rtlCol="1">
            <a:spAutoFit/>
          </a:bodyPr>
          <a:lstStyle/>
          <a:p>
            <a:pPr algn="ctr" rtl="0"/>
            <a:r>
              <a:rPr lang="en-US" dirty="0" err="1" smtClean="0"/>
              <a:t>State</a:t>
            </a:r>
            <a:r>
              <a:rPr lang="en-US" baseline="-25000" dirty="0" err="1" smtClean="0"/>
              <a:t>i</a:t>
            </a:r>
            <a:endParaRPr lang="he-IL" baseline="-25000" dirty="0">
              <a:cs typeface="Aharoni" panose="02010803020104030203" pitchFamily="2" charset="-79"/>
            </a:endParaRPr>
          </a:p>
        </p:txBody>
      </p:sp>
      <p:sp>
        <p:nvSpPr>
          <p:cNvPr id="70" name="TextBox 69"/>
          <p:cNvSpPr txBox="1"/>
          <p:nvPr/>
        </p:nvSpPr>
        <p:spPr>
          <a:xfrm rot="10800000">
            <a:off x="2915817" y="2749569"/>
            <a:ext cx="800219" cy="1183486"/>
          </a:xfrm>
          <a:prstGeom prst="rect">
            <a:avLst/>
          </a:prstGeom>
          <a:noFill/>
          <a:ln>
            <a:solidFill>
              <a:schemeClr val="accent1"/>
            </a:solidFill>
          </a:ln>
        </p:spPr>
        <p:txBody>
          <a:bodyPr vert="vert" wrap="square" rtlCol="1">
            <a:spAutoFit/>
          </a:bodyPr>
          <a:lstStyle/>
          <a:p>
            <a:pPr algn="ctr" rtl="0"/>
            <a:r>
              <a:rPr lang="en-US" sz="2000" b="1" dirty="0" smtClean="0"/>
              <a:t>I/O</a:t>
            </a:r>
          </a:p>
          <a:p>
            <a:pPr algn="ctr" rtl="0"/>
            <a:r>
              <a:rPr lang="en-US" sz="2000" b="1" dirty="0" smtClean="0"/>
              <a:t>drivers</a:t>
            </a:r>
            <a:endParaRPr lang="he-IL" sz="2000" b="1" dirty="0">
              <a:cs typeface="Aharoni" panose="02010803020104030203" pitchFamily="2" charset="-79"/>
            </a:endParaRPr>
          </a:p>
        </p:txBody>
      </p:sp>
      <p:cxnSp>
        <p:nvCxnSpPr>
          <p:cNvPr id="71" name="Elbow Connector 70"/>
          <p:cNvCxnSpPr>
            <a:stCxn id="33" idx="4"/>
            <a:endCxn id="98" idx="1"/>
          </p:cNvCxnSpPr>
          <p:nvPr/>
        </p:nvCxnSpPr>
        <p:spPr>
          <a:xfrm rot="16200000" flipH="1">
            <a:off x="2907876" y="3645418"/>
            <a:ext cx="1433979" cy="2986756"/>
          </a:xfrm>
          <a:prstGeom prst="bentConnector2">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60976" y="2440052"/>
            <a:ext cx="367408" cy="523220"/>
          </a:xfrm>
          <a:prstGeom prst="rect">
            <a:avLst/>
          </a:prstGeom>
        </p:spPr>
        <p:txBody>
          <a:bodyPr wrap="none">
            <a:spAutoFit/>
          </a:bodyPr>
          <a:lstStyle/>
          <a:p>
            <a:pPr algn="l" rtl="0"/>
            <a:r>
              <a:rPr lang="en-US" sz="2800" b="1" dirty="0" smtClean="0"/>
              <a:t>1</a:t>
            </a:r>
            <a:endParaRPr lang="en-US" sz="2800" b="1" dirty="0"/>
          </a:p>
        </p:txBody>
      </p:sp>
      <p:sp>
        <p:nvSpPr>
          <p:cNvPr id="74" name="Rectangle 73"/>
          <p:cNvSpPr/>
          <p:nvPr/>
        </p:nvSpPr>
        <p:spPr>
          <a:xfrm>
            <a:off x="5436096" y="5949280"/>
            <a:ext cx="367408" cy="523220"/>
          </a:xfrm>
          <a:prstGeom prst="rect">
            <a:avLst/>
          </a:prstGeom>
        </p:spPr>
        <p:txBody>
          <a:bodyPr wrap="none">
            <a:spAutoFit/>
          </a:bodyPr>
          <a:lstStyle/>
          <a:p>
            <a:pPr algn="l" rtl="0"/>
            <a:r>
              <a:rPr lang="en-US" sz="2800" b="1" dirty="0" smtClean="0"/>
              <a:t>3</a:t>
            </a:r>
            <a:endParaRPr lang="en-US" sz="2800" b="1" dirty="0"/>
          </a:p>
        </p:txBody>
      </p:sp>
      <p:sp>
        <p:nvSpPr>
          <p:cNvPr id="75" name="מלבן 17"/>
          <p:cNvSpPr/>
          <p:nvPr/>
        </p:nvSpPr>
        <p:spPr>
          <a:xfrm rot="10800000">
            <a:off x="6665292" y="927884"/>
            <a:ext cx="1967835" cy="1224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0"/>
            <a:endParaRPr lang="he-IL" dirty="0">
              <a:solidFill>
                <a:schemeClr val="tx1"/>
              </a:solidFill>
              <a:cs typeface="Aharoni" panose="02010803020104030203" pitchFamily="2" charset="-79"/>
            </a:endParaRPr>
          </a:p>
        </p:txBody>
      </p:sp>
      <p:sp>
        <p:nvSpPr>
          <p:cNvPr id="76" name="TextBox 75"/>
          <p:cNvSpPr txBox="1"/>
          <p:nvPr/>
        </p:nvSpPr>
        <p:spPr>
          <a:xfrm>
            <a:off x="7329076" y="1412776"/>
            <a:ext cx="555292"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2</a:t>
            </a:r>
            <a:endParaRPr lang="he-IL" sz="1200" b="1" baseline="-25000" dirty="0">
              <a:cs typeface="Aharoni" panose="02010803020104030203" pitchFamily="2" charset="-79"/>
            </a:endParaRPr>
          </a:p>
          <a:p>
            <a:pPr algn="ctr" rtl="0"/>
            <a:r>
              <a:rPr lang="en-US" sz="1200" dirty="0" smtClean="0"/>
              <a:t>(</a:t>
            </a:r>
            <a:r>
              <a:rPr lang="en-US" sz="1200" b="1" dirty="0" smtClean="0"/>
              <a:t>VM</a:t>
            </a:r>
            <a:r>
              <a:rPr lang="en-US" sz="1200" b="1" baseline="-25000" dirty="0" smtClean="0"/>
              <a:t>2</a:t>
            </a:r>
            <a:r>
              <a:rPr lang="en-US" sz="1200" dirty="0" smtClean="0"/>
              <a:t>)</a:t>
            </a:r>
            <a:endParaRPr lang="he-IL" sz="1200" dirty="0">
              <a:cs typeface="Aharoni" panose="02010803020104030203" pitchFamily="2" charset="-79"/>
            </a:endParaRPr>
          </a:p>
        </p:txBody>
      </p:sp>
      <p:sp>
        <p:nvSpPr>
          <p:cNvPr id="77" name="TextBox 76"/>
          <p:cNvSpPr txBox="1"/>
          <p:nvPr/>
        </p:nvSpPr>
        <p:spPr>
          <a:xfrm>
            <a:off x="7953583" y="1412776"/>
            <a:ext cx="577918"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1</a:t>
            </a:r>
            <a:r>
              <a:rPr lang="en-US" sz="1200" dirty="0" smtClean="0"/>
              <a:t> </a:t>
            </a:r>
          </a:p>
          <a:p>
            <a:pPr algn="ctr" rtl="0"/>
            <a:r>
              <a:rPr lang="en-US" sz="1200" dirty="0" smtClean="0"/>
              <a:t>(</a:t>
            </a:r>
            <a:r>
              <a:rPr lang="en-US" sz="1200" b="1" dirty="0" smtClean="0"/>
              <a:t>VM</a:t>
            </a:r>
            <a:r>
              <a:rPr lang="en-US" sz="1200" b="1" baseline="-25000" dirty="0" smtClean="0"/>
              <a:t>1</a:t>
            </a:r>
            <a:r>
              <a:rPr lang="en-US" sz="1200" dirty="0" smtClean="0"/>
              <a:t>)</a:t>
            </a:r>
            <a:endParaRPr lang="he-IL" sz="1200" dirty="0">
              <a:cs typeface="Aharoni" panose="02010803020104030203" pitchFamily="2" charset="-79"/>
            </a:endParaRPr>
          </a:p>
        </p:txBody>
      </p:sp>
      <p:sp>
        <p:nvSpPr>
          <p:cNvPr id="78" name="TextBox 77"/>
          <p:cNvSpPr txBox="1"/>
          <p:nvPr/>
        </p:nvSpPr>
        <p:spPr>
          <a:xfrm>
            <a:off x="7020272" y="1010926"/>
            <a:ext cx="1734853" cy="400110"/>
          </a:xfrm>
          <a:prstGeom prst="rect">
            <a:avLst/>
          </a:prstGeom>
          <a:noFill/>
        </p:spPr>
        <p:txBody>
          <a:bodyPr wrap="square" rtlCol="1">
            <a:spAutoFit/>
          </a:bodyPr>
          <a:lstStyle/>
          <a:p>
            <a:pPr algn="ctr" rtl="0"/>
            <a:r>
              <a:rPr lang="en-US" sz="2000" b="1" dirty="0" smtClean="0"/>
              <a:t>VM  Manager</a:t>
            </a:r>
            <a:endParaRPr lang="he-IL" sz="2000" b="1" dirty="0">
              <a:cs typeface="Aharoni" panose="02010803020104030203" pitchFamily="2" charset="-79"/>
            </a:endParaRPr>
          </a:p>
        </p:txBody>
      </p:sp>
      <p:cxnSp>
        <p:nvCxnSpPr>
          <p:cNvPr id="80" name="Elbow Connector 79"/>
          <p:cNvCxnSpPr>
            <a:stCxn id="93" idx="0"/>
            <a:endCxn id="77" idx="2"/>
          </p:cNvCxnSpPr>
          <p:nvPr/>
        </p:nvCxnSpPr>
        <p:spPr>
          <a:xfrm rot="5400000" flipH="1" flipV="1">
            <a:off x="7586094" y="2402240"/>
            <a:ext cx="1184246" cy="128649"/>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0"/>
            <a:endCxn id="53" idx="2"/>
          </p:cNvCxnSpPr>
          <p:nvPr/>
        </p:nvCxnSpPr>
        <p:spPr>
          <a:xfrm rot="16200000" flipV="1">
            <a:off x="5219499" y="-974447"/>
            <a:ext cx="577848" cy="4196598"/>
          </a:xfrm>
          <a:prstGeom prst="bentConnector3">
            <a:avLst>
              <a:gd name="adj1" fmla="val 13956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2"/>
            <a:endCxn id="60" idx="2"/>
          </p:cNvCxnSpPr>
          <p:nvPr/>
        </p:nvCxnSpPr>
        <p:spPr>
          <a:xfrm>
            <a:off x="1075813" y="2137060"/>
            <a:ext cx="363839" cy="1106292"/>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187624" y="2204864"/>
            <a:ext cx="367408" cy="523220"/>
          </a:xfrm>
          <a:prstGeom prst="rect">
            <a:avLst/>
          </a:prstGeom>
        </p:spPr>
        <p:txBody>
          <a:bodyPr wrap="none">
            <a:spAutoFit/>
          </a:bodyPr>
          <a:lstStyle/>
          <a:p>
            <a:pPr algn="l" rtl="0"/>
            <a:r>
              <a:rPr lang="en-US" sz="2800" b="1" dirty="0" smtClean="0"/>
              <a:t>2</a:t>
            </a:r>
            <a:endParaRPr lang="en-US" sz="2800" b="1" dirty="0"/>
          </a:p>
        </p:txBody>
      </p:sp>
      <p:sp>
        <p:nvSpPr>
          <p:cNvPr id="128" name="Rectangle 127"/>
          <p:cNvSpPr/>
          <p:nvPr/>
        </p:nvSpPr>
        <p:spPr>
          <a:xfrm>
            <a:off x="3059832" y="404664"/>
            <a:ext cx="367408" cy="523220"/>
          </a:xfrm>
          <a:prstGeom prst="rect">
            <a:avLst/>
          </a:prstGeom>
        </p:spPr>
        <p:txBody>
          <a:bodyPr wrap="none">
            <a:spAutoFit/>
          </a:bodyPr>
          <a:lstStyle/>
          <a:p>
            <a:pPr algn="l" rtl="0"/>
            <a:r>
              <a:rPr lang="en-US" sz="2800" b="1" dirty="0" smtClean="0"/>
              <a:t>1</a:t>
            </a:r>
            <a:endParaRPr lang="en-US" sz="2800" b="1" dirty="0"/>
          </a:p>
        </p:txBody>
      </p:sp>
      <p:cxnSp>
        <p:nvCxnSpPr>
          <p:cNvPr id="90" name="Elbow Connector 89"/>
          <p:cNvCxnSpPr>
            <a:stCxn id="77" idx="3"/>
            <a:endCxn id="48" idx="2"/>
          </p:cNvCxnSpPr>
          <p:nvPr/>
        </p:nvCxnSpPr>
        <p:spPr>
          <a:xfrm flipH="1" flipV="1">
            <a:off x="1169966" y="834929"/>
            <a:ext cx="7361535" cy="808680"/>
          </a:xfrm>
          <a:prstGeom prst="bentConnector4">
            <a:avLst>
              <a:gd name="adj1" fmla="val -3105"/>
              <a:gd name="adj2" fmla="val 1526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55576" y="332656"/>
            <a:ext cx="367408" cy="523220"/>
          </a:xfrm>
          <a:prstGeom prst="rect">
            <a:avLst/>
          </a:prstGeom>
        </p:spPr>
        <p:txBody>
          <a:bodyPr wrap="none">
            <a:spAutoFit/>
          </a:bodyPr>
          <a:lstStyle/>
          <a:p>
            <a:pPr algn="l" rtl="0"/>
            <a:r>
              <a:rPr lang="en-US" sz="2800" b="1" dirty="0" smtClean="0"/>
              <a:t>1</a:t>
            </a:r>
            <a:endParaRPr lang="en-US" sz="2800" b="1" dirty="0"/>
          </a:p>
        </p:txBody>
      </p:sp>
      <p:sp>
        <p:nvSpPr>
          <p:cNvPr id="82" name="TextBox 81"/>
          <p:cNvSpPr txBox="1"/>
          <p:nvPr/>
        </p:nvSpPr>
        <p:spPr>
          <a:xfrm>
            <a:off x="6975267" y="3418727"/>
            <a:ext cx="1368152" cy="369332"/>
          </a:xfrm>
          <a:prstGeom prst="rect">
            <a:avLst/>
          </a:prstGeom>
          <a:noFill/>
          <a:ln>
            <a:solidFill>
              <a:schemeClr val="accent1">
                <a:shade val="50000"/>
              </a:schemeClr>
            </a:solidFill>
          </a:ln>
        </p:spPr>
        <p:txBody>
          <a:bodyPr wrap="square" rtlCol="1">
            <a:spAutoFit/>
          </a:bodyPr>
          <a:lstStyle/>
          <a:p>
            <a:pPr algn="ctr" rtl="0"/>
            <a:r>
              <a:rPr lang="en-US" dirty="0"/>
              <a:t>P</a:t>
            </a:r>
            <a:r>
              <a:rPr lang="en-US" dirty="0" smtClean="0"/>
              <a:t>ool</a:t>
            </a:r>
            <a:endParaRPr lang="he-IL" dirty="0">
              <a:cs typeface="Aharoni" panose="02010803020104030203" pitchFamily="2" charset="-79"/>
            </a:endParaRPr>
          </a:p>
        </p:txBody>
      </p:sp>
      <p:sp>
        <p:nvSpPr>
          <p:cNvPr id="93" name="TextBox 92"/>
          <p:cNvSpPr txBox="1"/>
          <p:nvPr/>
        </p:nvSpPr>
        <p:spPr>
          <a:xfrm>
            <a:off x="7884367" y="3058687"/>
            <a:ext cx="459051"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1</a:t>
            </a:r>
            <a:endParaRPr lang="he-IL" b="1" baseline="-25000" dirty="0">
              <a:cs typeface="Aharoni" panose="02010803020104030203" pitchFamily="2" charset="-79"/>
            </a:endParaRPr>
          </a:p>
        </p:txBody>
      </p:sp>
      <p:sp>
        <p:nvSpPr>
          <p:cNvPr id="95" name="TextBox 94"/>
          <p:cNvSpPr txBox="1"/>
          <p:nvPr/>
        </p:nvSpPr>
        <p:spPr>
          <a:xfrm>
            <a:off x="7409488" y="3058687"/>
            <a:ext cx="478210"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2</a:t>
            </a:r>
            <a:endParaRPr lang="he-IL" b="1" baseline="-25000" dirty="0">
              <a:cs typeface="Aharoni" panose="02010803020104030203" pitchFamily="2" charset="-79"/>
            </a:endParaRPr>
          </a:p>
        </p:txBody>
      </p:sp>
      <p:cxnSp>
        <p:nvCxnSpPr>
          <p:cNvPr id="96" name="Elbow Connector 95"/>
          <p:cNvCxnSpPr>
            <a:stCxn id="95" idx="0"/>
            <a:endCxn id="76" idx="2"/>
          </p:cNvCxnSpPr>
          <p:nvPr/>
        </p:nvCxnSpPr>
        <p:spPr>
          <a:xfrm rot="16200000" flipV="1">
            <a:off x="7035535" y="2445628"/>
            <a:ext cx="1184246" cy="41871"/>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8" idx="0"/>
          </p:cNvCxnSpPr>
          <p:nvPr/>
        </p:nvCxnSpPr>
        <p:spPr>
          <a:xfrm flipV="1">
            <a:off x="5421186" y="4710582"/>
            <a:ext cx="4472" cy="960538"/>
          </a:xfrm>
          <a:prstGeom prst="straightConnector1">
            <a:avLst/>
          </a:prstGeom>
          <a:ln w="50800" cmpd="dbl">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rot="10800000">
            <a:off x="1963577" y="1937004"/>
            <a:ext cx="2716943" cy="812564"/>
          </a:xfrm>
          <a:custGeom>
            <a:avLst/>
            <a:gdLst>
              <a:gd name="connsiteX0" fmla="*/ 0 w 1554480"/>
              <a:gd name="connsiteY0" fmla="*/ 1828049 h 1906426"/>
              <a:gd name="connsiteX1" fmla="*/ 457200 w 1554480"/>
              <a:gd name="connsiteY1" fmla="*/ 208255 h 1906426"/>
              <a:gd name="connsiteX2" fmla="*/ 849086 w 1554480"/>
              <a:gd name="connsiteY2" fmla="*/ 25375 h 1906426"/>
              <a:gd name="connsiteX3" fmla="*/ 1031966 w 1554480"/>
              <a:gd name="connsiteY3" fmla="*/ 247443 h 1906426"/>
              <a:gd name="connsiteX4" fmla="*/ 1554480 w 1554480"/>
              <a:gd name="connsiteY4" fmla="*/ 1906426 h 190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80" h="1906426">
                <a:moveTo>
                  <a:pt x="0" y="1828049"/>
                </a:moveTo>
                <a:cubicBezTo>
                  <a:pt x="157843" y="1168375"/>
                  <a:pt x="315686" y="508701"/>
                  <a:pt x="457200" y="208255"/>
                </a:cubicBezTo>
                <a:cubicBezTo>
                  <a:pt x="598714" y="-92191"/>
                  <a:pt x="753292" y="18844"/>
                  <a:pt x="849086" y="25375"/>
                </a:cubicBezTo>
                <a:cubicBezTo>
                  <a:pt x="944880" y="31906"/>
                  <a:pt x="914400" y="-66065"/>
                  <a:pt x="1031966" y="247443"/>
                </a:cubicBezTo>
                <a:cubicBezTo>
                  <a:pt x="1149532" y="560951"/>
                  <a:pt x="1352006" y="1233688"/>
                  <a:pt x="1554480" y="1906426"/>
                </a:cubicBezTo>
              </a:path>
            </a:pathLst>
          </a:custGeom>
          <a:noFill/>
          <a:ln w="50800">
            <a:prstDash val="sysDot"/>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urved Connector 43"/>
          <p:cNvCxnSpPr>
            <a:stCxn id="61" idx="3"/>
          </p:cNvCxnSpPr>
          <p:nvPr/>
        </p:nvCxnSpPr>
        <p:spPr>
          <a:xfrm rot="10800000" flipV="1">
            <a:off x="6214865" y="3505435"/>
            <a:ext cx="721031" cy="809147"/>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70" idx="0"/>
          </p:cNvCxnSpPr>
          <p:nvPr/>
        </p:nvCxnSpPr>
        <p:spPr>
          <a:xfrm rot="16200000" flipH="1">
            <a:off x="3634010" y="3614970"/>
            <a:ext cx="403882" cy="1040051"/>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62" idx="3"/>
            <a:endCxn id="67" idx="1"/>
          </p:cNvCxnSpPr>
          <p:nvPr/>
        </p:nvCxnSpPr>
        <p:spPr>
          <a:xfrm>
            <a:off x="2123728" y="3911570"/>
            <a:ext cx="2088232" cy="572289"/>
          </a:xfrm>
          <a:prstGeom prst="curvedConnector3">
            <a:avLst>
              <a:gd name="adj1" fmla="val 50000"/>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rot="10800000">
            <a:off x="2510556" y="4311680"/>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rot="10800000">
            <a:off x="1043608" y="4240252"/>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Elbow Connector 132"/>
          <p:cNvCxnSpPr>
            <a:stCxn id="131" idx="0"/>
            <a:endCxn id="98" idx="2"/>
          </p:cNvCxnSpPr>
          <p:nvPr/>
        </p:nvCxnSpPr>
        <p:spPr>
          <a:xfrm rot="16200000" flipH="1">
            <a:off x="2459328" y="3078594"/>
            <a:ext cx="1655604" cy="4268112"/>
          </a:xfrm>
          <a:prstGeom prst="bentConnector3">
            <a:avLst>
              <a:gd name="adj1" fmla="val 120799"/>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55576" y="4535704"/>
            <a:ext cx="367408" cy="523220"/>
          </a:xfrm>
          <a:prstGeom prst="rect">
            <a:avLst/>
          </a:prstGeom>
        </p:spPr>
        <p:txBody>
          <a:bodyPr wrap="none">
            <a:spAutoFit/>
          </a:bodyPr>
          <a:lstStyle/>
          <a:p>
            <a:pPr algn="l" rtl="0"/>
            <a:r>
              <a:rPr lang="en-US" sz="2800" b="1" dirty="0" smtClean="0"/>
              <a:t>4</a:t>
            </a:r>
            <a:endParaRPr lang="en-US" sz="2800" b="1" dirty="0"/>
          </a:p>
        </p:txBody>
      </p:sp>
      <p:sp>
        <p:nvSpPr>
          <p:cNvPr id="137" name="Rectangle 136"/>
          <p:cNvSpPr/>
          <p:nvPr/>
        </p:nvSpPr>
        <p:spPr>
          <a:xfrm>
            <a:off x="6214863" y="2512060"/>
            <a:ext cx="1021433" cy="369332"/>
          </a:xfrm>
          <a:prstGeom prst="rect">
            <a:avLst/>
          </a:prstGeom>
        </p:spPr>
        <p:txBody>
          <a:bodyPr wrap="none">
            <a:spAutoFit/>
          </a:bodyPr>
          <a:lstStyle/>
          <a:p>
            <a:pPr algn="l" rtl="0"/>
            <a:r>
              <a:rPr lang="en-US" i="1" dirty="0" smtClean="0"/>
              <a:t>schedule</a:t>
            </a:r>
            <a:endParaRPr lang="en-US" i="1" dirty="0"/>
          </a:p>
        </p:txBody>
      </p:sp>
      <p:sp>
        <p:nvSpPr>
          <p:cNvPr id="138" name="Rectangle 137"/>
          <p:cNvSpPr/>
          <p:nvPr/>
        </p:nvSpPr>
        <p:spPr>
          <a:xfrm>
            <a:off x="1963578" y="5805264"/>
            <a:ext cx="3194233" cy="584775"/>
          </a:xfrm>
          <a:prstGeom prst="rect">
            <a:avLst/>
          </a:prstGeom>
        </p:spPr>
        <p:txBody>
          <a:bodyPr wrap="square">
            <a:spAutoFit/>
          </a:bodyPr>
          <a:lstStyle/>
          <a:p>
            <a:pPr algn="l"/>
            <a:r>
              <a:rPr lang="en-US" sz="1600" i="1" dirty="0" err="1" smtClean="0"/>
              <a:t>CPU.State</a:t>
            </a:r>
            <a:r>
              <a:rPr lang="en-US" sz="1600" i="1" dirty="0" smtClean="0"/>
              <a:t>:=</a:t>
            </a:r>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].State;</a:t>
            </a:r>
          </a:p>
          <a:p>
            <a:pPr algn="l"/>
            <a:r>
              <a:rPr lang="en-US" sz="1600" i="1" dirty="0" smtClean="0"/>
              <a:t>Run CPU;</a:t>
            </a:r>
            <a:endParaRPr lang="en-US" i="1" dirty="0" smtClean="0"/>
          </a:p>
        </p:txBody>
      </p:sp>
      <p:cxnSp>
        <p:nvCxnSpPr>
          <p:cNvPr id="72" name="Straight Connector 71"/>
          <p:cNvCxnSpPr/>
          <p:nvPr/>
        </p:nvCxnSpPr>
        <p:spPr>
          <a:xfrm rot="10800000">
            <a:off x="72008" y="5230250"/>
            <a:ext cx="9144000" cy="0"/>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72008" y="2266512"/>
            <a:ext cx="9144000" cy="0"/>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487725" y="5826750"/>
            <a:ext cx="1548770" cy="338554"/>
          </a:xfrm>
          <a:prstGeom prst="rect">
            <a:avLst/>
          </a:prstGeom>
          <a:noFill/>
          <a:ln>
            <a:solidFill>
              <a:schemeClr val="tx1"/>
            </a:solidFill>
          </a:ln>
        </p:spPr>
        <p:txBody>
          <a:bodyPr wrap="square" rtlCol="1">
            <a:spAutoFit/>
          </a:bodyPr>
          <a:lstStyle/>
          <a:p>
            <a:pPr algn="ctr" rtl="0"/>
            <a:r>
              <a:rPr lang="en-US" sz="1600" dirty="0" smtClean="0"/>
              <a:t>Watchdog</a:t>
            </a:r>
            <a:endParaRPr lang="he-IL" sz="1600" dirty="0">
              <a:cs typeface="Aharoni" panose="02010803020104030203" pitchFamily="2" charset="-79"/>
            </a:endParaRPr>
          </a:p>
        </p:txBody>
      </p:sp>
      <p:sp>
        <p:nvSpPr>
          <p:cNvPr id="101" name="Rectangle 100"/>
          <p:cNvSpPr/>
          <p:nvPr/>
        </p:nvSpPr>
        <p:spPr>
          <a:xfrm>
            <a:off x="6562205" y="4571836"/>
            <a:ext cx="1034131" cy="369332"/>
          </a:xfrm>
          <a:prstGeom prst="rect">
            <a:avLst/>
          </a:prstGeom>
        </p:spPr>
        <p:txBody>
          <a:bodyPr wrap="square">
            <a:spAutoFit/>
          </a:bodyPr>
          <a:lstStyle/>
          <a:p>
            <a:pPr algn="l" rtl="0"/>
            <a:r>
              <a:rPr lang="en-US" i="1" dirty="0" smtClean="0"/>
              <a:t>I’m alive</a:t>
            </a:r>
            <a:endParaRPr lang="en-US" i="1" dirty="0"/>
          </a:p>
        </p:txBody>
      </p:sp>
      <p:sp>
        <p:nvSpPr>
          <p:cNvPr id="94" name="Rectangle 88"/>
          <p:cNvSpPr/>
          <p:nvPr/>
        </p:nvSpPr>
        <p:spPr>
          <a:xfrm>
            <a:off x="-36512" y="2420888"/>
            <a:ext cx="1827038" cy="646331"/>
          </a:xfrm>
          <a:prstGeom prst="rect">
            <a:avLst/>
          </a:prstGeom>
        </p:spPr>
        <p:txBody>
          <a:bodyPr wrap="square">
            <a:spAutoFit/>
          </a:bodyPr>
          <a:lstStyle/>
          <a:p>
            <a:pPr algn="l" rtl="0"/>
            <a:r>
              <a:rPr lang="en-US" i="1" dirty="0"/>
              <a:t>S</a:t>
            </a:r>
            <a:r>
              <a:rPr lang="en-US" i="1" dirty="0" smtClean="0"/>
              <a:t>ystem call  activate </a:t>
            </a:r>
            <a:r>
              <a:rPr lang="en-US" b="1" dirty="0" smtClean="0"/>
              <a:t>VM</a:t>
            </a:r>
            <a:r>
              <a:rPr lang="en-US" b="1" baseline="-25000" dirty="0" smtClean="0"/>
              <a:t> </a:t>
            </a:r>
            <a:endParaRPr lang="en-US" i="1" dirty="0" smtClean="0"/>
          </a:p>
        </p:txBody>
      </p:sp>
      <p:cxnSp>
        <p:nvCxnSpPr>
          <p:cNvPr id="19" name="Elbow Connector 18"/>
          <p:cNvCxnSpPr>
            <a:stCxn id="67" idx="3"/>
            <a:endCxn id="99" idx="1"/>
          </p:cNvCxnSpPr>
          <p:nvPr/>
        </p:nvCxnSpPr>
        <p:spPr>
          <a:xfrm>
            <a:off x="6266552" y="4483859"/>
            <a:ext cx="1349601" cy="29617"/>
          </a:xfrm>
          <a:prstGeom prst="bentConnector3">
            <a:avLst>
              <a:gd name="adj1" fmla="val 50000"/>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953583" y="4631650"/>
            <a:ext cx="131395" cy="1656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199692" y="6330806"/>
            <a:ext cx="753891" cy="338554"/>
          </a:xfrm>
          <a:prstGeom prst="rect">
            <a:avLst/>
          </a:prstGeom>
          <a:noFill/>
          <a:ln>
            <a:solidFill>
              <a:schemeClr val="tx1"/>
            </a:solidFill>
          </a:ln>
        </p:spPr>
        <p:txBody>
          <a:bodyPr wrap="square" rtlCol="1">
            <a:spAutoFit/>
          </a:bodyPr>
          <a:lstStyle/>
          <a:p>
            <a:pPr algn="ctr" rtl="0"/>
            <a:r>
              <a:rPr lang="en-US" sz="1600" dirty="0" smtClean="0"/>
              <a:t>Timer</a:t>
            </a:r>
            <a:endParaRPr lang="he-IL" sz="1600" dirty="0">
              <a:cs typeface="Aharoni" panose="02010803020104030203" pitchFamily="2" charset="-79"/>
            </a:endParaRPr>
          </a:p>
        </p:txBody>
      </p:sp>
      <p:cxnSp>
        <p:nvCxnSpPr>
          <p:cNvPr id="8" name="Straight Arrow Connector 7"/>
          <p:cNvCxnSpPr>
            <a:stCxn id="86" idx="1"/>
          </p:cNvCxnSpPr>
          <p:nvPr/>
        </p:nvCxnSpPr>
        <p:spPr>
          <a:xfrm flipH="1" flipV="1">
            <a:off x="5730789" y="5759680"/>
            <a:ext cx="1756936" cy="236347"/>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92" idx="1"/>
            <a:endCxn id="98" idx="3"/>
          </p:cNvCxnSpPr>
          <p:nvPr/>
        </p:nvCxnSpPr>
        <p:spPr>
          <a:xfrm flipH="1" flipV="1">
            <a:off x="5724128" y="5855786"/>
            <a:ext cx="1475564" cy="644297"/>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380312" y="5949280"/>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7099734" y="6400492"/>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041810" y="5300733"/>
            <a:ext cx="2682318" cy="369332"/>
          </a:xfrm>
          <a:prstGeom prst="rect">
            <a:avLst/>
          </a:prstGeom>
        </p:spPr>
        <p:txBody>
          <a:bodyPr wrap="square">
            <a:spAutoFit/>
          </a:bodyPr>
          <a:lstStyle/>
          <a:p>
            <a:pPr algn="l" rtl="0"/>
            <a:r>
              <a:rPr lang="en-US" i="1" dirty="0" smtClean="0"/>
              <a:t>Timer Interrupt Handler</a:t>
            </a:r>
            <a:endParaRPr lang="en-US" i="1" dirty="0"/>
          </a:p>
        </p:txBody>
      </p:sp>
      <p:sp>
        <p:nvSpPr>
          <p:cNvPr id="89" name="TextBox 88"/>
          <p:cNvSpPr txBox="1"/>
          <p:nvPr/>
        </p:nvSpPr>
        <p:spPr>
          <a:xfrm>
            <a:off x="6308741" y="5426060"/>
            <a:ext cx="1359603" cy="523220"/>
          </a:xfrm>
          <a:prstGeom prst="rect">
            <a:avLst/>
          </a:prstGeom>
          <a:noFill/>
          <a:ln>
            <a:noFill/>
          </a:ln>
        </p:spPr>
        <p:txBody>
          <a:bodyPr wrap="none" rtlCol="1">
            <a:spAutoFit/>
          </a:bodyPr>
          <a:lstStyle/>
          <a:p>
            <a:pPr algn="l" rtl="0"/>
            <a:r>
              <a:rPr lang="en-US" sz="1400" b="1" dirty="0"/>
              <a:t>i</a:t>
            </a:r>
            <a:r>
              <a:rPr lang="en-US" sz="1400" b="1" dirty="0" smtClean="0"/>
              <a:t>f not alive then</a:t>
            </a:r>
          </a:p>
          <a:p>
            <a:pPr algn="l" rtl="0"/>
            <a:r>
              <a:rPr lang="en-US" sz="1400" b="1" dirty="0" smtClean="0"/>
              <a:t>reboot/reload</a:t>
            </a:r>
            <a:endParaRPr lang="he-IL" sz="1600" b="1" dirty="0" smtClean="0">
              <a:cs typeface="Aharoni" panose="02010803020104030203" pitchFamily="2" charset="-79"/>
            </a:endParaRPr>
          </a:p>
        </p:txBody>
      </p:sp>
      <p:sp>
        <p:nvSpPr>
          <p:cNvPr id="103" name="TextBox 102"/>
          <p:cNvSpPr txBox="1"/>
          <p:nvPr/>
        </p:nvSpPr>
        <p:spPr>
          <a:xfrm>
            <a:off x="5868144" y="6146140"/>
            <a:ext cx="856580" cy="523220"/>
          </a:xfrm>
          <a:prstGeom prst="rect">
            <a:avLst/>
          </a:prstGeom>
          <a:noFill/>
          <a:ln>
            <a:noFill/>
          </a:ln>
        </p:spPr>
        <p:txBody>
          <a:bodyPr wrap="none" rtlCol="1">
            <a:spAutoFit/>
          </a:bodyPr>
          <a:lstStyle/>
          <a:p>
            <a:pPr algn="l" rtl="0"/>
            <a:r>
              <a:rPr lang="en-US" sz="1400" b="1" dirty="0" smtClean="0"/>
              <a:t>periodic </a:t>
            </a:r>
          </a:p>
          <a:p>
            <a:pPr algn="l" rtl="0"/>
            <a:r>
              <a:rPr lang="en-US" sz="1400" b="1" dirty="0" smtClean="0"/>
              <a:t>interrupt</a:t>
            </a:r>
            <a:endParaRPr lang="he-IL" sz="1600" b="1" dirty="0" smtClean="0">
              <a:cs typeface="Aharoni" panose="02010803020104030203" pitchFamily="2" charset="-79"/>
            </a:endParaRPr>
          </a:p>
        </p:txBody>
      </p:sp>
      <p:sp>
        <p:nvSpPr>
          <p:cNvPr id="23" name="Rectangle 22"/>
          <p:cNvSpPr/>
          <p:nvPr/>
        </p:nvSpPr>
        <p:spPr>
          <a:xfrm>
            <a:off x="6461910" y="4149080"/>
            <a:ext cx="2574586" cy="1006950"/>
          </a:xfrm>
          <a:prstGeom prst="rect">
            <a:avLst/>
          </a:prstGeom>
          <a:solidFill>
            <a:srgbClr val="A9D975">
              <a:alpha val="25000"/>
            </a:srgbClr>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092280" y="4767535"/>
            <a:ext cx="2304256" cy="461665"/>
          </a:xfrm>
          <a:prstGeom prst="rect">
            <a:avLst/>
          </a:prstGeom>
          <a:noFill/>
        </p:spPr>
        <p:txBody>
          <a:bodyPr wrap="square" rtlCol="1">
            <a:spAutoFit/>
          </a:bodyPr>
          <a:lstStyle/>
          <a:p>
            <a:pPr algn="l" rtl="0"/>
            <a:r>
              <a:rPr lang="en-US" sz="2400" b="1" dirty="0" smtClean="0"/>
              <a:t>S  M  </a:t>
            </a:r>
            <a:r>
              <a:rPr lang="en-US" sz="2400" b="1" dirty="0" err="1" smtClean="0"/>
              <a:t>M</a:t>
            </a:r>
            <a:endParaRPr lang="en-US" sz="2400" b="1" dirty="0" smtClean="0"/>
          </a:p>
        </p:txBody>
      </p:sp>
      <p:sp>
        <p:nvSpPr>
          <p:cNvPr id="99" name="TextBox 98"/>
          <p:cNvSpPr txBox="1"/>
          <p:nvPr/>
        </p:nvSpPr>
        <p:spPr>
          <a:xfrm>
            <a:off x="7616153" y="4221088"/>
            <a:ext cx="1276327" cy="584775"/>
          </a:xfrm>
          <a:prstGeom prst="rect">
            <a:avLst/>
          </a:prstGeom>
          <a:noFill/>
          <a:ln>
            <a:solidFill>
              <a:schemeClr val="tx1"/>
            </a:solidFill>
          </a:ln>
        </p:spPr>
        <p:txBody>
          <a:bodyPr wrap="square" rtlCol="1">
            <a:spAutoFit/>
          </a:bodyPr>
          <a:lstStyle/>
          <a:p>
            <a:pPr algn="ctr" rtl="0"/>
            <a:r>
              <a:rPr lang="en-US" sz="1600" dirty="0" smtClean="0"/>
              <a:t>Watchdog Driver</a:t>
            </a:r>
            <a:endParaRPr lang="he-IL" sz="1600" dirty="0">
              <a:cs typeface="Aharoni" panose="02010803020104030203" pitchFamily="2" charset="-79"/>
            </a:endParaRPr>
          </a:p>
        </p:txBody>
      </p:sp>
      <p:cxnSp>
        <p:nvCxnSpPr>
          <p:cNvPr id="104" name="Elbow Connector 103"/>
          <p:cNvCxnSpPr>
            <a:stCxn id="99" idx="2"/>
            <a:endCxn id="86" idx="0"/>
          </p:cNvCxnSpPr>
          <p:nvPr/>
        </p:nvCxnSpPr>
        <p:spPr>
          <a:xfrm rot="16200000" flipH="1">
            <a:off x="7747770" y="5312409"/>
            <a:ext cx="1020887" cy="7793"/>
          </a:xfrm>
          <a:prstGeom prst="bentConnector3">
            <a:avLst>
              <a:gd name="adj1" fmla="val 50000"/>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5" name="מלבן 9"/>
          <p:cNvSpPr/>
          <p:nvPr/>
        </p:nvSpPr>
        <p:spPr>
          <a:xfrm rot="10800000">
            <a:off x="4684514" y="836941"/>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105" name="TextBox 104"/>
          <p:cNvSpPr txBox="1"/>
          <p:nvPr/>
        </p:nvSpPr>
        <p:spPr>
          <a:xfrm>
            <a:off x="4759267" y="1409002"/>
            <a:ext cx="1161312" cy="369332"/>
          </a:xfrm>
          <a:prstGeom prst="rect">
            <a:avLst/>
          </a:prstGeom>
          <a:noFill/>
          <a:ln>
            <a:solidFill>
              <a:schemeClr val="tx1"/>
            </a:solidFill>
          </a:ln>
        </p:spPr>
        <p:txBody>
          <a:bodyPr wrap="square" rtlCol="1">
            <a:spAutoFit/>
          </a:bodyPr>
          <a:lstStyle/>
          <a:p>
            <a:pPr algn="ctr" rtl="0"/>
            <a:r>
              <a:rPr lang="en-US" dirty="0" smtClean="0"/>
              <a:t>Vespa</a:t>
            </a:r>
            <a:endParaRPr lang="he-IL" dirty="0">
              <a:cs typeface="Aharoni" panose="02010803020104030203" pitchFamily="2" charset="-79"/>
            </a:endParaRPr>
          </a:p>
        </p:txBody>
      </p:sp>
      <p:sp>
        <p:nvSpPr>
          <p:cNvPr id="106" name="TextBox 105"/>
          <p:cNvSpPr txBox="1"/>
          <p:nvPr/>
        </p:nvSpPr>
        <p:spPr>
          <a:xfrm>
            <a:off x="4759267" y="980729"/>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cs typeface="Aharoni" panose="02010803020104030203" pitchFamily="2" charset="-79"/>
            </a:endParaRPr>
          </a:p>
        </p:txBody>
      </p:sp>
      <p:sp>
        <p:nvSpPr>
          <p:cNvPr id="107" name="TextBox 106"/>
          <p:cNvSpPr txBox="1"/>
          <p:nvPr/>
        </p:nvSpPr>
        <p:spPr>
          <a:xfrm>
            <a:off x="4638005" y="1774884"/>
            <a:ext cx="1282574" cy="400110"/>
          </a:xfrm>
          <a:prstGeom prst="rect">
            <a:avLst/>
          </a:prstGeom>
          <a:noFill/>
        </p:spPr>
        <p:txBody>
          <a:bodyPr wrap="square" rtlCol="1">
            <a:spAutoFit/>
          </a:bodyPr>
          <a:lstStyle/>
          <a:p>
            <a:pPr algn="ctr" rtl="0"/>
            <a:r>
              <a:rPr lang="en-US" sz="2000" b="1" dirty="0" smtClean="0"/>
              <a:t>VM</a:t>
            </a:r>
            <a:endParaRPr lang="he-IL" sz="2000" b="1" baseline="-25000" dirty="0">
              <a:cs typeface="Aharoni" panose="02010803020104030203" pitchFamily="2" charset="-79"/>
            </a:endParaRPr>
          </a:p>
        </p:txBody>
      </p:sp>
      <p:cxnSp>
        <p:nvCxnSpPr>
          <p:cNvPr id="109" name="Curved Connector 108"/>
          <p:cNvCxnSpPr>
            <a:stCxn id="107" idx="2"/>
            <a:endCxn id="67" idx="0"/>
          </p:cNvCxnSpPr>
          <p:nvPr/>
        </p:nvCxnSpPr>
        <p:spPr>
          <a:xfrm rot="5400000">
            <a:off x="4189480" y="3224770"/>
            <a:ext cx="2139588" cy="40036"/>
          </a:xfrm>
          <a:prstGeom prst="curvedConnector3">
            <a:avLst>
              <a:gd name="adj1" fmla="val 50000"/>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111" idx="1"/>
            <a:endCxn id="85" idx="1"/>
          </p:cNvCxnSpPr>
          <p:nvPr/>
        </p:nvCxnSpPr>
        <p:spPr>
          <a:xfrm rot="10800000">
            <a:off x="6012160" y="1520903"/>
            <a:ext cx="740852" cy="122707"/>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753012" y="1412776"/>
            <a:ext cx="555292" cy="461665"/>
          </a:xfrm>
          <a:prstGeom prst="rect">
            <a:avLst/>
          </a:prstGeom>
          <a:noFill/>
          <a:ln>
            <a:solidFill>
              <a:schemeClr val="tx1"/>
            </a:solidFill>
          </a:ln>
        </p:spPr>
        <p:txBody>
          <a:bodyPr wrap="square" rtlCol="1">
            <a:spAutoFit/>
          </a:bodyPr>
          <a:lstStyle/>
          <a:p>
            <a:pPr algn="ctr" rtl="0"/>
            <a:r>
              <a:rPr lang="en-US" sz="1200" dirty="0" smtClean="0"/>
              <a:t>T</a:t>
            </a:r>
            <a:endParaRPr lang="he-IL" sz="1200" b="1" baseline="-25000" dirty="0">
              <a:cs typeface="Aharoni" panose="02010803020104030203" pitchFamily="2" charset="-79"/>
            </a:endParaRPr>
          </a:p>
          <a:p>
            <a:pPr algn="ctr" rtl="0"/>
            <a:r>
              <a:rPr lang="en-US" sz="1200" dirty="0" smtClean="0"/>
              <a:t>(</a:t>
            </a:r>
            <a:r>
              <a:rPr lang="en-US" sz="1200" b="1" dirty="0" smtClean="0"/>
              <a:t>VM</a:t>
            </a:r>
            <a:r>
              <a:rPr lang="en-US" sz="1200" dirty="0" smtClean="0"/>
              <a:t>)</a:t>
            </a:r>
            <a:endParaRPr lang="he-IL" sz="1200" dirty="0">
              <a:cs typeface="Aharoni" panose="02010803020104030203" pitchFamily="2" charset="-79"/>
            </a:endParaRPr>
          </a:p>
        </p:txBody>
      </p:sp>
      <p:cxnSp>
        <p:nvCxnSpPr>
          <p:cNvPr id="38" name="Straight Arrow Connector 37"/>
          <p:cNvCxnSpPr/>
          <p:nvPr/>
        </p:nvCxnSpPr>
        <p:spPr>
          <a:xfrm flipH="1" flipV="1">
            <a:off x="3287130" y="2202851"/>
            <a:ext cx="53949" cy="546718"/>
          </a:xfrm>
          <a:prstGeom prst="straightConnector1">
            <a:avLst/>
          </a:prstGeom>
          <a:noFill/>
          <a:ln w="50800">
            <a:prstDash val="sysDot"/>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14" name="TextBox 113"/>
          <p:cNvSpPr txBox="1"/>
          <p:nvPr/>
        </p:nvSpPr>
        <p:spPr>
          <a:xfrm>
            <a:off x="6975273" y="3049395"/>
            <a:ext cx="434215" cy="369332"/>
          </a:xfrm>
          <a:prstGeom prst="rect">
            <a:avLst/>
          </a:prstGeom>
          <a:noFill/>
          <a:ln>
            <a:solidFill>
              <a:schemeClr val="accent1">
                <a:shade val="50000"/>
              </a:schemeClr>
            </a:solidFill>
          </a:ln>
        </p:spPr>
        <p:txBody>
          <a:bodyPr wrap="square" rtlCol="1">
            <a:spAutoFit/>
          </a:bodyPr>
          <a:lstStyle/>
          <a:p>
            <a:pPr algn="ctr" rtl="0"/>
            <a:r>
              <a:rPr lang="en-US" dirty="0" smtClean="0"/>
              <a:t>T</a:t>
            </a:r>
            <a:endParaRPr lang="he-IL" b="1" baseline="-25000" dirty="0">
              <a:cs typeface="Aharoni" panose="02010803020104030203" pitchFamily="2" charset="-79"/>
            </a:endParaRPr>
          </a:p>
        </p:txBody>
      </p:sp>
      <p:cxnSp>
        <p:nvCxnSpPr>
          <p:cNvPr id="118" name="Elbow Connector 117"/>
          <p:cNvCxnSpPr>
            <a:stCxn id="114" idx="0"/>
            <a:endCxn id="111" idx="2"/>
          </p:cNvCxnSpPr>
          <p:nvPr/>
        </p:nvCxnSpPr>
        <p:spPr>
          <a:xfrm rot="16200000" flipV="1">
            <a:off x="6524043" y="2381056"/>
            <a:ext cx="1174954" cy="161723"/>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281810" y="2852936"/>
            <a:ext cx="1666454" cy="646331"/>
          </a:xfrm>
          <a:prstGeom prst="rect">
            <a:avLst/>
          </a:prstGeom>
        </p:spPr>
        <p:txBody>
          <a:bodyPr wrap="square">
            <a:spAutoFit/>
          </a:bodyPr>
          <a:lstStyle/>
          <a:p>
            <a:pPr algn="l" rtl="0"/>
            <a:r>
              <a:rPr lang="en-US" i="1" dirty="0" smtClean="0"/>
              <a:t>Check/enforce</a:t>
            </a:r>
          </a:p>
          <a:p>
            <a:pPr algn="l" rtl="0"/>
            <a:r>
              <a:rPr lang="en-US" i="1" dirty="0" smtClean="0"/>
              <a:t>/backup state</a:t>
            </a:r>
            <a:endParaRPr lang="en-US" i="1" dirty="0"/>
          </a:p>
        </p:txBody>
      </p:sp>
      <p:sp>
        <p:nvSpPr>
          <p:cNvPr id="3" name="Freeform 2"/>
          <p:cNvSpPr/>
          <p:nvPr/>
        </p:nvSpPr>
        <p:spPr>
          <a:xfrm>
            <a:off x="2395959" y="2210765"/>
            <a:ext cx="2627454" cy="2362737"/>
          </a:xfrm>
          <a:custGeom>
            <a:avLst/>
            <a:gdLst>
              <a:gd name="connsiteX0" fmla="*/ 2627454 w 2627454"/>
              <a:gd name="connsiteY0" fmla="*/ 0 h 2362737"/>
              <a:gd name="connsiteX1" fmla="*/ 1724628 w 2627454"/>
              <a:gd name="connsiteY1" fmla="*/ 1863524 h 2362737"/>
              <a:gd name="connsiteX2" fmla="*/ 648183 w 2627454"/>
              <a:gd name="connsiteY2" fmla="*/ 2349660 h 2362737"/>
              <a:gd name="connsiteX3" fmla="*/ 0 w 2627454"/>
              <a:gd name="connsiteY3" fmla="*/ 2176040 h 2362737"/>
            </a:gdLst>
            <a:ahLst/>
            <a:cxnLst>
              <a:cxn ang="0">
                <a:pos x="connsiteX0" y="connsiteY0"/>
              </a:cxn>
              <a:cxn ang="0">
                <a:pos x="connsiteX1" y="connsiteY1"/>
              </a:cxn>
              <a:cxn ang="0">
                <a:pos x="connsiteX2" y="connsiteY2"/>
              </a:cxn>
              <a:cxn ang="0">
                <a:pos x="connsiteX3" y="connsiteY3"/>
              </a:cxn>
            </a:cxnLst>
            <a:rect l="l" t="t" r="r" b="b"/>
            <a:pathLst>
              <a:path w="2627454" h="2362737">
                <a:moveTo>
                  <a:pt x="2627454" y="0"/>
                </a:moveTo>
                <a:cubicBezTo>
                  <a:pt x="2340980" y="735957"/>
                  <a:pt x="2054506" y="1471914"/>
                  <a:pt x="1724628" y="1863524"/>
                </a:cubicBezTo>
                <a:cubicBezTo>
                  <a:pt x="1394749" y="2255134"/>
                  <a:pt x="935621" y="2297574"/>
                  <a:pt x="648183" y="2349660"/>
                </a:cubicBezTo>
                <a:cubicBezTo>
                  <a:pt x="360745" y="2401746"/>
                  <a:pt x="180372" y="2288893"/>
                  <a:pt x="0" y="2176040"/>
                </a:cubicBezTo>
              </a:path>
            </a:pathLst>
          </a:custGeom>
          <a:noFill/>
          <a:ln w="41275">
            <a:prstDash val="dash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41650" y="3419708"/>
            <a:ext cx="1666454" cy="646331"/>
          </a:xfrm>
          <a:prstGeom prst="rect">
            <a:avLst/>
          </a:prstGeom>
        </p:spPr>
        <p:txBody>
          <a:bodyPr wrap="square">
            <a:spAutoFit/>
          </a:bodyPr>
          <a:lstStyle/>
          <a:p>
            <a:pPr algn="l" rtl="0"/>
            <a:r>
              <a:rPr lang="en-US" i="1" dirty="0" smtClean="0"/>
              <a:t>Extended</a:t>
            </a:r>
          </a:p>
          <a:p>
            <a:pPr algn="l" rtl="0"/>
            <a:r>
              <a:rPr lang="en-US" i="1" dirty="0" err="1" smtClean="0"/>
              <a:t>hypercalls</a:t>
            </a:r>
            <a:endParaRPr lang="en-US" i="1" dirty="0"/>
          </a:p>
        </p:txBody>
      </p:sp>
    </p:spTree>
    <p:extLst>
      <p:ext uri="{BB962C8B-B14F-4D97-AF65-F5344CB8AC3E}">
        <p14:creationId xmlns:p14="http://schemas.microsoft.com/office/powerpoint/2010/main" val="2650054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Alternate Process 17"/>
          <p:cNvSpPr/>
          <p:nvPr/>
        </p:nvSpPr>
        <p:spPr>
          <a:xfrm>
            <a:off x="1215434" y="419472"/>
            <a:ext cx="7821061" cy="3312368"/>
          </a:xfrm>
          <a:prstGeom prst="flowChartAlternateProcess">
            <a:avLst/>
          </a:prstGeom>
          <a:solidFill>
            <a:schemeClr val="bg2"/>
          </a:solidFill>
          <a:ln w="63500">
            <a:solidFill>
              <a:srgbClr val="8DCD4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Alternate Process 15"/>
          <p:cNvSpPr/>
          <p:nvPr/>
        </p:nvSpPr>
        <p:spPr>
          <a:xfrm>
            <a:off x="955216" y="4821908"/>
            <a:ext cx="3600400" cy="551308"/>
          </a:xfrm>
          <a:prstGeom prst="flowChartAlternateProcess">
            <a:avLst/>
          </a:prstGeom>
          <a:solidFill>
            <a:schemeClr val="bg2"/>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364088" y="1052736"/>
            <a:ext cx="3528392" cy="950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Stabilization Manager</a:t>
            </a:r>
          </a:p>
          <a:p>
            <a:pPr algn="ctr"/>
            <a:r>
              <a:rPr lang="en-US" dirty="0" smtClean="0">
                <a:solidFill>
                  <a:schemeClr val="tx1"/>
                </a:solidFill>
              </a:rPr>
              <a:t>Performs system safety checks</a:t>
            </a:r>
          </a:p>
          <a:p>
            <a:pPr algn="ctr"/>
            <a:r>
              <a:rPr lang="en-US" dirty="0" smtClean="0">
                <a:solidFill>
                  <a:schemeClr val="tx1"/>
                </a:solidFill>
              </a:rPr>
              <a:t>Resets/reboots if failed </a:t>
            </a:r>
            <a:endParaRPr lang="en-US" dirty="0">
              <a:solidFill>
                <a:schemeClr val="tx1"/>
              </a:solidFill>
            </a:endParaRPr>
          </a:p>
        </p:txBody>
      </p:sp>
      <p:sp>
        <p:nvSpPr>
          <p:cNvPr id="5" name="Rectangle 4"/>
          <p:cNvSpPr/>
          <p:nvPr/>
        </p:nvSpPr>
        <p:spPr>
          <a:xfrm>
            <a:off x="1412032" y="1277144"/>
            <a:ext cx="1819234" cy="496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Watchdog Driver</a:t>
            </a:r>
            <a:endParaRPr lang="en-US" dirty="0">
              <a:solidFill>
                <a:schemeClr val="tx1"/>
              </a:solidFill>
            </a:endParaRPr>
          </a:p>
        </p:txBody>
      </p:sp>
      <p:sp>
        <p:nvSpPr>
          <p:cNvPr id="6" name="Rectangle 5"/>
          <p:cNvSpPr/>
          <p:nvPr/>
        </p:nvSpPr>
        <p:spPr>
          <a:xfrm>
            <a:off x="1420726" y="4893917"/>
            <a:ext cx="181923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Integrity Checker</a:t>
            </a:r>
            <a:endParaRPr lang="en-US" dirty="0">
              <a:solidFill>
                <a:schemeClr val="tx1"/>
              </a:solidFill>
            </a:endParaRPr>
          </a:p>
        </p:txBody>
      </p:sp>
      <p:sp>
        <p:nvSpPr>
          <p:cNvPr id="7" name="Rectangle 6"/>
          <p:cNvSpPr/>
          <p:nvPr/>
        </p:nvSpPr>
        <p:spPr>
          <a:xfrm>
            <a:off x="1437111" y="6237313"/>
            <a:ext cx="1819234" cy="360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Hardware Timer</a:t>
            </a:r>
            <a:endParaRPr lang="en-US" dirty="0">
              <a:solidFill>
                <a:schemeClr val="tx1"/>
              </a:solidFill>
            </a:endParaRPr>
          </a:p>
        </p:txBody>
      </p:sp>
      <p:cxnSp>
        <p:nvCxnSpPr>
          <p:cNvPr id="9" name="Elbow Connector 8"/>
          <p:cNvCxnSpPr>
            <a:stCxn id="7" idx="0"/>
            <a:endCxn id="6" idx="2"/>
          </p:cNvCxnSpPr>
          <p:nvPr/>
        </p:nvCxnSpPr>
        <p:spPr>
          <a:xfrm rot="16200000" flipV="1">
            <a:off x="1846858" y="5737442"/>
            <a:ext cx="983356" cy="1638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0"/>
            <a:endCxn id="5" idx="2"/>
          </p:cNvCxnSpPr>
          <p:nvPr/>
        </p:nvCxnSpPr>
        <p:spPr>
          <a:xfrm rot="16200000" flipV="1">
            <a:off x="766078" y="3329652"/>
            <a:ext cx="3119836" cy="86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3"/>
            <a:endCxn id="4" idx="1"/>
          </p:cNvCxnSpPr>
          <p:nvPr/>
        </p:nvCxnSpPr>
        <p:spPr>
          <a:xfrm>
            <a:off x="3231266" y="1525613"/>
            <a:ext cx="2132822" cy="2579"/>
          </a:xfrm>
          <a:prstGeom prst="bentConnector3">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a:endCxn id="4" idx="0"/>
          </p:cNvCxnSpPr>
          <p:nvPr/>
        </p:nvCxnSpPr>
        <p:spPr>
          <a:xfrm rot="5400000" flipH="1" flipV="1">
            <a:off x="4612762" y="-1238377"/>
            <a:ext cx="224408" cy="4806635"/>
          </a:xfrm>
          <a:prstGeom prst="bentConnector3">
            <a:avLst>
              <a:gd name="adj1" fmla="val 201868"/>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59471" y="4911551"/>
            <a:ext cx="1152128" cy="461665"/>
          </a:xfrm>
          <a:prstGeom prst="rect">
            <a:avLst/>
          </a:prstGeom>
          <a:noFill/>
        </p:spPr>
        <p:txBody>
          <a:bodyPr wrap="square" rtlCol="1">
            <a:spAutoFit/>
          </a:bodyPr>
          <a:lstStyle/>
          <a:p>
            <a:pPr algn="l" rtl="0"/>
            <a:r>
              <a:rPr lang="en-US" sz="2400" b="1" dirty="0" smtClean="0"/>
              <a:t>S  M  </a:t>
            </a:r>
            <a:r>
              <a:rPr lang="en-US" sz="2400" b="1" dirty="0" err="1" smtClean="0"/>
              <a:t>M</a:t>
            </a:r>
            <a:endParaRPr lang="en-US" sz="2400" b="1" dirty="0" smtClean="0"/>
          </a:p>
        </p:txBody>
      </p:sp>
      <p:sp>
        <p:nvSpPr>
          <p:cNvPr id="19" name="TextBox 18"/>
          <p:cNvSpPr txBox="1"/>
          <p:nvPr/>
        </p:nvSpPr>
        <p:spPr>
          <a:xfrm>
            <a:off x="2827423" y="3211234"/>
            <a:ext cx="2304256" cy="461665"/>
          </a:xfrm>
          <a:prstGeom prst="rect">
            <a:avLst/>
          </a:prstGeom>
          <a:noFill/>
        </p:spPr>
        <p:txBody>
          <a:bodyPr wrap="square" rtlCol="1">
            <a:spAutoFit/>
          </a:bodyPr>
          <a:lstStyle/>
          <a:p>
            <a:pPr algn="l" rtl="0"/>
            <a:r>
              <a:rPr lang="en-US" sz="2400" b="1" dirty="0" smtClean="0"/>
              <a:t>OS Kernel</a:t>
            </a:r>
          </a:p>
        </p:txBody>
      </p:sp>
      <p:sp>
        <p:nvSpPr>
          <p:cNvPr id="20" name="Rectangle 19"/>
          <p:cNvSpPr/>
          <p:nvPr/>
        </p:nvSpPr>
        <p:spPr>
          <a:xfrm>
            <a:off x="284653" y="5517233"/>
            <a:ext cx="3063211" cy="646331"/>
          </a:xfrm>
          <a:prstGeom prst="rect">
            <a:avLst/>
          </a:prstGeom>
        </p:spPr>
        <p:txBody>
          <a:bodyPr wrap="none">
            <a:spAutoFit/>
          </a:bodyPr>
          <a:lstStyle/>
          <a:p>
            <a:pPr algn="ctr"/>
            <a:r>
              <a:rPr lang="en-US" dirty="0" smtClean="0"/>
              <a:t>System Management Interrupt</a:t>
            </a:r>
          </a:p>
          <a:p>
            <a:pPr algn="ctr"/>
            <a:r>
              <a:rPr lang="en-US" dirty="0" smtClean="0"/>
              <a:t> (rare, every 5 minutes)</a:t>
            </a:r>
            <a:endParaRPr lang="en-US" dirty="0"/>
          </a:p>
        </p:txBody>
      </p:sp>
      <p:sp>
        <p:nvSpPr>
          <p:cNvPr id="21" name="Rectangle 20"/>
          <p:cNvSpPr/>
          <p:nvPr/>
        </p:nvSpPr>
        <p:spPr>
          <a:xfrm>
            <a:off x="107504" y="4380568"/>
            <a:ext cx="2215863" cy="369332"/>
          </a:xfrm>
          <a:prstGeom prst="rect">
            <a:avLst/>
          </a:prstGeom>
        </p:spPr>
        <p:txBody>
          <a:bodyPr wrap="none">
            <a:spAutoFit/>
          </a:bodyPr>
          <a:lstStyle/>
          <a:p>
            <a:pPr algn="ctr"/>
            <a:r>
              <a:rPr lang="en-US" dirty="0" smtClean="0"/>
              <a:t>Integrity check (MD5)</a:t>
            </a:r>
            <a:endParaRPr lang="en-US" dirty="0"/>
          </a:p>
        </p:txBody>
      </p:sp>
      <p:sp>
        <p:nvSpPr>
          <p:cNvPr id="22" name="Rectangle 21"/>
          <p:cNvSpPr/>
          <p:nvPr/>
        </p:nvSpPr>
        <p:spPr>
          <a:xfrm>
            <a:off x="3316656" y="476672"/>
            <a:ext cx="1726627" cy="369332"/>
          </a:xfrm>
          <a:prstGeom prst="rect">
            <a:avLst/>
          </a:prstGeom>
        </p:spPr>
        <p:txBody>
          <a:bodyPr wrap="none">
            <a:spAutoFit/>
          </a:bodyPr>
          <a:lstStyle/>
          <a:p>
            <a:pPr algn="ctr"/>
            <a:r>
              <a:rPr lang="en-US" dirty="0" smtClean="0"/>
              <a:t>Watchdog signal</a:t>
            </a:r>
            <a:endParaRPr lang="en-US" dirty="0"/>
          </a:p>
        </p:txBody>
      </p:sp>
      <p:sp>
        <p:nvSpPr>
          <p:cNvPr id="23" name="Rectangle 22"/>
          <p:cNvSpPr/>
          <p:nvPr/>
        </p:nvSpPr>
        <p:spPr>
          <a:xfrm>
            <a:off x="3717774" y="1169805"/>
            <a:ext cx="988476" cy="369332"/>
          </a:xfrm>
          <a:prstGeom prst="rect">
            <a:avLst/>
          </a:prstGeom>
        </p:spPr>
        <p:txBody>
          <a:bodyPr wrap="none">
            <a:spAutoFit/>
          </a:bodyPr>
          <a:lstStyle/>
          <a:p>
            <a:pPr algn="ctr"/>
            <a:r>
              <a:rPr lang="en-US" dirty="0" smtClean="0"/>
              <a:t>I’m Alive</a:t>
            </a:r>
            <a:endParaRPr lang="en-US" dirty="0"/>
          </a:p>
        </p:txBody>
      </p:sp>
      <p:sp>
        <p:nvSpPr>
          <p:cNvPr id="24" name="Rectangle 23"/>
          <p:cNvSpPr/>
          <p:nvPr/>
        </p:nvSpPr>
        <p:spPr>
          <a:xfrm>
            <a:off x="2269916" y="4380568"/>
            <a:ext cx="1709635" cy="369332"/>
          </a:xfrm>
          <a:prstGeom prst="rect">
            <a:avLst/>
          </a:prstGeom>
        </p:spPr>
        <p:txBody>
          <a:bodyPr wrap="none">
            <a:spAutoFit/>
          </a:bodyPr>
          <a:lstStyle/>
          <a:p>
            <a:pPr algn="ctr"/>
            <a:r>
              <a:rPr lang="en-US" dirty="0" smtClean="0"/>
              <a:t>(reboot if failed)</a:t>
            </a:r>
            <a:endParaRPr lang="en-US" dirty="0"/>
          </a:p>
        </p:txBody>
      </p:sp>
      <p:sp>
        <p:nvSpPr>
          <p:cNvPr id="25" name="Rectangle 24"/>
          <p:cNvSpPr/>
          <p:nvPr/>
        </p:nvSpPr>
        <p:spPr>
          <a:xfrm>
            <a:off x="6228184" y="2851195"/>
            <a:ext cx="1819234" cy="360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Timer</a:t>
            </a:r>
            <a:endParaRPr lang="en-US" dirty="0">
              <a:solidFill>
                <a:schemeClr val="tx1"/>
              </a:solidFill>
            </a:endParaRPr>
          </a:p>
        </p:txBody>
      </p:sp>
      <p:cxnSp>
        <p:nvCxnSpPr>
          <p:cNvPr id="3" name="Elbow Connector 2"/>
          <p:cNvCxnSpPr>
            <a:stCxn id="25" idx="0"/>
            <a:endCxn id="4" idx="2"/>
          </p:cNvCxnSpPr>
          <p:nvPr/>
        </p:nvCxnSpPr>
        <p:spPr>
          <a:xfrm rot="16200000" flipV="1">
            <a:off x="6709270" y="2422663"/>
            <a:ext cx="847547" cy="95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22101" y="2204864"/>
            <a:ext cx="3362267" cy="646331"/>
          </a:xfrm>
          <a:prstGeom prst="rect">
            <a:avLst/>
          </a:prstGeom>
        </p:spPr>
        <p:txBody>
          <a:bodyPr wrap="none">
            <a:spAutoFit/>
          </a:bodyPr>
          <a:lstStyle/>
          <a:p>
            <a:pPr algn="ctr"/>
            <a:r>
              <a:rPr lang="en-US" dirty="0" smtClean="0"/>
              <a:t>Timer signal</a:t>
            </a:r>
          </a:p>
          <a:p>
            <a:pPr algn="ctr"/>
            <a:r>
              <a:rPr lang="en-US" dirty="0" smtClean="0"/>
              <a:t> (frequent, once in a few seconds)</a:t>
            </a:r>
            <a:endParaRPr lang="en-US" dirty="0"/>
          </a:p>
        </p:txBody>
      </p:sp>
    </p:spTree>
    <p:extLst>
      <p:ext uri="{BB962C8B-B14F-4D97-AF65-F5344CB8AC3E}">
        <p14:creationId xmlns:p14="http://schemas.microsoft.com/office/powerpoint/2010/main" val="140769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General architecture- Watchdog in the kernel</a:t>
            </a:r>
            <a:endParaRPr lang="en-US" dirty="0"/>
          </a:p>
        </p:txBody>
      </p:sp>
    </p:spTree>
    <p:extLst>
      <p:ext uri="{BB962C8B-B14F-4D97-AF65-F5344CB8AC3E}">
        <p14:creationId xmlns:p14="http://schemas.microsoft.com/office/powerpoint/2010/main" val="306250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a:off x="1997393" y="4161159"/>
            <a:ext cx="268187" cy="260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93166" y="1406527"/>
            <a:ext cx="166180" cy="188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5118243" y="5671120"/>
            <a:ext cx="605885" cy="369332"/>
          </a:xfrm>
          <a:prstGeom prst="rect">
            <a:avLst/>
          </a:prstGeom>
          <a:noFill/>
          <a:ln>
            <a:solidFill>
              <a:schemeClr val="tx1"/>
            </a:solidFill>
          </a:ln>
          <a:effectLst>
            <a:innerShdw dist="114300" dir="18900000">
              <a:prstClr val="black">
                <a:alpha val="50000"/>
              </a:prstClr>
            </a:innerShdw>
          </a:effectLst>
        </p:spPr>
        <p:txBody>
          <a:bodyPr wrap="square" rtlCol="1">
            <a:spAutoFit/>
          </a:bodyPr>
          <a:lstStyle/>
          <a:p>
            <a:pPr algn="l" rtl="0"/>
            <a:r>
              <a:rPr lang="en-US" dirty="0" smtClean="0"/>
              <a:t>CPU</a:t>
            </a:r>
            <a:endParaRPr lang="he-IL" dirty="0">
              <a:cs typeface="Aharoni" panose="02010803020104030203" pitchFamily="2" charset="-79"/>
            </a:endParaRPr>
          </a:p>
        </p:txBody>
      </p:sp>
      <p:sp>
        <p:nvSpPr>
          <p:cNvPr id="26" name="Oval 25"/>
          <p:cNvSpPr/>
          <p:nvPr/>
        </p:nvSpPr>
        <p:spPr>
          <a:xfrm>
            <a:off x="5564609" y="5877272"/>
            <a:ext cx="159519" cy="15504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2084443" y="6402814"/>
            <a:ext cx="3135629" cy="338554"/>
          </a:xfrm>
          <a:prstGeom prst="rect">
            <a:avLst/>
          </a:prstGeom>
        </p:spPr>
        <p:txBody>
          <a:bodyPr wrap="square">
            <a:spAutoFit/>
          </a:bodyPr>
          <a:lstStyle/>
          <a:p>
            <a:pPr algn="l"/>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a:t>
            </a:r>
            <a:r>
              <a:rPr lang="en-US" sz="1600" i="1" dirty="0"/>
              <a:t>State</a:t>
            </a:r>
            <a:r>
              <a:rPr lang="en-US" sz="1600" i="1" dirty="0" smtClean="0"/>
              <a:t>:=</a:t>
            </a:r>
            <a:r>
              <a:rPr lang="en-US" sz="1600" i="1" dirty="0" err="1" smtClean="0"/>
              <a:t>CPU.State</a:t>
            </a:r>
            <a:r>
              <a:rPr lang="en-US" sz="1600" i="1" dirty="0"/>
              <a:t>;</a:t>
            </a:r>
            <a:endParaRPr lang="en-US" dirty="0"/>
          </a:p>
        </p:txBody>
      </p:sp>
      <p:sp>
        <p:nvSpPr>
          <p:cNvPr id="48" name="מלבן 9"/>
          <p:cNvSpPr/>
          <p:nvPr/>
        </p:nvSpPr>
        <p:spPr>
          <a:xfrm rot="10800000">
            <a:off x="395537" y="834929"/>
            <a:ext cx="1548858" cy="133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49" name="TextBox 48"/>
          <p:cNvSpPr txBox="1"/>
          <p:nvPr/>
        </p:nvSpPr>
        <p:spPr>
          <a:xfrm>
            <a:off x="450624" y="1371067"/>
            <a:ext cx="1260139" cy="369332"/>
          </a:xfrm>
          <a:prstGeom prst="rect">
            <a:avLst/>
          </a:prstGeom>
          <a:noFill/>
          <a:ln>
            <a:solidFill>
              <a:schemeClr val="tx1"/>
            </a:solidFill>
          </a:ln>
        </p:spPr>
        <p:txBody>
          <a:bodyPr wrap="square" rtlCol="1">
            <a:spAutoFit/>
          </a:bodyPr>
          <a:lstStyle/>
          <a:p>
            <a:pPr algn="l" rtl="0"/>
            <a:r>
              <a:rPr lang="en-US" dirty="0" smtClean="0"/>
              <a:t>User Apps</a:t>
            </a:r>
            <a:endParaRPr lang="he-IL" dirty="0">
              <a:cs typeface="Aharoni" panose="02010803020104030203" pitchFamily="2" charset="-79"/>
            </a:endParaRPr>
          </a:p>
        </p:txBody>
      </p:sp>
      <p:sp>
        <p:nvSpPr>
          <p:cNvPr id="50" name="TextBox 49"/>
          <p:cNvSpPr txBox="1"/>
          <p:nvPr/>
        </p:nvSpPr>
        <p:spPr>
          <a:xfrm>
            <a:off x="450624" y="942794"/>
            <a:ext cx="1260139" cy="369332"/>
          </a:xfrm>
          <a:prstGeom prst="rect">
            <a:avLst/>
          </a:prstGeom>
          <a:noFill/>
          <a:ln>
            <a:solidFill>
              <a:schemeClr val="tx1"/>
            </a:solidFill>
          </a:ln>
        </p:spPr>
        <p:txBody>
          <a:bodyPr wrap="square" rtlCol="1">
            <a:spAutoFit/>
          </a:bodyPr>
          <a:lstStyle/>
          <a:p>
            <a:pPr algn="l" rtl="0"/>
            <a:r>
              <a:rPr lang="en-US" dirty="0" smtClean="0"/>
              <a:t>Guest OS</a:t>
            </a:r>
            <a:endParaRPr lang="he-IL" dirty="0">
              <a:cs typeface="Aharoni" panose="02010803020104030203" pitchFamily="2" charset="-79"/>
            </a:endParaRPr>
          </a:p>
        </p:txBody>
      </p:sp>
      <p:sp>
        <p:nvSpPr>
          <p:cNvPr id="51" name="TextBox 50"/>
          <p:cNvSpPr txBox="1"/>
          <p:nvPr/>
        </p:nvSpPr>
        <p:spPr>
          <a:xfrm>
            <a:off x="416870" y="1736949"/>
            <a:ext cx="1317885" cy="400111"/>
          </a:xfrm>
          <a:prstGeom prst="rect">
            <a:avLst/>
          </a:prstGeom>
          <a:noFill/>
        </p:spPr>
        <p:txBody>
          <a:bodyPr wrap="square" rtlCol="1">
            <a:spAutoFit/>
          </a:bodyPr>
          <a:lstStyle/>
          <a:p>
            <a:pPr algn="ctr" rtl="0"/>
            <a:r>
              <a:rPr lang="en-US" sz="2000" b="1" dirty="0" smtClean="0"/>
              <a:t>VM</a:t>
            </a:r>
            <a:r>
              <a:rPr lang="en-US" sz="2000" b="1" baseline="-25000" dirty="0" smtClean="0"/>
              <a:t>1</a:t>
            </a:r>
            <a:endParaRPr lang="he-IL" sz="2000" b="1" baseline="-25000" dirty="0">
              <a:cs typeface="Aharoni" panose="02010803020104030203" pitchFamily="2" charset="-79"/>
            </a:endParaRPr>
          </a:p>
        </p:txBody>
      </p:sp>
      <p:sp>
        <p:nvSpPr>
          <p:cNvPr id="53" name="מלבן 9"/>
          <p:cNvSpPr/>
          <p:nvPr/>
        </p:nvSpPr>
        <p:spPr>
          <a:xfrm rot="10800000">
            <a:off x="2746301" y="834928"/>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54" name="TextBox 53"/>
          <p:cNvSpPr txBox="1"/>
          <p:nvPr/>
        </p:nvSpPr>
        <p:spPr>
          <a:xfrm>
            <a:off x="2821054" y="1406989"/>
            <a:ext cx="1161312" cy="369332"/>
          </a:xfrm>
          <a:prstGeom prst="rect">
            <a:avLst/>
          </a:prstGeom>
          <a:noFill/>
          <a:ln>
            <a:solidFill>
              <a:schemeClr val="tx1"/>
            </a:solidFill>
          </a:ln>
        </p:spPr>
        <p:txBody>
          <a:bodyPr wrap="square" rtlCol="1">
            <a:spAutoFit/>
          </a:bodyPr>
          <a:lstStyle/>
          <a:p>
            <a:pPr algn="l" rtl="0"/>
            <a:r>
              <a:rPr lang="en-US" dirty="0" smtClean="0"/>
              <a:t>User Apps</a:t>
            </a:r>
            <a:endParaRPr lang="he-IL" dirty="0">
              <a:cs typeface="Aharoni" panose="02010803020104030203" pitchFamily="2" charset="-79"/>
            </a:endParaRPr>
          </a:p>
        </p:txBody>
      </p:sp>
      <p:sp>
        <p:nvSpPr>
          <p:cNvPr id="55" name="TextBox 54"/>
          <p:cNvSpPr txBox="1"/>
          <p:nvPr/>
        </p:nvSpPr>
        <p:spPr>
          <a:xfrm>
            <a:off x="2821054" y="978716"/>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cs typeface="Aharoni" panose="02010803020104030203" pitchFamily="2" charset="-79"/>
            </a:endParaRPr>
          </a:p>
        </p:txBody>
      </p:sp>
      <p:sp>
        <p:nvSpPr>
          <p:cNvPr id="56" name="TextBox 55"/>
          <p:cNvSpPr txBox="1"/>
          <p:nvPr/>
        </p:nvSpPr>
        <p:spPr>
          <a:xfrm>
            <a:off x="2699792" y="1772871"/>
            <a:ext cx="1282574" cy="400110"/>
          </a:xfrm>
          <a:prstGeom prst="rect">
            <a:avLst/>
          </a:prstGeom>
          <a:noFill/>
        </p:spPr>
        <p:txBody>
          <a:bodyPr wrap="square" rtlCol="1">
            <a:spAutoFit/>
          </a:bodyPr>
          <a:lstStyle/>
          <a:p>
            <a:pPr algn="ctr" rtl="0"/>
            <a:r>
              <a:rPr lang="en-US" sz="2000" b="1" dirty="0" smtClean="0"/>
              <a:t>VM</a:t>
            </a:r>
            <a:r>
              <a:rPr lang="en-US" sz="2000" b="1" baseline="-25000" dirty="0" smtClean="0"/>
              <a:t>2</a:t>
            </a:r>
            <a:endParaRPr lang="he-IL" sz="2000" b="1" baseline="-25000" dirty="0">
              <a:cs typeface="Aharoni" panose="02010803020104030203" pitchFamily="2" charset="-79"/>
            </a:endParaRPr>
          </a:p>
        </p:txBody>
      </p:sp>
      <p:sp>
        <p:nvSpPr>
          <p:cNvPr id="59" name="TextBox 58"/>
          <p:cNvSpPr txBox="1"/>
          <p:nvPr/>
        </p:nvSpPr>
        <p:spPr>
          <a:xfrm>
            <a:off x="8587787" y="3227491"/>
            <a:ext cx="1008112" cy="461665"/>
          </a:xfrm>
          <a:prstGeom prst="rect">
            <a:avLst/>
          </a:prstGeom>
          <a:noFill/>
        </p:spPr>
        <p:txBody>
          <a:bodyPr wrap="square" rtlCol="1">
            <a:spAutoFit/>
          </a:bodyPr>
          <a:lstStyle/>
          <a:p>
            <a:pPr algn="l" rtl="0"/>
            <a:r>
              <a:rPr lang="en-US" sz="2400" b="1" dirty="0" smtClean="0"/>
              <a:t>OS</a:t>
            </a:r>
          </a:p>
        </p:txBody>
      </p:sp>
      <p:sp>
        <p:nvSpPr>
          <p:cNvPr id="61" name="מלבן 15"/>
          <p:cNvSpPr/>
          <p:nvPr/>
        </p:nvSpPr>
        <p:spPr>
          <a:xfrm rot="10800000">
            <a:off x="6935895" y="2944108"/>
            <a:ext cx="1524537" cy="1122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en-US" dirty="0" smtClean="0">
              <a:solidFill>
                <a:schemeClr val="tx1"/>
              </a:solidFill>
            </a:endParaRPr>
          </a:p>
        </p:txBody>
      </p:sp>
      <p:sp>
        <p:nvSpPr>
          <p:cNvPr id="64" name="TextBox 63"/>
          <p:cNvSpPr txBox="1"/>
          <p:nvPr/>
        </p:nvSpPr>
        <p:spPr>
          <a:xfrm>
            <a:off x="6876256" y="3736196"/>
            <a:ext cx="1539171" cy="369332"/>
          </a:xfrm>
          <a:prstGeom prst="rect">
            <a:avLst/>
          </a:prstGeom>
          <a:noFill/>
        </p:spPr>
        <p:txBody>
          <a:bodyPr wrap="square" rtlCol="1">
            <a:spAutoFit/>
          </a:bodyPr>
          <a:lstStyle/>
          <a:p>
            <a:pPr algn="ctr" rtl="0"/>
            <a:r>
              <a:rPr lang="en-US" b="1" dirty="0" smtClean="0"/>
              <a:t>Scheduler</a:t>
            </a:r>
            <a:endParaRPr lang="en-US" sz="2000" b="1" dirty="0" smtClean="0"/>
          </a:p>
        </p:txBody>
      </p:sp>
      <p:sp>
        <p:nvSpPr>
          <p:cNvPr id="67" name="TextBox 66"/>
          <p:cNvSpPr txBox="1"/>
          <p:nvPr/>
        </p:nvSpPr>
        <p:spPr>
          <a:xfrm>
            <a:off x="4211960" y="4314582"/>
            <a:ext cx="2054592" cy="338554"/>
          </a:xfrm>
          <a:prstGeom prst="rect">
            <a:avLst/>
          </a:prstGeom>
          <a:pattFill prst="pct20">
            <a:fgClr>
              <a:schemeClr val="tx1"/>
            </a:fgClr>
            <a:bgClr>
              <a:schemeClr val="bg1"/>
            </a:bgClr>
          </a:pattFill>
          <a:ln>
            <a:solidFill>
              <a:schemeClr val="accent1"/>
            </a:solidFill>
          </a:ln>
        </p:spPr>
        <p:txBody>
          <a:bodyPr wrap="square" rtlCol="1">
            <a:spAutoFit/>
          </a:bodyPr>
          <a:lstStyle/>
          <a:p>
            <a:pPr algn="ctr" rtl="0"/>
            <a:r>
              <a:rPr lang="en-US" sz="1600" b="1" dirty="0" smtClean="0"/>
              <a:t>Stabilization Manager</a:t>
            </a:r>
            <a:endParaRPr lang="he-IL" sz="1600" b="1" dirty="0">
              <a:cs typeface="Aharoni" panose="02010803020104030203" pitchFamily="2" charset="-79"/>
            </a:endParaRPr>
          </a:p>
        </p:txBody>
      </p:sp>
      <p:sp>
        <p:nvSpPr>
          <p:cNvPr id="60" name="מלבן 14"/>
          <p:cNvSpPr/>
          <p:nvPr/>
        </p:nvSpPr>
        <p:spPr>
          <a:xfrm rot="10800000">
            <a:off x="467544" y="3243352"/>
            <a:ext cx="1944216" cy="1179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62" name="TextBox 61"/>
          <p:cNvSpPr txBox="1"/>
          <p:nvPr/>
        </p:nvSpPr>
        <p:spPr>
          <a:xfrm>
            <a:off x="539552" y="3726904"/>
            <a:ext cx="1584176" cy="369332"/>
          </a:xfrm>
          <a:prstGeom prst="rect">
            <a:avLst/>
          </a:prstGeom>
          <a:noFill/>
          <a:ln>
            <a:solidFill>
              <a:schemeClr val="accent1">
                <a:shade val="50000"/>
              </a:schemeClr>
            </a:solidFill>
          </a:ln>
        </p:spPr>
        <p:txBody>
          <a:bodyPr wrap="square" rtlCol="1">
            <a:spAutoFit/>
          </a:bodyPr>
          <a:lstStyle/>
          <a:p>
            <a:pPr algn="ctr" rtl="0"/>
            <a:r>
              <a:rPr lang="en-US" dirty="0" err="1" smtClean="0"/>
              <a:t>VMTable</a:t>
            </a:r>
            <a:endParaRPr lang="he-IL" dirty="0">
              <a:cs typeface="Aharoni" panose="02010803020104030203" pitchFamily="2" charset="-79"/>
            </a:endParaRPr>
          </a:p>
        </p:txBody>
      </p:sp>
      <p:sp>
        <p:nvSpPr>
          <p:cNvPr id="63" name="TextBox 62"/>
          <p:cNvSpPr txBox="1"/>
          <p:nvPr/>
        </p:nvSpPr>
        <p:spPr>
          <a:xfrm>
            <a:off x="179512" y="4086944"/>
            <a:ext cx="2306514" cy="369332"/>
          </a:xfrm>
          <a:prstGeom prst="rect">
            <a:avLst/>
          </a:prstGeom>
          <a:noFill/>
        </p:spPr>
        <p:txBody>
          <a:bodyPr wrap="square" rtlCol="1">
            <a:spAutoFit/>
          </a:bodyPr>
          <a:lstStyle/>
          <a:p>
            <a:pPr algn="ctr" rtl="0"/>
            <a:r>
              <a:rPr lang="en-US" b="1" dirty="0" smtClean="0"/>
              <a:t>Hypervisor Driver</a:t>
            </a:r>
            <a:endParaRPr lang="he-IL" b="1" dirty="0">
              <a:cs typeface="Aharoni" panose="02010803020104030203" pitchFamily="2" charset="-79"/>
            </a:endParaRPr>
          </a:p>
        </p:txBody>
      </p:sp>
      <p:sp>
        <p:nvSpPr>
          <p:cNvPr id="68" name="TextBox 67"/>
          <p:cNvSpPr txBox="1"/>
          <p:nvPr/>
        </p:nvSpPr>
        <p:spPr>
          <a:xfrm>
            <a:off x="1485256" y="3366864"/>
            <a:ext cx="638472" cy="369332"/>
          </a:xfrm>
          <a:prstGeom prst="rect">
            <a:avLst/>
          </a:prstGeom>
          <a:noFill/>
          <a:ln>
            <a:solidFill>
              <a:schemeClr val="accent1">
                <a:shade val="50000"/>
              </a:schemeClr>
            </a:solidFill>
          </a:ln>
        </p:spPr>
        <p:txBody>
          <a:bodyPr wrap="square" rtlCol="1">
            <a:spAutoFit/>
          </a:bodyPr>
          <a:lstStyle/>
          <a:p>
            <a:pPr algn="ctr" rtl="0"/>
            <a:r>
              <a:rPr lang="en-US" dirty="0" err="1" smtClean="0"/>
              <a:t>VM</a:t>
            </a:r>
            <a:r>
              <a:rPr lang="en-US" b="1" baseline="-25000" dirty="0" err="1" smtClean="0"/>
              <a:t>i</a:t>
            </a:r>
            <a:endParaRPr lang="he-IL" b="1" baseline="-25000" dirty="0">
              <a:cs typeface="Aharoni" panose="02010803020104030203" pitchFamily="2" charset="-79"/>
            </a:endParaRPr>
          </a:p>
        </p:txBody>
      </p:sp>
      <p:sp>
        <p:nvSpPr>
          <p:cNvPr id="69" name="TextBox 68"/>
          <p:cNvSpPr txBox="1"/>
          <p:nvPr/>
        </p:nvSpPr>
        <p:spPr>
          <a:xfrm>
            <a:off x="539552" y="3366864"/>
            <a:ext cx="945704" cy="369332"/>
          </a:xfrm>
          <a:prstGeom prst="rect">
            <a:avLst/>
          </a:prstGeom>
          <a:noFill/>
          <a:ln>
            <a:solidFill>
              <a:schemeClr val="accent1">
                <a:shade val="50000"/>
              </a:schemeClr>
            </a:solidFill>
          </a:ln>
        </p:spPr>
        <p:txBody>
          <a:bodyPr wrap="square" rtlCol="1">
            <a:spAutoFit/>
          </a:bodyPr>
          <a:lstStyle/>
          <a:p>
            <a:pPr algn="ctr" rtl="0"/>
            <a:r>
              <a:rPr lang="en-US" dirty="0" err="1" smtClean="0"/>
              <a:t>State</a:t>
            </a:r>
            <a:r>
              <a:rPr lang="en-US" baseline="-25000" dirty="0" err="1" smtClean="0"/>
              <a:t>i</a:t>
            </a:r>
            <a:endParaRPr lang="he-IL" baseline="-25000" dirty="0">
              <a:cs typeface="Aharoni" panose="02010803020104030203" pitchFamily="2" charset="-79"/>
            </a:endParaRPr>
          </a:p>
        </p:txBody>
      </p:sp>
      <p:sp>
        <p:nvSpPr>
          <p:cNvPr id="70" name="TextBox 69"/>
          <p:cNvSpPr txBox="1"/>
          <p:nvPr/>
        </p:nvSpPr>
        <p:spPr>
          <a:xfrm rot="10800000">
            <a:off x="2915817" y="2749569"/>
            <a:ext cx="800219" cy="1183486"/>
          </a:xfrm>
          <a:prstGeom prst="rect">
            <a:avLst/>
          </a:prstGeom>
          <a:noFill/>
          <a:ln>
            <a:solidFill>
              <a:schemeClr val="accent1"/>
            </a:solidFill>
          </a:ln>
        </p:spPr>
        <p:txBody>
          <a:bodyPr vert="vert" wrap="square" rtlCol="1">
            <a:spAutoFit/>
          </a:bodyPr>
          <a:lstStyle/>
          <a:p>
            <a:pPr algn="ctr" rtl="0"/>
            <a:r>
              <a:rPr lang="en-US" sz="2000" b="1" dirty="0" smtClean="0"/>
              <a:t>I/O</a:t>
            </a:r>
          </a:p>
          <a:p>
            <a:pPr algn="ctr" rtl="0"/>
            <a:r>
              <a:rPr lang="en-US" sz="2000" b="1" dirty="0" smtClean="0"/>
              <a:t>drivers</a:t>
            </a:r>
            <a:endParaRPr lang="he-IL" sz="2000" b="1" dirty="0">
              <a:cs typeface="Aharoni" panose="02010803020104030203" pitchFamily="2" charset="-79"/>
            </a:endParaRPr>
          </a:p>
        </p:txBody>
      </p:sp>
      <p:cxnSp>
        <p:nvCxnSpPr>
          <p:cNvPr id="71" name="Elbow Connector 70"/>
          <p:cNvCxnSpPr>
            <a:stCxn id="33" idx="4"/>
            <a:endCxn id="98" idx="1"/>
          </p:cNvCxnSpPr>
          <p:nvPr/>
        </p:nvCxnSpPr>
        <p:spPr>
          <a:xfrm rot="16200000" flipH="1">
            <a:off x="2907876" y="3645418"/>
            <a:ext cx="1433979" cy="2986756"/>
          </a:xfrm>
          <a:prstGeom prst="bentConnector2">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60976" y="2440052"/>
            <a:ext cx="367408" cy="523220"/>
          </a:xfrm>
          <a:prstGeom prst="rect">
            <a:avLst/>
          </a:prstGeom>
        </p:spPr>
        <p:txBody>
          <a:bodyPr wrap="none">
            <a:spAutoFit/>
          </a:bodyPr>
          <a:lstStyle/>
          <a:p>
            <a:pPr algn="l" rtl="0"/>
            <a:r>
              <a:rPr lang="en-US" sz="2800" b="1" dirty="0" smtClean="0"/>
              <a:t>1</a:t>
            </a:r>
            <a:endParaRPr lang="en-US" sz="2800" b="1" dirty="0"/>
          </a:p>
        </p:txBody>
      </p:sp>
      <p:sp>
        <p:nvSpPr>
          <p:cNvPr id="74" name="Rectangle 73"/>
          <p:cNvSpPr/>
          <p:nvPr/>
        </p:nvSpPr>
        <p:spPr>
          <a:xfrm>
            <a:off x="5004048" y="5949280"/>
            <a:ext cx="367408" cy="523220"/>
          </a:xfrm>
          <a:prstGeom prst="rect">
            <a:avLst/>
          </a:prstGeom>
        </p:spPr>
        <p:txBody>
          <a:bodyPr wrap="none">
            <a:spAutoFit/>
          </a:bodyPr>
          <a:lstStyle/>
          <a:p>
            <a:pPr algn="l" rtl="0"/>
            <a:r>
              <a:rPr lang="en-US" sz="2800" b="1" dirty="0" smtClean="0"/>
              <a:t>3</a:t>
            </a:r>
            <a:endParaRPr lang="en-US" sz="2800" b="1" dirty="0"/>
          </a:p>
        </p:txBody>
      </p:sp>
      <p:sp>
        <p:nvSpPr>
          <p:cNvPr id="75" name="מלבן 17"/>
          <p:cNvSpPr/>
          <p:nvPr/>
        </p:nvSpPr>
        <p:spPr>
          <a:xfrm rot="10800000">
            <a:off x="6665292" y="927884"/>
            <a:ext cx="1967835" cy="1224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0"/>
            <a:endParaRPr lang="he-IL" dirty="0">
              <a:solidFill>
                <a:schemeClr val="tx1"/>
              </a:solidFill>
              <a:cs typeface="Aharoni" panose="02010803020104030203" pitchFamily="2" charset="-79"/>
            </a:endParaRPr>
          </a:p>
        </p:txBody>
      </p:sp>
      <p:sp>
        <p:nvSpPr>
          <p:cNvPr id="76" name="TextBox 75"/>
          <p:cNvSpPr txBox="1"/>
          <p:nvPr/>
        </p:nvSpPr>
        <p:spPr>
          <a:xfrm>
            <a:off x="7329076" y="1412776"/>
            <a:ext cx="555292"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2</a:t>
            </a:r>
            <a:endParaRPr lang="he-IL" sz="1200" b="1" baseline="-25000" dirty="0">
              <a:cs typeface="Aharoni" panose="02010803020104030203" pitchFamily="2" charset="-79"/>
            </a:endParaRPr>
          </a:p>
          <a:p>
            <a:pPr algn="ctr" rtl="0"/>
            <a:r>
              <a:rPr lang="en-US" sz="1200" dirty="0" smtClean="0"/>
              <a:t>(</a:t>
            </a:r>
            <a:r>
              <a:rPr lang="en-US" sz="1200" b="1" dirty="0" smtClean="0"/>
              <a:t>VM</a:t>
            </a:r>
            <a:r>
              <a:rPr lang="en-US" sz="1200" b="1" baseline="-25000" dirty="0" smtClean="0"/>
              <a:t>2</a:t>
            </a:r>
            <a:r>
              <a:rPr lang="en-US" sz="1200" dirty="0" smtClean="0"/>
              <a:t>)</a:t>
            </a:r>
            <a:endParaRPr lang="he-IL" sz="1200" dirty="0">
              <a:cs typeface="Aharoni" panose="02010803020104030203" pitchFamily="2" charset="-79"/>
            </a:endParaRPr>
          </a:p>
        </p:txBody>
      </p:sp>
      <p:sp>
        <p:nvSpPr>
          <p:cNvPr id="77" name="TextBox 76"/>
          <p:cNvSpPr txBox="1"/>
          <p:nvPr/>
        </p:nvSpPr>
        <p:spPr>
          <a:xfrm>
            <a:off x="7953583" y="1412776"/>
            <a:ext cx="577918" cy="461665"/>
          </a:xfrm>
          <a:prstGeom prst="rect">
            <a:avLst/>
          </a:prstGeom>
          <a:noFill/>
          <a:ln>
            <a:solidFill>
              <a:schemeClr val="tx1"/>
            </a:solidFill>
          </a:ln>
        </p:spPr>
        <p:txBody>
          <a:bodyPr wrap="square" rtlCol="1">
            <a:spAutoFit/>
          </a:bodyPr>
          <a:lstStyle/>
          <a:p>
            <a:pPr algn="ctr" rtl="0"/>
            <a:r>
              <a:rPr lang="en-US" sz="1200" dirty="0" smtClean="0"/>
              <a:t>T</a:t>
            </a:r>
            <a:r>
              <a:rPr lang="en-US" sz="1200" b="1" baseline="-25000" dirty="0" smtClean="0"/>
              <a:t>1</a:t>
            </a:r>
            <a:r>
              <a:rPr lang="en-US" sz="1200" dirty="0" smtClean="0"/>
              <a:t> </a:t>
            </a:r>
          </a:p>
          <a:p>
            <a:pPr algn="ctr" rtl="0"/>
            <a:r>
              <a:rPr lang="en-US" sz="1200" dirty="0" smtClean="0"/>
              <a:t>(</a:t>
            </a:r>
            <a:r>
              <a:rPr lang="en-US" sz="1200" b="1" dirty="0" smtClean="0"/>
              <a:t>VM</a:t>
            </a:r>
            <a:r>
              <a:rPr lang="en-US" sz="1200" b="1" baseline="-25000" dirty="0" smtClean="0"/>
              <a:t>1</a:t>
            </a:r>
            <a:r>
              <a:rPr lang="en-US" sz="1200" dirty="0" smtClean="0"/>
              <a:t>)</a:t>
            </a:r>
            <a:endParaRPr lang="he-IL" sz="1200" dirty="0">
              <a:cs typeface="Aharoni" panose="02010803020104030203" pitchFamily="2" charset="-79"/>
            </a:endParaRPr>
          </a:p>
        </p:txBody>
      </p:sp>
      <p:sp>
        <p:nvSpPr>
          <p:cNvPr id="78" name="TextBox 77"/>
          <p:cNvSpPr txBox="1"/>
          <p:nvPr/>
        </p:nvSpPr>
        <p:spPr>
          <a:xfrm>
            <a:off x="7020272" y="1010926"/>
            <a:ext cx="1734853" cy="400110"/>
          </a:xfrm>
          <a:prstGeom prst="rect">
            <a:avLst/>
          </a:prstGeom>
          <a:noFill/>
        </p:spPr>
        <p:txBody>
          <a:bodyPr wrap="square" rtlCol="1">
            <a:spAutoFit/>
          </a:bodyPr>
          <a:lstStyle/>
          <a:p>
            <a:pPr algn="ctr" rtl="0"/>
            <a:r>
              <a:rPr lang="en-US" sz="2000" b="1" dirty="0" smtClean="0"/>
              <a:t>VM  Manager</a:t>
            </a:r>
            <a:endParaRPr lang="he-IL" sz="2000" b="1" dirty="0">
              <a:cs typeface="Aharoni" panose="02010803020104030203" pitchFamily="2" charset="-79"/>
            </a:endParaRPr>
          </a:p>
        </p:txBody>
      </p:sp>
      <p:cxnSp>
        <p:nvCxnSpPr>
          <p:cNvPr id="80" name="Elbow Connector 79"/>
          <p:cNvCxnSpPr>
            <a:stCxn id="93" idx="0"/>
            <a:endCxn id="77" idx="2"/>
          </p:cNvCxnSpPr>
          <p:nvPr/>
        </p:nvCxnSpPr>
        <p:spPr>
          <a:xfrm rot="5400000" flipH="1" flipV="1">
            <a:off x="7586094" y="2402240"/>
            <a:ext cx="1184246" cy="128649"/>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0"/>
            <a:endCxn id="53" idx="2"/>
          </p:cNvCxnSpPr>
          <p:nvPr/>
        </p:nvCxnSpPr>
        <p:spPr>
          <a:xfrm rot="16200000" flipV="1">
            <a:off x="5219499" y="-974447"/>
            <a:ext cx="577848" cy="4196598"/>
          </a:xfrm>
          <a:prstGeom prst="bentConnector3">
            <a:avLst>
              <a:gd name="adj1" fmla="val 13956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2"/>
            <a:endCxn id="60" idx="2"/>
          </p:cNvCxnSpPr>
          <p:nvPr/>
        </p:nvCxnSpPr>
        <p:spPr>
          <a:xfrm>
            <a:off x="1075813" y="2137060"/>
            <a:ext cx="363839" cy="1106292"/>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187624" y="2204864"/>
            <a:ext cx="367408" cy="523220"/>
          </a:xfrm>
          <a:prstGeom prst="rect">
            <a:avLst/>
          </a:prstGeom>
        </p:spPr>
        <p:txBody>
          <a:bodyPr wrap="none">
            <a:spAutoFit/>
          </a:bodyPr>
          <a:lstStyle/>
          <a:p>
            <a:pPr algn="l" rtl="0"/>
            <a:r>
              <a:rPr lang="en-US" sz="2800" b="1" dirty="0" smtClean="0"/>
              <a:t>2</a:t>
            </a:r>
            <a:endParaRPr lang="en-US" sz="2800" b="1" dirty="0"/>
          </a:p>
        </p:txBody>
      </p:sp>
      <p:sp>
        <p:nvSpPr>
          <p:cNvPr id="128" name="Rectangle 127"/>
          <p:cNvSpPr/>
          <p:nvPr/>
        </p:nvSpPr>
        <p:spPr>
          <a:xfrm>
            <a:off x="3059832" y="404664"/>
            <a:ext cx="367408" cy="523220"/>
          </a:xfrm>
          <a:prstGeom prst="rect">
            <a:avLst/>
          </a:prstGeom>
        </p:spPr>
        <p:txBody>
          <a:bodyPr wrap="none">
            <a:spAutoFit/>
          </a:bodyPr>
          <a:lstStyle/>
          <a:p>
            <a:pPr algn="l" rtl="0"/>
            <a:r>
              <a:rPr lang="en-US" sz="2800" b="1" dirty="0" smtClean="0"/>
              <a:t>1</a:t>
            </a:r>
            <a:endParaRPr lang="en-US" sz="2800" b="1" dirty="0"/>
          </a:p>
        </p:txBody>
      </p:sp>
      <p:cxnSp>
        <p:nvCxnSpPr>
          <p:cNvPr id="90" name="Elbow Connector 89"/>
          <p:cNvCxnSpPr>
            <a:stCxn id="77" idx="3"/>
            <a:endCxn id="48" idx="2"/>
          </p:cNvCxnSpPr>
          <p:nvPr/>
        </p:nvCxnSpPr>
        <p:spPr>
          <a:xfrm flipH="1" flipV="1">
            <a:off x="1169966" y="834929"/>
            <a:ext cx="7361535" cy="808680"/>
          </a:xfrm>
          <a:prstGeom prst="bentConnector4">
            <a:avLst>
              <a:gd name="adj1" fmla="val -3105"/>
              <a:gd name="adj2" fmla="val 1526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55576" y="332656"/>
            <a:ext cx="367408" cy="523220"/>
          </a:xfrm>
          <a:prstGeom prst="rect">
            <a:avLst/>
          </a:prstGeom>
        </p:spPr>
        <p:txBody>
          <a:bodyPr wrap="none">
            <a:spAutoFit/>
          </a:bodyPr>
          <a:lstStyle/>
          <a:p>
            <a:pPr algn="l" rtl="0"/>
            <a:r>
              <a:rPr lang="en-US" sz="2800" b="1" dirty="0" smtClean="0"/>
              <a:t>1</a:t>
            </a:r>
            <a:endParaRPr lang="en-US" sz="2800" b="1" dirty="0"/>
          </a:p>
        </p:txBody>
      </p:sp>
      <p:sp>
        <p:nvSpPr>
          <p:cNvPr id="82" name="TextBox 81"/>
          <p:cNvSpPr txBox="1"/>
          <p:nvPr/>
        </p:nvSpPr>
        <p:spPr>
          <a:xfrm>
            <a:off x="6975267" y="3418727"/>
            <a:ext cx="1368152" cy="369332"/>
          </a:xfrm>
          <a:prstGeom prst="rect">
            <a:avLst/>
          </a:prstGeom>
          <a:noFill/>
          <a:ln>
            <a:solidFill>
              <a:schemeClr val="accent1">
                <a:shade val="50000"/>
              </a:schemeClr>
            </a:solidFill>
          </a:ln>
        </p:spPr>
        <p:txBody>
          <a:bodyPr wrap="square" rtlCol="1">
            <a:spAutoFit/>
          </a:bodyPr>
          <a:lstStyle/>
          <a:p>
            <a:pPr algn="ctr" rtl="0"/>
            <a:r>
              <a:rPr lang="en-US" dirty="0"/>
              <a:t>P</a:t>
            </a:r>
            <a:r>
              <a:rPr lang="en-US" dirty="0" smtClean="0"/>
              <a:t>ool</a:t>
            </a:r>
            <a:endParaRPr lang="he-IL" dirty="0">
              <a:cs typeface="Aharoni" panose="02010803020104030203" pitchFamily="2" charset="-79"/>
            </a:endParaRPr>
          </a:p>
        </p:txBody>
      </p:sp>
      <p:sp>
        <p:nvSpPr>
          <p:cNvPr id="93" name="TextBox 92"/>
          <p:cNvSpPr txBox="1"/>
          <p:nvPr/>
        </p:nvSpPr>
        <p:spPr>
          <a:xfrm>
            <a:off x="7884367" y="3058687"/>
            <a:ext cx="459051"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1</a:t>
            </a:r>
            <a:endParaRPr lang="he-IL" b="1" baseline="-25000" dirty="0">
              <a:cs typeface="Aharoni" panose="02010803020104030203" pitchFamily="2" charset="-79"/>
            </a:endParaRPr>
          </a:p>
        </p:txBody>
      </p:sp>
      <p:sp>
        <p:nvSpPr>
          <p:cNvPr id="95" name="TextBox 94"/>
          <p:cNvSpPr txBox="1"/>
          <p:nvPr/>
        </p:nvSpPr>
        <p:spPr>
          <a:xfrm>
            <a:off x="7409488" y="3058687"/>
            <a:ext cx="478210" cy="369332"/>
          </a:xfrm>
          <a:prstGeom prst="rect">
            <a:avLst/>
          </a:prstGeom>
          <a:noFill/>
          <a:ln>
            <a:solidFill>
              <a:schemeClr val="accent1">
                <a:shade val="50000"/>
              </a:schemeClr>
            </a:solidFill>
          </a:ln>
        </p:spPr>
        <p:txBody>
          <a:bodyPr wrap="square" rtlCol="1">
            <a:spAutoFit/>
          </a:bodyPr>
          <a:lstStyle/>
          <a:p>
            <a:pPr algn="ctr" rtl="0"/>
            <a:r>
              <a:rPr lang="en-US" dirty="0" smtClean="0"/>
              <a:t>T</a:t>
            </a:r>
            <a:r>
              <a:rPr lang="en-US" b="1" baseline="-25000" dirty="0" smtClean="0"/>
              <a:t>2</a:t>
            </a:r>
            <a:endParaRPr lang="he-IL" b="1" baseline="-25000" dirty="0">
              <a:cs typeface="Aharoni" panose="02010803020104030203" pitchFamily="2" charset="-79"/>
            </a:endParaRPr>
          </a:p>
        </p:txBody>
      </p:sp>
      <p:cxnSp>
        <p:nvCxnSpPr>
          <p:cNvPr id="96" name="Elbow Connector 95"/>
          <p:cNvCxnSpPr>
            <a:stCxn id="95" idx="0"/>
            <a:endCxn id="76" idx="2"/>
          </p:cNvCxnSpPr>
          <p:nvPr/>
        </p:nvCxnSpPr>
        <p:spPr>
          <a:xfrm rot="16200000" flipV="1">
            <a:off x="7035535" y="2445628"/>
            <a:ext cx="1184246" cy="41871"/>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8" idx="0"/>
          </p:cNvCxnSpPr>
          <p:nvPr/>
        </p:nvCxnSpPr>
        <p:spPr>
          <a:xfrm flipV="1">
            <a:off x="5421186" y="4710582"/>
            <a:ext cx="4472" cy="960538"/>
          </a:xfrm>
          <a:prstGeom prst="straightConnector1">
            <a:avLst/>
          </a:prstGeom>
          <a:ln w="50800" cmpd="dbl">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rot="10800000">
            <a:off x="1963577" y="1937004"/>
            <a:ext cx="2716943" cy="812564"/>
          </a:xfrm>
          <a:custGeom>
            <a:avLst/>
            <a:gdLst>
              <a:gd name="connsiteX0" fmla="*/ 0 w 1554480"/>
              <a:gd name="connsiteY0" fmla="*/ 1828049 h 1906426"/>
              <a:gd name="connsiteX1" fmla="*/ 457200 w 1554480"/>
              <a:gd name="connsiteY1" fmla="*/ 208255 h 1906426"/>
              <a:gd name="connsiteX2" fmla="*/ 849086 w 1554480"/>
              <a:gd name="connsiteY2" fmla="*/ 25375 h 1906426"/>
              <a:gd name="connsiteX3" fmla="*/ 1031966 w 1554480"/>
              <a:gd name="connsiteY3" fmla="*/ 247443 h 1906426"/>
              <a:gd name="connsiteX4" fmla="*/ 1554480 w 1554480"/>
              <a:gd name="connsiteY4" fmla="*/ 1906426 h 1906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80" h="1906426">
                <a:moveTo>
                  <a:pt x="0" y="1828049"/>
                </a:moveTo>
                <a:cubicBezTo>
                  <a:pt x="157843" y="1168375"/>
                  <a:pt x="315686" y="508701"/>
                  <a:pt x="457200" y="208255"/>
                </a:cubicBezTo>
                <a:cubicBezTo>
                  <a:pt x="598714" y="-92191"/>
                  <a:pt x="753292" y="18844"/>
                  <a:pt x="849086" y="25375"/>
                </a:cubicBezTo>
                <a:cubicBezTo>
                  <a:pt x="944880" y="31906"/>
                  <a:pt x="914400" y="-66065"/>
                  <a:pt x="1031966" y="247443"/>
                </a:cubicBezTo>
                <a:cubicBezTo>
                  <a:pt x="1149532" y="560951"/>
                  <a:pt x="1352006" y="1233688"/>
                  <a:pt x="1554480" y="1906426"/>
                </a:cubicBezTo>
              </a:path>
            </a:pathLst>
          </a:custGeom>
          <a:noFill/>
          <a:ln w="50800">
            <a:prstDash val="sysDot"/>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urved Connector 43"/>
          <p:cNvCxnSpPr>
            <a:stCxn id="61" idx="3"/>
          </p:cNvCxnSpPr>
          <p:nvPr/>
        </p:nvCxnSpPr>
        <p:spPr>
          <a:xfrm rot="10800000" flipV="1">
            <a:off x="6214865" y="3505435"/>
            <a:ext cx="721031" cy="809147"/>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70" idx="0"/>
          </p:cNvCxnSpPr>
          <p:nvPr/>
        </p:nvCxnSpPr>
        <p:spPr>
          <a:xfrm rot="16200000" flipH="1">
            <a:off x="3634010" y="3614970"/>
            <a:ext cx="403882" cy="1040051"/>
          </a:xfrm>
          <a:prstGeom prst="curvedConnector2">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62" idx="3"/>
            <a:endCxn id="67" idx="1"/>
          </p:cNvCxnSpPr>
          <p:nvPr/>
        </p:nvCxnSpPr>
        <p:spPr>
          <a:xfrm>
            <a:off x="2123728" y="3911570"/>
            <a:ext cx="2088232" cy="572289"/>
          </a:xfrm>
          <a:prstGeom prst="curvedConnector3">
            <a:avLst>
              <a:gd name="adj1" fmla="val 50000"/>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rot="10800000">
            <a:off x="2510556" y="4311680"/>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rot="10800000">
            <a:off x="1043608" y="4240252"/>
            <a:ext cx="218932" cy="1445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Elbow Connector 132"/>
          <p:cNvCxnSpPr>
            <a:stCxn id="131" idx="0"/>
            <a:endCxn id="98" idx="2"/>
          </p:cNvCxnSpPr>
          <p:nvPr/>
        </p:nvCxnSpPr>
        <p:spPr>
          <a:xfrm rot="16200000" flipH="1">
            <a:off x="2459328" y="3078594"/>
            <a:ext cx="1655604" cy="4268112"/>
          </a:xfrm>
          <a:prstGeom prst="bentConnector3">
            <a:avLst>
              <a:gd name="adj1" fmla="val 120799"/>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55576" y="4535704"/>
            <a:ext cx="367408" cy="523220"/>
          </a:xfrm>
          <a:prstGeom prst="rect">
            <a:avLst/>
          </a:prstGeom>
        </p:spPr>
        <p:txBody>
          <a:bodyPr wrap="none">
            <a:spAutoFit/>
          </a:bodyPr>
          <a:lstStyle/>
          <a:p>
            <a:pPr algn="l" rtl="0"/>
            <a:r>
              <a:rPr lang="en-US" sz="2800" b="1" dirty="0" smtClean="0"/>
              <a:t>4</a:t>
            </a:r>
            <a:endParaRPr lang="en-US" sz="2800" b="1" dirty="0"/>
          </a:p>
        </p:txBody>
      </p:sp>
      <p:sp>
        <p:nvSpPr>
          <p:cNvPr id="137" name="Rectangle 136"/>
          <p:cNvSpPr/>
          <p:nvPr/>
        </p:nvSpPr>
        <p:spPr>
          <a:xfrm>
            <a:off x="6214863" y="2512060"/>
            <a:ext cx="1021433" cy="369332"/>
          </a:xfrm>
          <a:prstGeom prst="rect">
            <a:avLst/>
          </a:prstGeom>
        </p:spPr>
        <p:txBody>
          <a:bodyPr wrap="none">
            <a:spAutoFit/>
          </a:bodyPr>
          <a:lstStyle/>
          <a:p>
            <a:pPr algn="l" rtl="0"/>
            <a:r>
              <a:rPr lang="en-US" i="1" dirty="0" smtClean="0"/>
              <a:t>schedule</a:t>
            </a:r>
            <a:endParaRPr lang="en-US" i="1" dirty="0"/>
          </a:p>
        </p:txBody>
      </p:sp>
      <p:sp>
        <p:nvSpPr>
          <p:cNvPr id="138" name="Rectangle 137"/>
          <p:cNvSpPr/>
          <p:nvPr/>
        </p:nvSpPr>
        <p:spPr>
          <a:xfrm>
            <a:off x="1963578" y="5805264"/>
            <a:ext cx="3194233" cy="584775"/>
          </a:xfrm>
          <a:prstGeom prst="rect">
            <a:avLst/>
          </a:prstGeom>
        </p:spPr>
        <p:txBody>
          <a:bodyPr wrap="square">
            <a:spAutoFit/>
          </a:bodyPr>
          <a:lstStyle/>
          <a:p>
            <a:pPr algn="l"/>
            <a:r>
              <a:rPr lang="en-US" sz="1600" i="1" dirty="0" err="1" smtClean="0"/>
              <a:t>CPU.State</a:t>
            </a:r>
            <a:r>
              <a:rPr lang="en-US" sz="1600" i="1" dirty="0" smtClean="0"/>
              <a:t>:=</a:t>
            </a:r>
            <a:r>
              <a:rPr lang="en-US" sz="1600" i="1" dirty="0" err="1" smtClean="0"/>
              <a:t>VMTable</a:t>
            </a:r>
            <a:r>
              <a:rPr lang="en-US" sz="1600" i="1" dirty="0" smtClean="0"/>
              <a:t>[</a:t>
            </a:r>
            <a:r>
              <a:rPr lang="en-US" sz="1600" b="1" dirty="0" err="1" smtClean="0"/>
              <a:t>VM</a:t>
            </a:r>
            <a:r>
              <a:rPr lang="en-US" sz="1600" b="1" baseline="-25000" dirty="0" err="1" smtClean="0"/>
              <a:t>i</a:t>
            </a:r>
            <a:r>
              <a:rPr lang="en-US" sz="1600" i="1" dirty="0" smtClean="0"/>
              <a:t>].State;</a:t>
            </a:r>
          </a:p>
          <a:p>
            <a:pPr algn="l"/>
            <a:r>
              <a:rPr lang="en-US" sz="1600" i="1" dirty="0" smtClean="0"/>
              <a:t>Run CPU;</a:t>
            </a:r>
            <a:endParaRPr lang="en-US" i="1" dirty="0" smtClean="0"/>
          </a:p>
        </p:txBody>
      </p:sp>
      <p:cxnSp>
        <p:nvCxnSpPr>
          <p:cNvPr id="72" name="Straight Connector 71"/>
          <p:cNvCxnSpPr/>
          <p:nvPr/>
        </p:nvCxnSpPr>
        <p:spPr>
          <a:xfrm flipH="1">
            <a:off x="72008" y="5230250"/>
            <a:ext cx="8028384" cy="1"/>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72008" y="2266512"/>
            <a:ext cx="9144000" cy="0"/>
          </a:xfrm>
          <a:prstGeom prst="line">
            <a:avLst/>
          </a:prstGeom>
          <a:ln w="63500" cmpd="sng">
            <a:prstDash val="lgDashDot"/>
            <a:round/>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012160" y="4715852"/>
            <a:ext cx="1034131" cy="369332"/>
          </a:xfrm>
          <a:prstGeom prst="rect">
            <a:avLst/>
          </a:prstGeom>
        </p:spPr>
        <p:txBody>
          <a:bodyPr wrap="square">
            <a:spAutoFit/>
          </a:bodyPr>
          <a:lstStyle/>
          <a:p>
            <a:pPr algn="l" rtl="0"/>
            <a:r>
              <a:rPr lang="en-US" i="1" dirty="0" smtClean="0"/>
              <a:t>I’m alive</a:t>
            </a:r>
            <a:endParaRPr lang="en-US" i="1" dirty="0"/>
          </a:p>
        </p:txBody>
      </p:sp>
      <p:sp>
        <p:nvSpPr>
          <p:cNvPr id="94" name="Rectangle 88"/>
          <p:cNvSpPr/>
          <p:nvPr/>
        </p:nvSpPr>
        <p:spPr>
          <a:xfrm>
            <a:off x="-36512" y="2420888"/>
            <a:ext cx="1827038" cy="646331"/>
          </a:xfrm>
          <a:prstGeom prst="rect">
            <a:avLst/>
          </a:prstGeom>
        </p:spPr>
        <p:txBody>
          <a:bodyPr wrap="square">
            <a:spAutoFit/>
          </a:bodyPr>
          <a:lstStyle/>
          <a:p>
            <a:pPr algn="l" rtl="0"/>
            <a:r>
              <a:rPr lang="en-US" i="1" dirty="0"/>
              <a:t>S</a:t>
            </a:r>
            <a:r>
              <a:rPr lang="en-US" i="1" dirty="0" smtClean="0"/>
              <a:t>ystem call  activate </a:t>
            </a:r>
            <a:r>
              <a:rPr lang="en-US" b="1" dirty="0" smtClean="0"/>
              <a:t>VM</a:t>
            </a:r>
            <a:r>
              <a:rPr lang="en-US" b="1" baseline="-25000" dirty="0" smtClean="0"/>
              <a:t> </a:t>
            </a:r>
            <a:endParaRPr lang="en-US" i="1" dirty="0" smtClean="0"/>
          </a:p>
        </p:txBody>
      </p:sp>
      <p:cxnSp>
        <p:nvCxnSpPr>
          <p:cNvPr id="19" name="Elbow Connector 18"/>
          <p:cNvCxnSpPr>
            <a:stCxn id="67" idx="3"/>
            <a:endCxn id="99" idx="1"/>
          </p:cNvCxnSpPr>
          <p:nvPr/>
        </p:nvCxnSpPr>
        <p:spPr>
          <a:xfrm>
            <a:off x="6266552" y="4483859"/>
            <a:ext cx="753720" cy="12700"/>
          </a:xfrm>
          <a:prstGeom prst="bentConnector3">
            <a:avLst>
              <a:gd name="adj1" fmla="val 50000"/>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953583" y="4631650"/>
            <a:ext cx="131395" cy="1656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199692" y="6330806"/>
            <a:ext cx="753891" cy="338554"/>
          </a:xfrm>
          <a:prstGeom prst="rect">
            <a:avLst/>
          </a:prstGeom>
          <a:noFill/>
          <a:ln>
            <a:solidFill>
              <a:schemeClr val="tx1"/>
            </a:solidFill>
          </a:ln>
        </p:spPr>
        <p:txBody>
          <a:bodyPr wrap="square" rtlCol="1">
            <a:spAutoFit/>
          </a:bodyPr>
          <a:lstStyle/>
          <a:p>
            <a:pPr algn="ctr" rtl="0"/>
            <a:r>
              <a:rPr lang="en-US" sz="1600" dirty="0" smtClean="0"/>
              <a:t>Timer</a:t>
            </a:r>
            <a:endParaRPr lang="he-IL" sz="1600" dirty="0">
              <a:cs typeface="Aharoni" panose="02010803020104030203" pitchFamily="2" charset="-79"/>
            </a:endParaRPr>
          </a:p>
        </p:txBody>
      </p:sp>
      <p:cxnSp>
        <p:nvCxnSpPr>
          <p:cNvPr id="10" name="Straight Arrow Connector 9"/>
          <p:cNvCxnSpPr>
            <a:stCxn id="92" idx="1"/>
          </p:cNvCxnSpPr>
          <p:nvPr/>
        </p:nvCxnSpPr>
        <p:spPr>
          <a:xfrm flipH="1" flipV="1">
            <a:off x="5644368" y="6040452"/>
            <a:ext cx="1555324" cy="459631"/>
          </a:xfrm>
          <a:prstGeom prst="straightConnector1">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7099734" y="6400492"/>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041810" y="5300733"/>
            <a:ext cx="2682318" cy="369332"/>
          </a:xfrm>
          <a:prstGeom prst="rect">
            <a:avLst/>
          </a:prstGeom>
        </p:spPr>
        <p:txBody>
          <a:bodyPr wrap="square">
            <a:spAutoFit/>
          </a:bodyPr>
          <a:lstStyle/>
          <a:p>
            <a:pPr algn="l" rtl="0"/>
            <a:r>
              <a:rPr lang="en-US" i="1" dirty="0" smtClean="0"/>
              <a:t>Timer Interrupt Handler</a:t>
            </a:r>
            <a:endParaRPr lang="en-US" i="1" dirty="0"/>
          </a:p>
        </p:txBody>
      </p:sp>
      <p:sp>
        <p:nvSpPr>
          <p:cNvPr id="89" name="TextBox 88"/>
          <p:cNvSpPr txBox="1"/>
          <p:nvPr/>
        </p:nvSpPr>
        <p:spPr>
          <a:xfrm>
            <a:off x="6217034" y="5332566"/>
            <a:ext cx="1112420" cy="523220"/>
          </a:xfrm>
          <a:prstGeom prst="rect">
            <a:avLst/>
          </a:prstGeom>
          <a:noFill/>
          <a:ln>
            <a:noFill/>
          </a:ln>
        </p:spPr>
        <p:txBody>
          <a:bodyPr wrap="none" rtlCol="1">
            <a:spAutoFit/>
          </a:bodyPr>
          <a:lstStyle/>
          <a:p>
            <a:pPr algn="l" rtl="0"/>
            <a:r>
              <a:rPr lang="en-US" sz="1400" b="1" dirty="0"/>
              <a:t>i</a:t>
            </a:r>
            <a:r>
              <a:rPr lang="en-US" sz="1400" b="1" dirty="0" smtClean="0"/>
              <a:t>f not alive</a:t>
            </a:r>
          </a:p>
          <a:p>
            <a:pPr algn="l" rtl="0"/>
            <a:r>
              <a:rPr lang="en-US" sz="1400" b="1" dirty="0" smtClean="0"/>
              <a:t> then reboot</a:t>
            </a:r>
            <a:endParaRPr lang="he-IL" sz="1600" b="1" dirty="0" smtClean="0">
              <a:cs typeface="Aharoni" panose="02010803020104030203" pitchFamily="2" charset="-79"/>
            </a:endParaRPr>
          </a:p>
        </p:txBody>
      </p:sp>
      <p:sp>
        <p:nvSpPr>
          <p:cNvPr id="103" name="TextBox 102"/>
          <p:cNvSpPr txBox="1"/>
          <p:nvPr/>
        </p:nvSpPr>
        <p:spPr>
          <a:xfrm>
            <a:off x="5868144" y="6290156"/>
            <a:ext cx="856581" cy="523220"/>
          </a:xfrm>
          <a:prstGeom prst="rect">
            <a:avLst/>
          </a:prstGeom>
          <a:noFill/>
          <a:ln>
            <a:noFill/>
          </a:ln>
        </p:spPr>
        <p:txBody>
          <a:bodyPr wrap="none" rtlCol="1">
            <a:spAutoFit/>
          </a:bodyPr>
          <a:lstStyle/>
          <a:p>
            <a:pPr algn="l" rtl="0"/>
            <a:r>
              <a:rPr lang="en-US" sz="1400" b="1" dirty="0" smtClean="0"/>
              <a:t>Periodic </a:t>
            </a:r>
          </a:p>
          <a:p>
            <a:pPr algn="l" rtl="0"/>
            <a:r>
              <a:rPr lang="en-US" sz="1400" b="1" dirty="0" smtClean="0"/>
              <a:t>interrupt</a:t>
            </a:r>
            <a:endParaRPr lang="he-IL" sz="1600" b="1" dirty="0" smtClean="0">
              <a:cs typeface="Aharoni" panose="02010803020104030203" pitchFamily="2" charset="-79"/>
            </a:endParaRPr>
          </a:p>
        </p:txBody>
      </p:sp>
      <p:sp>
        <p:nvSpPr>
          <p:cNvPr id="99" name="TextBox 98"/>
          <p:cNvSpPr txBox="1"/>
          <p:nvPr/>
        </p:nvSpPr>
        <p:spPr>
          <a:xfrm>
            <a:off x="7020272" y="4314582"/>
            <a:ext cx="1108799" cy="338554"/>
          </a:xfrm>
          <a:prstGeom prst="rect">
            <a:avLst/>
          </a:prstGeom>
          <a:noFill/>
          <a:ln>
            <a:solidFill>
              <a:schemeClr val="tx1"/>
            </a:solidFill>
          </a:ln>
        </p:spPr>
        <p:txBody>
          <a:bodyPr wrap="square" rtlCol="1">
            <a:spAutoFit/>
          </a:bodyPr>
          <a:lstStyle/>
          <a:p>
            <a:pPr algn="ctr" rtl="0"/>
            <a:r>
              <a:rPr lang="en-US" sz="1600" dirty="0" smtClean="0"/>
              <a:t>Watchdog</a:t>
            </a:r>
            <a:endParaRPr lang="he-IL" sz="1600" dirty="0">
              <a:cs typeface="Aharoni" panose="02010803020104030203" pitchFamily="2" charset="-79"/>
            </a:endParaRPr>
          </a:p>
        </p:txBody>
      </p:sp>
      <p:sp>
        <p:nvSpPr>
          <p:cNvPr id="85" name="מלבן 9"/>
          <p:cNvSpPr/>
          <p:nvPr/>
        </p:nvSpPr>
        <p:spPr>
          <a:xfrm rot="10800000">
            <a:off x="4684514" y="836941"/>
            <a:ext cx="1327646" cy="1367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dirty="0">
              <a:solidFill>
                <a:schemeClr val="tx1"/>
              </a:solidFill>
              <a:cs typeface="Aharoni" panose="02010803020104030203" pitchFamily="2" charset="-79"/>
            </a:endParaRPr>
          </a:p>
        </p:txBody>
      </p:sp>
      <p:sp>
        <p:nvSpPr>
          <p:cNvPr id="105" name="TextBox 104"/>
          <p:cNvSpPr txBox="1"/>
          <p:nvPr/>
        </p:nvSpPr>
        <p:spPr>
          <a:xfrm>
            <a:off x="4759267" y="1409002"/>
            <a:ext cx="1161312" cy="369332"/>
          </a:xfrm>
          <a:prstGeom prst="rect">
            <a:avLst/>
          </a:prstGeom>
          <a:noFill/>
          <a:ln>
            <a:solidFill>
              <a:schemeClr val="tx1"/>
            </a:solidFill>
          </a:ln>
        </p:spPr>
        <p:txBody>
          <a:bodyPr wrap="square" rtlCol="1">
            <a:spAutoFit/>
          </a:bodyPr>
          <a:lstStyle/>
          <a:p>
            <a:pPr algn="ctr" rtl="0"/>
            <a:r>
              <a:rPr lang="en-US" dirty="0" smtClean="0"/>
              <a:t>Vespa</a:t>
            </a:r>
            <a:endParaRPr lang="he-IL" dirty="0">
              <a:cs typeface="Aharoni" panose="02010803020104030203" pitchFamily="2" charset="-79"/>
            </a:endParaRPr>
          </a:p>
        </p:txBody>
      </p:sp>
      <p:sp>
        <p:nvSpPr>
          <p:cNvPr id="106" name="TextBox 105"/>
          <p:cNvSpPr txBox="1"/>
          <p:nvPr/>
        </p:nvSpPr>
        <p:spPr>
          <a:xfrm>
            <a:off x="4759267" y="980729"/>
            <a:ext cx="1171073" cy="369332"/>
          </a:xfrm>
          <a:prstGeom prst="rect">
            <a:avLst/>
          </a:prstGeom>
          <a:noFill/>
          <a:ln>
            <a:solidFill>
              <a:schemeClr val="tx1"/>
            </a:solidFill>
          </a:ln>
        </p:spPr>
        <p:txBody>
          <a:bodyPr wrap="square" rtlCol="1">
            <a:spAutoFit/>
          </a:bodyPr>
          <a:lstStyle/>
          <a:p>
            <a:pPr algn="l" rtl="0"/>
            <a:r>
              <a:rPr lang="en-US" dirty="0" smtClean="0"/>
              <a:t>Guest OS</a:t>
            </a:r>
            <a:endParaRPr lang="he-IL" dirty="0">
              <a:cs typeface="Aharoni" panose="02010803020104030203" pitchFamily="2" charset="-79"/>
            </a:endParaRPr>
          </a:p>
        </p:txBody>
      </p:sp>
      <p:sp>
        <p:nvSpPr>
          <p:cNvPr id="107" name="TextBox 106"/>
          <p:cNvSpPr txBox="1"/>
          <p:nvPr/>
        </p:nvSpPr>
        <p:spPr>
          <a:xfrm>
            <a:off x="4638005" y="1774884"/>
            <a:ext cx="1282574" cy="400110"/>
          </a:xfrm>
          <a:prstGeom prst="rect">
            <a:avLst/>
          </a:prstGeom>
          <a:noFill/>
        </p:spPr>
        <p:txBody>
          <a:bodyPr wrap="square" rtlCol="1">
            <a:spAutoFit/>
          </a:bodyPr>
          <a:lstStyle/>
          <a:p>
            <a:pPr algn="ctr" rtl="0"/>
            <a:r>
              <a:rPr lang="en-US" sz="2000" b="1" dirty="0" smtClean="0"/>
              <a:t>VM</a:t>
            </a:r>
            <a:endParaRPr lang="he-IL" sz="2000" b="1" baseline="-25000" dirty="0">
              <a:cs typeface="Aharoni" panose="02010803020104030203" pitchFamily="2" charset="-79"/>
            </a:endParaRPr>
          </a:p>
        </p:txBody>
      </p:sp>
      <p:cxnSp>
        <p:nvCxnSpPr>
          <p:cNvPr id="109" name="Curved Connector 108"/>
          <p:cNvCxnSpPr>
            <a:stCxn id="107" idx="2"/>
            <a:endCxn id="67" idx="0"/>
          </p:cNvCxnSpPr>
          <p:nvPr/>
        </p:nvCxnSpPr>
        <p:spPr>
          <a:xfrm rot="5400000">
            <a:off x="4189480" y="3224770"/>
            <a:ext cx="2139588" cy="40036"/>
          </a:xfrm>
          <a:prstGeom prst="curvedConnector3">
            <a:avLst>
              <a:gd name="adj1" fmla="val 50000"/>
            </a:avLst>
          </a:prstGeom>
          <a:ln w="50800" cmpd="dbl">
            <a:solidFill>
              <a:schemeClr val="tx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111" idx="1"/>
            <a:endCxn id="85" idx="1"/>
          </p:cNvCxnSpPr>
          <p:nvPr/>
        </p:nvCxnSpPr>
        <p:spPr>
          <a:xfrm rot="10800000">
            <a:off x="6012160" y="1520903"/>
            <a:ext cx="740852" cy="122707"/>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753012" y="1412776"/>
            <a:ext cx="555292" cy="461665"/>
          </a:xfrm>
          <a:prstGeom prst="rect">
            <a:avLst/>
          </a:prstGeom>
          <a:noFill/>
          <a:ln>
            <a:solidFill>
              <a:schemeClr val="tx1"/>
            </a:solidFill>
          </a:ln>
        </p:spPr>
        <p:txBody>
          <a:bodyPr wrap="square" rtlCol="1">
            <a:spAutoFit/>
          </a:bodyPr>
          <a:lstStyle/>
          <a:p>
            <a:pPr algn="ctr" rtl="0"/>
            <a:r>
              <a:rPr lang="en-US" sz="1200" dirty="0" smtClean="0"/>
              <a:t>T</a:t>
            </a:r>
            <a:endParaRPr lang="he-IL" sz="1200" b="1" baseline="-25000" dirty="0">
              <a:cs typeface="Aharoni" panose="02010803020104030203" pitchFamily="2" charset="-79"/>
            </a:endParaRPr>
          </a:p>
          <a:p>
            <a:pPr algn="ctr" rtl="0"/>
            <a:r>
              <a:rPr lang="en-US" sz="1200" dirty="0" smtClean="0"/>
              <a:t>(</a:t>
            </a:r>
            <a:r>
              <a:rPr lang="en-US" sz="1200" b="1" dirty="0" smtClean="0"/>
              <a:t>VM</a:t>
            </a:r>
            <a:r>
              <a:rPr lang="en-US" sz="1200" dirty="0" smtClean="0"/>
              <a:t>)</a:t>
            </a:r>
            <a:endParaRPr lang="he-IL" sz="1200" dirty="0">
              <a:cs typeface="Aharoni" panose="02010803020104030203" pitchFamily="2" charset="-79"/>
            </a:endParaRPr>
          </a:p>
        </p:txBody>
      </p:sp>
      <p:cxnSp>
        <p:nvCxnSpPr>
          <p:cNvPr id="38" name="Straight Arrow Connector 37"/>
          <p:cNvCxnSpPr/>
          <p:nvPr/>
        </p:nvCxnSpPr>
        <p:spPr>
          <a:xfrm flipH="1" flipV="1">
            <a:off x="3287130" y="2202851"/>
            <a:ext cx="53949" cy="546718"/>
          </a:xfrm>
          <a:prstGeom prst="straightConnector1">
            <a:avLst/>
          </a:prstGeom>
          <a:noFill/>
          <a:ln w="50800">
            <a:prstDash val="sysDot"/>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14" name="TextBox 113"/>
          <p:cNvSpPr txBox="1"/>
          <p:nvPr/>
        </p:nvSpPr>
        <p:spPr>
          <a:xfrm>
            <a:off x="6975273" y="3049395"/>
            <a:ext cx="434215" cy="369332"/>
          </a:xfrm>
          <a:prstGeom prst="rect">
            <a:avLst/>
          </a:prstGeom>
          <a:noFill/>
          <a:ln>
            <a:solidFill>
              <a:schemeClr val="accent1">
                <a:shade val="50000"/>
              </a:schemeClr>
            </a:solidFill>
          </a:ln>
        </p:spPr>
        <p:txBody>
          <a:bodyPr wrap="square" rtlCol="1">
            <a:spAutoFit/>
          </a:bodyPr>
          <a:lstStyle/>
          <a:p>
            <a:pPr algn="ctr" rtl="0"/>
            <a:r>
              <a:rPr lang="en-US" dirty="0" smtClean="0"/>
              <a:t>T</a:t>
            </a:r>
            <a:endParaRPr lang="he-IL" b="1" baseline="-25000" dirty="0">
              <a:cs typeface="Aharoni" panose="02010803020104030203" pitchFamily="2" charset="-79"/>
            </a:endParaRPr>
          </a:p>
        </p:txBody>
      </p:sp>
      <p:cxnSp>
        <p:nvCxnSpPr>
          <p:cNvPr id="118" name="Elbow Connector 117"/>
          <p:cNvCxnSpPr>
            <a:stCxn id="114" idx="0"/>
            <a:endCxn id="111" idx="2"/>
          </p:cNvCxnSpPr>
          <p:nvPr/>
        </p:nvCxnSpPr>
        <p:spPr>
          <a:xfrm rot="16200000" flipV="1">
            <a:off x="6524043" y="2381056"/>
            <a:ext cx="1174954" cy="161723"/>
          </a:xfrm>
          <a:prstGeom prst="bentConnector3">
            <a:avLst>
              <a:gd name="adj1" fmla="val 50000"/>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281810" y="2852936"/>
            <a:ext cx="1666454" cy="646331"/>
          </a:xfrm>
          <a:prstGeom prst="rect">
            <a:avLst/>
          </a:prstGeom>
        </p:spPr>
        <p:txBody>
          <a:bodyPr wrap="square">
            <a:spAutoFit/>
          </a:bodyPr>
          <a:lstStyle/>
          <a:p>
            <a:pPr algn="l" rtl="0"/>
            <a:r>
              <a:rPr lang="en-US" i="1" dirty="0" smtClean="0"/>
              <a:t>Check/enforce</a:t>
            </a:r>
          </a:p>
          <a:p>
            <a:pPr algn="l" rtl="0"/>
            <a:r>
              <a:rPr lang="en-US" i="1" dirty="0" smtClean="0"/>
              <a:t>/backup state</a:t>
            </a:r>
            <a:endParaRPr lang="en-US" i="1" dirty="0"/>
          </a:p>
        </p:txBody>
      </p:sp>
      <p:sp>
        <p:nvSpPr>
          <p:cNvPr id="3" name="Freeform 2"/>
          <p:cNvSpPr/>
          <p:nvPr/>
        </p:nvSpPr>
        <p:spPr>
          <a:xfrm>
            <a:off x="2395959" y="2210765"/>
            <a:ext cx="2627454" cy="2362737"/>
          </a:xfrm>
          <a:custGeom>
            <a:avLst/>
            <a:gdLst>
              <a:gd name="connsiteX0" fmla="*/ 2627454 w 2627454"/>
              <a:gd name="connsiteY0" fmla="*/ 0 h 2362737"/>
              <a:gd name="connsiteX1" fmla="*/ 1724628 w 2627454"/>
              <a:gd name="connsiteY1" fmla="*/ 1863524 h 2362737"/>
              <a:gd name="connsiteX2" fmla="*/ 648183 w 2627454"/>
              <a:gd name="connsiteY2" fmla="*/ 2349660 h 2362737"/>
              <a:gd name="connsiteX3" fmla="*/ 0 w 2627454"/>
              <a:gd name="connsiteY3" fmla="*/ 2176040 h 2362737"/>
            </a:gdLst>
            <a:ahLst/>
            <a:cxnLst>
              <a:cxn ang="0">
                <a:pos x="connsiteX0" y="connsiteY0"/>
              </a:cxn>
              <a:cxn ang="0">
                <a:pos x="connsiteX1" y="connsiteY1"/>
              </a:cxn>
              <a:cxn ang="0">
                <a:pos x="connsiteX2" y="connsiteY2"/>
              </a:cxn>
              <a:cxn ang="0">
                <a:pos x="connsiteX3" y="connsiteY3"/>
              </a:cxn>
            </a:cxnLst>
            <a:rect l="l" t="t" r="r" b="b"/>
            <a:pathLst>
              <a:path w="2627454" h="2362737">
                <a:moveTo>
                  <a:pt x="2627454" y="0"/>
                </a:moveTo>
                <a:cubicBezTo>
                  <a:pt x="2340980" y="735957"/>
                  <a:pt x="2054506" y="1471914"/>
                  <a:pt x="1724628" y="1863524"/>
                </a:cubicBezTo>
                <a:cubicBezTo>
                  <a:pt x="1394749" y="2255134"/>
                  <a:pt x="935621" y="2297574"/>
                  <a:pt x="648183" y="2349660"/>
                </a:cubicBezTo>
                <a:cubicBezTo>
                  <a:pt x="360745" y="2401746"/>
                  <a:pt x="180372" y="2288893"/>
                  <a:pt x="0" y="2176040"/>
                </a:cubicBezTo>
              </a:path>
            </a:pathLst>
          </a:custGeom>
          <a:noFill/>
          <a:ln w="41275">
            <a:prstDash val="dash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985666" y="2852936"/>
            <a:ext cx="1666454" cy="646331"/>
          </a:xfrm>
          <a:prstGeom prst="rect">
            <a:avLst/>
          </a:prstGeom>
        </p:spPr>
        <p:txBody>
          <a:bodyPr wrap="square">
            <a:spAutoFit/>
          </a:bodyPr>
          <a:lstStyle/>
          <a:p>
            <a:pPr algn="l" rtl="0"/>
            <a:r>
              <a:rPr lang="en-US" i="1" dirty="0" smtClean="0"/>
              <a:t>Extended</a:t>
            </a:r>
          </a:p>
          <a:p>
            <a:pPr algn="l" rtl="0"/>
            <a:r>
              <a:rPr lang="en-US" i="1" dirty="0" err="1" smtClean="0"/>
              <a:t>hypercalls</a:t>
            </a:r>
            <a:endParaRPr lang="en-US" i="1" dirty="0"/>
          </a:p>
        </p:txBody>
      </p:sp>
      <p:sp>
        <p:nvSpPr>
          <p:cNvPr id="115" name="TextBox 114"/>
          <p:cNvSpPr txBox="1"/>
          <p:nvPr/>
        </p:nvSpPr>
        <p:spPr>
          <a:xfrm>
            <a:off x="8073389" y="4941168"/>
            <a:ext cx="1035115" cy="584775"/>
          </a:xfrm>
          <a:prstGeom prst="rect">
            <a:avLst/>
          </a:prstGeom>
          <a:noFill/>
          <a:ln w="50800">
            <a:solidFill>
              <a:srgbClr val="FF0000"/>
            </a:solidFill>
            <a:prstDash val="dash"/>
          </a:ln>
        </p:spPr>
        <p:txBody>
          <a:bodyPr wrap="square" rtlCol="1">
            <a:spAutoFit/>
          </a:bodyPr>
          <a:lstStyle/>
          <a:p>
            <a:pPr algn="ctr" rtl="0"/>
            <a:r>
              <a:rPr lang="en-US" sz="1600" dirty="0" smtClean="0"/>
              <a:t>Integrity checker</a:t>
            </a:r>
            <a:endParaRPr lang="he-IL" sz="1600" dirty="0">
              <a:cs typeface="Aharoni" panose="02010803020104030203" pitchFamily="2" charset="-79"/>
            </a:endParaRPr>
          </a:p>
        </p:txBody>
      </p:sp>
      <p:cxnSp>
        <p:nvCxnSpPr>
          <p:cNvPr id="20" name="Elbow Connector 19"/>
          <p:cNvCxnSpPr>
            <a:stCxn id="92" idx="3"/>
            <a:endCxn id="115" idx="2"/>
          </p:cNvCxnSpPr>
          <p:nvPr/>
        </p:nvCxnSpPr>
        <p:spPr>
          <a:xfrm flipV="1">
            <a:off x="7953583" y="5525943"/>
            <a:ext cx="637364" cy="974140"/>
          </a:xfrm>
          <a:prstGeom prst="bentConnector2">
            <a:avLst/>
          </a:prstGeom>
          <a:ln w="38100">
            <a:prstDash val="dashDot"/>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7956376" y="6453336"/>
            <a:ext cx="144016" cy="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8028384" y="6525344"/>
            <a:ext cx="474809" cy="307777"/>
          </a:xfrm>
          <a:prstGeom prst="rect">
            <a:avLst/>
          </a:prstGeom>
          <a:noFill/>
          <a:ln>
            <a:noFill/>
          </a:ln>
        </p:spPr>
        <p:txBody>
          <a:bodyPr wrap="none" rtlCol="1">
            <a:spAutoFit/>
          </a:bodyPr>
          <a:lstStyle/>
          <a:p>
            <a:pPr algn="l" rtl="0"/>
            <a:r>
              <a:rPr lang="en-US" sz="1400" b="1" dirty="0" smtClean="0"/>
              <a:t>SMI</a:t>
            </a:r>
          </a:p>
        </p:txBody>
      </p:sp>
      <p:sp>
        <p:nvSpPr>
          <p:cNvPr id="121" name="Rectangle 120"/>
          <p:cNvSpPr/>
          <p:nvPr/>
        </p:nvSpPr>
        <p:spPr>
          <a:xfrm>
            <a:off x="8100392" y="4202504"/>
            <a:ext cx="990977" cy="738664"/>
          </a:xfrm>
          <a:prstGeom prst="rect">
            <a:avLst/>
          </a:prstGeom>
        </p:spPr>
        <p:txBody>
          <a:bodyPr wrap="none">
            <a:spAutoFit/>
          </a:bodyPr>
          <a:lstStyle/>
          <a:p>
            <a:pPr algn="l" rtl="0"/>
            <a:r>
              <a:rPr lang="en-US" sz="1400" i="1" dirty="0" smtClean="0"/>
              <a:t>MD5 check</a:t>
            </a:r>
          </a:p>
          <a:p>
            <a:pPr algn="l" rtl="0"/>
            <a:r>
              <a:rPr lang="en-US" sz="1400" i="1" dirty="0" smtClean="0"/>
              <a:t>(reboot </a:t>
            </a:r>
          </a:p>
          <a:p>
            <a:pPr algn="l" rtl="0"/>
            <a:r>
              <a:rPr lang="en-US" sz="1400" i="1" dirty="0" smtClean="0"/>
              <a:t>if failed)</a:t>
            </a:r>
            <a:endParaRPr lang="en-US" sz="1400" i="1" dirty="0"/>
          </a:p>
        </p:txBody>
      </p:sp>
      <p:cxnSp>
        <p:nvCxnSpPr>
          <p:cNvPr id="11" name="Elbow Connector 10"/>
          <p:cNvCxnSpPr>
            <a:stCxn id="99" idx="2"/>
            <a:endCxn id="98" idx="3"/>
          </p:cNvCxnSpPr>
          <p:nvPr/>
        </p:nvCxnSpPr>
        <p:spPr>
          <a:xfrm rot="5400000">
            <a:off x="6048075" y="4329189"/>
            <a:ext cx="1202650" cy="1850544"/>
          </a:xfrm>
          <a:prstGeom prst="bentConnector2">
            <a:avLst/>
          </a:prstGeom>
          <a:ln w="698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flipV="1">
            <a:off x="8019280" y="4653136"/>
            <a:ext cx="109791" cy="288032"/>
          </a:xfrm>
          <a:prstGeom prst="straightConnector1">
            <a:avLst/>
          </a:prstGeom>
          <a:ln w="412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74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UML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111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US" sz="4000" dirty="0" smtClean="0"/>
              <a:t>Package Diagram</a:t>
            </a:r>
            <a:endParaRPr lang="en-US" sz="4000" dirty="0"/>
          </a:p>
        </p:txBody>
      </p:sp>
      <p:grpSp>
        <p:nvGrpSpPr>
          <p:cNvPr id="5" name="Group 4"/>
          <p:cNvGrpSpPr/>
          <p:nvPr/>
        </p:nvGrpSpPr>
        <p:grpSpPr>
          <a:xfrm>
            <a:off x="239336" y="917104"/>
            <a:ext cx="8445504" cy="4574480"/>
            <a:chOff x="239336" y="917104"/>
            <a:chExt cx="8445504" cy="4574480"/>
          </a:xfrm>
        </p:grpSpPr>
        <p:sp>
          <p:nvSpPr>
            <p:cNvPr id="56" name="Oval 55"/>
            <p:cNvSpPr/>
            <p:nvPr/>
          </p:nvSpPr>
          <p:spPr>
            <a:xfrm>
              <a:off x="7388696" y="2285255"/>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388696" y="2069232"/>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388696" y="1781199"/>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388696" y="1565176"/>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831667" y="3015209"/>
              <a:ext cx="2809057" cy="139625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1296759" y="5174656"/>
              <a:ext cx="115273" cy="164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296759" y="4997146"/>
              <a:ext cx="115273" cy="164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a:spLocks noChangeArrowheads="1"/>
            </p:cNvSpPr>
            <p:nvPr/>
          </p:nvSpPr>
          <p:spPr bwMode="auto">
            <a:xfrm>
              <a:off x="1188616" y="1675161"/>
              <a:ext cx="2383656" cy="20552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2" name="Rectangle 71"/>
            <p:cNvSpPr>
              <a:spLocks noChangeArrowheads="1"/>
            </p:cNvSpPr>
            <p:nvPr/>
          </p:nvSpPr>
          <p:spPr bwMode="auto">
            <a:xfrm>
              <a:off x="1462126" y="1709193"/>
              <a:ext cx="15266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err="1" smtClean="0">
                  <a:solidFill>
                    <a:srgbClr val="000000"/>
                  </a:solidFill>
                  <a:latin typeface="+mn-lt"/>
                  <a:cs typeface="+mj-cs"/>
                </a:rPr>
                <a:t>Userspace</a:t>
              </a:r>
              <a:endParaRPr lang="en-US" altLang="en-US" dirty="0">
                <a:solidFill>
                  <a:srgbClr val="FF0000"/>
                </a:solidFill>
                <a:latin typeface="+mn-lt"/>
                <a:cs typeface="+mj-cs"/>
              </a:endParaRPr>
            </a:p>
          </p:txBody>
        </p:sp>
        <p:sp>
          <p:nvSpPr>
            <p:cNvPr id="74" name="Freeform 73"/>
            <p:cNvSpPr>
              <a:spLocks/>
            </p:cNvSpPr>
            <p:nvPr/>
          </p:nvSpPr>
          <p:spPr bwMode="auto">
            <a:xfrm>
              <a:off x="1692671" y="1421160"/>
              <a:ext cx="1048981" cy="254001"/>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6" name="Rectangle 75"/>
            <p:cNvSpPr>
              <a:spLocks noChangeArrowheads="1"/>
            </p:cNvSpPr>
            <p:nvPr/>
          </p:nvSpPr>
          <p:spPr bwMode="auto">
            <a:xfrm>
              <a:off x="4499992" y="1171105"/>
              <a:ext cx="3320752" cy="331294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dirty="0"/>
            </a:p>
          </p:txBody>
        </p:sp>
        <p:sp>
          <p:nvSpPr>
            <p:cNvPr id="78" name="Rectangle 77"/>
            <p:cNvSpPr>
              <a:spLocks noChangeArrowheads="1"/>
            </p:cNvSpPr>
            <p:nvPr/>
          </p:nvSpPr>
          <p:spPr bwMode="auto">
            <a:xfrm>
              <a:off x="5790036" y="1277724"/>
              <a:ext cx="47923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mj-lt"/>
                  <a:cs typeface="Times New Roman" panose="02020603050405020304" pitchFamily="18" charset="0"/>
                </a:rPr>
                <a:t>Kernel</a:t>
              </a:r>
              <a:endParaRPr lang="en-US" altLang="en-US" dirty="0">
                <a:solidFill>
                  <a:srgbClr val="FF0000"/>
                </a:solidFill>
                <a:latin typeface="+mj-lt"/>
                <a:cs typeface="Times New Roman" panose="02020603050405020304" pitchFamily="18" charset="0"/>
              </a:endParaRPr>
            </a:p>
          </p:txBody>
        </p:sp>
        <p:sp>
          <p:nvSpPr>
            <p:cNvPr id="79" name="Freeform 78"/>
            <p:cNvSpPr>
              <a:spLocks/>
            </p:cNvSpPr>
            <p:nvPr/>
          </p:nvSpPr>
          <p:spPr bwMode="auto">
            <a:xfrm>
              <a:off x="4652392" y="917104"/>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0" name="Rectangle 79"/>
            <p:cNvSpPr>
              <a:spLocks noChangeArrowheads="1"/>
            </p:cNvSpPr>
            <p:nvPr/>
          </p:nvSpPr>
          <p:spPr bwMode="auto">
            <a:xfrm>
              <a:off x="1196008" y="4115048"/>
              <a:ext cx="2304256" cy="136815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2" name="Rectangle 81"/>
            <p:cNvSpPr>
              <a:spLocks noChangeArrowheads="1"/>
            </p:cNvSpPr>
            <p:nvPr/>
          </p:nvSpPr>
          <p:spPr bwMode="auto">
            <a:xfrm>
              <a:off x="1967103" y="4179176"/>
              <a:ext cx="7104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mn-lt"/>
                  <a:cs typeface="+mj-cs"/>
                </a:rPr>
                <a:t>Low-level</a:t>
              </a:r>
              <a:endParaRPr lang="en-US" altLang="en-US" dirty="0">
                <a:solidFill>
                  <a:srgbClr val="FF0000"/>
                </a:solidFill>
                <a:latin typeface="+mn-lt"/>
                <a:cs typeface="+mj-cs"/>
              </a:endParaRPr>
            </a:p>
          </p:txBody>
        </p:sp>
        <p:sp>
          <p:nvSpPr>
            <p:cNvPr id="83" name="Freeform 82"/>
            <p:cNvSpPr>
              <a:spLocks/>
            </p:cNvSpPr>
            <p:nvPr/>
          </p:nvSpPr>
          <p:spPr bwMode="auto">
            <a:xfrm>
              <a:off x="1196008" y="3861048"/>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5" name="Rechteck 4"/>
            <p:cNvSpPr/>
            <p:nvPr/>
          </p:nvSpPr>
          <p:spPr>
            <a:xfrm>
              <a:off x="1260624" y="2789313"/>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VirtualMachine</a:t>
              </a:r>
              <a:endParaRPr lang="de-DE" sz="1600" b="1" dirty="0">
                <a:solidFill>
                  <a:schemeClr val="tx1"/>
                </a:solidFill>
              </a:endParaRPr>
            </a:p>
          </p:txBody>
        </p:sp>
        <p:sp>
          <p:nvSpPr>
            <p:cNvPr id="86" name="Rechteck 4"/>
            <p:cNvSpPr/>
            <p:nvPr/>
          </p:nvSpPr>
          <p:spPr>
            <a:xfrm>
              <a:off x="1260624" y="3288349"/>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 Manager</a:t>
              </a:r>
              <a:endParaRPr lang="de-DE" sz="1600" b="1" dirty="0">
                <a:solidFill>
                  <a:schemeClr val="tx1"/>
                </a:solidFill>
              </a:endParaRPr>
            </a:p>
          </p:txBody>
        </p:sp>
        <p:sp>
          <p:nvSpPr>
            <p:cNvPr id="87" name="Rechteck 4"/>
            <p:cNvSpPr/>
            <p:nvPr/>
          </p:nvSpPr>
          <p:spPr>
            <a:xfrm>
              <a:off x="1260624" y="1997225"/>
              <a:ext cx="98234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GuestOS</a:t>
              </a:r>
              <a:endParaRPr lang="de-DE" sz="1600" b="1" dirty="0">
                <a:solidFill>
                  <a:schemeClr val="tx1"/>
                </a:solidFill>
              </a:endParaRPr>
            </a:p>
          </p:txBody>
        </p:sp>
        <p:sp>
          <p:nvSpPr>
            <p:cNvPr id="88" name="Rechteck 4"/>
            <p:cNvSpPr/>
            <p:nvPr/>
          </p:nvSpPr>
          <p:spPr>
            <a:xfrm>
              <a:off x="5149056" y="3072325"/>
              <a:ext cx="2383656"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89" name="Rechteck 4"/>
            <p:cNvSpPr/>
            <p:nvPr/>
          </p:nvSpPr>
          <p:spPr>
            <a:xfrm>
              <a:off x="5156448" y="3509393"/>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Scheduler</a:t>
              </a:r>
            </a:p>
          </p:txBody>
        </p:sp>
        <p:sp>
          <p:nvSpPr>
            <p:cNvPr id="90" name="Rechteck 4"/>
            <p:cNvSpPr/>
            <p:nvPr/>
          </p:nvSpPr>
          <p:spPr>
            <a:xfrm>
              <a:off x="1268016" y="4470068"/>
              <a:ext cx="2160240" cy="365060"/>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CPU</a:t>
              </a:r>
            </a:p>
          </p:txBody>
        </p:sp>
        <p:sp>
          <p:nvSpPr>
            <p:cNvPr id="92" name="Rechteck 4"/>
            <p:cNvSpPr/>
            <p:nvPr/>
          </p:nvSpPr>
          <p:spPr>
            <a:xfrm>
              <a:off x="1268016" y="4979144"/>
              <a:ext cx="2160240" cy="365060"/>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Watchdog</a:t>
              </a:r>
            </a:p>
          </p:txBody>
        </p:sp>
        <p:cxnSp>
          <p:nvCxnSpPr>
            <p:cNvPr id="93" name="Straight Arrow Connector 92"/>
            <p:cNvCxnSpPr>
              <a:stCxn id="85" idx="3"/>
              <a:endCxn id="88" idx="1"/>
            </p:cNvCxnSpPr>
            <p:nvPr/>
          </p:nvCxnSpPr>
          <p:spPr>
            <a:xfrm>
              <a:off x="3443124" y="2971843"/>
              <a:ext cx="1705932" cy="28301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5" name="Rechteck 4"/>
            <p:cNvSpPr/>
            <p:nvPr/>
          </p:nvSpPr>
          <p:spPr>
            <a:xfrm>
              <a:off x="5156448" y="3933056"/>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OS Drivers</a:t>
              </a:r>
              <a:endParaRPr lang="de-DE" sz="1600" b="1" dirty="0">
                <a:solidFill>
                  <a:schemeClr val="tx1"/>
                </a:solidFill>
              </a:endParaRPr>
            </a:p>
          </p:txBody>
        </p:sp>
        <p:sp>
          <p:nvSpPr>
            <p:cNvPr id="97" name="TextBox 96"/>
            <p:cNvSpPr txBox="1"/>
            <p:nvPr/>
          </p:nvSpPr>
          <p:spPr>
            <a:xfrm>
              <a:off x="7807479" y="1401415"/>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cxnSp>
          <p:nvCxnSpPr>
            <p:cNvPr id="98" name="Elbow Connector 97"/>
            <p:cNvCxnSpPr>
              <a:stCxn id="64" idx="2"/>
            </p:cNvCxnSpPr>
            <p:nvPr/>
          </p:nvCxnSpPr>
          <p:spPr>
            <a:xfrm rot="10800000">
              <a:off x="1268017" y="4657618"/>
              <a:ext cx="28743" cy="421792"/>
            </a:xfrm>
            <a:prstGeom prst="bentConnector3">
              <a:avLst>
                <a:gd name="adj1" fmla="val 895324"/>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500264" y="5183807"/>
              <a:ext cx="810543" cy="307777"/>
            </a:xfrm>
            <a:prstGeom prst="rect">
              <a:avLst/>
            </a:prstGeom>
            <a:noFill/>
            <a:ln>
              <a:noFill/>
            </a:ln>
          </p:spPr>
          <p:txBody>
            <a:bodyPr wrap="none" rtlCol="0">
              <a:spAutoFit/>
            </a:bodyPr>
            <a:lstStyle/>
            <a:p>
              <a:pPr algn="l" rtl="0"/>
              <a:r>
                <a:rPr lang="en-US" sz="1400" dirty="0" smtClean="0"/>
                <a:t>I’m Alive</a:t>
              </a:r>
              <a:endParaRPr lang="en-US" dirty="0" smtClean="0"/>
            </a:p>
          </p:txBody>
        </p:sp>
        <p:sp>
          <p:nvSpPr>
            <p:cNvPr id="101" name="Rechteck 4"/>
            <p:cNvSpPr/>
            <p:nvPr/>
          </p:nvSpPr>
          <p:spPr>
            <a:xfrm>
              <a:off x="2340744" y="1997225"/>
              <a:ext cx="110238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User App</a:t>
              </a:r>
              <a:endParaRPr lang="de-DE" sz="1600" b="1" dirty="0">
                <a:solidFill>
                  <a:schemeClr val="tx1"/>
                </a:solidFill>
              </a:endParaRPr>
            </a:p>
          </p:txBody>
        </p:sp>
        <p:cxnSp>
          <p:nvCxnSpPr>
            <p:cNvPr id="103" name="Straight Arrow Connector 102"/>
            <p:cNvCxnSpPr>
              <a:stCxn id="85" idx="0"/>
              <a:endCxn id="87" idx="2"/>
            </p:cNvCxnSpPr>
            <p:nvPr/>
          </p:nvCxnSpPr>
          <p:spPr>
            <a:xfrm flipH="1" flipV="1">
              <a:off x="1751794" y="2362285"/>
              <a:ext cx="60008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5" idx="0"/>
              <a:endCxn id="101" idx="2"/>
            </p:cNvCxnSpPr>
            <p:nvPr/>
          </p:nvCxnSpPr>
          <p:spPr>
            <a:xfrm flipV="1">
              <a:off x="2351874" y="2362285"/>
              <a:ext cx="54006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052712" y="2357265"/>
              <a:ext cx="436338" cy="307777"/>
            </a:xfrm>
            <a:prstGeom prst="rect">
              <a:avLst/>
            </a:prstGeom>
            <a:noFill/>
            <a:ln>
              <a:noFill/>
            </a:ln>
          </p:spPr>
          <p:txBody>
            <a:bodyPr wrap="none" rtlCol="0">
              <a:spAutoFit/>
            </a:bodyPr>
            <a:lstStyle/>
            <a:p>
              <a:pPr algn="l" rtl="0"/>
              <a:r>
                <a:rPr lang="en-US" sz="1400" dirty="0" smtClean="0"/>
                <a:t>run</a:t>
              </a:r>
              <a:endParaRPr lang="en-US" dirty="0" smtClean="0"/>
            </a:p>
          </p:txBody>
        </p:sp>
        <p:cxnSp>
          <p:nvCxnSpPr>
            <p:cNvPr id="109" name="Elbow Connector 108"/>
            <p:cNvCxnSpPr>
              <a:stCxn id="86" idx="1"/>
              <a:endCxn id="85" idx="1"/>
            </p:cNvCxnSpPr>
            <p:nvPr/>
          </p:nvCxnSpPr>
          <p:spPr>
            <a:xfrm rot="10800000">
              <a:off x="1260624" y="2971843"/>
              <a:ext cx="12700" cy="499036"/>
            </a:xfrm>
            <a:prstGeom prst="bentConnector3">
              <a:avLst>
                <a:gd name="adj1" fmla="val 17088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39336" y="2843317"/>
              <a:ext cx="1028680" cy="954107"/>
            </a:xfrm>
            <a:prstGeom prst="rect">
              <a:avLst/>
            </a:prstGeom>
            <a:noFill/>
            <a:ln>
              <a:noFill/>
            </a:ln>
          </p:spPr>
          <p:txBody>
            <a:bodyPr wrap="none" rtlCol="0">
              <a:spAutoFit/>
            </a:bodyPr>
            <a:lstStyle/>
            <a:p>
              <a:pPr algn="l" rtl="0"/>
              <a:r>
                <a:rPr lang="en-US" sz="1400" dirty="0" smtClean="0"/>
                <a:t>Create/</a:t>
              </a:r>
            </a:p>
            <a:p>
              <a:pPr algn="l" rtl="0"/>
              <a:r>
                <a:rPr lang="en-US" sz="1400" dirty="0" smtClean="0"/>
                <a:t>delete/</a:t>
              </a:r>
            </a:p>
            <a:p>
              <a:pPr algn="l" rtl="0"/>
              <a:r>
                <a:rPr lang="en-US" sz="1400" dirty="0" smtClean="0"/>
                <a:t>suspend/</a:t>
              </a:r>
            </a:p>
            <a:p>
              <a:pPr algn="l" rtl="0"/>
              <a:r>
                <a:rPr lang="en-US" sz="1400" dirty="0" smtClean="0"/>
                <a:t>resume VM</a:t>
              </a:r>
              <a:endParaRPr lang="en-US" dirty="0" smtClean="0"/>
            </a:p>
          </p:txBody>
        </p:sp>
        <p:sp>
          <p:nvSpPr>
            <p:cNvPr id="112" name="TextBox 111"/>
            <p:cNvSpPr txBox="1"/>
            <p:nvPr/>
          </p:nvSpPr>
          <p:spPr>
            <a:xfrm>
              <a:off x="3631479" y="2689175"/>
              <a:ext cx="508473" cy="307777"/>
            </a:xfrm>
            <a:prstGeom prst="rect">
              <a:avLst/>
            </a:prstGeom>
            <a:noFill/>
            <a:ln>
              <a:noFill/>
            </a:ln>
          </p:spPr>
          <p:txBody>
            <a:bodyPr wrap="none" rtlCol="0">
              <a:spAutoFit/>
            </a:bodyPr>
            <a:lstStyle/>
            <a:p>
              <a:pPr algn="l" rtl="0"/>
              <a:r>
                <a:rPr lang="en-US" sz="1400" b="1" dirty="0" err="1" smtClean="0"/>
                <a:t>ioctl</a:t>
              </a:r>
              <a:endParaRPr lang="en-US" sz="1400" b="1" dirty="0" smtClean="0"/>
            </a:p>
          </p:txBody>
        </p:sp>
        <p:sp>
          <p:nvSpPr>
            <p:cNvPr id="113" name="TextBox 112"/>
            <p:cNvSpPr txBox="1"/>
            <p:nvPr/>
          </p:nvSpPr>
          <p:spPr>
            <a:xfrm>
              <a:off x="7747976" y="1781200"/>
              <a:ext cx="648832" cy="523220"/>
            </a:xfrm>
            <a:prstGeom prst="rect">
              <a:avLst/>
            </a:prstGeom>
            <a:noFill/>
            <a:ln>
              <a:noFill/>
            </a:ln>
          </p:spPr>
          <p:txBody>
            <a:bodyPr wrap="none" rtlCol="0">
              <a:spAutoFit/>
            </a:bodyPr>
            <a:lstStyle/>
            <a:p>
              <a:pPr algn="l" rtl="0"/>
              <a:r>
                <a:rPr lang="en-US" sz="1400" dirty="0"/>
                <a:t>q</a:t>
              </a:r>
              <a:r>
                <a:rPr lang="en-US" sz="1400" dirty="0" smtClean="0"/>
                <a:t>uery </a:t>
              </a:r>
            </a:p>
            <a:p>
              <a:pPr algn="l" rtl="0"/>
              <a:r>
                <a:rPr lang="en-US" sz="1400" dirty="0"/>
                <a:t>s</a:t>
              </a:r>
              <a:r>
                <a:rPr lang="en-US" sz="1400" dirty="0" smtClean="0"/>
                <a:t>tate</a:t>
              </a:r>
              <a:endParaRPr lang="en-US" dirty="0" smtClean="0"/>
            </a:p>
          </p:txBody>
        </p:sp>
        <p:sp>
          <p:nvSpPr>
            <p:cNvPr id="114" name="Rechteck 4"/>
            <p:cNvSpPr/>
            <p:nvPr/>
          </p:nvSpPr>
          <p:spPr>
            <a:xfrm>
              <a:off x="5156448" y="2069232"/>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TrafficMonitor</a:t>
              </a:r>
            </a:p>
          </p:txBody>
        </p:sp>
        <p:sp>
          <p:nvSpPr>
            <p:cNvPr id="115" name="Rechteck 4"/>
            <p:cNvSpPr/>
            <p:nvPr/>
          </p:nvSpPr>
          <p:spPr>
            <a:xfrm>
              <a:off x="5156448" y="1565176"/>
              <a:ext cx="2376264" cy="365060"/>
            </a:xfrm>
            <a:prstGeom prst="rect">
              <a:avLst/>
            </a:prstGeom>
            <a:solidFill>
              <a:srgbClr val="A9D975"/>
            </a:solidFill>
            <a:ln w="158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StabilizationManager</a:t>
              </a:r>
            </a:p>
          </p:txBody>
        </p:sp>
        <p:cxnSp>
          <p:nvCxnSpPr>
            <p:cNvPr id="116" name="Elbow Connector 115"/>
            <p:cNvCxnSpPr>
              <a:stCxn id="57" idx="6"/>
              <a:endCxn id="58" idx="6"/>
            </p:cNvCxnSpPr>
            <p:nvPr/>
          </p:nvCxnSpPr>
          <p:spPr>
            <a:xfrm flipV="1">
              <a:off x="7532712" y="1853208"/>
              <a:ext cx="12700" cy="288033"/>
            </a:xfrm>
            <a:prstGeom prst="bentConnector3">
              <a:avLst>
                <a:gd name="adj1" fmla="val 180000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endCxn id="115" idx="1"/>
            </p:cNvCxnSpPr>
            <p:nvPr/>
          </p:nvCxnSpPr>
          <p:spPr>
            <a:xfrm rot="5400000" flipH="1" flipV="1">
              <a:off x="4396684" y="2255445"/>
              <a:ext cx="1267503" cy="252026"/>
            </a:xfrm>
            <a:prstGeom prst="bentConnector2">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869904" y="2573288"/>
              <a:ext cx="2662807" cy="307777"/>
            </a:xfrm>
            <a:prstGeom prst="rect">
              <a:avLst/>
            </a:prstGeom>
            <a:noFill/>
            <a:ln>
              <a:noFill/>
            </a:ln>
          </p:spPr>
          <p:txBody>
            <a:bodyPr wrap="square" rtlCol="0">
              <a:spAutoFit/>
            </a:bodyPr>
            <a:lstStyle/>
            <a:p>
              <a:pPr algn="l" rtl="0"/>
              <a:r>
                <a:rPr lang="en-US" sz="1400" dirty="0"/>
                <a:t>r</a:t>
              </a:r>
              <a:r>
                <a:rPr lang="en-US" sz="1400" dirty="0" smtClean="0"/>
                <a:t>eset/query state/set state</a:t>
              </a:r>
              <a:endParaRPr lang="en-US" dirty="0" smtClean="0"/>
            </a:p>
          </p:txBody>
        </p:sp>
        <p:cxnSp>
          <p:nvCxnSpPr>
            <p:cNvPr id="119" name="Elbow Connector 118"/>
            <p:cNvCxnSpPr>
              <a:stCxn id="92" idx="3"/>
              <a:endCxn id="59" idx="6"/>
            </p:cNvCxnSpPr>
            <p:nvPr/>
          </p:nvCxnSpPr>
          <p:spPr>
            <a:xfrm flipV="1">
              <a:off x="3428256" y="1637185"/>
              <a:ext cx="4104456" cy="3524489"/>
            </a:xfrm>
            <a:prstGeom prst="bentConnector3">
              <a:avLst>
                <a:gd name="adj1" fmla="val 105570"/>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61903" y="4977655"/>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sp>
          <p:nvSpPr>
            <p:cNvPr id="121" name="TextBox 120"/>
            <p:cNvSpPr txBox="1"/>
            <p:nvPr/>
          </p:nvSpPr>
          <p:spPr>
            <a:xfrm>
              <a:off x="4364360" y="1473423"/>
              <a:ext cx="828094" cy="523220"/>
            </a:xfrm>
            <a:prstGeom prst="rect">
              <a:avLst/>
            </a:prstGeom>
            <a:noFill/>
            <a:ln>
              <a:noFill/>
            </a:ln>
          </p:spPr>
          <p:txBody>
            <a:bodyPr wrap="square" rtlCol="0">
              <a:spAutoFit/>
            </a:bodyPr>
            <a:lstStyle/>
            <a:p>
              <a:pPr algn="l" rtl="0"/>
              <a:r>
                <a:rPr lang="en-US" sz="1400" dirty="0" smtClean="0"/>
                <a:t>Return state</a:t>
              </a:r>
              <a:endParaRPr lang="en-US" dirty="0" smtClean="0"/>
            </a:p>
          </p:txBody>
        </p:sp>
        <p:cxnSp>
          <p:nvCxnSpPr>
            <p:cNvPr id="122" name="Straight Arrow Connector 121"/>
            <p:cNvCxnSpPr>
              <a:stCxn id="90" idx="3"/>
              <a:endCxn id="88" idx="1"/>
            </p:cNvCxnSpPr>
            <p:nvPr/>
          </p:nvCxnSpPr>
          <p:spPr>
            <a:xfrm flipV="1">
              <a:off x="3428256" y="3254855"/>
              <a:ext cx="1720800" cy="1397743"/>
            </a:xfrm>
            <a:prstGeom prst="straightConnector1">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502126" y="3993703"/>
              <a:ext cx="1366290" cy="307777"/>
            </a:xfrm>
            <a:prstGeom prst="rect">
              <a:avLst/>
            </a:prstGeom>
            <a:noFill/>
            <a:ln>
              <a:noFill/>
            </a:ln>
          </p:spPr>
          <p:txBody>
            <a:bodyPr wrap="square" rtlCol="0">
              <a:spAutoFit/>
            </a:bodyPr>
            <a:lstStyle/>
            <a:p>
              <a:pPr algn="l" rtl="0"/>
              <a:r>
                <a:rPr lang="en-US" sz="1400" dirty="0" smtClean="0"/>
                <a:t>Run VM</a:t>
              </a:r>
              <a:endParaRPr lang="en-US" dirty="0" smtClean="0"/>
            </a:p>
          </p:txBody>
        </p:sp>
        <p:cxnSp>
          <p:nvCxnSpPr>
            <p:cNvPr id="124" name="Elbow Connector 123"/>
            <p:cNvCxnSpPr>
              <a:stCxn id="95" idx="3"/>
              <a:endCxn id="56" idx="6"/>
            </p:cNvCxnSpPr>
            <p:nvPr/>
          </p:nvCxnSpPr>
          <p:spPr>
            <a:xfrm flipV="1">
              <a:off x="7532712" y="2357264"/>
              <a:ext cx="12700" cy="1758322"/>
            </a:xfrm>
            <a:prstGeom prst="bentConnector3">
              <a:avLst>
                <a:gd name="adj1" fmla="val 334937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910397" y="3221360"/>
              <a:ext cx="774443" cy="523220"/>
            </a:xfrm>
            <a:prstGeom prst="rect">
              <a:avLst/>
            </a:prstGeom>
            <a:noFill/>
            <a:ln>
              <a:noFill/>
            </a:ln>
          </p:spPr>
          <p:txBody>
            <a:bodyPr wrap="none" rtlCol="0">
              <a:spAutoFit/>
            </a:bodyPr>
            <a:lstStyle/>
            <a:p>
              <a:pPr algn="l" rtl="0"/>
              <a:r>
                <a:rPr lang="en-US" sz="1400" dirty="0" smtClean="0"/>
                <a:t>monitor</a:t>
              </a:r>
            </a:p>
            <a:p>
              <a:pPr algn="l" rtl="0"/>
              <a:r>
                <a:rPr lang="en-US" sz="1400" dirty="0" smtClean="0"/>
                <a:t>traffic</a:t>
              </a:r>
              <a:endParaRPr lang="en-US" dirty="0" smtClean="0"/>
            </a:p>
          </p:txBody>
        </p:sp>
        <p:sp>
          <p:nvSpPr>
            <p:cNvPr id="126" name="TextBox 125"/>
            <p:cNvSpPr txBox="1"/>
            <p:nvPr/>
          </p:nvSpPr>
          <p:spPr>
            <a:xfrm>
              <a:off x="3565569" y="3068960"/>
              <a:ext cx="934423" cy="523220"/>
            </a:xfrm>
            <a:prstGeom prst="rect">
              <a:avLst/>
            </a:prstGeom>
            <a:noFill/>
            <a:ln>
              <a:noFill/>
            </a:ln>
          </p:spPr>
          <p:txBody>
            <a:bodyPr wrap="none" rtlCol="0">
              <a:spAutoFit/>
            </a:bodyPr>
            <a:lstStyle/>
            <a:p>
              <a:pPr algn="l" rtl="0"/>
              <a:r>
                <a:rPr lang="en-US" sz="1400" b="1" dirty="0" smtClean="0"/>
                <a:t>extended</a:t>
              </a:r>
            </a:p>
            <a:p>
              <a:pPr algn="l" rtl="0"/>
              <a:r>
                <a:rPr lang="en-US" sz="1400" b="1" dirty="0" err="1" smtClean="0"/>
                <a:t>hypercalls</a:t>
              </a:r>
              <a:endParaRPr lang="en-US" sz="1400" b="1" dirty="0" smtClean="0"/>
            </a:p>
          </p:txBody>
        </p:sp>
      </p:grpSp>
    </p:spTree>
    <p:extLst>
      <p:ext uri="{BB962C8B-B14F-4D97-AF65-F5344CB8AC3E}">
        <p14:creationId xmlns:p14="http://schemas.microsoft.com/office/powerpoint/2010/main" val="283156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US" sz="4000" dirty="0" smtClean="0"/>
              <a:t>Package Diagram – WD in kernel</a:t>
            </a:r>
            <a:endParaRPr lang="en-US" sz="4000" dirty="0"/>
          </a:p>
        </p:txBody>
      </p:sp>
      <p:grpSp>
        <p:nvGrpSpPr>
          <p:cNvPr id="13" name="Group 12"/>
          <p:cNvGrpSpPr/>
          <p:nvPr/>
        </p:nvGrpSpPr>
        <p:grpSpPr>
          <a:xfrm>
            <a:off x="239336" y="917104"/>
            <a:ext cx="8562743" cy="5681476"/>
            <a:chOff x="239336" y="917104"/>
            <a:chExt cx="8562743" cy="5681476"/>
          </a:xfrm>
        </p:grpSpPr>
        <p:sp>
          <p:nvSpPr>
            <p:cNvPr id="65" name="Oval 64"/>
            <p:cNvSpPr/>
            <p:nvPr/>
          </p:nvSpPr>
          <p:spPr>
            <a:xfrm>
              <a:off x="1200889" y="6319193"/>
              <a:ext cx="138375" cy="180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13757" y="6138883"/>
              <a:ext cx="138375" cy="180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388696" y="2285255"/>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388696" y="2069232"/>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388696" y="1781199"/>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388696" y="1565176"/>
              <a:ext cx="144016" cy="14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831667" y="3015209"/>
              <a:ext cx="2809057" cy="139625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a:spLocks noChangeArrowheads="1"/>
            </p:cNvSpPr>
            <p:nvPr/>
          </p:nvSpPr>
          <p:spPr bwMode="auto">
            <a:xfrm>
              <a:off x="1188616" y="1675161"/>
              <a:ext cx="2383656" cy="205527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2" name="Rectangle 71"/>
            <p:cNvSpPr>
              <a:spLocks noChangeArrowheads="1"/>
            </p:cNvSpPr>
            <p:nvPr/>
          </p:nvSpPr>
          <p:spPr bwMode="auto">
            <a:xfrm>
              <a:off x="1462126" y="1709193"/>
              <a:ext cx="15266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err="1" smtClean="0">
                  <a:solidFill>
                    <a:srgbClr val="000000"/>
                  </a:solidFill>
                  <a:latin typeface="+mn-lt"/>
                  <a:cs typeface="+mj-cs"/>
                </a:rPr>
                <a:t>Userspace</a:t>
              </a:r>
              <a:endParaRPr lang="en-US" altLang="en-US" dirty="0">
                <a:solidFill>
                  <a:srgbClr val="FF0000"/>
                </a:solidFill>
                <a:latin typeface="+mn-lt"/>
                <a:cs typeface="+mj-cs"/>
              </a:endParaRPr>
            </a:p>
          </p:txBody>
        </p:sp>
        <p:sp>
          <p:nvSpPr>
            <p:cNvPr id="74" name="Freeform 73"/>
            <p:cNvSpPr>
              <a:spLocks/>
            </p:cNvSpPr>
            <p:nvPr/>
          </p:nvSpPr>
          <p:spPr bwMode="auto">
            <a:xfrm>
              <a:off x="1692671" y="1421160"/>
              <a:ext cx="1048981" cy="254001"/>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6" name="Rectangle 75"/>
            <p:cNvSpPr>
              <a:spLocks noChangeArrowheads="1"/>
            </p:cNvSpPr>
            <p:nvPr/>
          </p:nvSpPr>
          <p:spPr bwMode="auto">
            <a:xfrm>
              <a:off x="4499992" y="1171104"/>
              <a:ext cx="3320752" cy="391407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dirty="0"/>
            </a:p>
          </p:txBody>
        </p:sp>
        <p:sp>
          <p:nvSpPr>
            <p:cNvPr id="78" name="Rectangle 77"/>
            <p:cNvSpPr>
              <a:spLocks noChangeArrowheads="1"/>
            </p:cNvSpPr>
            <p:nvPr/>
          </p:nvSpPr>
          <p:spPr bwMode="auto">
            <a:xfrm>
              <a:off x="5790037" y="1277724"/>
              <a:ext cx="47923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mj-lt"/>
                  <a:cs typeface="+mj-cs"/>
                </a:rPr>
                <a:t>Kernel</a:t>
              </a:r>
              <a:endParaRPr lang="en-US" altLang="en-US" dirty="0">
                <a:solidFill>
                  <a:srgbClr val="FF0000"/>
                </a:solidFill>
                <a:latin typeface="+mj-lt"/>
                <a:cs typeface="+mj-cs"/>
              </a:endParaRPr>
            </a:p>
          </p:txBody>
        </p:sp>
        <p:sp>
          <p:nvSpPr>
            <p:cNvPr id="79" name="Freeform 78"/>
            <p:cNvSpPr>
              <a:spLocks/>
            </p:cNvSpPr>
            <p:nvPr/>
          </p:nvSpPr>
          <p:spPr bwMode="auto">
            <a:xfrm>
              <a:off x="4652392" y="917104"/>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0" name="Rectangle 79"/>
            <p:cNvSpPr>
              <a:spLocks noChangeArrowheads="1"/>
            </p:cNvSpPr>
            <p:nvPr/>
          </p:nvSpPr>
          <p:spPr bwMode="auto">
            <a:xfrm>
              <a:off x="1137265" y="5781105"/>
              <a:ext cx="2304256" cy="81624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2" name="Rectangle 81"/>
            <p:cNvSpPr>
              <a:spLocks noChangeArrowheads="1"/>
            </p:cNvSpPr>
            <p:nvPr/>
          </p:nvSpPr>
          <p:spPr bwMode="auto">
            <a:xfrm>
              <a:off x="1229143" y="5853693"/>
              <a:ext cx="7312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mn-lt"/>
                </a:rPr>
                <a:t>Hardware</a:t>
              </a:r>
              <a:endParaRPr lang="en-US" altLang="en-US" dirty="0">
                <a:solidFill>
                  <a:srgbClr val="FF0000"/>
                </a:solidFill>
                <a:latin typeface="+mn-lt"/>
              </a:endParaRPr>
            </a:p>
          </p:txBody>
        </p:sp>
        <p:sp>
          <p:nvSpPr>
            <p:cNvPr id="83" name="Freeform 82"/>
            <p:cNvSpPr>
              <a:spLocks/>
            </p:cNvSpPr>
            <p:nvPr/>
          </p:nvSpPr>
          <p:spPr bwMode="auto">
            <a:xfrm>
              <a:off x="1137265" y="5527105"/>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85" name="Rechteck 4"/>
            <p:cNvSpPr/>
            <p:nvPr/>
          </p:nvSpPr>
          <p:spPr>
            <a:xfrm>
              <a:off x="1260624" y="2789313"/>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VirtualMachine</a:t>
              </a:r>
              <a:endParaRPr lang="de-DE" sz="1600" b="1" dirty="0">
                <a:solidFill>
                  <a:schemeClr val="tx1"/>
                </a:solidFill>
              </a:endParaRPr>
            </a:p>
          </p:txBody>
        </p:sp>
        <p:sp>
          <p:nvSpPr>
            <p:cNvPr id="86" name="Rechteck 4"/>
            <p:cNvSpPr/>
            <p:nvPr/>
          </p:nvSpPr>
          <p:spPr>
            <a:xfrm>
              <a:off x="1260624" y="3288349"/>
              <a:ext cx="218250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 Manager</a:t>
              </a:r>
              <a:endParaRPr lang="de-DE" sz="1600" b="1" dirty="0">
                <a:solidFill>
                  <a:schemeClr val="tx1"/>
                </a:solidFill>
              </a:endParaRPr>
            </a:p>
          </p:txBody>
        </p:sp>
        <p:sp>
          <p:nvSpPr>
            <p:cNvPr id="87" name="Rechteck 4"/>
            <p:cNvSpPr/>
            <p:nvPr/>
          </p:nvSpPr>
          <p:spPr>
            <a:xfrm>
              <a:off x="1260624" y="1997225"/>
              <a:ext cx="98234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GuestOS</a:t>
              </a:r>
              <a:endParaRPr lang="de-DE" sz="1600" b="1" dirty="0">
                <a:solidFill>
                  <a:schemeClr val="tx1"/>
                </a:solidFill>
              </a:endParaRPr>
            </a:p>
          </p:txBody>
        </p:sp>
        <p:sp>
          <p:nvSpPr>
            <p:cNvPr id="88" name="Rechteck 4"/>
            <p:cNvSpPr/>
            <p:nvPr/>
          </p:nvSpPr>
          <p:spPr>
            <a:xfrm>
              <a:off x="5149056" y="3072325"/>
              <a:ext cx="2383656"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89" name="Rechteck 4"/>
            <p:cNvSpPr/>
            <p:nvPr/>
          </p:nvSpPr>
          <p:spPr>
            <a:xfrm>
              <a:off x="5156448" y="3509393"/>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Scheduler</a:t>
              </a:r>
            </a:p>
          </p:txBody>
        </p:sp>
        <p:sp>
          <p:nvSpPr>
            <p:cNvPr id="90" name="Rechteck 4"/>
            <p:cNvSpPr/>
            <p:nvPr/>
          </p:nvSpPr>
          <p:spPr>
            <a:xfrm>
              <a:off x="1209273" y="6136125"/>
              <a:ext cx="2160240" cy="365060"/>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CPU</a:t>
              </a:r>
            </a:p>
          </p:txBody>
        </p:sp>
        <p:sp>
          <p:nvSpPr>
            <p:cNvPr id="92" name="Rechteck 4"/>
            <p:cNvSpPr/>
            <p:nvPr/>
          </p:nvSpPr>
          <p:spPr>
            <a:xfrm>
              <a:off x="5156449" y="4576108"/>
              <a:ext cx="2388963"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Watchdog</a:t>
              </a:r>
            </a:p>
          </p:txBody>
        </p:sp>
        <p:cxnSp>
          <p:nvCxnSpPr>
            <p:cNvPr id="93" name="Straight Arrow Connector 92"/>
            <p:cNvCxnSpPr>
              <a:stCxn id="85" idx="3"/>
              <a:endCxn id="88" idx="1"/>
            </p:cNvCxnSpPr>
            <p:nvPr/>
          </p:nvCxnSpPr>
          <p:spPr>
            <a:xfrm>
              <a:off x="3443124" y="2971843"/>
              <a:ext cx="1705932" cy="28301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5" name="Rechteck 4"/>
            <p:cNvSpPr/>
            <p:nvPr/>
          </p:nvSpPr>
          <p:spPr>
            <a:xfrm>
              <a:off x="5156448" y="3933056"/>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OS Drivers</a:t>
              </a:r>
              <a:endParaRPr lang="de-DE" sz="1600" b="1" dirty="0">
                <a:solidFill>
                  <a:schemeClr val="tx1"/>
                </a:solidFill>
              </a:endParaRPr>
            </a:p>
          </p:txBody>
        </p:sp>
        <p:sp>
          <p:nvSpPr>
            <p:cNvPr id="97" name="TextBox 96"/>
            <p:cNvSpPr txBox="1"/>
            <p:nvPr/>
          </p:nvSpPr>
          <p:spPr>
            <a:xfrm>
              <a:off x="7807479" y="1401415"/>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cxnSp>
          <p:nvCxnSpPr>
            <p:cNvPr id="98" name="Elbow Connector 97"/>
            <p:cNvCxnSpPr>
              <a:stCxn id="92" idx="1"/>
              <a:endCxn id="90" idx="3"/>
            </p:cNvCxnSpPr>
            <p:nvPr/>
          </p:nvCxnSpPr>
          <p:spPr>
            <a:xfrm rot="10800000" flipV="1">
              <a:off x="3369513" y="4758637"/>
              <a:ext cx="1786936" cy="1560017"/>
            </a:xfrm>
            <a:prstGeom prst="bentConnector3">
              <a:avLst>
                <a:gd name="adj1" fmla="val 13079"/>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991536" y="4777406"/>
              <a:ext cx="810543" cy="307777"/>
            </a:xfrm>
            <a:prstGeom prst="rect">
              <a:avLst/>
            </a:prstGeom>
            <a:noFill/>
            <a:ln>
              <a:noFill/>
            </a:ln>
          </p:spPr>
          <p:txBody>
            <a:bodyPr wrap="none" rtlCol="0">
              <a:spAutoFit/>
            </a:bodyPr>
            <a:lstStyle/>
            <a:p>
              <a:pPr algn="l" rtl="0"/>
              <a:r>
                <a:rPr lang="en-US" sz="1400" dirty="0" smtClean="0"/>
                <a:t>I’m Alive</a:t>
              </a:r>
              <a:endParaRPr lang="en-US" dirty="0" smtClean="0"/>
            </a:p>
          </p:txBody>
        </p:sp>
        <p:sp>
          <p:nvSpPr>
            <p:cNvPr id="101" name="Rechteck 4"/>
            <p:cNvSpPr/>
            <p:nvPr/>
          </p:nvSpPr>
          <p:spPr>
            <a:xfrm>
              <a:off x="2340744" y="1997225"/>
              <a:ext cx="110238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User App</a:t>
              </a:r>
              <a:endParaRPr lang="de-DE" sz="1600" b="1" dirty="0">
                <a:solidFill>
                  <a:schemeClr val="tx1"/>
                </a:solidFill>
              </a:endParaRPr>
            </a:p>
          </p:txBody>
        </p:sp>
        <p:cxnSp>
          <p:nvCxnSpPr>
            <p:cNvPr id="103" name="Straight Arrow Connector 102"/>
            <p:cNvCxnSpPr>
              <a:stCxn id="85" idx="0"/>
              <a:endCxn id="87" idx="2"/>
            </p:cNvCxnSpPr>
            <p:nvPr/>
          </p:nvCxnSpPr>
          <p:spPr>
            <a:xfrm flipH="1" flipV="1">
              <a:off x="1751794" y="2362285"/>
              <a:ext cx="60008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5" idx="0"/>
              <a:endCxn id="101" idx="2"/>
            </p:cNvCxnSpPr>
            <p:nvPr/>
          </p:nvCxnSpPr>
          <p:spPr>
            <a:xfrm flipV="1">
              <a:off x="2351874" y="2362285"/>
              <a:ext cx="540060" cy="427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052712" y="2357265"/>
              <a:ext cx="436338" cy="307777"/>
            </a:xfrm>
            <a:prstGeom prst="rect">
              <a:avLst/>
            </a:prstGeom>
            <a:noFill/>
            <a:ln>
              <a:noFill/>
            </a:ln>
          </p:spPr>
          <p:txBody>
            <a:bodyPr wrap="none" rtlCol="0">
              <a:spAutoFit/>
            </a:bodyPr>
            <a:lstStyle/>
            <a:p>
              <a:pPr algn="l" rtl="0"/>
              <a:r>
                <a:rPr lang="en-US" sz="1400" dirty="0" smtClean="0"/>
                <a:t>run</a:t>
              </a:r>
              <a:endParaRPr lang="en-US" dirty="0" smtClean="0"/>
            </a:p>
          </p:txBody>
        </p:sp>
        <p:cxnSp>
          <p:nvCxnSpPr>
            <p:cNvPr id="109" name="Elbow Connector 108"/>
            <p:cNvCxnSpPr>
              <a:stCxn id="86" idx="1"/>
              <a:endCxn id="85" idx="1"/>
            </p:cNvCxnSpPr>
            <p:nvPr/>
          </p:nvCxnSpPr>
          <p:spPr>
            <a:xfrm rot="10800000">
              <a:off x="1260624" y="2971843"/>
              <a:ext cx="12700" cy="499036"/>
            </a:xfrm>
            <a:prstGeom prst="bentConnector3">
              <a:avLst>
                <a:gd name="adj1" fmla="val 17088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39336" y="2843317"/>
              <a:ext cx="1028680" cy="954107"/>
            </a:xfrm>
            <a:prstGeom prst="rect">
              <a:avLst/>
            </a:prstGeom>
            <a:noFill/>
            <a:ln>
              <a:noFill/>
            </a:ln>
          </p:spPr>
          <p:txBody>
            <a:bodyPr wrap="none" rtlCol="0">
              <a:spAutoFit/>
            </a:bodyPr>
            <a:lstStyle/>
            <a:p>
              <a:pPr algn="l" rtl="0"/>
              <a:r>
                <a:rPr lang="en-US" sz="1400" dirty="0" smtClean="0"/>
                <a:t>Create/</a:t>
              </a:r>
            </a:p>
            <a:p>
              <a:pPr algn="l" rtl="0"/>
              <a:r>
                <a:rPr lang="en-US" sz="1400" dirty="0" smtClean="0"/>
                <a:t>delete/</a:t>
              </a:r>
            </a:p>
            <a:p>
              <a:pPr algn="l" rtl="0"/>
              <a:r>
                <a:rPr lang="en-US" sz="1400" dirty="0" smtClean="0"/>
                <a:t>suspend/</a:t>
              </a:r>
            </a:p>
            <a:p>
              <a:pPr algn="l" rtl="0"/>
              <a:r>
                <a:rPr lang="en-US" sz="1400" dirty="0" smtClean="0"/>
                <a:t>resume VM</a:t>
              </a:r>
              <a:endParaRPr lang="en-US" dirty="0" smtClean="0"/>
            </a:p>
          </p:txBody>
        </p:sp>
        <p:sp>
          <p:nvSpPr>
            <p:cNvPr id="112" name="TextBox 111"/>
            <p:cNvSpPr txBox="1"/>
            <p:nvPr/>
          </p:nvSpPr>
          <p:spPr>
            <a:xfrm>
              <a:off x="3631479" y="2689175"/>
              <a:ext cx="508473" cy="307777"/>
            </a:xfrm>
            <a:prstGeom prst="rect">
              <a:avLst/>
            </a:prstGeom>
            <a:noFill/>
            <a:ln>
              <a:noFill/>
            </a:ln>
          </p:spPr>
          <p:txBody>
            <a:bodyPr wrap="none" rtlCol="0">
              <a:spAutoFit/>
            </a:bodyPr>
            <a:lstStyle/>
            <a:p>
              <a:pPr algn="l" rtl="0"/>
              <a:r>
                <a:rPr lang="en-US" sz="1400" b="1" dirty="0" err="1" smtClean="0"/>
                <a:t>ioctl</a:t>
              </a:r>
              <a:endParaRPr lang="en-US" sz="1400" b="1" dirty="0" smtClean="0"/>
            </a:p>
          </p:txBody>
        </p:sp>
        <p:sp>
          <p:nvSpPr>
            <p:cNvPr id="113" name="TextBox 112"/>
            <p:cNvSpPr txBox="1"/>
            <p:nvPr/>
          </p:nvSpPr>
          <p:spPr>
            <a:xfrm>
              <a:off x="7747976" y="1781200"/>
              <a:ext cx="648832" cy="523220"/>
            </a:xfrm>
            <a:prstGeom prst="rect">
              <a:avLst/>
            </a:prstGeom>
            <a:noFill/>
            <a:ln>
              <a:noFill/>
            </a:ln>
          </p:spPr>
          <p:txBody>
            <a:bodyPr wrap="none" rtlCol="0">
              <a:spAutoFit/>
            </a:bodyPr>
            <a:lstStyle/>
            <a:p>
              <a:pPr algn="l" rtl="0"/>
              <a:r>
                <a:rPr lang="en-US" sz="1400" dirty="0"/>
                <a:t>q</a:t>
              </a:r>
              <a:r>
                <a:rPr lang="en-US" sz="1400" dirty="0" smtClean="0"/>
                <a:t>uery </a:t>
              </a:r>
            </a:p>
            <a:p>
              <a:pPr algn="l" rtl="0"/>
              <a:r>
                <a:rPr lang="en-US" sz="1400" dirty="0"/>
                <a:t>s</a:t>
              </a:r>
              <a:r>
                <a:rPr lang="en-US" sz="1400" dirty="0" smtClean="0"/>
                <a:t>tate</a:t>
              </a:r>
              <a:endParaRPr lang="en-US" dirty="0" smtClean="0"/>
            </a:p>
          </p:txBody>
        </p:sp>
        <p:sp>
          <p:nvSpPr>
            <p:cNvPr id="114" name="Rechteck 4"/>
            <p:cNvSpPr/>
            <p:nvPr/>
          </p:nvSpPr>
          <p:spPr>
            <a:xfrm>
              <a:off x="5156448" y="2069232"/>
              <a:ext cx="2376264"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TrafficMonitor</a:t>
              </a:r>
            </a:p>
          </p:txBody>
        </p:sp>
        <p:sp>
          <p:nvSpPr>
            <p:cNvPr id="115" name="Rechteck 4"/>
            <p:cNvSpPr/>
            <p:nvPr/>
          </p:nvSpPr>
          <p:spPr>
            <a:xfrm>
              <a:off x="5156448" y="1565176"/>
              <a:ext cx="2376264" cy="365060"/>
            </a:xfrm>
            <a:prstGeom prst="rect">
              <a:avLst/>
            </a:prstGeom>
            <a:solidFill>
              <a:srgbClr val="A9D975"/>
            </a:solidFill>
            <a:ln w="158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StabilizationManager</a:t>
              </a:r>
            </a:p>
          </p:txBody>
        </p:sp>
        <p:cxnSp>
          <p:nvCxnSpPr>
            <p:cNvPr id="116" name="Elbow Connector 115"/>
            <p:cNvCxnSpPr>
              <a:stCxn id="57" idx="6"/>
              <a:endCxn id="58" idx="6"/>
            </p:cNvCxnSpPr>
            <p:nvPr/>
          </p:nvCxnSpPr>
          <p:spPr>
            <a:xfrm flipV="1">
              <a:off x="7532712" y="1853208"/>
              <a:ext cx="12700" cy="288033"/>
            </a:xfrm>
            <a:prstGeom prst="bentConnector3">
              <a:avLst>
                <a:gd name="adj1" fmla="val 180000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endCxn id="115" idx="1"/>
            </p:cNvCxnSpPr>
            <p:nvPr/>
          </p:nvCxnSpPr>
          <p:spPr>
            <a:xfrm rot="5400000" flipH="1" flipV="1">
              <a:off x="4396684" y="2255445"/>
              <a:ext cx="1267503" cy="252026"/>
            </a:xfrm>
            <a:prstGeom prst="bentConnector2">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869904" y="2573288"/>
              <a:ext cx="2662807" cy="307777"/>
            </a:xfrm>
            <a:prstGeom prst="rect">
              <a:avLst/>
            </a:prstGeom>
            <a:noFill/>
            <a:ln>
              <a:noFill/>
            </a:ln>
          </p:spPr>
          <p:txBody>
            <a:bodyPr wrap="square" rtlCol="0">
              <a:spAutoFit/>
            </a:bodyPr>
            <a:lstStyle/>
            <a:p>
              <a:pPr algn="l" rtl="0"/>
              <a:r>
                <a:rPr lang="en-US" sz="1400" dirty="0"/>
                <a:t>r</a:t>
              </a:r>
              <a:r>
                <a:rPr lang="en-US" sz="1400" dirty="0" smtClean="0"/>
                <a:t>eset/query state/set state</a:t>
              </a:r>
              <a:endParaRPr lang="en-US" dirty="0" smtClean="0"/>
            </a:p>
          </p:txBody>
        </p:sp>
        <p:cxnSp>
          <p:nvCxnSpPr>
            <p:cNvPr id="119" name="Elbow Connector 118"/>
            <p:cNvCxnSpPr>
              <a:stCxn id="92" idx="3"/>
              <a:endCxn id="59" idx="6"/>
            </p:cNvCxnSpPr>
            <p:nvPr/>
          </p:nvCxnSpPr>
          <p:spPr>
            <a:xfrm flipH="1" flipV="1">
              <a:off x="7532712" y="1637185"/>
              <a:ext cx="12700" cy="3121453"/>
            </a:xfrm>
            <a:prstGeom prst="bentConnector3">
              <a:avLst>
                <a:gd name="adj1" fmla="val -9729110"/>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728978" y="6290803"/>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sp>
          <p:nvSpPr>
            <p:cNvPr id="121" name="TextBox 120"/>
            <p:cNvSpPr txBox="1"/>
            <p:nvPr/>
          </p:nvSpPr>
          <p:spPr>
            <a:xfrm>
              <a:off x="4608002" y="1268760"/>
              <a:ext cx="828094" cy="523220"/>
            </a:xfrm>
            <a:prstGeom prst="rect">
              <a:avLst/>
            </a:prstGeom>
            <a:noFill/>
            <a:ln>
              <a:noFill/>
            </a:ln>
          </p:spPr>
          <p:txBody>
            <a:bodyPr wrap="square" rtlCol="0">
              <a:spAutoFit/>
            </a:bodyPr>
            <a:lstStyle/>
            <a:p>
              <a:pPr algn="l" rtl="0"/>
              <a:r>
                <a:rPr lang="en-US" sz="1400" dirty="0" smtClean="0"/>
                <a:t>Return state</a:t>
              </a:r>
              <a:endParaRPr lang="en-US" dirty="0" smtClean="0"/>
            </a:p>
          </p:txBody>
        </p:sp>
        <p:cxnSp>
          <p:nvCxnSpPr>
            <p:cNvPr id="122" name="Straight Arrow Connector 121"/>
            <p:cNvCxnSpPr>
              <a:stCxn id="90" idx="3"/>
              <a:endCxn id="88" idx="1"/>
            </p:cNvCxnSpPr>
            <p:nvPr/>
          </p:nvCxnSpPr>
          <p:spPr>
            <a:xfrm flipV="1">
              <a:off x="3369513" y="3254855"/>
              <a:ext cx="1779543" cy="3063800"/>
            </a:xfrm>
            <a:prstGeom prst="straightConnector1">
              <a:avLst/>
            </a:prstGeom>
            <a:ln>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275856" y="5099896"/>
              <a:ext cx="808681" cy="307777"/>
            </a:xfrm>
            <a:prstGeom prst="rect">
              <a:avLst/>
            </a:prstGeom>
            <a:noFill/>
            <a:ln>
              <a:noFill/>
            </a:ln>
          </p:spPr>
          <p:txBody>
            <a:bodyPr wrap="square" rtlCol="0">
              <a:spAutoFit/>
            </a:bodyPr>
            <a:lstStyle/>
            <a:p>
              <a:pPr algn="l" rtl="0"/>
              <a:r>
                <a:rPr lang="en-US" sz="1400" dirty="0" smtClean="0"/>
                <a:t>Run VM</a:t>
              </a:r>
              <a:endParaRPr lang="en-US" dirty="0" smtClean="0"/>
            </a:p>
          </p:txBody>
        </p:sp>
        <p:cxnSp>
          <p:nvCxnSpPr>
            <p:cNvPr id="124" name="Elbow Connector 123"/>
            <p:cNvCxnSpPr>
              <a:stCxn id="95" idx="3"/>
              <a:endCxn id="56" idx="6"/>
            </p:cNvCxnSpPr>
            <p:nvPr/>
          </p:nvCxnSpPr>
          <p:spPr>
            <a:xfrm flipV="1">
              <a:off x="7532712" y="2357264"/>
              <a:ext cx="12700" cy="1758322"/>
            </a:xfrm>
            <a:prstGeom prst="bentConnector3">
              <a:avLst>
                <a:gd name="adj1" fmla="val 3349370"/>
              </a:avLst>
            </a:prstGeom>
            <a:ln>
              <a:prstDash val="lgDash"/>
              <a:headEnd type="arrow"/>
              <a:tailEnd type="non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910397" y="3221360"/>
              <a:ext cx="774443" cy="523220"/>
            </a:xfrm>
            <a:prstGeom prst="rect">
              <a:avLst/>
            </a:prstGeom>
            <a:noFill/>
            <a:ln>
              <a:noFill/>
            </a:ln>
          </p:spPr>
          <p:txBody>
            <a:bodyPr wrap="none" rtlCol="0">
              <a:spAutoFit/>
            </a:bodyPr>
            <a:lstStyle/>
            <a:p>
              <a:pPr algn="l" rtl="0"/>
              <a:r>
                <a:rPr lang="en-US" sz="1400" dirty="0" smtClean="0"/>
                <a:t>monitor</a:t>
              </a:r>
            </a:p>
            <a:p>
              <a:pPr algn="l" rtl="0"/>
              <a:r>
                <a:rPr lang="en-US" sz="1400" dirty="0" smtClean="0"/>
                <a:t>traffic</a:t>
              </a:r>
              <a:endParaRPr lang="en-US" dirty="0" smtClean="0"/>
            </a:p>
          </p:txBody>
        </p:sp>
        <p:sp>
          <p:nvSpPr>
            <p:cNvPr id="126" name="TextBox 125"/>
            <p:cNvSpPr txBox="1"/>
            <p:nvPr/>
          </p:nvSpPr>
          <p:spPr>
            <a:xfrm>
              <a:off x="3565569" y="3068960"/>
              <a:ext cx="934423" cy="523220"/>
            </a:xfrm>
            <a:prstGeom prst="rect">
              <a:avLst/>
            </a:prstGeom>
            <a:noFill/>
            <a:ln>
              <a:noFill/>
            </a:ln>
          </p:spPr>
          <p:txBody>
            <a:bodyPr wrap="none" rtlCol="0">
              <a:spAutoFit/>
            </a:bodyPr>
            <a:lstStyle/>
            <a:p>
              <a:pPr algn="l" rtl="0"/>
              <a:r>
                <a:rPr lang="en-US" sz="1400" b="1" dirty="0" smtClean="0"/>
                <a:t>extended</a:t>
              </a:r>
            </a:p>
            <a:p>
              <a:pPr algn="l" rtl="0"/>
              <a:r>
                <a:rPr lang="en-US" sz="1400" b="1" dirty="0" err="1" smtClean="0"/>
                <a:t>hypercalls</a:t>
              </a:r>
              <a:endParaRPr lang="en-US" sz="1400" b="1" dirty="0" smtClean="0"/>
            </a:p>
          </p:txBody>
        </p:sp>
        <p:sp>
          <p:nvSpPr>
            <p:cNvPr id="53" name="TextBox 52"/>
            <p:cNvSpPr txBox="1"/>
            <p:nvPr/>
          </p:nvSpPr>
          <p:spPr>
            <a:xfrm rot="16200000">
              <a:off x="4379964" y="3693045"/>
              <a:ext cx="1154675" cy="338554"/>
            </a:xfrm>
            <a:prstGeom prst="rect">
              <a:avLst/>
            </a:prstGeom>
            <a:noFill/>
            <a:ln>
              <a:noFill/>
            </a:ln>
          </p:spPr>
          <p:txBody>
            <a:bodyPr wrap="none" rtlCol="0">
              <a:spAutoFit/>
            </a:bodyPr>
            <a:lstStyle/>
            <a:p>
              <a:pPr algn="l" rtl="0"/>
              <a:r>
                <a:rPr lang="en-US" sz="1600" b="1" dirty="0" err="1" smtClean="0"/>
                <a:t>Stabilizable</a:t>
              </a:r>
              <a:endParaRPr lang="en-US" b="1" dirty="0" smtClean="0"/>
            </a:p>
          </p:txBody>
        </p:sp>
        <p:sp>
          <p:nvSpPr>
            <p:cNvPr id="54" name="Rechteck 4"/>
            <p:cNvSpPr/>
            <p:nvPr/>
          </p:nvSpPr>
          <p:spPr>
            <a:xfrm>
              <a:off x="1187624" y="4504100"/>
              <a:ext cx="2160240" cy="365060"/>
            </a:xfrm>
            <a:prstGeom prst="rect">
              <a:avLst/>
            </a:prstGeom>
            <a:solidFill>
              <a:schemeClr val="accent6">
                <a:lumMod val="60000"/>
                <a:lumOff val="40000"/>
              </a:schemeClr>
            </a:solidFill>
            <a:ln w="635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Integrity </a:t>
              </a:r>
              <a:r>
                <a:rPr lang="de-DE" b="1" dirty="0">
                  <a:solidFill>
                    <a:schemeClr val="tx1"/>
                  </a:solidFill>
                </a:rPr>
                <a:t>checker</a:t>
              </a:r>
            </a:p>
          </p:txBody>
        </p:sp>
        <p:cxnSp>
          <p:nvCxnSpPr>
            <p:cNvPr id="8" name="Elbow Connector 7"/>
            <p:cNvCxnSpPr>
              <a:stCxn id="54" idx="2"/>
              <a:endCxn id="90" idx="0"/>
            </p:cNvCxnSpPr>
            <p:nvPr/>
          </p:nvCxnSpPr>
          <p:spPr>
            <a:xfrm rot="16200000" flipH="1">
              <a:off x="1645086" y="5491817"/>
              <a:ext cx="1266965" cy="21649"/>
            </a:xfrm>
            <a:prstGeom prst="bentConnector3">
              <a:avLst>
                <a:gd name="adj1" fmla="val 50000"/>
              </a:avLst>
            </a:prstGeom>
            <a:ln>
              <a:prstDash val="lg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4" idx="1"/>
              <a:endCxn id="6" idx="2"/>
            </p:cNvCxnSpPr>
            <p:nvPr/>
          </p:nvCxnSpPr>
          <p:spPr>
            <a:xfrm rot="10800000" flipH="1" flipV="1">
              <a:off x="1187623" y="4686630"/>
              <a:ext cx="26133" cy="1542408"/>
            </a:xfrm>
            <a:prstGeom prst="bentConnector3">
              <a:avLst>
                <a:gd name="adj1" fmla="val -874756"/>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95536" y="5517232"/>
              <a:ext cx="589329" cy="307777"/>
            </a:xfrm>
            <a:prstGeom prst="rect">
              <a:avLst/>
            </a:prstGeom>
            <a:noFill/>
            <a:ln>
              <a:noFill/>
            </a:ln>
          </p:spPr>
          <p:txBody>
            <a:bodyPr wrap="none" rtlCol="0">
              <a:spAutoFit/>
            </a:bodyPr>
            <a:lstStyle/>
            <a:p>
              <a:pPr algn="l" rtl="0"/>
              <a:r>
                <a:rPr lang="en-US" sz="1400" dirty="0" smtClean="0"/>
                <a:t>Reset</a:t>
              </a:r>
              <a:endParaRPr lang="en-US" dirty="0" smtClean="0"/>
            </a:p>
          </p:txBody>
        </p:sp>
        <p:sp>
          <p:nvSpPr>
            <p:cNvPr id="84" name="TextBox 83"/>
            <p:cNvSpPr txBox="1"/>
            <p:nvPr/>
          </p:nvSpPr>
          <p:spPr>
            <a:xfrm>
              <a:off x="2267744" y="5157192"/>
              <a:ext cx="843116" cy="523220"/>
            </a:xfrm>
            <a:prstGeom prst="rect">
              <a:avLst/>
            </a:prstGeom>
            <a:noFill/>
            <a:ln>
              <a:noFill/>
            </a:ln>
          </p:spPr>
          <p:txBody>
            <a:bodyPr wrap="none" rtlCol="0">
              <a:spAutoFit/>
            </a:bodyPr>
            <a:lstStyle/>
            <a:p>
              <a:pPr algn="l" rtl="0"/>
              <a:r>
                <a:rPr lang="en-US" sz="1400" dirty="0" smtClean="0"/>
                <a:t>Integrity </a:t>
              </a:r>
            </a:p>
            <a:p>
              <a:pPr algn="l" rtl="0"/>
              <a:r>
                <a:rPr lang="en-US" sz="1400" dirty="0" smtClean="0"/>
                <a:t>check</a:t>
              </a:r>
              <a:endParaRPr lang="en-US" dirty="0" smtClean="0"/>
            </a:p>
          </p:txBody>
        </p:sp>
        <p:sp>
          <p:nvSpPr>
            <p:cNvPr id="75" name="Rectangle 74"/>
            <p:cNvSpPr>
              <a:spLocks noChangeArrowheads="1"/>
            </p:cNvSpPr>
            <p:nvPr/>
          </p:nvSpPr>
          <p:spPr bwMode="auto">
            <a:xfrm>
              <a:off x="1085319" y="4185084"/>
              <a:ext cx="2428945" cy="82809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77" name="Freeform 76"/>
            <p:cNvSpPr>
              <a:spLocks/>
            </p:cNvSpPr>
            <p:nvPr/>
          </p:nvSpPr>
          <p:spPr bwMode="auto">
            <a:xfrm>
              <a:off x="1115616" y="3933056"/>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endParaRPr lang="en-US" altLang="en-US"/>
            </a:p>
          </p:txBody>
        </p:sp>
        <p:sp>
          <p:nvSpPr>
            <p:cNvPr id="91" name="Rectangle 90"/>
            <p:cNvSpPr>
              <a:spLocks noChangeArrowheads="1"/>
            </p:cNvSpPr>
            <p:nvPr/>
          </p:nvSpPr>
          <p:spPr bwMode="auto">
            <a:xfrm>
              <a:off x="1387007" y="4221088"/>
              <a:ext cx="1804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altLang="en-US" sz="1400" b="1" dirty="0" smtClean="0">
                  <a:solidFill>
                    <a:srgbClr val="000000"/>
                  </a:solidFill>
                  <a:latin typeface="+mn-lt"/>
                  <a:cs typeface="+mj-cs"/>
                </a:rPr>
                <a:t>Trusted Computing Base</a:t>
              </a:r>
              <a:endParaRPr lang="en-US" altLang="en-US" dirty="0">
                <a:solidFill>
                  <a:srgbClr val="FF0000"/>
                </a:solidFill>
                <a:latin typeface="+mn-lt"/>
                <a:cs typeface="+mj-cs"/>
              </a:endParaRPr>
            </a:p>
          </p:txBody>
        </p:sp>
      </p:grpSp>
    </p:spTree>
    <p:extLst>
      <p:ext uri="{BB962C8B-B14F-4D97-AF65-F5344CB8AC3E}">
        <p14:creationId xmlns:p14="http://schemas.microsoft.com/office/powerpoint/2010/main" val="227499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Userspace</a:t>
            </a:r>
            <a:endParaRPr lang="en-US" dirty="0"/>
          </a:p>
        </p:txBody>
      </p:sp>
      <p:grpSp>
        <p:nvGrpSpPr>
          <p:cNvPr id="3" name="Group 2"/>
          <p:cNvGrpSpPr/>
          <p:nvPr/>
        </p:nvGrpSpPr>
        <p:grpSpPr>
          <a:xfrm>
            <a:off x="79239" y="1238677"/>
            <a:ext cx="9029097" cy="5574699"/>
            <a:chOff x="79239" y="1238677"/>
            <a:chExt cx="9029097" cy="5574699"/>
          </a:xfrm>
        </p:grpSpPr>
        <p:sp>
          <p:nvSpPr>
            <p:cNvPr id="4" name="Rechteck 4"/>
            <p:cNvSpPr/>
            <p:nvPr/>
          </p:nvSpPr>
          <p:spPr>
            <a:xfrm>
              <a:off x="5488720" y="2204864"/>
              <a:ext cx="161172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VirtualMachine</a:t>
              </a:r>
              <a:endParaRPr lang="de-DE" sz="1600" b="1" dirty="0">
                <a:solidFill>
                  <a:schemeClr val="tx1"/>
                </a:solidFill>
              </a:endParaRPr>
            </a:p>
          </p:txBody>
        </p:sp>
        <p:sp>
          <p:nvSpPr>
            <p:cNvPr id="5" name="Rechteck 4"/>
            <p:cNvSpPr/>
            <p:nvPr/>
          </p:nvSpPr>
          <p:spPr>
            <a:xfrm>
              <a:off x="5488720" y="2564904"/>
              <a:ext cx="1611720" cy="50405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Name:String;</a:t>
              </a:r>
            </a:p>
            <a:p>
              <a:pPr algn="ctr">
                <a:defRPr/>
              </a:pPr>
              <a:r>
                <a:rPr lang="de-DE" sz="1400" dirty="0" smtClean="0">
                  <a:solidFill>
                    <a:schemeClr val="tx1"/>
                  </a:solidFill>
                </a:rPr>
                <a:t>VMID:Integer;</a:t>
              </a:r>
              <a:endParaRPr lang="de-DE" sz="1400" dirty="0">
                <a:solidFill>
                  <a:schemeClr val="tx1"/>
                </a:solidFill>
              </a:endParaRPr>
            </a:p>
          </p:txBody>
        </p:sp>
        <p:sp>
          <p:nvSpPr>
            <p:cNvPr id="7" name="Rechteck 4"/>
            <p:cNvSpPr/>
            <p:nvPr/>
          </p:nvSpPr>
          <p:spPr>
            <a:xfrm>
              <a:off x="5488720" y="3068959"/>
              <a:ext cx="1611720" cy="9163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i</a:t>
              </a:r>
              <a:r>
                <a:rPr lang="de-DE" sz="1400" dirty="0" smtClean="0">
                  <a:solidFill>
                    <a:schemeClr val="tx1"/>
                  </a:solidFill>
                </a:rPr>
                <a:t>nit();</a:t>
              </a:r>
            </a:p>
            <a:p>
              <a:pPr algn="ctr">
                <a:defRPr/>
              </a:pPr>
              <a:r>
                <a:rPr lang="de-DE" sz="1400" dirty="0" smtClean="0">
                  <a:solidFill>
                    <a:schemeClr val="tx1"/>
                  </a:solidFill>
                </a:rPr>
                <a:t>execute();</a:t>
              </a:r>
            </a:p>
            <a:p>
              <a:pPr algn="ctr">
                <a:defRPr/>
              </a:pPr>
              <a:r>
                <a:rPr lang="de-DE" sz="1400" dirty="0">
                  <a:solidFill>
                    <a:schemeClr val="tx1"/>
                  </a:solidFill>
                </a:rPr>
                <a:t>s</a:t>
              </a:r>
              <a:r>
                <a:rPr lang="de-DE" sz="1400" dirty="0" smtClean="0">
                  <a:solidFill>
                    <a:schemeClr val="tx1"/>
                  </a:solidFill>
                </a:rPr>
                <a:t>uspend();</a:t>
              </a:r>
            </a:p>
            <a:p>
              <a:pPr algn="ctr">
                <a:defRPr/>
              </a:pPr>
              <a:r>
                <a:rPr lang="de-DE" sz="1400" dirty="0">
                  <a:solidFill>
                    <a:schemeClr val="tx1"/>
                  </a:solidFill>
                </a:rPr>
                <a:t>r</a:t>
              </a:r>
              <a:r>
                <a:rPr lang="de-DE" sz="1400" dirty="0" smtClean="0">
                  <a:solidFill>
                    <a:schemeClr val="tx1"/>
                  </a:solidFill>
                </a:rPr>
                <a:t>esume();</a:t>
              </a:r>
              <a:endParaRPr lang="de-DE" sz="1400" dirty="0">
                <a:solidFill>
                  <a:schemeClr val="tx1"/>
                </a:solidFill>
              </a:endParaRPr>
            </a:p>
          </p:txBody>
        </p:sp>
        <p:sp>
          <p:nvSpPr>
            <p:cNvPr id="8" name="Rechteck 4"/>
            <p:cNvSpPr/>
            <p:nvPr/>
          </p:nvSpPr>
          <p:spPr>
            <a:xfrm>
              <a:off x="291679" y="1238677"/>
              <a:ext cx="175756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OperatingSystem</a:t>
              </a:r>
              <a:endParaRPr lang="de-DE" sz="1600" b="1" dirty="0">
                <a:solidFill>
                  <a:schemeClr val="tx1"/>
                </a:solidFill>
              </a:endParaRPr>
            </a:p>
          </p:txBody>
        </p:sp>
        <p:sp>
          <p:nvSpPr>
            <p:cNvPr id="9" name="Rechteck 4"/>
            <p:cNvSpPr/>
            <p:nvPr/>
          </p:nvSpPr>
          <p:spPr>
            <a:xfrm>
              <a:off x="291679" y="1598717"/>
              <a:ext cx="1757560" cy="86409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osname:String;</a:t>
              </a:r>
            </a:p>
            <a:p>
              <a:pPr algn="ctr">
                <a:defRPr/>
              </a:pPr>
              <a:r>
                <a:rPr lang="de-DE" sz="1400" dirty="0" smtClean="0">
                  <a:solidFill>
                    <a:schemeClr val="tx1"/>
                  </a:solidFill>
                </a:rPr>
                <a:t>diskSize:Integer;</a:t>
              </a:r>
            </a:p>
            <a:p>
              <a:pPr algn="ctr">
                <a:defRPr/>
              </a:pPr>
              <a:r>
                <a:rPr lang="de-DE" sz="1400" dirty="0" smtClean="0">
                  <a:solidFill>
                    <a:schemeClr val="tx1"/>
                  </a:solidFill>
                </a:rPr>
                <a:t>memSize:Integer;</a:t>
              </a:r>
              <a:endParaRPr lang="de-DE" sz="1400" dirty="0">
                <a:solidFill>
                  <a:schemeClr val="tx1"/>
                </a:solidFill>
              </a:endParaRPr>
            </a:p>
          </p:txBody>
        </p:sp>
        <p:sp>
          <p:nvSpPr>
            <p:cNvPr id="10" name="Rechteck 4"/>
            <p:cNvSpPr/>
            <p:nvPr/>
          </p:nvSpPr>
          <p:spPr>
            <a:xfrm>
              <a:off x="291679" y="2462813"/>
              <a:ext cx="1757560" cy="2880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run();</a:t>
              </a:r>
              <a:endParaRPr lang="de-DE" sz="1400" dirty="0">
                <a:solidFill>
                  <a:schemeClr val="tx1"/>
                </a:solidFill>
              </a:endParaRPr>
            </a:p>
          </p:txBody>
        </p:sp>
        <p:sp>
          <p:nvSpPr>
            <p:cNvPr id="11" name="Rechteck 4"/>
            <p:cNvSpPr/>
            <p:nvPr/>
          </p:nvSpPr>
          <p:spPr>
            <a:xfrm>
              <a:off x="5489514" y="1238677"/>
              <a:ext cx="161172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Application</a:t>
              </a:r>
              <a:endParaRPr lang="de-DE" sz="1600" b="1" dirty="0">
                <a:solidFill>
                  <a:schemeClr val="tx1"/>
                </a:solidFill>
              </a:endParaRPr>
            </a:p>
          </p:txBody>
        </p:sp>
        <p:sp>
          <p:nvSpPr>
            <p:cNvPr id="12" name="Rechteck 4"/>
            <p:cNvSpPr/>
            <p:nvPr/>
          </p:nvSpPr>
          <p:spPr>
            <a:xfrm>
              <a:off x="5489514" y="1598717"/>
              <a:ext cx="1611720" cy="27964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Name:String;</a:t>
              </a:r>
            </a:p>
          </p:txBody>
        </p:sp>
        <p:cxnSp>
          <p:nvCxnSpPr>
            <p:cNvPr id="15" name="Elbow Connector 14"/>
            <p:cNvCxnSpPr>
              <a:stCxn id="4" idx="1"/>
              <a:endCxn id="9" idx="3"/>
            </p:cNvCxnSpPr>
            <p:nvPr/>
          </p:nvCxnSpPr>
          <p:spPr>
            <a:xfrm rot="10800000">
              <a:off x="2049240" y="2030766"/>
              <a:ext cx="3439481" cy="35662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12" idx="2"/>
            </p:cNvCxnSpPr>
            <p:nvPr/>
          </p:nvCxnSpPr>
          <p:spPr>
            <a:xfrm rot="5400000" flipH="1" flipV="1">
              <a:off x="6131728" y="2041218"/>
              <a:ext cx="326499" cy="7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87593" y="1722988"/>
              <a:ext cx="793728" cy="307777"/>
            </a:xfrm>
            <a:prstGeom prst="rect">
              <a:avLst/>
            </a:prstGeom>
            <a:noFill/>
            <a:ln>
              <a:noFill/>
            </a:ln>
          </p:spPr>
          <p:txBody>
            <a:bodyPr wrap="none" rtlCol="0">
              <a:spAutoFit/>
            </a:bodyPr>
            <a:lstStyle/>
            <a:p>
              <a:pPr algn="l" rtl="0"/>
              <a:r>
                <a:rPr lang="en-US" sz="1400" dirty="0" err="1" smtClean="0"/>
                <a:t>guestOS</a:t>
              </a:r>
              <a:endParaRPr lang="en-US" dirty="0" smtClean="0"/>
            </a:p>
          </p:txBody>
        </p:sp>
        <p:sp>
          <p:nvSpPr>
            <p:cNvPr id="21" name="TextBox 20"/>
            <p:cNvSpPr txBox="1"/>
            <p:nvPr/>
          </p:nvSpPr>
          <p:spPr>
            <a:xfrm>
              <a:off x="5825290" y="1844824"/>
              <a:ext cx="500302" cy="338554"/>
            </a:xfrm>
            <a:prstGeom prst="rect">
              <a:avLst/>
            </a:prstGeom>
            <a:noFill/>
            <a:ln>
              <a:noFill/>
            </a:ln>
          </p:spPr>
          <p:txBody>
            <a:bodyPr wrap="none" rtlCol="0">
              <a:spAutoFit/>
            </a:bodyPr>
            <a:lstStyle/>
            <a:p>
              <a:pPr algn="l" rtl="0"/>
              <a:r>
                <a:rPr lang="en-US" sz="1600" dirty="0" smtClean="0"/>
                <a:t>0..*</a:t>
              </a:r>
            </a:p>
          </p:txBody>
        </p:sp>
        <p:sp>
          <p:nvSpPr>
            <p:cNvPr id="22" name="TextBox 21"/>
            <p:cNvSpPr txBox="1"/>
            <p:nvPr/>
          </p:nvSpPr>
          <p:spPr>
            <a:xfrm>
              <a:off x="6291631" y="1844824"/>
              <a:ext cx="1417531" cy="307777"/>
            </a:xfrm>
            <a:prstGeom prst="rect">
              <a:avLst/>
            </a:prstGeom>
            <a:noFill/>
            <a:ln>
              <a:noFill/>
            </a:ln>
          </p:spPr>
          <p:txBody>
            <a:bodyPr wrap="none" rtlCol="0">
              <a:spAutoFit/>
            </a:bodyPr>
            <a:lstStyle/>
            <a:p>
              <a:pPr algn="l" rtl="0"/>
              <a:r>
                <a:rPr lang="en-US" sz="1400" dirty="0" err="1" smtClean="0"/>
                <a:t>userApplications</a:t>
              </a:r>
              <a:endParaRPr lang="en-US" dirty="0" smtClean="0"/>
            </a:p>
          </p:txBody>
        </p:sp>
        <p:sp>
          <p:nvSpPr>
            <p:cNvPr id="24" name="Rechteck 4"/>
            <p:cNvSpPr/>
            <p:nvPr/>
          </p:nvSpPr>
          <p:spPr>
            <a:xfrm>
              <a:off x="79239" y="3744000"/>
              <a:ext cx="320215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 Manager</a:t>
              </a:r>
              <a:endParaRPr lang="de-DE" sz="1600" b="1" dirty="0">
                <a:solidFill>
                  <a:schemeClr val="tx1"/>
                </a:solidFill>
              </a:endParaRPr>
            </a:p>
          </p:txBody>
        </p:sp>
        <p:sp>
          <p:nvSpPr>
            <p:cNvPr id="25" name="Rechteck 4"/>
            <p:cNvSpPr/>
            <p:nvPr/>
          </p:nvSpPr>
          <p:spPr>
            <a:xfrm>
              <a:off x="79239" y="4104000"/>
              <a:ext cx="3202150" cy="29305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com_line_params:String;</a:t>
              </a:r>
              <a:endParaRPr lang="de-DE" sz="1400" dirty="0">
                <a:solidFill>
                  <a:schemeClr val="tx1"/>
                </a:solidFill>
              </a:endParaRPr>
            </a:p>
          </p:txBody>
        </p:sp>
        <p:sp>
          <p:nvSpPr>
            <p:cNvPr id="26" name="Rechteck 4"/>
            <p:cNvSpPr/>
            <p:nvPr/>
          </p:nvSpPr>
          <p:spPr>
            <a:xfrm>
              <a:off x="79239" y="4391999"/>
              <a:ext cx="3202150" cy="1164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createVM(vmname:string,osname:string,</a:t>
              </a:r>
            </a:p>
            <a:p>
              <a:pPr algn="ctr">
                <a:defRPr/>
              </a:pPr>
              <a:r>
                <a:rPr lang="de-DE" sz="1400" dirty="0" smtClean="0">
                  <a:solidFill>
                    <a:schemeClr val="tx1"/>
                  </a:solidFill>
                </a:rPr>
                <a:t> dsize:Integer; msize:Integer);</a:t>
              </a:r>
            </a:p>
            <a:p>
              <a:pPr algn="ctr">
                <a:defRPr/>
              </a:pPr>
              <a:r>
                <a:rPr lang="de-DE" sz="1400" dirty="0" smtClean="0">
                  <a:solidFill>
                    <a:schemeClr val="tx1"/>
                  </a:solidFill>
                </a:rPr>
                <a:t>suspend(vmname:string);</a:t>
              </a:r>
            </a:p>
            <a:p>
              <a:pPr algn="ctr">
                <a:defRPr/>
              </a:pPr>
              <a:r>
                <a:rPr lang="de-DE" sz="1400" dirty="0">
                  <a:solidFill>
                    <a:schemeClr val="tx1"/>
                  </a:solidFill>
                </a:rPr>
                <a:t>resume(vmname:string);</a:t>
              </a:r>
            </a:p>
            <a:p>
              <a:pPr algn="ctr">
                <a:defRPr/>
              </a:pPr>
              <a:r>
                <a:rPr lang="de-DE" sz="1400" dirty="0" smtClean="0">
                  <a:solidFill>
                    <a:schemeClr val="tx1"/>
                  </a:solidFill>
                </a:rPr>
                <a:t>deleteVM(vmname:string);</a:t>
              </a:r>
              <a:endParaRPr lang="de-DE" sz="1400" dirty="0">
                <a:solidFill>
                  <a:schemeClr val="tx1"/>
                </a:solidFill>
              </a:endParaRPr>
            </a:p>
          </p:txBody>
        </p:sp>
        <p:sp>
          <p:nvSpPr>
            <p:cNvPr id="30" name="Rechteck 4"/>
            <p:cNvSpPr/>
            <p:nvPr/>
          </p:nvSpPr>
          <p:spPr>
            <a:xfrm>
              <a:off x="5489514" y="4281726"/>
              <a:ext cx="1611720" cy="36506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VM_Thread</a:t>
              </a:r>
              <a:endParaRPr lang="de-DE" sz="1600" b="1" dirty="0">
                <a:solidFill>
                  <a:schemeClr val="tx1"/>
                </a:solidFill>
              </a:endParaRPr>
            </a:p>
          </p:txBody>
        </p:sp>
        <p:sp>
          <p:nvSpPr>
            <p:cNvPr id="31" name="Rechteck 4"/>
            <p:cNvSpPr/>
            <p:nvPr/>
          </p:nvSpPr>
          <p:spPr>
            <a:xfrm>
              <a:off x="5489514" y="4641766"/>
              <a:ext cx="1611720" cy="29305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a:solidFill>
                  <a:schemeClr val="tx1"/>
                </a:solidFill>
              </a:endParaRPr>
            </a:p>
          </p:txBody>
        </p:sp>
        <p:cxnSp>
          <p:nvCxnSpPr>
            <p:cNvPr id="37" name="Elbow Connector 36"/>
            <p:cNvCxnSpPr>
              <a:stCxn id="30" idx="0"/>
              <a:endCxn id="7" idx="2"/>
            </p:cNvCxnSpPr>
            <p:nvPr/>
          </p:nvCxnSpPr>
          <p:spPr>
            <a:xfrm rot="16200000" flipV="1">
              <a:off x="6146774" y="4133126"/>
              <a:ext cx="296407" cy="7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5" idx="3"/>
              <a:endCxn id="30" idx="1"/>
            </p:cNvCxnSpPr>
            <p:nvPr/>
          </p:nvCxnSpPr>
          <p:spPr>
            <a:xfrm>
              <a:off x="3281389" y="4250526"/>
              <a:ext cx="2208125" cy="21373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79076" y="4149080"/>
              <a:ext cx="500302" cy="338554"/>
            </a:xfrm>
            <a:prstGeom prst="rect">
              <a:avLst/>
            </a:prstGeom>
            <a:noFill/>
            <a:ln>
              <a:noFill/>
            </a:ln>
          </p:spPr>
          <p:txBody>
            <a:bodyPr wrap="none" rtlCol="0">
              <a:spAutoFit/>
            </a:bodyPr>
            <a:lstStyle/>
            <a:p>
              <a:pPr algn="l" rtl="0"/>
              <a:r>
                <a:rPr lang="en-US" sz="1600" dirty="0" smtClean="0"/>
                <a:t>1..*</a:t>
              </a:r>
            </a:p>
          </p:txBody>
        </p:sp>
        <p:sp>
          <p:nvSpPr>
            <p:cNvPr id="43" name="TextBox 42"/>
            <p:cNvSpPr txBox="1"/>
            <p:nvPr/>
          </p:nvSpPr>
          <p:spPr>
            <a:xfrm>
              <a:off x="4541557" y="4437112"/>
              <a:ext cx="1005992" cy="307777"/>
            </a:xfrm>
            <a:prstGeom prst="rect">
              <a:avLst/>
            </a:prstGeom>
            <a:noFill/>
            <a:ln>
              <a:noFill/>
            </a:ln>
          </p:spPr>
          <p:txBody>
            <a:bodyPr wrap="none" rtlCol="0">
              <a:spAutoFit/>
            </a:bodyPr>
            <a:lstStyle/>
            <a:p>
              <a:pPr algn="l" rtl="0"/>
              <a:r>
                <a:rPr lang="en-US" sz="1400" dirty="0" err="1" smtClean="0"/>
                <a:t>vmThreads</a:t>
              </a:r>
              <a:endParaRPr lang="en-US" dirty="0" smtClean="0"/>
            </a:p>
          </p:txBody>
        </p:sp>
        <p:sp>
          <p:nvSpPr>
            <p:cNvPr id="46" name="Rechteck 4"/>
            <p:cNvSpPr/>
            <p:nvPr/>
          </p:nvSpPr>
          <p:spPr>
            <a:xfrm>
              <a:off x="7344336" y="3063940"/>
              <a:ext cx="1764000" cy="365060"/>
            </a:xfrm>
            <a:prstGeom prst="rect">
              <a:avLst/>
            </a:prstGeom>
            <a:solidFill>
              <a:srgbClr val="A9D975">
                <a:alpha val="73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cxnSp>
          <p:nvCxnSpPr>
            <p:cNvPr id="48" name="Elbow Connector 47"/>
            <p:cNvCxnSpPr>
              <a:stCxn id="4" idx="3"/>
              <a:endCxn id="46" idx="1"/>
            </p:cNvCxnSpPr>
            <p:nvPr/>
          </p:nvCxnSpPr>
          <p:spPr>
            <a:xfrm>
              <a:off x="7100440" y="2387394"/>
              <a:ext cx="243896" cy="8590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hteck 4"/>
            <p:cNvSpPr/>
            <p:nvPr/>
          </p:nvSpPr>
          <p:spPr>
            <a:xfrm>
              <a:off x="5489514" y="4934817"/>
              <a:ext cx="1611720" cy="72643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a:solidFill>
                    <a:schemeClr val="tx1"/>
                  </a:solidFill>
                </a:rPr>
                <a:t>r</a:t>
              </a:r>
              <a:r>
                <a:rPr lang="de-DE" sz="1400" dirty="0" smtClean="0">
                  <a:solidFill>
                    <a:schemeClr val="tx1"/>
                  </a:solidFill>
                </a:rPr>
                <a:t>un();</a:t>
              </a:r>
            </a:p>
            <a:p>
              <a:pPr algn="ctr">
                <a:defRPr/>
              </a:pPr>
              <a:r>
                <a:rPr lang="de-DE" sz="1400" dirty="0">
                  <a:solidFill>
                    <a:schemeClr val="tx1"/>
                  </a:solidFill>
                </a:rPr>
                <a:t>s</a:t>
              </a:r>
              <a:r>
                <a:rPr lang="de-DE" sz="1400" dirty="0" smtClean="0">
                  <a:solidFill>
                    <a:schemeClr val="tx1"/>
                  </a:solidFill>
                </a:rPr>
                <a:t>uspend();</a:t>
              </a:r>
            </a:p>
            <a:p>
              <a:pPr algn="ctr">
                <a:defRPr/>
              </a:pPr>
              <a:r>
                <a:rPr lang="de-DE" sz="1400" dirty="0">
                  <a:solidFill>
                    <a:schemeClr val="tx1"/>
                  </a:solidFill>
                </a:rPr>
                <a:t>r</a:t>
              </a:r>
              <a:r>
                <a:rPr lang="de-DE" sz="1400" dirty="0" smtClean="0">
                  <a:solidFill>
                    <a:schemeClr val="tx1"/>
                  </a:solidFill>
                </a:rPr>
                <a:t>esume();</a:t>
              </a:r>
              <a:endParaRPr lang="de-DE" sz="1400" dirty="0">
                <a:solidFill>
                  <a:schemeClr val="tx1"/>
                </a:solidFill>
              </a:endParaRPr>
            </a:p>
          </p:txBody>
        </p:sp>
        <p:sp>
          <p:nvSpPr>
            <p:cNvPr id="51" name="TextBox 50"/>
            <p:cNvSpPr txBox="1"/>
            <p:nvPr/>
          </p:nvSpPr>
          <p:spPr>
            <a:xfrm>
              <a:off x="7167053" y="2780928"/>
              <a:ext cx="399468" cy="307777"/>
            </a:xfrm>
            <a:prstGeom prst="rect">
              <a:avLst/>
            </a:prstGeom>
            <a:noFill/>
            <a:ln>
              <a:noFill/>
            </a:ln>
          </p:spPr>
          <p:txBody>
            <a:bodyPr wrap="none" rtlCol="0">
              <a:spAutoFit/>
            </a:bodyPr>
            <a:lstStyle/>
            <a:p>
              <a:pPr algn="l" rtl="0"/>
              <a:r>
                <a:rPr lang="en-US" sz="1400" dirty="0" smtClean="0"/>
                <a:t>HV</a:t>
              </a:r>
              <a:endParaRPr lang="en-US" dirty="0" smtClean="0"/>
            </a:p>
          </p:txBody>
        </p:sp>
        <p:sp>
          <p:nvSpPr>
            <p:cNvPr id="32" name="Gefaltete Ecke 69"/>
            <p:cNvSpPr/>
            <p:nvPr/>
          </p:nvSpPr>
          <p:spPr>
            <a:xfrm>
              <a:off x="7200321" y="3501008"/>
              <a:ext cx="1764167"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HV.ioctl(VMID, RUN)</a:t>
              </a:r>
              <a:endParaRPr lang="de-DE" sz="1400" dirty="0">
                <a:solidFill>
                  <a:schemeClr val="tx1"/>
                </a:solidFill>
              </a:endParaRPr>
            </a:p>
          </p:txBody>
        </p:sp>
        <p:sp>
          <p:nvSpPr>
            <p:cNvPr id="33" name="TextBox 32"/>
            <p:cNvSpPr txBox="1"/>
            <p:nvPr/>
          </p:nvSpPr>
          <p:spPr>
            <a:xfrm>
              <a:off x="5844900" y="3985319"/>
              <a:ext cx="446732" cy="307777"/>
            </a:xfrm>
            <a:prstGeom prst="rect">
              <a:avLst/>
            </a:prstGeom>
            <a:noFill/>
            <a:ln>
              <a:noFill/>
            </a:ln>
          </p:spPr>
          <p:txBody>
            <a:bodyPr wrap="none" rtlCol="0">
              <a:spAutoFit/>
            </a:bodyPr>
            <a:lstStyle/>
            <a:p>
              <a:pPr algn="l" rtl="0"/>
              <a:r>
                <a:rPr lang="en-US" sz="1400" dirty="0" smtClean="0"/>
                <a:t>VM</a:t>
              </a:r>
              <a:endParaRPr lang="en-US" dirty="0" smtClean="0"/>
            </a:p>
          </p:txBody>
        </p:sp>
        <p:cxnSp>
          <p:nvCxnSpPr>
            <p:cNvPr id="34" name="Shape 55"/>
            <p:cNvCxnSpPr/>
            <p:nvPr/>
          </p:nvCxnSpPr>
          <p:spPr>
            <a:xfrm rot="10800000">
              <a:off x="6696271" y="3429000"/>
              <a:ext cx="504053" cy="12149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Gefaltete Ecke 69"/>
            <p:cNvSpPr/>
            <p:nvPr/>
          </p:nvSpPr>
          <p:spPr>
            <a:xfrm>
              <a:off x="2483768" y="5733256"/>
              <a:ext cx="4140305" cy="100811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v</a:t>
              </a:r>
              <a:r>
                <a:rPr lang="de-DE" sz="1400" dirty="0" smtClean="0">
                  <a:solidFill>
                    <a:schemeClr val="tx1"/>
                  </a:solidFill>
                </a:rPr>
                <a:t>m:=new VirtualMachine(vmname);</a:t>
              </a:r>
            </a:p>
            <a:p>
              <a:pPr eaLnBrk="0" hangingPunct="0">
                <a:defRPr/>
              </a:pPr>
              <a:r>
                <a:rPr lang="de-DE" sz="1400" dirty="0" smtClean="0">
                  <a:solidFill>
                    <a:schemeClr val="tx1"/>
                  </a:solidFill>
                </a:rPr>
                <a:t>vm.init(osname,dsize,msize);</a:t>
              </a:r>
            </a:p>
            <a:p>
              <a:pPr eaLnBrk="0" hangingPunct="0">
                <a:defRPr/>
              </a:pPr>
              <a:r>
                <a:rPr lang="de-DE" sz="1400" dirty="0" smtClean="0">
                  <a:solidFill>
                    <a:schemeClr val="tx1"/>
                  </a:solidFill>
                </a:rPr>
                <a:t>vm.VMID:=hypervisor.control(handle, VM_CREATE);</a:t>
              </a:r>
            </a:p>
            <a:p>
              <a:pPr eaLnBrk="0" hangingPunct="0">
                <a:defRPr/>
              </a:pPr>
              <a:r>
                <a:rPr lang="de-DE" sz="1400" dirty="0" smtClean="0">
                  <a:solidFill>
                    <a:schemeClr val="tx1"/>
                  </a:solidFill>
                </a:rPr>
                <a:t>vmthreads.add(new VMThread(vm));</a:t>
              </a:r>
              <a:endParaRPr lang="de-DE" sz="1400" dirty="0">
                <a:solidFill>
                  <a:schemeClr val="tx1"/>
                </a:solidFill>
              </a:endParaRPr>
            </a:p>
          </p:txBody>
        </p:sp>
        <p:cxnSp>
          <p:nvCxnSpPr>
            <p:cNvPr id="52" name="Shape 55"/>
            <p:cNvCxnSpPr>
              <a:stCxn id="45" idx="0"/>
            </p:cNvCxnSpPr>
            <p:nvPr/>
          </p:nvCxnSpPr>
          <p:spPr>
            <a:xfrm rot="16200000" flipV="1">
              <a:off x="3302821" y="4482155"/>
              <a:ext cx="1080121" cy="1422081"/>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Shape 55"/>
            <p:cNvCxnSpPr>
              <a:stCxn id="65" idx="1"/>
            </p:cNvCxnSpPr>
            <p:nvPr/>
          </p:nvCxnSpPr>
          <p:spPr>
            <a:xfrm rot="10800000" flipV="1">
              <a:off x="6533167" y="5062663"/>
              <a:ext cx="775139" cy="16173"/>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Gefaltete Ecke 69"/>
            <p:cNvSpPr/>
            <p:nvPr/>
          </p:nvSpPr>
          <p:spPr>
            <a:xfrm>
              <a:off x="2198970" y="2862809"/>
              <a:ext cx="3021102" cy="494184"/>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h</a:t>
              </a:r>
              <a:r>
                <a:rPr lang="de-DE" sz="1400" dirty="0" smtClean="0">
                  <a:solidFill>
                    <a:schemeClr val="tx1"/>
                  </a:solidFill>
                </a:rPr>
                <a:t>ypervisor:=HypervisorDriver.open();</a:t>
              </a:r>
            </a:p>
            <a:p>
              <a:pPr eaLnBrk="0" hangingPunct="0">
                <a:defRPr/>
              </a:pPr>
              <a:r>
                <a:rPr lang="de-DE" sz="1400" dirty="0" smtClean="0">
                  <a:solidFill>
                    <a:schemeClr val="tx1"/>
                  </a:solidFill>
                </a:rPr>
                <a:t>install(guestOS,dsize,msize);</a:t>
              </a:r>
            </a:p>
          </p:txBody>
        </p:sp>
        <p:cxnSp>
          <p:nvCxnSpPr>
            <p:cNvPr id="70" name="Shape 55"/>
            <p:cNvCxnSpPr/>
            <p:nvPr/>
          </p:nvCxnSpPr>
          <p:spPr>
            <a:xfrm>
              <a:off x="5229226" y="3089429"/>
              <a:ext cx="846218" cy="123547"/>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4" name="Gefaltete Ecke 69"/>
            <p:cNvSpPr/>
            <p:nvPr/>
          </p:nvSpPr>
          <p:spPr>
            <a:xfrm>
              <a:off x="79239" y="5877272"/>
              <a:ext cx="2260513" cy="936104"/>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a:solidFill>
                    <a:schemeClr val="tx1"/>
                  </a:solidFill>
                </a:rPr>
                <a:t>v</a:t>
              </a:r>
              <a:r>
                <a:rPr lang="de-DE" sz="1400" dirty="0" smtClean="0">
                  <a:solidFill>
                    <a:schemeClr val="tx1"/>
                  </a:solidFill>
                </a:rPr>
                <a:t>m_thread:=</a:t>
              </a:r>
            </a:p>
            <a:p>
              <a:pPr eaLnBrk="0" hangingPunct="0">
                <a:defRPr/>
              </a:pPr>
              <a:r>
                <a:rPr lang="de-DE" sz="1400" dirty="0" smtClean="0">
                  <a:solidFill>
                    <a:schemeClr val="tx1"/>
                  </a:solidFill>
                </a:rPr>
                <a:t>    vmthreads.find(vmname);</a:t>
              </a:r>
              <a:endParaRPr lang="de-DE" sz="1400" dirty="0">
                <a:solidFill>
                  <a:schemeClr val="tx1"/>
                </a:solidFill>
              </a:endParaRPr>
            </a:p>
            <a:p>
              <a:pPr eaLnBrk="0" hangingPunct="0">
                <a:defRPr/>
              </a:pPr>
              <a:r>
                <a:rPr lang="de-DE" sz="1400" dirty="0" smtClean="0">
                  <a:solidFill>
                    <a:schemeClr val="tx1"/>
                  </a:solidFill>
                </a:rPr>
                <a:t>delete(vm_thread.VM);</a:t>
              </a:r>
            </a:p>
            <a:p>
              <a:pPr eaLnBrk="0" hangingPunct="0">
                <a:defRPr/>
              </a:pPr>
              <a:r>
                <a:rPr lang="de-DE" sz="1400" dirty="0">
                  <a:solidFill>
                    <a:schemeClr val="tx1"/>
                  </a:solidFill>
                </a:rPr>
                <a:t>d</a:t>
              </a:r>
              <a:r>
                <a:rPr lang="de-DE" sz="1400" dirty="0" smtClean="0">
                  <a:solidFill>
                    <a:schemeClr val="tx1"/>
                  </a:solidFill>
                </a:rPr>
                <a:t>elete(vm_thread);</a:t>
              </a:r>
              <a:endParaRPr lang="de-DE" sz="1400" dirty="0">
                <a:solidFill>
                  <a:schemeClr val="tx1"/>
                </a:solidFill>
              </a:endParaRPr>
            </a:p>
          </p:txBody>
        </p:sp>
        <p:cxnSp>
          <p:nvCxnSpPr>
            <p:cNvPr id="76" name="Shape 55"/>
            <p:cNvCxnSpPr/>
            <p:nvPr/>
          </p:nvCxnSpPr>
          <p:spPr>
            <a:xfrm rot="5400000" flipH="1" flipV="1">
              <a:off x="395536" y="5445224"/>
              <a:ext cx="432048" cy="432048"/>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4" name="Gefaltete Ecke 69"/>
            <p:cNvSpPr/>
            <p:nvPr/>
          </p:nvSpPr>
          <p:spPr>
            <a:xfrm>
              <a:off x="3347865" y="3561153"/>
              <a:ext cx="2045522"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HV.ioctl(VMID, RESUME)</a:t>
              </a:r>
              <a:endParaRPr lang="de-DE" sz="1400" dirty="0">
                <a:solidFill>
                  <a:schemeClr val="tx1"/>
                </a:solidFill>
              </a:endParaRPr>
            </a:p>
          </p:txBody>
        </p:sp>
        <p:cxnSp>
          <p:nvCxnSpPr>
            <p:cNvPr id="56" name="Shape 55"/>
            <p:cNvCxnSpPr/>
            <p:nvPr/>
          </p:nvCxnSpPr>
          <p:spPr>
            <a:xfrm>
              <a:off x="5393386" y="3739552"/>
              <a:ext cx="546766" cy="121496"/>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Gefaltete Ecke 69"/>
            <p:cNvSpPr/>
            <p:nvPr/>
          </p:nvSpPr>
          <p:spPr>
            <a:xfrm>
              <a:off x="7200323" y="3986480"/>
              <a:ext cx="1764165"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HV.ioctl(VMID, STOP)</a:t>
              </a:r>
              <a:endParaRPr lang="de-DE" sz="1400" dirty="0">
                <a:solidFill>
                  <a:schemeClr val="tx1"/>
                </a:solidFill>
              </a:endParaRPr>
            </a:p>
          </p:txBody>
        </p:sp>
        <p:sp>
          <p:nvSpPr>
            <p:cNvPr id="65" name="Gefaltete Ecke 69"/>
            <p:cNvSpPr/>
            <p:nvPr/>
          </p:nvSpPr>
          <p:spPr>
            <a:xfrm>
              <a:off x="7308305" y="4941168"/>
              <a:ext cx="1296144"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VM.execute();</a:t>
              </a:r>
              <a:endParaRPr lang="de-DE" sz="1400" dirty="0">
                <a:solidFill>
                  <a:schemeClr val="tx1"/>
                </a:solidFill>
              </a:endParaRPr>
            </a:p>
          </p:txBody>
        </p:sp>
        <p:sp>
          <p:nvSpPr>
            <p:cNvPr id="67" name="Gefaltete Ecke 69"/>
            <p:cNvSpPr/>
            <p:nvPr/>
          </p:nvSpPr>
          <p:spPr>
            <a:xfrm>
              <a:off x="7308304" y="5589240"/>
              <a:ext cx="1296144"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VM.resume();</a:t>
              </a:r>
              <a:endParaRPr lang="de-DE" sz="1400" dirty="0">
                <a:solidFill>
                  <a:schemeClr val="tx1"/>
                </a:solidFill>
              </a:endParaRPr>
            </a:p>
          </p:txBody>
        </p:sp>
        <p:sp>
          <p:nvSpPr>
            <p:cNvPr id="68" name="Gefaltete Ecke 69"/>
            <p:cNvSpPr/>
            <p:nvPr/>
          </p:nvSpPr>
          <p:spPr>
            <a:xfrm>
              <a:off x="7308304" y="5274240"/>
              <a:ext cx="1296144" cy="242992"/>
            </a:xfrm>
            <a:prstGeom prst="foldedCorner">
              <a:avLst>
                <a:gd name="adj" fmla="val 29711"/>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defRPr/>
              </a:pPr>
              <a:r>
                <a:rPr lang="de-DE" sz="1400" dirty="0" smtClean="0">
                  <a:solidFill>
                    <a:schemeClr val="tx1"/>
                  </a:solidFill>
                </a:rPr>
                <a:t>VM.suspend();</a:t>
              </a:r>
              <a:endParaRPr lang="de-DE" sz="1400" dirty="0">
                <a:solidFill>
                  <a:schemeClr val="tx1"/>
                </a:solidFill>
              </a:endParaRPr>
            </a:p>
          </p:txBody>
        </p:sp>
        <p:cxnSp>
          <p:nvCxnSpPr>
            <p:cNvPr id="71" name="Shape 55"/>
            <p:cNvCxnSpPr>
              <a:stCxn id="68" idx="1"/>
            </p:cNvCxnSpPr>
            <p:nvPr/>
          </p:nvCxnSpPr>
          <p:spPr>
            <a:xfrm rot="10800000">
              <a:off x="6696272" y="5313486"/>
              <a:ext cx="612033" cy="8225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55"/>
            <p:cNvCxnSpPr>
              <a:stCxn id="67" idx="1"/>
            </p:cNvCxnSpPr>
            <p:nvPr/>
          </p:nvCxnSpPr>
          <p:spPr>
            <a:xfrm rot="10800000">
              <a:off x="6696272" y="5517232"/>
              <a:ext cx="612033" cy="193504"/>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Shape 55"/>
            <p:cNvCxnSpPr>
              <a:stCxn id="59" idx="1"/>
            </p:cNvCxnSpPr>
            <p:nvPr/>
          </p:nvCxnSpPr>
          <p:spPr>
            <a:xfrm rot="10800000">
              <a:off x="6696271" y="3642146"/>
              <a:ext cx="504052" cy="465830"/>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089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640960" cy="562074"/>
          </a:xfrm>
        </p:spPr>
        <p:txBody>
          <a:bodyPr>
            <a:noAutofit/>
          </a:bodyPr>
          <a:lstStyle/>
          <a:p>
            <a:r>
              <a:rPr lang="en-US" sz="2800" dirty="0" smtClean="0"/>
              <a:t>Kernel-Level - </a:t>
            </a:r>
            <a:r>
              <a:rPr lang="en-US" sz="2800" dirty="0" err="1" smtClean="0"/>
              <a:t>Stabilizable</a:t>
            </a:r>
            <a:r>
              <a:rPr lang="en-US" sz="2800" dirty="0" smtClean="0"/>
              <a:t> Components and their States</a:t>
            </a:r>
            <a:endParaRPr lang="en-US" sz="2800" dirty="0"/>
          </a:p>
        </p:txBody>
      </p:sp>
      <p:grpSp>
        <p:nvGrpSpPr>
          <p:cNvPr id="3" name="Group 2"/>
          <p:cNvGrpSpPr/>
          <p:nvPr/>
        </p:nvGrpSpPr>
        <p:grpSpPr>
          <a:xfrm>
            <a:off x="256422" y="744959"/>
            <a:ext cx="8132002" cy="5988004"/>
            <a:chOff x="256422" y="744959"/>
            <a:chExt cx="8132002" cy="5988004"/>
          </a:xfrm>
        </p:grpSpPr>
        <p:sp>
          <p:nvSpPr>
            <p:cNvPr id="21" name="Oval 20"/>
            <p:cNvSpPr/>
            <p:nvPr/>
          </p:nvSpPr>
          <p:spPr>
            <a:xfrm>
              <a:off x="3138825" y="1147347"/>
              <a:ext cx="155982" cy="268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234822" y="3777213"/>
              <a:ext cx="249093" cy="198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137496" y="3476784"/>
              <a:ext cx="194653" cy="141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724505" y="764703"/>
              <a:ext cx="2558789" cy="47519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l">
                <a:defRPr/>
              </a:pPr>
              <a:r>
                <a:rPr lang="de-DE" sz="1600" b="1" dirty="0" smtClean="0">
                  <a:solidFill>
                    <a:schemeClr val="tx1"/>
                  </a:solidFill>
                </a:rPr>
                <a:t>                     Stabilizable</a:t>
              </a:r>
              <a:endParaRPr lang="de-DE" sz="1600" b="1" dirty="0">
                <a:solidFill>
                  <a:schemeClr val="tx1"/>
                </a:solidFill>
              </a:endParaRPr>
            </a:p>
          </p:txBody>
        </p:sp>
        <p:sp>
          <p:nvSpPr>
            <p:cNvPr id="7" name="Rechteck 4"/>
            <p:cNvSpPr/>
            <p:nvPr/>
          </p:nvSpPr>
          <p:spPr>
            <a:xfrm>
              <a:off x="1724505" y="1088740"/>
              <a:ext cx="2558790" cy="756084"/>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i="1" dirty="0" smtClean="0">
                  <a:solidFill>
                    <a:schemeClr val="tx1"/>
                  </a:solidFill>
                </a:rPr>
                <a:t>getState:State();</a:t>
              </a:r>
            </a:p>
            <a:p>
              <a:pPr algn="ctr">
                <a:defRPr/>
              </a:pPr>
              <a:r>
                <a:rPr lang="de-DE" sz="1400" i="1" dirty="0" smtClean="0">
                  <a:solidFill>
                    <a:schemeClr val="tx1"/>
                  </a:solidFill>
                </a:rPr>
                <a:t>      setState(newState:State);</a:t>
              </a:r>
            </a:p>
            <a:p>
              <a:pPr algn="ctr">
                <a:defRPr/>
              </a:pPr>
              <a:r>
                <a:rPr lang="de-DE" sz="1400" i="1" dirty="0" smtClean="0">
                  <a:solidFill>
                    <a:schemeClr val="tx1"/>
                  </a:solidFill>
                </a:rPr>
                <a:t>sanitize(); </a:t>
              </a:r>
              <a:r>
                <a:rPr lang="de-DE" sz="1400" dirty="0" smtClean="0">
                  <a:solidFill>
                    <a:schemeClr val="tx1"/>
                  </a:solidFill>
                </a:rPr>
                <a:t> </a:t>
              </a:r>
            </a:p>
            <a:p>
              <a:pPr algn="ctr">
                <a:defRPr/>
              </a:pPr>
              <a:r>
                <a:rPr lang="de-DE" sz="1400" dirty="0" smtClean="0">
                  <a:solidFill>
                    <a:schemeClr val="tx1"/>
                  </a:solidFill>
                </a:rPr>
                <a:t>                   </a:t>
              </a:r>
            </a:p>
          </p:txBody>
        </p:sp>
        <p:sp>
          <p:nvSpPr>
            <p:cNvPr id="13" name="Rechteck 4"/>
            <p:cNvSpPr/>
            <p:nvPr/>
          </p:nvSpPr>
          <p:spPr>
            <a:xfrm>
              <a:off x="2124480" y="2278196"/>
              <a:ext cx="1798922"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HypervisorModule</a:t>
              </a:r>
              <a:endParaRPr lang="de-DE" sz="1600" b="1" dirty="0">
                <a:solidFill>
                  <a:schemeClr val="tx1"/>
                </a:solidFill>
              </a:endParaRPr>
            </a:p>
          </p:txBody>
        </p:sp>
        <p:sp>
          <p:nvSpPr>
            <p:cNvPr id="14" name="Rechteck 4"/>
            <p:cNvSpPr/>
            <p:nvPr/>
          </p:nvSpPr>
          <p:spPr>
            <a:xfrm>
              <a:off x="4021519" y="2276874"/>
              <a:ext cx="1332219"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Scheduler</a:t>
              </a:r>
              <a:endParaRPr lang="de-DE" sz="1600" b="1" dirty="0">
                <a:solidFill>
                  <a:schemeClr val="tx1"/>
                </a:solidFill>
              </a:endParaRPr>
            </a:p>
          </p:txBody>
        </p:sp>
        <p:sp>
          <p:nvSpPr>
            <p:cNvPr id="15" name="Isosceles Triangle 14"/>
            <p:cNvSpPr/>
            <p:nvPr/>
          </p:nvSpPr>
          <p:spPr>
            <a:xfrm>
              <a:off x="2900250" y="1844825"/>
              <a:ext cx="275376" cy="360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3" idx="0"/>
            </p:cNvCxnSpPr>
            <p:nvPr/>
          </p:nvCxnSpPr>
          <p:spPr>
            <a:xfrm rot="5400000" flipH="1" flipV="1">
              <a:off x="3019237" y="2209570"/>
              <a:ext cx="73331" cy="639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4" idx="0"/>
            </p:cNvCxnSpPr>
            <p:nvPr/>
          </p:nvCxnSpPr>
          <p:spPr>
            <a:xfrm rot="16200000" flipV="1">
              <a:off x="3815665" y="1404910"/>
              <a:ext cx="72009" cy="167192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39376" y="836712"/>
              <a:ext cx="1232325" cy="307777"/>
            </a:xfrm>
            <a:prstGeom prst="rect">
              <a:avLst/>
            </a:prstGeom>
          </p:spPr>
          <p:txBody>
            <a:bodyPr wrap="none">
              <a:spAutoFit/>
            </a:bodyPr>
            <a:lstStyle/>
            <a:p>
              <a:pPr algn="ctr">
                <a:defRPr/>
              </a:pPr>
              <a:r>
                <a:rPr lang="de-DE" sz="1400" dirty="0" smtClean="0"/>
                <a:t>&lt;&lt;interface&gt;&gt; </a:t>
              </a:r>
              <a:endParaRPr lang="de-DE" sz="1400" dirty="0"/>
            </a:p>
          </p:txBody>
        </p:sp>
        <p:sp>
          <p:nvSpPr>
            <p:cNvPr id="37" name="Rechteck 4"/>
            <p:cNvSpPr/>
            <p:nvPr/>
          </p:nvSpPr>
          <p:spPr>
            <a:xfrm>
              <a:off x="5519726" y="2276873"/>
              <a:ext cx="1356530"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OSDriver</a:t>
              </a:r>
              <a:endParaRPr lang="de-DE" sz="1600" b="1" dirty="0">
                <a:solidFill>
                  <a:schemeClr val="tx1"/>
                </a:solidFill>
              </a:endParaRPr>
            </a:p>
          </p:txBody>
        </p:sp>
        <p:cxnSp>
          <p:nvCxnSpPr>
            <p:cNvPr id="38" name="Elbow Connector 37"/>
            <p:cNvCxnSpPr>
              <a:stCxn id="37" idx="0"/>
            </p:cNvCxnSpPr>
            <p:nvPr/>
          </p:nvCxnSpPr>
          <p:spPr>
            <a:xfrm rot="16200000" flipV="1">
              <a:off x="4570846" y="649728"/>
              <a:ext cx="72008" cy="31822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0" name="Rechteck 4"/>
            <p:cNvSpPr/>
            <p:nvPr/>
          </p:nvSpPr>
          <p:spPr>
            <a:xfrm>
              <a:off x="2301242" y="4900145"/>
              <a:ext cx="1766701" cy="324036"/>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l">
                <a:defRPr/>
              </a:pPr>
              <a:r>
                <a:rPr lang="de-DE" sz="1600" b="1" dirty="0" smtClean="0">
                  <a:solidFill>
                    <a:schemeClr val="tx1"/>
                  </a:solidFill>
                </a:rPr>
                <a:t>                     State</a:t>
              </a:r>
              <a:endParaRPr lang="de-DE" sz="1600" b="1" dirty="0">
                <a:solidFill>
                  <a:schemeClr val="tx1"/>
                </a:solidFill>
              </a:endParaRPr>
            </a:p>
          </p:txBody>
        </p:sp>
        <p:sp>
          <p:nvSpPr>
            <p:cNvPr id="51" name="Rechteck 4"/>
            <p:cNvSpPr/>
            <p:nvPr/>
          </p:nvSpPr>
          <p:spPr>
            <a:xfrm>
              <a:off x="2301242" y="5224181"/>
              <a:ext cx="1766702"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i="1" dirty="0" smtClean="0">
                  <a:solidFill>
                    <a:schemeClr val="tx1"/>
                  </a:solidFill>
                </a:rPr>
                <a:t>isSafe:boolean;   </a:t>
              </a:r>
            </a:p>
            <a:p>
              <a:pPr algn="ctr">
                <a:defRPr/>
              </a:pPr>
              <a:r>
                <a:rPr lang="de-DE" sz="1400" dirty="0" smtClean="0">
                  <a:solidFill>
                    <a:schemeClr val="tx1"/>
                  </a:solidFill>
                </a:rPr>
                <a:t>                   </a:t>
              </a:r>
            </a:p>
          </p:txBody>
        </p:sp>
        <p:sp>
          <p:nvSpPr>
            <p:cNvPr id="52" name="Rechteck 4"/>
            <p:cNvSpPr/>
            <p:nvPr/>
          </p:nvSpPr>
          <p:spPr>
            <a:xfrm>
              <a:off x="324201" y="6056113"/>
              <a:ext cx="1511495"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IOState</a:t>
              </a:r>
              <a:endParaRPr lang="de-DE" sz="1600" b="1" dirty="0">
                <a:solidFill>
                  <a:schemeClr val="tx1"/>
                </a:solidFill>
              </a:endParaRPr>
            </a:p>
          </p:txBody>
        </p:sp>
        <p:sp>
          <p:nvSpPr>
            <p:cNvPr id="53" name="Rechteck 4"/>
            <p:cNvSpPr/>
            <p:nvPr/>
          </p:nvSpPr>
          <p:spPr>
            <a:xfrm>
              <a:off x="1908982" y="6057435"/>
              <a:ext cx="1582225"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HypervisorState</a:t>
              </a:r>
              <a:endParaRPr lang="de-DE" sz="1600" b="1" dirty="0">
                <a:solidFill>
                  <a:schemeClr val="tx1"/>
                </a:solidFill>
              </a:endParaRPr>
            </a:p>
          </p:txBody>
        </p:sp>
        <p:sp>
          <p:nvSpPr>
            <p:cNvPr id="54" name="Rechteck 4"/>
            <p:cNvSpPr/>
            <p:nvPr/>
          </p:nvSpPr>
          <p:spPr>
            <a:xfrm>
              <a:off x="3599821" y="6056113"/>
              <a:ext cx="1476573"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SchedulerState</a:t>
              </a:r>
              <a:endParaRPr lang="de-DE" sz="1600" b="1" dirty="0">
                <a:solidFill>
                  <a:schemeClr val="tx1"/>
                </a:solidFill>
              </a:endParaRPr>
            </a:p>
          </p:txBody>
        </p:sp>
        <p:sp>
          <p:nvSpPr>
            <p:cNvPr id="55" name="Isosceles Triangle 54"/>
            <p:cNvSpPr/>
            <p:nvPr/>
          </p:nvSpPr>
          <p:spPr>
            <a:xfrm>
              <a:off x="3035659" y="5517232"/>
              <a:ext cx="312205"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a:stCxn id="52" idx="0"/>
              <a:endCxn id="55" idx="3"/>
            </p:cNvCxnSpPr>
            <p:nvPr/>
          </p:nvCxnSpPr>
          <p:spPr>
            <a:xfrm rot="5400000" flipH="1" flipV="1">
              <a:off x="2010431" y="4874783"/>
              <a:ext cx="250849" cy="21118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53" idx="0"/>
              <a:endCxn id="55" idx="3"/>
            </p:cNvCxnSpPr>
            <p:nvPr/>
          </p:nvCxnSpPr>
          <p:spPr>
            <a:xfrm rot="5400000" flipH="1" flipV="1">
              <a:off x="2819843" y="5685517"/>
              <a:ext cx="252171" cy="4916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4" idx="0"/>
              <a:endCxn id="55" idx="3"/>
            </p:cNvCxnSpPr>
            <p:nvPr/>
          </p:nvCxnSpPr>
          <p:spPr>
            <a:xfrm rot="16200000" flipV="1">
              <a:off x="3639511" y="5357516"/>
              <a:ext cx="250849" cy="114634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16112" y="4916404"/>
              <a:ext cx="1232325" cy="307777"/>
            </a:xfrm>
            <a:prstGeom prst="rect">
              <a:avLst/>
            </a:prstGeom>
          </p:spPr>
          <p:txBody>
            <a:bodyPr wrap="none">
              <a:spAutoFit/>
            </a:bodyPr>
            <a:lstStyle/>
            <a:p>
              <a:pPr algn="ctr">
                <a:defRPr/>
              </a:pPr>
              <a:r>
                <a:rPr lang="de-DE" sz="1400" dirty="0" smtClean="0"/>
                <a:t>&lt;&lt;interface&gt;&gt; </a:t>
              </a:r>
              <a:endParaRPr lang="de-DE" sz="1400" dirty="0"/>
            </a:p>
          </p:txBody>
        </p:sp>
        <p:sp>
          <p:nvSpPr>
            <p:cNvPr id="60" name="Rechteck 4"/>
            <p:cNvSpPr/>
            <p:nvPr/>
          </p:nvSpPr>
          <p:spPr>
            <a:xfrm>
              <a:off x="5220072" y="6074852"/>
              <a:ext cx="1440160"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DriverState</a:t>
              </a:r>
              <a:endParaRPr lang="de-DE" sz="1600" b="1" dirty="0">
                <a:solidFill>
                  <a:schemeClr val="tx1"/>
                </a:solidFill>
              </a:endParaRPr>
            </a:p>
          </p:txBody>
        </p:sp>
        <p:cxnSp>
          <p:nvCxnSpPr>
            <p:cNvPr id="61" name="Elbow Connector 60"/>
            <p:cNvCxnSpPr>
              <a:stCxn id="60" idx="0"/>
              <a:endCxn id="55" idx="3"/>
            </p:cNvCxnSpPr>
            <p:nvPr/>
          </p:nvCxnSpPr>
          <p:spPr>
            <a:xfrm rot="16200000" flipV="1">
              <a:off x="4431163" y="4565863"/>
              <a:ext cx="269588" cy="27483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5" name="Rechteck 4"/>
            <p:cNvSpPr/>
            <p:nvPr/>
          </p:nvSpPr>
          <p:spPr>
            <a:xfrm>
              <a:off x="2123728" y="2636914"/>
              <a:ext cx="1799673" cy="1339146"/>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    </a:t>
              </a:r>
              <a:r>
                <a:rPr lang="de-DE" sz="1400" b="1" dirty="0" smtClean="0">
                  <a:solidFill>
                    <a:schemeClr val="tx1"/>
                  </a:solidFill>
                </a:rPr>
                <a:t>getState...</a:t>
              </a:r>
            </a:p>
            <a:p>
              <a:pPr algn="ctr">
                <a:defRPr/>
              </a:pPr>
              <a:r>
                <a:rPr lang="de-DE" sz="1400" b="1" dirty="0" smtClean="0">
                  <a:solidFill>
                    <a:schemeClr val="tx1"/>
                  </a:solidFill>
                </a:rPr>
                <a:t>      setState...;</a:t>
              </a:r>
            </a:p>
            <a:p>
              <a:pPr algn="ctr">
                <a:defRPr/>
              </a:pPr>
              <a:r>
                <a:rPr lang="de-DE" sz="1400" b="1" dirty="0" smtClean="0">
                  <a:solidFill>
                    <a:schemeClr val="tx1"/>
                  </a:solidFill>
                </a:rPr>
                <a:t>sanitize(); </a:t>
              </a:r>
            </a:p>
            <a:p>
              <a:pPr algn="ctr">
                <a:defRPr/>
              </a:pPr>
              <a:r>
                <a:rPr lang="de-DE" sz="1400" dirty="0">
                  <a:solidFill>
                    <a:schemeClr val="tx1"/>
                  </a:solidFill>
                </a:rPr>
                <a:t>o</a:t>
              </a:r>
              <a:r>
                <a:rPr lang="de-DE" sz="1400" dirty="0" smtClean="0">
                  <a:solidFill>
                    <a:schemeClr val="tx1"/>
                  </a:solidFill>
                </a:rPr>
                <a:t>pen();</a:t>
              </a:r>
            </a:p>
            <a:p>
              <a:pPr algn="ctr">
                <a:defRPr/>
              </a:pPr>
              <a:r>
                <a:rPr lang="de-DE" sz="1400" dirty="0">
                  <a:solidFill>
                    <a:schemeClr val="tx1"/>
                  </a:solidFill>
                </a:rPr>
                <a:t>c</a:t>
              </a:r>
              <a:r>
                <a:rPr lang="de-DE" sz="1400" dirty="0" smtClean="0">
                  <a:solidFill>
                    <a:schemeClr val="tx1"/>
                  </a:solidFill>
                </a:rPr>
                <a:t>lose(); </a:t>
              </a:r>
            </a:p>
            <a:p>
              <a:pPr algn="ctr">
                <a:defRPr/>
              </a:pPr>
              <a:r>
                <a:rPr lang="de-DE" sz="1400" dirty="0">
                  <a:solidFill>
                    <a:schemeClr val="tx1"/>
                  </a:solidFill>
                </a:rPr>
                <a:t>i</a:t>
              </a:r>
              <a:r>
                <a:rPr lang="de-DE" sz="1400" dirty="0" smtClean="0">
                  <a:solidFill>
                    <a:schemeClr val="tx1"/>
                  </a:solidFill>
                </a:rPr>
                <a:t>octl(); </a:t>
              </a:r>
            </a:p>
            <a:p>
              <a:pPr algn="ctr">
                <a:defRPr/>
              </a:pPr>
              <a:r>
                <a:rPr lang="de-DE" sz="1400" dirty="0" smtClean="0">
                  <a:solidFill>
                    <a:schemeClr val="tx1"/>
                  </a:solidFill>
                </a:rPr>
                <a:t>                   </a:t>
              </a:r>
            </a:p>
          </p:txBody>
        </p:sp>
        <p:sp>
          <p:nvSpPr>
            <p:cNvPr id="76" name="Rechteck 4"/>
            <p:cNvSpPr/>
            <p:nvPr/>
          </p:nvSpPr>
          <p:spPr>
            <a:xfrm>
              <a:off x="4021519" y="2636914"/>
              <a:ext cx="1342569" cy="926444"/>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b="1" dirty="0" smtClean="0">
                  <a:solidFill>
                    <a:schemeClr val="tx1"/>
                  </a:solidFill>
                </a:rPr>
                <a:t>getState...</a:t>
              </a:r>
            </a:p>
            <a:p>
              <a:pPr algn="ctr">
                <a:defRPr/>
              </a:pPr>
              <a:r>
                <a:rPr lang="de-DE" sz="1400" b="1" dirty="0" smtClean="0">
                  <a:solidFill>
                    <a:schemeClr val="tx1"/>
                  </a:solidFill>
                </a:rPr>
                <a:t>  setState...;</a:t>
              </a:r>
            </a:p>
            <a:p>
              <a:pPr algn="ctr">
                <a:defRPr/>
              </a:pPr>
              <a:r>
                <a:rPr lang="de-DE" sz="1400" b="1" dirty="0" smtClean="0">
                  <a:solidFill>
                    <a:schemeClr val="tx1"/>
                  </a:solidFill>
                </a:rPr>
                <a:t>sanitize(); </a:t>
              </a:r>
            </a:p>
            <a:p>
              <a:pPr algn="ctr">
                <a:defRPr/>
              </a:pPr>
              <a:r>
                <a:rPr lang="de-DE" sz="1400" dirty="0">
                  <a:solidFill>
                    <a:schemeClr val="tx1"/>
                  </a:solidFill>
                </a:rPr>
                <a:t>s</a:t>
              </a:r>
              <a:r>
                <a:rPr lang="de-DE" sz="1400" dirty="0" smtClean="0">
                  <a:solidFill>
                    <a:schemeClr val="tx1"/>
                  </a:solidFill>
                </a:rPr>
                <a:t>chedule();   </a:t>
              </a:r>
            </a:p>
            <a:p>
              <a:pPr algn="ctr">
                <a:defRPr/>
              </a:pPr>
              <a:r>
                <a:rPr lang="de-DE" sz="1400" dirty="0" smtClean="0">
                  <a:solidFill>
                    <a:schemeClr val="tx1"/>
                  </a:solidFill>
                </a:rPr>
                <a:t>                   </a:t>
              </a:r>
            </a:p>
          </p:txBody>
        </p:sp>
        <p:sp>
          <p:nvSpPr>
            <p:cNvPr id="78" name="Rechteck 4"/>
            <p:cNvSpPr/>
            <p:nvPr/>
          </p:nvSpPr>
          <p:spPr>
            <a:xfrm>
              <a:off x="5519726" y="2618173"/>
              <a:ext cx="1356530" cy="1339145"/>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    </a:t>
              </a:r>
              <a:r>
                <a:rPr lang="de-DE" sz="1400" b="1" dirty="0" smtClean="0">
                  <a:solidFill>
                    <a:schemeClr val="tx1"/>
                  </a:solidFill>
                </a:rPr>
                <a:t>getState...</a:t>
              </a:r>
            </a:p>
            <a:p>
              <a:pPr algn="ctr">
                <a:defRPr/>
              </a:pPr>
              <a:r>
                <a:rPr lang="de-DE" sz="1400" b="1" dirty="0" smtClean="0">
                  <a:solidFill>
                    <a:schemeClr val="tx1"/>
                  </a:solidFill>
                </a:rPr>
                <a:t>      setState...;</a:t>
              </a:r>
            </a:p>
            <a:p>
              <a:pPr algn="ctr">
                <a:defRPr/>
              </a:pPr>
              <a:r>
                <a:rPr lang="de-DE" sz="1400" b="1" dirty="0" smtClean="0">
                  <a:solidFill>
                    <a:schemeClr val="tx1"/>
                  </a:solidFill>
                </a:rPr>
                <a:t>sanitize(); </a:t>
              </a:r>
            </a:p>
            <a:p>
              <a:pPr algn="ctr">
                <a:defRPr/>
              </a:pPr>
              <a:r>
                <a:rPr lang="de-DE" sz="1400" dirty="0">
                  <a:solidFill>
                    <a:schemeClr val="tx1"/>
                  </a:solidFill>
                </a:rPr>
                <a:t>open();</a:t>
              </a:r>
            </a:p>
            <a:p>
              <a:pPr algn="ctr">
                <a:defRPr/>
              </a:pPr>
              <a:r>
                <a:rPr lang="de-DE" sz="1400" dirty="0">
                  <a:solidFill>
                    <a:schemeClr val="tx1"/>
                  </a:solidFill>
                </a:rPr>
                <a:t>close(); </a:t>
              </a:r>
              <a:r>
                <a:rPr lang="de-DE" sz="1400" dirty="0" smtClean="0">
                  <a:solidFill>
                    <a:schemeClr val="tx1"/>
                  </a:solidFill>
                </a:rPr>
                <a:t> </a:t>
              </a:r>
              <a:endParaRPr lang="de-DE" sz="1400" dirty="0">
                <a:solidFill>
                  <a:schemeClr val="tx1"/>
                </a:solidFill>
              </a:endParaRPr>
            </a:p>
            <a:p>
              <a:pPr algn="ctr">
                <a:defRPr/>
              </a:pPr>
              <a:r>
                <a:rPr lang="de-DE" sz="1400" dirty="0">
                  <a:solidFill>
                    <a:schemeClr val="tx1"/>
                  </a:solidFill>
                </a:rPr>
                <a:t>ioctl(); </a:t>
              </a:r>
              <a:r>
                <a:rPr lang="de-DE" sz="1400" dirty="0" smtClean="0">
                  <a:solidFill>
                    <a:schemeClr val="tx1"/>
                  </a:solidFill>
                </a:rPr>
                <a:t>   </a:t>
              </a:r>
            </a:p>
            <a:p>
              <a:pPr algn="ctr">
                <a:defRPr/>
              </a:pPr>
              <a:r>
                <a:rPr lang="de-DE" sz="1400" dirty="0" smtClean="0">
                  <a:solidFill>
                    <a:schemeClr val="tx1"/>
                  </a:solidFill>
                </a:rPr>
                <a:t>                   </a:t>
              </a:r>
            </a:p>
          </p:txBody>
        </p:sp>
        <p:sp>
          <p:nvSpPr>
            <p:cNvPr id="85" name="Rechteck 4"/>
            <p:cNvSpPr/>
            <p:nvPr/>
          </p:nvSpPr>
          <p:spPr>
            <a:xfrm>
              <a:off x="5220072" y="6439912"/>
              <a:ext cx="1451782"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   </a:t>
              </a:r>
            </a:p>
            <a:p>
              <a:pPr algn="ctr">
                <a:defRPr/>
              </a:pPr>
              <a:r>
                <a:rPr lang="de-DE" sz="1400" dirty="0" smtClean="0">
                  <a:solidFill>
                    <a:schemeClr val="tx1"/>
                  </a:solidFill>
                </a:rPr>
                <a:t>                   </a:t>
              </a:r>
            </a:p>
          </p:txBody>
        </p:sp>
        <p:sp>
          <p:nvSpPr>
            <p:cNvPr id="86" name="Rechteck 4"/>
            <p:cNvSpPr/>
            <p:nvPr/>
          </p:nvSpPr>
          <p:spPr>
            <a:xfrm>
              <a:off x="3594947" y="6418149"/>
              <a:ext cx="1481447"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  </a:t>
              </a:r>
              <a:r>
                <a:rPr lang="de-DE" sz="1400" i="1" dirty="0" smtClean="0">
                  <a:solidFill>
                    <a:schemeClr val="tx1"/>
                  </a:solidFill>
                </a:rPr>
                <a:t> </a:t>
              </a:r>
            </a:p>
            <a:p>
              <a:pPr algn="ctr">
                <a:defRPr/>
              </a:pPr>
              <a:r>
                <a:rPr lang="de-DE" sz="1400" dirty="0" smtClean="0">
                  <a:solidFill>
                    <a:schemeClr val="tx1"/>
                  </a:solidFill>
                </a:rPr>
                <a:t>                   </a:t>
              </a:r>
            </a:p>
          </p:txBody>
        </p:sp>
        <p:sp>
          <p:nvSpPr>
            <p:cNvPr id="87" name="Rechteck 4"/>
            <p:cNvSpPr/>
            <p:nvPr/>
          </p:nvSpPr>
          <p:spPr>
            <a:xfrm>
              <a:off x="1904733" y="6418150"/>
              <a:ext cx="1586474"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a:t>
              </a:r>
              <a:r>
                <a:rPr lang="de-DE" sz="1400" i="1" dirty="0" smtClean="0">
                  <a:solidFill>
                    <a:schemeClr val="tx1"/>
                  </a:solidFill>
                </a:rPr>
                <a:t>   </a:t>
              </a:r>
            </a:p>
            <a:p>
              <a:pPr algn="ctr">
                <a:defRPr/>
              </a:pPr>
              <a:r>
                <a:rPr lang="de-DE" sz="1400" dirty="0" smtClean="0">
                  <a:solidFill>
                    <a:schemeClr val="tx1"/>
                  </a:solidFill>
                </a:rPr>
                <a:t>                   </a:t>
              </a:r>
            </a:p>
          </p:txBody>
        </p:sp>
        <p:sp>
          <p:nvSpPr>
            <p:cNvPr id="88" name="Rechteck 4"/>
            <p:cNvSpPr/>
            <p:nvPr/>
          </p:nvSpPr>
          <p:spPr>
            <a:xfrm>
              <a:off x="324201" y="6422495"/>
              <a:ext cx="1511495" cy="29305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400" dirty="0" smtClean="0">
                <a:solidFill>
                  <a:schemeClr val="tx1"/>
                </a:solidFill>
              </a:endParaRPr>
            </a:p>
            <a:p>
              <a:pPr algn="ctr">
                <a:defRPr/>
              </a:pPr>
              <a:r>
                <a:rPr lang="de-DE" sz="1400" dirty="0" smtClean="0">
                  <a:solidFill>
                    <a:schemeClr val="tx1"/>
                  </a:solidFill>
                </a:rPr>
                <a:t>isSafe:boolean;   </a:t>
              </a:r>
            </a:p>
            <a:p>
              <a:pPr algn="ctr">
                <a:defRPr/>
              </a:pPr>
              <a:r>
                <a:rPr lang="de-DE" sz="1400" dirty="0" smtClean="0">
                  <a:solidFill>
                    <a:schemeClr val="tx1"/>
                  </a:solidFill>
                </a:rPr>
                <a:t>                   </a:t>
              </a:r>
            </a:p>
          </p:txBody>
        </p:sp>
        <p:cxnSp>
          <p:nvCxnSpPr>
            <p:cNvPr id="92" name="Elbow Connector 91"/>
            <p:cNvCxnSpPr>
              <a:stCxn id="21" idx="2"/>
              <a:endCxn id="51" idx="1"/>
            </p:cNvCxnSpPr>
            <p:nvPr/>
          </p:nvCxnSpPr>
          <p:spPr>
            <a:xfrm rot="10800000" flipV="1">
              <a:off x="2301243" y="1281491"/>
              <a:ext cx="837583" cy="4089216"/>
            </a:xfrm>
            <a:prstGeom prst="bentConnector3">
              <a:avLst>
                <a:gd name="adj1" fmla="val 352545"/>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100" name="Rechteck 4"/>
            <p:cNvSpPr/>
            <p:nvPr/>
          </p:nvSpPr>
          <p:spPr>
            <a:xfrm>
              <a:off x="4019852" y="3874366"/>
              <a:ext cx="1333886" cy="37403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a:solidFill>
                    <a:schemeClr val="tx1"/>
                  </a:solidFill>
                </a:rPr>
                <a:t>VM_Thread</a:t>
              </a:r>
            </a:p>
          </p:txBody>
        </p:sp>
        <p:sp>
          <p:nvSpPr>
            <p:cNvPr id="101" name="Rechteck 4"/>
            <p:cNvSpPr/>
            <p:nvPr/>
          </p:nvSpPr>
          <p:spPr>
            <a:xfrm>
              <a:off x="362711" y="2852936"/>
              <a:ext cx="1400977" cy="374037"/>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VM_Record</a:t>
              </a:r>
              <a:endParaRPr lang="de-DE" sz="1600" b="1" dirty="0">
                <a:solidFill>
                  <a:schemeClr val="tx1"/>
                </a:solidFill>
              </a:endParaRPr>
            </a:p>
          </p:txBody>
        </p:sp>
        <p:cxnSp>
          <p:nvCxnSpPr>
            <p:cNvPr id="103" name="Elbow Connector 102"/>
            <p:cNvCxnSpPr>
              <a:stCxn id="76" idx="2"/>
              <a:endCxn id="100" idx="0"/>
            </p:cNvCxnSpPr>
            <p:nvPr/>
          </p:nvCxnSpPr>
          <p:spPr>
            <a:xfrm rot="5400000">
              <a:off x="4534296" y="3715858"/>
              <a:ext cx="311008" cy="60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hteck 4"/>
            <p:cNvSpPr/>
            <p:nvPr/>
          </p:nvSpPr>
          <p:spPr>
            <a:xfrm>
              <a:off x="363316" y="3212975"/>
              <a:ext cx="1400372" cy="599781"/>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400" dirty="0" smtClean="0">
                  <a:solidFill>
                    <a:schemeClr val="tx1"/>
                  </a:solidFill>
                </a:rPr>
                <a:t>VMID:Integer;</a:t>
              </a:r>
            </a:p>
            <a:p>
              <a:pPr algn="ctr">
                <a:defRPr/>
              </a:pPr>
              <a:r>
                <a:rPr lang="de-DE" sz="1400" dirty="0" smtClean="0">
                  <a:solidFill>
                    <a:schemeClr val="tx1"/>
                  </a:solidFill>
                </a:rPr>
                <a:t>State:CPURegs;</a:t>
              </a:r>
              <a:endParaRPr lang="de-DE" sz="1400" dirty="0">
                <a:solidFill>
                  <a:schemeClr val="tx1"/>
                </a:solidFill>
              </a:endParaRPr>
            </a:p>
          </p:txBody>
        </p:sp>
        <p:sp>
          <p:nvSpPr>
            <p:cNvPr id="105" name="Rectangle 104"/>
            <p:cNvSpPr/>
            <p:nvPr/>
          </p:nvSpPr>
          <p:spPr>
            <a:xfrm>
              <a:off x="4633658" y="3573017"/>
              <a:ext cx="632507" cy="315346"/>
            </a:xfrm>
            <a:prstGeom prst="rect">
              <a:avLst/>
            </a:prstGeom>
          </p:spPr>
          <p:txBody>
            <a:bodyPr wrap="square">
              <a:spAutoFit/>
            </a:bodyPr>
            <a:lstStyle/>
            <a:p>
              <a:pPr algn="ctr">
                <a:defRPr/>
              </a:pPr>
              <a:r>
                <a:rPr lang="en-US" sz="1400" dirty="0" smtClean="0"/>
                <a:t>pool</a:t>
              </a:r>
              <a:endParaRPr lang="de-DE" sz="1400" b="1" dirty="0"/>
            </a:p>
          </p:txBody>
        </p:sp>
        <p:sp>
          <p:nvSpPr>
            <p:cNvPr id="106" name="Rectangle 105"/>
            <p:cNvSpPr/>
            <p:nvPr/>
          </p:nvSpPr>
          <p:spPr>
            <a:xfrm>
              <a:off x="4145167" y="3573017"/>
              <a:ext cx="632507" cy="315346"/>
            </a:xfrm>
            <a:prstGeom prst="rect">
              <a:avLst/>
            </a:prstGeom>
          </p:spPr>
          <p:txBody>
            <a:bodyPr wrap="square">
              <a:spAutoFit/>
            </a:bodyPr>
            <a:lstStyle/>
            <a:p>
              <a:pPr algn="ctr">
                <a:defRPr/>
              </a:pPr>
              <a:r>
                <a:rPr lang="en-US" sz="1400" dirty="0" smtClean="0"/>
                <a:t>0..*</a:t>
              </a:r>
              <a:endParaRPr lang="de-DE" sz="1400" b="1" dirty="0"/>
            </a:p>
          </p:txBody>
        </p:sp>
        <p:cxnSp>
          <p:nvCxnSpPr>
            <p:cNvPr id="108" name="Elbow Connector 107"/>
            <p:cNvCxnSpPr>
              <a:stCxn id="154" idx="4"/>
              <a:endCxn id="104" idx="2"/>
            </p:cNvCxnSpPr>
            <p:nvPr/>
          </p:nvCxnSpPr>
          <p:spPr>
            <a:xfrm rot="5400000" flipH="1">
              <a:off x="1629785" y="3246474"/>
              <a:ext cx="163302" cy="1295867"/>
            </a:xfrm>
            <a:prstGeom prst="bentConnector3">
              <a:avLst>
                <a:gd name="adj1" fmla="val -139986"/>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71600" y="3841304"/>
              <a:ext cx="780122" cy="307777"/>
            </a:xfrm>
            <a:prstGeom prst="rect">
              <a:avLst/>
            </a:prstGeom>
          </p:spPr>
          <p:txBody>
            <a:bodyPr wrap="square">
              <a:spAutoFit/>
            </a:bodyPr>
            <a:lstStyle/>
            <a:p>
              <a:pPr algn="ctr">
                <a:defRPr/>
              </a:pPr>
              <a:r>
                <a:rPr lang="en-US" sz="1400" dirty="0" err="1" smtClean="0"/>
                <a:t>vmtable</a:t>
              </a:r>
              <a:endParaRPr lang="de-DE" sz="1400" b="1" dirty="0"/>
            </a:p>
          </p:txBody>
        </p:sp>
        <p:sp>
          <p:nvSpPr>
            <p:cNvPr id="110" name="Rectangle 109"/>
            <p:cNvSpPr/>
            <p:nvPr/>
          </p:nvSpPr>
          <p:spPr>
            <a:xfrm>
              <a:off x="479510" y="3853320"/>
              <a:ext cx="780122" cy="307777"/>
            </a:xfrm>
            <a:prstGeom prst="rect">
              <a:avLst/>
            </a:prstGeom>
          </p:spPr>
          <p:txBody>
            <a:bodyPr wrap="square">
              <a:spAutoFit/>
            </a:bodyPr>
            <a:lstStyle/>
            <a:p>
              <a:pPr algn="ctr">
                <a:defRPr/>
              </a:pPr>
              <a:r>
                <a:rPr lang="en-US" sz="1400" dirty="0" smtClean="0"/>
                <a:t>0..*</a:t>
              </a:r>
              <a:endParaRPr lang="de-DE" sz="1400" b="1" dirty="0"/>
            </a:p>
          </p:txBody>
        </p:sp>
        <p:sp>
          <p:nvSpPr>
            <p:cNvPr id="142" name="Rechteck 4"/>
            <p:cNvSpPr/>
            <p:nvPr/>
          </p:nvSpPr>
          <p:spPr>
            <a:xfrm>
              <a:off x="2680921" y="4437113"/>
              <a:ext cx="666943" cy="374037"/>
            </a:xfrm>
            <a:prstGeom prst="rect">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CPU</a:t>
              </a:r>
              <a:endParaRPr lang="de-DE" sz="1600" b="1" dirty="0">
                <a:solidFill>
                  <a:schemeClr val="tx1"/>
                </a:solidFill>
              </a:endParaRPr>
            </a:p>
          </p:txBody>
        </p:sp>
        <p:cxnSp>
          <p:nvCxnSpPr>
            <p:cNvPr id="144" name="Elbow Connector 143"/>
            <p:cNvCxnSpPr>
              <a:stCxn id="75" idx="2"/>
              <a:endCxn id="142" idx="0"/>
            </p:cNvCxnSpPr>
            <p:nvPr/>
          </p:nvCxnSpPr>
          <p:spPr>
            <a:xfrm rot="5400000">
              <a:off x="2788453" y="4202000"/>
              <a:ext cx="461053" cy="9172"/>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2859373" y="4149081"/>
              <a:ext cx="632507" cy="315346"/>
            </a:xfrm>
            <a:prstGeom prst="rect">
              <a:avLst/>
            </a:prstGeom>
          </p:spPr>
          <p:txBody>
            <a:bodyPr wrap="square">
              <a:spAutoFit/>
            </a:bodyPr>
            <a:lstStyle/>
            <a:p>
              <a:pPr algn="ctr">
                <a:defRPr/>
              </a:pPr>
              <a:r>
                <a:rPr lang="en-US" sz="1400" dirty="0" err="1" smtClean="0"/>
                <a:t>cpu</a:t>
              </a:r>
              <a:endParaRPr lang="de-DE" sz="1400" b="1" dirty="0"/>
            </a:p>
          </p:txBody>
        </p:sp>
        <p:sp>
          <p:nvSpPr>
            <p:cNvPr id="146" name="Rectangle 145"/>
            <p:cNvSpPr/>
            <p:nvPr/>
          </p:nvSpPr>
          <p:spPr>
            <a:xfrm>
              <a:off x="2900250" y="3933057"/>
              <a:ext cx="1023678" cy="307777"/>
            </a:xfrm>
            <a:prstGeom prst="rect">
              <a:avLst/>
            </a:prstGeom>
          </p:spPr>
          <p:txBody>
            <a:bodyPr wrap="square">
              <a:spAutoFit/>
            </a:bodyPr>
            <a:lstStyle/>
            <a:p>
              <a:pPr algn="ctr">
                <a:defRPr/>
              </a:pPr>
              <a:r>
                <a:rPr lang="en-US" sz="1400" dirty="0" smtClean="0"/>
                <a:t>hypervisor</a:t>
              </a:r>
              <a:endParaRPr lang="de-DE" sz="1400" b="1" dirty="0"/>
            </a:p>
          </p:txBody>
        </p:sp>
        <p:sp>
          <p:nvSpPr>
            <p:cNvPr id="158" name="Isosceles Triangle 157"/>
            <p:cNvSpPr/>
            <p:nvPr/>
          </p:nvSpPr>
          <p:spPr>
            <a:xfrm>
              <a:off x="6041888" y="3963299"/>
              <a:ext cx="312205"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4"/>
            <p:cNvSpPr/>
            <p:nvPr/>
          </p:nvSpPr>
          <p:spPr>
            <a:xfrm>
              <a:off x="5364088" y="4293096"/>
              <a:ext cx="1512505" cy="365060"/>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r>
                <a:rPr lang="de-DE" sz="1600" b="1" dirty="0" smtClean="0">
                  <a:solidFill>
                    <a:schemeClr val="tx1"/>
                  </a:solidFill>
                </a:rPr>
                <a:t>TrafficMonitor</a:t>
              </a:r>
              <a:endParaRPr lang="de-DE" sz="1600" b="1" dirty="0">
                <a:solidFill>
                  <a:schemeClr val="tx1"/>
                </a:solidFill>
              </a:endParaRPr>
            </a:p>
          </p:txBody>
        </p:sp>
        <p:sp>
          <p:nvSpPr>
            <p:cNvPr id="160" name="Rechteck 4"/>
            <p:cNvSpPr/>
            <p:nvPr/>
          </p:nvSpPr>
          <p:spPr>
            <a:xfrm>
              <a:off x="5364088" y="4654399"/>
              <a:ext cx="1512168" cy="195016"/>
            </a:xfrm>
            <a:prstGeom prst="rect">
              <a:avLst/>
            </a:prstGeom>
            <a:solidFill>
              <a:srgbClr val="A9D97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de-DE" sz="1600" b="1" dirty="0">
                <a:solidFill>
                  <a:schemeClr val="tx1"/>
                </a:solidFill>
              </a:endParaRPr>
            </a:p>
          </p:txBody>
        </p:sp>
        <p:cxnSp>
          <p:nvCxnSpPr>
            <p:cNvPr id="162" name="Elbow Connector 161"/>
            <p:cNvCxnSpPr/>
            <p:nvPr/>
          </p:nvCxnSpPr>
          <p:spPr>
            <a:xfrm rot="16200000" flipV="1">
              <a:off x="6165527" y="4332303"/>
              <a:ext cx="65267" cy="33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256422" y="990600"/>
              <a:ext cx="1147226" cy="307777"/>
            </a:xfrm>
            <a:prstGeom prst="rect">
              <a:avLst/>
            </a:prstGeom>
          </p:spPr>
          <p:txBody>
            <a:bodyPr wrap="square">
              <a:spAutoFit/>
            </a:bodyPr>
            <a:lstStyle/>
            <a:p>
              <a:pPr algn="ctr">
                <a:defRPr/>
              </a:pPr>
              <a:r>
                <a:rPr lang="en-US" sz="1400" dirty="0" smtClean="0"/>
                <a:t>&lt;&lt;returns&gt;&gt;</a:t>
              </a:r>
              <a:endParaRPr lang="de-DE" sz="1400" b="1" dirty="0"/>
            </a:p>
          </p:txBody>
        </p:sp>
        <p:sp>
          <p:nvSpPr>
            <p:cNvPr id="65" name="Rechteck 4"/>
            <p:cNvSpPr/>
            <p:nvPr/>
          </p:nvSpPr>
          <p:spPr>
            <a:xfrm>
              <a:off x="6291788" y="831692"/>
              <a:ext cx="2096636" cy="365060"/>
            </a:xfrm>
            <a:prstGeom prst="rect">
              <a:avLst/>
            </a:prstGeom>
            <a:solidFill>
              <a:srgbClr val="A4D76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r>
                <a:rPr lang="de-DE" sz="1600" b="1" dirty="0" smtClean="0">
                  <a:solidFill>
                    <a:schemeClr val="tx1"/>
                  </a:solidFill>
                </a:rPr>
                <a:t>StabilizationManager</a:t>
              </a:r>
              <a:endParaRPr lang="de-DE" sz="1600" b="1" dirty="0">
                <a:solidFill>
                  <a:schemeClr val="tx1"/>
                </a:solidFill>
              </a:endParaRPr>
            </a:p>
          </p:txBody>
        </p:sp>
        <p:cxnSp>
          <p:nvCxnSpPr>
            <p:cNvPr id="6" name="Elbow Connector 5"/>
            <p:cNvCxnSpPr>
              <a:stCxn id="65" idx="1"/>
              <a:endCxn id="5" idx="3"/>
            </p:cNvCxnSpPr>
            <p:nvPr/>
          </p:nvCxnSpPr>
          <p:spPr>
            <a:xfrm rot="10800000">
              <a:off x="4283294" y="1002302"/>
              <a:ext cx="2008494" cy="119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11960" y="980728"/>
              <a:ext cx="1929567" cy="307777"/>
            </a:xfrm>
            <a:prstGeom prst="rect">
              <a:avLst/>
            </a:prstGeom>
          </p:spPr>
          <p:txBody>
            <a:bodyPr wrap="none">
              <a:spAutoFit/>
            </a:bodyPr>
            <a:lstStyle/>
            <a:p>
              <a:pPr algn="ctr">
                <a:defRPr/>
              </a:pPr>
              <a:r>
                <a:rPr lang="en-US" sz="1400" dirty="0" err="1" smtClean="0"/>
                <a:t>stabilizableComponents</a:t>
              </a:r>
              <a:endParaRPr lang="de-DE" sz="1400" b="1" dirty="0"/>
            </a:p>
          </p:txBody>
        </p:sp>
        <p:sp>
          <p:nvSpPr>
            <p:cNvPr id="70" name="Rectangle 69"/>
            <p:cNvSpPr/>
            <p:nvPr/>
          </p:nvSpPr>
          <p:spPr>
            <a:xfrm>
              <a:off x="4283968" y="744959"/>
              <a:ext cx="455574" cy="307777"/>
            </a:xfrm>
            <a:prstGeom prst="rect">
              <a:avLst/>
            </a:prstGeom>
          </p:spPr>
          <p:txBody>
            <a:bodyPr wrap="none">
              <a:spAutoFit/>
            </a:bodyPr>
            <a:lstStyle/>
            <a:p>
              <a:pPr algn="ctr">
                <a:defRPr/>
              </a:pPr>
              <a:r>
                <a:rPr lang="en-US" sz="1400" dirty="0"/>
                <a:t>3</a:t>
              </a:r>
              <a:r>
                <a:rPr lang="en-US" sz="1400" dirty="0" smtClean="0"/>
                <a:t>..*</a:t>
              </a:r>
              <a:endParaRPr lang="de-DE" sz="1400" b="1" dirty="0"/>
            </a:p>
          </p:txBody>
        </p:sp>
        <p:cxnSp>
          <p:nvCxnSpPr>
            <p:cNvPr id="8" name="Elbow Connector 7"/>
            <p:cNvCxnSpPr>
              <a:stCxn id="51" idx="3"/>
              <a:endCxn id="7" idx="3"/>
            </p:cNvCxnSpPr>
            <p:nvPr/>
          </p:nvCxnSpPr>
          <p:spPr>
            <a:xfrm flipV="1">
              <a:off x="4067944" y="1466782"/>
              <a:ext cx="215351" cy="3903925"/>
            </a:xfrm>
            <a:prstGeom prst="bentConnector3">
              <a:avLst>
                <a:gd name="adj1" fmla="val 2151829"/>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223926" y="1465039"/>
              <a:ext cx="780122" cy="307777"/>
            </a:xfrm>
            <a:prstGeom prst="rect">
              <a:avLst/>
            </a:prstGeom>
          </p:spPr>
          <p:txBody>
            <a:bodyPr wrap="square">
              <a:spAutoFit/>
            </a:bodyPr>
            <a:lstStyle/>
            <a:p>
              <a:pPr algn="ctr">
                <a:defRPr/>
              </a:pPr>
              <a:r>
                <a:rPr lang="en-US" sz="1400" dirty="0" smtClean="0"/>
                <a:t>owner</a:t>
              </a:r>
              <a:endParaRPr lang="de-DE" sz="1400" b="1" dirty="0"/>
            </a:p>
          </p:txBody>
        </p:sp>
      </p:grpSp>
    </p:spTree>
    <p:extLst>
      <p:ext uri="{BB962C8B-B14F-4D97-AF65-F5344CB8AC3E}">
        <p14:creationId xmlns:p14="http://schemas.microsoft.com/office/powerpoint/2010/main" val="2578294935"/>
      </p:ext>
    </p:extLst>
  </p:cSld>
  <p:clrMapOvr>
    <a:masterClrMapping/>
  </p:clrMapOvr>
</p:sld>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solidFill>
            <a:schemeClr val="accent1"/>
          </a:solidFill>
        </a:ln>
      </a:spPr>
      <a:bodyPr wrap="square" rtlCol="1">
        <a:spAutoFit/>
      </a:bodyPr>
      <a:lstStyle>
        <a:defPPr algn="l" rtl="0">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6318</TotalTime>
  <Words>3374</Words>
  <Application>Microsoft Office PowerPoint</Application>
  <PresentationFormat>On-screen Show (4:3)</PresentationFormat>
  <Paragraphs>732</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Arial</vt:lpstr>
      <vt:lpstr>Aharoni</vt:lpstr>
      <vt:lpstr>Calibri</vt:lpstr>
      <vt:lpstr>ערכת נושא של Office</vt:lpstr>
      <vt:lpstr>General architecture</vt:lpstr>
      <vt:lpstr>PowerPoint Presentation</vt:lpstr>
      <vt:lpstr>General architecture- Watchdog in the kernel</vt:lpstr>
      <vt:lpstr>PowerPoint Presentation</vt:lpstr>
      <vt:lpstr>UML </vt:lpstr>
      <vt:lpstr>Package Diagram</vt:lpstr>
      <vt:lpstr>Package Diagram – WD in kernel</vt:lpstr>
      <vt:lpstr>Userspace</vt:lpstr>
      <vt:lpstr>Kernel-Level - Stabilizable Components and their States</vt:lpstr>
      <vt:lpstr>PowerPoint Presentation</vt:lpstr>
      <vt:lpstr>PowerPoint Presentation</vt:lpstr>
      <vt:lpstr>Hardware</vt:lpstr>
      <vt:lpstr>Hardware – WD in the kernel</vt:lpstr>
      <vt:lpstr>PowerPoint Presentation</vt:lpstr>
      <vt:lpstr>Hypervisor control callback</vt:lpstr>
      <vt:lpstr>State machine view</vt:lpstr>
      <vt:lpstr>WD in the kernel -  State machine view</vt:lpstr>
      <vt:lpstr>Guarded commands  - SMs</vt:lpstr>
      <vt:lpstr>Guarded commands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State</dc:title>
  <dc:creator>Alex Binun</dc:creator>
  <cp:lastModifiedBy>admin</cp:lastModifiedBy>
  <cp:revision>395</cp:revision>
  <dcterms:created xsi:type="dcterms:W3CDTF">2013-10-14T08:28:38Z</dcterms:created>
  <dcterms:modified xsi:type="dcterms:W3CDTF">2014-05-01T11:33:45Z</dcterms:modified>
</cp:coreProperties>
</file>