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630" r:id="rId2"/>
    <p:sldId id="600" r:id="rId3"/>
    <p:sldId id="576" r:id="rId4"/>
    <p:sldId id="577" r:id="rId5"/>
    <p:sldId id="578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631" r:id="rId14"/>
    <p:sldId id="587" r:id="rId15"/>
    <p:sldId id="588" r:id="rId16"/>
    <p:sldId id="594" r:id="rId17"/>
    <p:sldId id="595" r:id="rId18"/>
    <p:sldId id="596" r:id="rId19"/>
    <p:sldId id="597" r:id="rId20"/>
    <p:sldId id="598" r:id="rId21"/>
    <p:sldId id="599" r:id="rId22"/>
    <p:sldId id="532" r:id="rId23"/>
    <p:sldId id="544" r:id="rId24"/>
    <p:sldId id="545" r:id="rId25"/>
    <p:sldId id="555" r:id="rId26"/>
    <p:sldId id="547" r:id="rId27"/>
    <p:sldId id="548" r:id="rId28"/>
    <p:sldId id="549" r:id="rId29"/>
    <p:sldId id="550" r:id="rId30"/>
    <p:sldId id="551" r:id="rId31"/>
    <p:sldId id="572" r:id="rId32"/>
    <p:sldId id="573" r:id="rId33"/>
    <p:sldId id="574" r:id="rId34"/>
    <p:sldId id="553" r:id="rId35"/>
    <p:sldId id="554" r:id="rId36"/>
    <p:sldId id="559" r:id="rId37"/>
    <p:sldId id="558" r:id="rId38"/>
    <p:sldId id="569" r:id="rId39"/>
    <p:sldId id="570" r:id="rId40"/>
    <p:sldId id="564" r:id="rId41"/>
    <p:sldId id="565" r:id="rId42"/>
    <p:sldId id="575" r:id="rId43"/>
    <p:sldId id="566" r:id="rId44"/>
    <p:sldId id="567" r:id="rId45"/>
    <p:sldId id="562" r:id="rId46"/>
    <p:sldId id="568" r:id="rId47"/>
    <p:sldId id="571" r:id="rId48"/>
    <p:sldId id="625" r:id="rId49"/>
    <p:sldId id="626" r:id="rId50"/>
    <p:sldId id="627" r:id="rId51"/>
    <p:sldId id="628" r:id="rId52"/>
    <p:sldId id="629" r:id="rId53"/>
    <p:sldId id="601" r:id="rId54"/>
    <p:sldId id="602" r:id="rId55"/>
    <p:sldId id="603" r:id="rId56"/>
    <p:sldId id="604" r:id="rId57"/>
    <p:sldId id="605" r:id="rId58"/>
    <p:sldId id="606" r:id="rId59"/>
    <p:sldId id="607" r:id="rId60"/>
    <p:sldId id="608" r:id="rId61"/>
    <p:sldId id="609" r:id="rId62"/>
    <p:sldId id="610" r:id="rId63"/>
    <p:sldId id="611" r:id="rId64"/>
    <p:sldId id="612" r:id="rId65"/>
    <p:sldId id="613" r:id="rId66"/>
    <p:sldId id="614" r:id="rId67"/>
    <p:sldId id="615" r:id="rId68"/>
    <p:sldId id="616" r:id="rId69"/>
    <p:sldId id="617" r:id="rId70"/>
    <p:sldId id="618" r:id="rId71"/>
    <p:sldId id="619" r:id="rId72"/>
    <p:sldId id="620" r:id="rId73"/>
    <p:sldId id="621" r:id="rId74"/>
    <p:sldId id="622" r:id="rId75"/>
    <p:sldId id="623" r:id="rId76"/>
    <p:sldId id="624" r:id="rId77"/>
  </p:sldIdLst>
  <p:sldSz cx="9144000" cy="6858000" type="screen4x3"/>
  <p:notesSz cx="67691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8000"/>
    <a:srgbClr val="006666"/>
    <a:srgbClr val="009999"/>
    <a:srgbClr val="660066"/>
    <a:srgbClr val="9900CC"/>
    <a:srgbClr val="008080"/>
    <a:srgbClr val="DAC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727" autoAdjust="0"/>
    <p:restoredTop sz="86403" autoAdjust="0"/>
  </p:normalViewPr>
  <p:slideViewPr>
    <p:cSldViewPr>
      <p:cViewPr varScale="1">
        <p:scale>
          <a:sx n="56" d="100"/>
          <a:sy n="56" d="100"/>
        </p:scale>
        <p:origin x="-3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3813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8B9857F-0531-4B6F-95DF-4F591A827B93}" type="slidenum">
              <a:rPr lang="he-IL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989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05350"/>
            <a:ext cx="54165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A6CE01D-EE45-4760-BACC-CAEAE8F306AA}" type="slidenum">
              <a:rPr lang="he-IL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8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CD0B9BC-1A97-4242-992B-79589E3D9BC0}" type="slidenum">
              <a:rPr lang="he-IL" sz="1200"/>
              <a:pPr algn="r"/>
              <a:t>3</a:t>
            </a:fld>
            <a:endParaRPr lang="fr-FR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4587" cy="371633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B793C77-7E41-4A40-9CC1-C741966B7D91}" type="slidenum">
              <a:rPr lang="he-IL" sz="1200"/>
              <a:pPr algn="r"/>
              <a:t>12</a:t>
            </a:fld>
            <a:endParaRPr lang="fr-FR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4587" cy="371633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CD0B9BC-1A97-4242-992B-79589E3D9BC0}" type="slidenum">
              <a:rPr lang="he-IL" sz="1200"/>
              <a:pPr algn="r"/>
              <a:t>13</a:t>
            </a:fld>
            <a:endParaRPr lang="fr-FR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4587" cy="371633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B8DC568-63E1-4A1B-91BA-60F31733876E}" type="slidenum">
              <a:rPr lang="he-IL" sz="1200"/>
              <a:pPr algn="r"/>
              <a:t>14</a:t>
            </a:fld>
            <a:endParaRPr lang="fr-FR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4587" cy="371633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F51914-9E53-4077-96EC-49BD4D5803A5}" type="slidenum">
              <a:rPr lang="he-IL" sz="1200"/>
              <a:pPr algn="r"/>
              <a:t>15</a:t>
            </a:fld>
            <a:endParaRPr lang="fr-FR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4587" cy="371633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 noChangeArrowheads="1"/>
          </p:cNvSpPr>
          <p:nvPr/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68898C0-65FD-4C1A-9A47-3C05762890AA}" type="slidenum">
              <a:rPr lang="he-IL" sz="1200"/>
              <a:pPr algn="r"/>
              <a:t>16</a:t>
            </a:fld>
            <a:endParaRPr lang="fr-FR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4587" cy="371633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0C6970A-3F06-4ADB-8767-D61BC90C6E3F}" type="slidenum">
              <a:rPr lang="he-IL" sz="1200"/>
              <a:pPr algn="r"/>
              <a:t>17</a:t>
            </a:fld>
            <a:endParaRPr lang="fr-FR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4587" cy="371633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cs typeface="Arial" pitchFamily="34" charset="0"/>
              </a:rPr>
              <a:t>Local(A)= int(acts(a)) U out(acts(A))</a:t>
            </a:r>
          </a:p>
          <a:p>
            <a:pPr eaLnBrk="1" hangingPunct="1"/>
            <a:endParaRPr lang="en-US" smtClean="0">
              <a:cs typeface="Arial" pitchFamily="34" charset="0"/>
            </a:endParaRPr>
          </a:p>
          <a:p>
            <a:pPr eaLnBrk="1" hangingPunct="1"/>
            <a:r>
              <a:rPr lang="en-US" smtClean="0">
                <a:cs typeface="Arial" pitchFamily="34" charset="0"/>
              </a:rPr>
              <a:t>Device – the amount of energy when transmitting T laser beems </a:t>
            </a:r>
            <a:endParaRPr lang="he-IL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D1FADB8-DA70-47D0-B7DB-FE7C4878FF52}" type="slidenum">
              <a:rPr lang="he-IL" sz="1200"/>
              <a:pPr algn="r"/>
              <a:t>18</a:t>
            </a:fld>
            <a:endParaRPr lang="fr-FR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4587" cy="371633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F269811-A030-4E5A-B7FF-B2B930159C18}" type="slidenum">
              <a:rPr lang="he-IL" sz="1200"/>
              <a:pPr algn="r"/>
              <a:t>19</a:t>
            </a:fld>
            <a:endParaRPr lang="fr-FR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4587" cy="371633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2C95CF-C97E-4A48-8340-0BA2FE4979FD}" type="slidenum">
              <a:rPr lang="he-IL" sz="1200"/>
              <a:pPr algn="r"/>
              <a:t>20</a:t>
            </a:fld>
            <a:endParaRPr lang="fr-FR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4587" cy="371633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9485EB2-BA89-42FF-8938-B2678E68FD94}" type="slidenum">
              <a:rPr lang="he-IL" sz="1200"/>
              <a:pPr algn="r"/>
              <a:t>21</a:t>
            </a:fld>
            <a:endParaRPr lang="fr-FR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4587" cy="371633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B962F97-5B12-471C-96A9-4E0D0AF2CB74}" type="slidenum">
              <a:rPr lang="he-IL" sz="1200"/>
              <a:pPr algn="r"/>
              <a:t>4</a:t>
            </a:fld>
            <a:endParaRPr lang="fr-FR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4587" cy="3716338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F29DC14-E84F-4DC1-82F9-0BB6B82EA375}" type="slidenum">
              <a:rPr lang="he-IL" sz="1200"/>
              <a:pPr algn="r"/>
              <a:t>5</a:t>
            </a:fld>
            <a:endParaRPr lang="fr-FR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4587" cy="371633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cs typeface="Arial" pitchFamily="34" charset="0"/>
              </a:rPr>
              <a:t>Lagranze interpolation imply</a:t>
            </a:r>
            <a:endParaRPr lang="he-IL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E531796-1756-4F00-BB68-F918D4D705F9}" type="slidenum">
              <a:rPr lang="he-IL" sz="1200"/>
              <a:pPr algn="r"/>
              <a:t>6</a:t>
            </a:fld>
            <a:endParaRPr lang="fr-FR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4587" cy="371633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 txBox="1">
            <a:spLocks noGrp="1" noChangeArrowheads="1"/>
          </p:cNvSpPr>
          <p:nvPr/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567C2AB-2782-4FF4-89DE-457EA1511C47}" type="slidenum">
              <a:rPr lang="he-IL" sz="1200"/>
              <a:pPr algn="r"/>
              <a:t>7</a:t>
            </a:fld>
            <a:endParaRPr lang="fr-FR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4587" cy="3716338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47F4615-7928-4645-B820-981B29C443EE}" type="slidenum">
              <a:rPr lang="he-IL" sz="1200"/>
              <a:pPr algn="r"/>
              <a:t>8</a:t>
            </a:fld>
            <a:endParaRPr lang="fr-FR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4587" cy="3716338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223C3A9-F768-4385-8844-AC891E35B560}" type="slidenum">
              <a:rPr lang="he-IL" sz="1200"/>
              <a:pPr algn="r"/>
              <a:t>9</a:t>
            </a:fld>
            <a:endParaRPr lang="fr-FR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4587" cy="3716338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90355F-012F-4B82-89B0-83118C8FB14E}" type="slidenum">
              <a:rPr lang="he-IL" sz="1200"/>
              <a:pPr algn="r"/>
              <a:t>10</a:t>
            </a:fld>
            <a:endParaRPr lang="fr-FR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4587" cy="37163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06093AA-C6F9-4A54-9C60-5822231EEACE}" type="slidenum">
              <a:rPr lang="he-IL" sz="1200"/>
              <a:pPr algn="r"/>
              <a:t>11</a:t>
            </a:fld>
            <a:endParaRPr lang="fr-FR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4587" cy="3716338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319CC-2560-488E-961D-2AB9EA1928F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FE4D6-FC4F-4FC4-8666-6F5AB55A7B7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116FC-712B-4AB4-B5AE-76574B0B44E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71B3E-F6DF-4F40-9D62-4BEEFE1494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466C6-FF72-428B-ADEC-4BA21D31751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8D994-406B-488C-AC85-DE456B289F3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604B9-97FF-4C40-92F6-63378A98BE7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B03B8-A1D4-4803-B1C5-0091F7D111E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C890E-CE34-4785-8593-A0328839861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D264D-7169-450D-A2BF-60D85CEC2D9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5E1D5-B428-4D96-A6A1-A08DF8869B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E9FEB-F816-4AEC-A9B6-284FFDD3D42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et modifiez le titre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74B648-14AD-4C65-89AB-57425744C85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A32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A320A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A320A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A320A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A320A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DA320A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DA320A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DA320A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DA320A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85860"/>
            <a:ext cx="9144000" cy="1054114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Multi-Party Computation Forever </a:t>
            </a:r>
            <a:r>
              <a:rPr lang="en-US" dirty="0" smtClean="0">
                <a:solidFill>
                  <a:srgbClr val="9900CC"/>
                </a:solidFill>
              </a:rPr>
              <a:t/>
            </a:r>
            <a:br>
              <a:rPr lang="en-US" dirty="0" smtClean="0">
                <a:solidFill>
                  <a:srgbClr val="9900CC"/>
                </a:solidFill>
              </a:rPr>
            </a:br>
            <a:r>
              <a:rPr lang="en-US" sz="3600" dirty="0" smtClean="0">
                <a:solidFill>
                  <a:srgbClr val="9900CC"/>
                </a:solidFill>
              </a:rPr>
              <a:t>for Cloud Computing and Beyond</a:t>
            </a:r>
            <a:r>
              <a:rPr lang="en-US" sz="3600" dirty="0" smtClean="0"/>
              <a:t>  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565400"/>
            <a:ext cx="7240587" cy="3527425"/>
          </a:xfrm>
        </p:spPr>
        <p:txBody>
          <a:bodyPr/>
          <a:lstStyle/>
          <a:p>
            <a:pPr eaLnBrk="1" hangingPunct="1"/>
            <a:endParaRPr lang="en-US" sz="3600" dirty="0" smtClean="0">
              <a:solidFill>
                <a:srgbClr val="008000"/>
              </a:solidFill>
            </a:endParaRPr>
          </a:p>
          <a:p>
            <a:pPr eaLnBrk="1" hangingPunct="1"/>
            <a:endParaRPr lang="en-US" sz="2800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en-US" sz="2800" dirty="0" err="1" smtClean="0">
                <a:solidFill>
                  <a:schemeClr val="hlink"/>
                </a:solidFill>
              </a:rPr>
              <a:t>Shlomi</a:t>
            </a:r>
            <a:r>
              <a:rPr lang="en-US" sz="2800" dirty="0" smtClean="0">
                <a:solidFill>
                  <a:schemeClr val="hlink"/>
                </a:solidFill>
              </a:rPr>
              <a:t> </a:t>
            </a:r>
            <a:r>
              <a:rPr lang="en-US" sz="2800" dirty="0" err="1" smtClean="0">
                <a:solidFill>
                  <a:schemeClr val="hlink"/>
                </a:solidFill>
              </a:rPr>
              <a:t>Dolev</a:t>
            </a:r>
            <a:endParaRPr lang="en-US" sz="2800" baseline="30000" dirty="0" smtClean="0">
              <a:solidFill>
                <a:schemeClr val="hlink"/>
              </a:solidFill>
            </a:endParaRPr>
          </a:p>
          <a:p>
            <a:pPr eaLnBrk="1" hangingPunct="1"/>
            <a:endParaRPr lang="en-US" sz="2800" baseline="30000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008000"/>
                </a:solidFill>
              </a:rPr>
              <a:t>Joint works with </a:t>
            </a:r>
            <a:r>
              <a:rPr lang="en-US" sz="2400" dirty="0" err="1" smtClean="0">
                <a:solidFill>
                  <a:srgbClr val="008000"/>
                </a:solidFill>
              </a:rPr>
              <a:t>Limor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Lahiani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err="1" smtClean="0">
                <a:solidFill>
                  <a:srgbClr val="008000"/>
                </a:solidFill>
              </a:rPr>
              <a:t>Moti</a:t>
            </a:r>
            <a:r>
              <a:rPr lang="en-US" sz="2400" dirty="0" smtClean="0">
                <a:solidFill>
                  <a:srgbClr val="008000"/>
                </a:solidFill>
              </a:rPr>
              <a:t> Yung, Juan </a:t>
            </a:r>
            <a:r>
              <a:rPr lang="en-US" sz="2400" dirty="0" err="1" smtClean="0">
                <a:solidFill>
                  <a:srgbClr val="008000"/>
                </a:solidFill>
              </a:rPr>
              <a:t>Garay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err="1" smtClean="0">
                <a:solidFill>
                  <a:srgbClr val="008000"/>
                </a:solidFill>
              </a:rPr>
              <a:t>Niv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Gilboa</a:t>
            </a:r>
            <a:r>
              <a:rPr lang="en-US" sz="2400" dirty="0" smtClean="0">
                <a:solidFill>
                  <a:srgbClr val="008000"/>
                </a:solidFill>
              </a:rPr>
              <a:t> and Vladimir </a:t>
            </a:r>
            <a:r>
              <a:rPr lang="en-US" sz="2400" dirty="0" err="1" smtClean="0">
                <a:solidFill>
                  <a:srgbClr val="008000"/>
                </a:solidFill>
              </a:rPr>
              <a:t>Kolesnikov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0" descr="sat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2418696">
            <a:off x="539750" y="1484313"/>
            <a:ext cx="15113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26" descr="bee4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0" y="3644900"/>
            <a:ext cx="130492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CC00CC"/>
                </a:solidFill>
              </a:rPr>
              <a:t>The Polynomial based solution</a:t>
            </a:r>
            <a:r>
              <a:rPr lang="en-US" sz="4000" smtClean="0">
                <a:solidFill>
                  <a:srgbClr val="9900CC"/>
                </a:solidFill>
              </a:rPr>
              <a:t/>
            </a:r>
            <a:br>
              <a:rPr lang="en-US" sz="4000" smtClean="0">
                <a:solidFill>
                  <a:srgbClr val="9900CC"/>
                </a:solidFill>
              </a:rPr>
            </a:br>
            <a:r>
              <a:rPr lang="en-US" sz="3200" smtClean="0">
                <a:solidFill>
                  <a:srgbClr val="009999"/>
                </a:solidFill>
              </a:rPr>
              <a:t>input: regain consistency reply</a:t>
            </a:r>
          </a:p>
        </p:txBody>
      </p:sp>
      <p:pic>
        <p:nvPicPr>
          <p:cNvPr id="56325" name="Picture 10" descr="bee_queen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13" y="3786188"/>
            <a:ext cx="1547812" cy="2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286625" y="3214688"/>
            <a:ext cx="1143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>
                <a:latin typeface="+mn-lt"/>
              </a:rPr>
              <a:t>leader</a:t>
            </a:r>
            <a:endParaRPr lang="en-US" sz="3200" kern="0" baseline="-25000" dirty="0">
              <a:latin typeface="+mn-lt"/>
            </a:endParaRPr>
          </a:p>
          <a:p>
            <a:pPr marL="742950" lvl="2" indent="-342900">
              <a:spcBef>
                <a:spcPct val="20000"/>
              </a:spcBef>
              <a:defRPr/>
            </a:pPr>
            <a:endParaRPr lang="en-US" sz="2400" kern="0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56327" name="Picture 26" descr="bee4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88" y="4868863"/>
            <a:ext cx="130492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8" name="Picture 26" descr="bee4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5050" y="5499100"/>
            <a:ext cx="130492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447800" y="4343400"/>
            <a:ext cx="5562600" cy="2035175"/>
            <a:chOff x="912" y="2736"/>
            <a:chExt cx="3504" cy="1282"/>
          </a:xfrm>
        </p:grpSpPr>
        <p:pic>
          <p:nvPicPr>
            <p:cNvPr id="56330" name="Picture 10" descr="envelope1.gif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19" y="3792"/>
              <a:ext cx="273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6331" name="Straight Arrow Connector 16"/>
            <p:cNvCxnSpPr>
              <a:cxnSpLocks noChangeShapeType="1"/>
            </p:cNvCxnSpPr>
            <p:nvPr/>
          </p:nvCxnSpPr>
          <p:spPr bwMode="auto">
            <a:xfrm flipV="1">
              <a:off x="1501" y="3264"/>
              <a:ext cx="2915" cy="560"/>
            </a:xfrm>
            <a:prstGeom prst="straightConnector1">
              <a:avLst/>
            </a:prstGeom>
            <a:noFill/>
            <a:ln w="50800" algn="ctr">
              <a:solidFill>
                <a:srgbClr val="99CC00"/>
              </a:solidFill>
              <a:round/>
              <a:headEnd type="triangle" w="med" len="med"/>
              <a:tailEnd/>
            </a:ln>
          </p:spPr>
        </p:cxnSp>
        <p:cxnSp>
          <p:nvCxnSpPr>
            <p:cNvPr id="56332" name="Straight Arrow Connector 16"/>
            <p:cNvCxnSpPr>
              <a:cxnSpLocks noChangeShapeType="1"/>
            </p:cNvCxnSpPr>
            <p:nvPr/>
          </p:nvCxnSpPr>
          <p:spPr bwMode="auto">
            <a:xfrm>
              <a:off x="1184" y="2736"/>
              <a:ext cx="3232" cy="0"/>
            </a:xfrm>
            <a:prstGeom prst="straightConnector1">
              <a:avLst/>
            </a:prstGeom>
            <a:noFill/>
            <a:ln w="50800" algn="ctr">
              <a:solidFill>
                <a:srgbClr val="99CC00"/>
              </a:solidFill>
              <a:round/>
              <a:headEnd type="triangle" w="med" len="med"/>
              <a:tailEnd/>
            </a:ln>
          </p:spPr>
        </p:cxn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500" y="2736"/>
              <a:ext cx="1428" cy="317"/>
              <a:chOff x="1518" y="2840"/>
              <a:chExt cx="1225" cy="317"/>
            </a:xfrm>
          </p:grpSpPr>
          <p:sp>
            <p:nvSpPr>
              <p:cNvPr id="56336" name="Rectangle 3"/>
              <p:cNvSpPr txBox="1">
                <a:spLocks noChangeArrowheads="1"/>
              </p:cNvSpPr>
              <p:nvPr/>
            </p:nvSpPr>
            <p:spPr bwMode="auto">
              <a:xfrm>
                <a:off x="1791" y="2840"/>
                <a:ext cx="952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  <a:latin typeface="Comic Sans MS" pitchFamily="66" charset="0"/>
                    <a:sym typeface="Symbol" pitchFamily="18" charset="2"/>
                  </a:rPr>
                  <a:t>  x</a:t>
                </a:r>
                <a:r>
                  <a:rPr lang="en-US" sz="2400" baseline="-25000">
                    <a:solidFill>
                      <a:schemeClr val="accent2"/>
                    </a:solidFill>
                    <a:latin typeface="Comic Sans MS" pitchFamily="66" charset="0"/>
                  </a:rPr>
                  <a:t>i</a:t>
                </a:r>
                <a:r>
                  <a:rPr lang="en-US" sz="2400">
                    <a:solidFill>
                      <a:schemeClr val="accent2"/>
                    </a:solidFill>
                    <a:latin typeface="Comic Sans MS" pitchFamily="66" charset="0"/>
                  </a:rPr>
                  <a:t>, p(x</a:t>
                </a:r>
                <a:r>
                  <a:rPr lang="en-US" sz="2400" baseline="-25000">
                    <a:solidFill>
                      <a:schemeClr val="accent2"/>
                    </a:solidFill>
                    <a:latin typeface="Comic Sans MS" pitchFamily="66" charset="0"/>
                  </a:rPr>
                  <a:t>i</a:t>
                </a:r>
                <a:r>
                  <a:rPr lang="en-US" sz="2400">
                    <a:solidFill>
                      <a:schemeClr val="accent2"/>
                    </a:solidFill>
                    <a:latin typeface="Comic Sans MS" pitchFamily="66" charset="0"/>
                  </a:rPr>
                  <a:t>)</a:t>
                </a:r>
                <a:r>
                  <a:rPr lang="en-US" sz="2400">
                    <a:solidFill>
                      <a:schemeClr val="accent2"/>
                    </a:solidFill>
                    <a:latin typeface="Comic Sans MS" pitchFamily="66" charset="0"/>
                    <a:sym typeface="Symbol" pitchFamily="18" charset="2"/>
                  </a:rPr>
                  <a:t></a:t>
                </a:r>
                <a:endParaRPr lang="en-US" sz="2400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56337" name="Picture 10" descr="envelope1.gif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518" y="2887"/>
                <a:ext cx="273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56334" name="Straight Arrow Connector 16"/>
            <p:cNvCxnSpPr>
              <a:cxnSpLocks noChangeShapeType="1"/>
            </p:cNvCxnSpPr>
            <p:nvPr/>
          </p:nvCxnSpPr>
          <p:spPr bwMode="auto">
            <a:xfrm flipV="1">
              <a:off x="912" y="3024"/>
              <a:ext cx="3504" cy="302"/>
            </a:xfrm>
            <a:prstGeom prst="straightConnector1">
              <a:avLst/>
            </a:prstGeom>
            <a:noFill/>
            <a:ln w="50800" algn="ctr">
              <a:solidFill>
                <a:srgbClr val="99CC00"/>
              </a:solidFill>
              <a:round/>
              <a:headEnd type="triangle" w="med" len="med"/>
              <a:tailEnd/>
            </a:ln>
          </p:spPr>
        </p:cxnSp>
        <p:pic>
          <p:nvPicPr>
            <p:cNvPr id="56335" name="Picture 10" descr="envelope1.gif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83" y="3312"/>
              <a:ext cx="273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8" descr="be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2536825"/>
            <a:ext cx="3648075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CC00CC"/>
                </a:solidFill>
              </a:rPr>
              <a:t>The Polynomial based solution</a:t>
            </a:r>
            <a:r>
              <a:rPr lang="en-US" sz="4000" smtClean="0">
                <a:solidFill>
                  <a:srgbClr val="9900CC"/>
                </a:solidFill>
              </a:rPr>
              <a:t/>
            </a:r>
            <a:br>
              <a:rPr lang="en-US" sz="4000" smtClean="0">
                <a:solidFill>
                  <a:srgbClr val="9900CC"/>
                </a:solidFill>
              </a:rPr>
            </a:br>
            <a:r>
              <a:rPr lang="en-US" sz="3200" smtClean="0">
                <a:solidFill>
                  <a:srgbClr val="009999"/>
                </a:solidFill>
              </a:rPr>
              <a:t>input: join request &amp; reply</a:t>
            </a:r>
          </a:p>
        </p:txBody>
      </p:sp>
      <p:pic>
        <p:nvPicPr>
          <p:cNvPr id="144391" name="Picture 7" descr="bee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0900" y="2474913"/>
            <a:ext cx="130492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348038" y="2954338"/>
            <a:ext cx="2830512" cy="474662"/>
            <a:chOff x="1289" y="1525"/>
            <a:chExt cx="1635" cy="317"/>
          </a:xfrm>
        </p:grpSpPr>
        <p:cxnSp>
          <p:nvCxnSpPr>
            <p:cNvPr id="57355" name="Straight Arrow Connector 5"/>
            <p:cNvCxnSpPr>
              <a:cxnSpLocks noChangeShapeType="1"/>
            </p:cNvCxnSpPr>
            <p:nvPr/>
          </p:nvCxnSpPr>
          <p:spPr bwMode="auto">
            <a:xfrm>
              <a:off x="1289" y="1796"/>
              <a:ext cx="1635" cy="46"/>
            </a:xfrm>
            <a:prstGeom prst="straightConnector1">
              <a:avLst/>
            </a:prstGeom>
            <a:noFill/>
            <a:ln w="50800" algn="ctr">
              <a:solidFill>
                <a:srgbClr val="99CC00"/>
              </a:solidFill>
              <a:round/>
              <a:headEnd type="triangle" w="med" len="med"/>
              <a:tailEnd/>
            </a:ln>
          </p:spPr>
        </p:cxnSp>
        <p:sp>
          <p:nvSpPr>
            <p:cNvPr id="57356" name="Rectangle 3"/>
            <p:cNvSpPr txBox="1">
              <a:spLocks noChangeArrowheads="1"/>
            </p:cNvSpPr>
            <p:nvPr/>
          </p:nvSpPr>
          <p:spPr bwMode="auto">
            <a:xfrm>
              <a:off x="1292" y="1525"/>
              <a:ext cx="1044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latin typeface="Comic Sans MS" pitchFamily="66" charset="0"/>
                </a:rPr>
                <a:t>   joinReq()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771775" y="3789363"/>
            <a:ext cx="3384550" cy="1368425"/>
            <a:chOff x="1746" y="2387"/>
            <a:chExt cx="2132" cy="862"/>
          </a:xfrm>
        </p:grpSpPr>
        <p:pic>
          <p:nvPicPr>
            <p:cNvPr id="57352" name="Picture 10" descr="envelope1.gif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-5666008">
              <a:off x="3111" y="2517"/>
              <a:ext cx="490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7353" name="Straight Arrow Connector 16"/>
            <p:cNvCxnSpPr>
              <a:cxnSpLocks noChangeShapeType="1"/>
            </p:cNvCxnSpPr>
            <p:nvPr/>
          </p:nvCxnSpPr>
          <p:spPr bwMode="auto">
            <a:xfrm flipV="1">
              <a:off x="1746" y="2387"/>
              <a:ext cx="2132" cy="590"/>
            </a:xfrm>
            <a:prstGeom prst="straightConnector1">
              <a:avLst/>
            </a:prstGeom>
            <a:noFill/>
            <a:ln w="50800" algn="ctr">
              <a:solidFill>
                <a:srgbClr val="99CC00"/>
              </a:solidFill>
              <a:round/>
              <a:headEnd/>
              <a:tailEnd type="triangle" w="med" len="med"/>
            </a:ln>
          </p:spPr>
        </p:cxnSp>
        <p:sp>
          <p:nvSpPr>
            <p:cNvPr id="57354" name="Rectangle 3"/>
            <p:cNvSpPr txBox="1">
              <a:spLocks noChangeArrowheads="1"/>
            </p:cNvSpPr>
            <p:nvPr/>
          </p:nvSpPr>
          <p:spPr bwMode="auto">
            <a:xfrm rot="-1051534">
              <a:off x="1767" y="2931"/>
              <a:ext cx="115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latin typeface="Comic Sans MS" pitchFamily="66" charset="0"/>
                </a:rPr>
                <a:t>joinReply() </a:t>
              </a:r>
            </a:p>
          </p:txBody>
        </p:sp>
      </p:grpSp>
      <p:pic>
        <p:nvPicPr>
          <p:cNvPr id="144407" name="Picture 23" descr="bee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1863" y="2349500"/>
            <a:ext cx="1293812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CC00CC"/>
                </a:solidFill>
              </a:rPr>
              <a:t>The Polynomial Based Solution</a:t>
            </a:r>
            <a:br>
              <a:rPr lang="en-US" sz="4000" smtClean="0">
                <a:solidFill>
                  <a:srgbClr val="CC00CC"/>
                </a:solidFill>
              </a:rPr>
            </a:br>
            <a:r>
              <a:rPr lang="en-US" sz="4000" smtClean="0">
                <a:solidFill>
                  <a:srgbClr val="CC00CC"/>
                </a:solidFill>
              </a:rPr>
              <a:t>(Corruptive Adversary)</a:t>
            </a:r>
            <a:endParaRPr lang="en-US" sz="3200" smtClean="0">
              <a:solidFill>
                <a:srgbClr val="CC00CC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600200"/>
            <a:ext cx="7848600" cy="499745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Berlekamp-Welch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Polynomial p(x) of degree k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k+r points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e errors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Decode p(x) if e  r/2</a:t>
            </a:r>
            <a:br>
              <a:rPr lang="en-US" smtClean="0">
                <a:solidFill>
                  <a:srgbClr val="9900FF"/>
                </a:solidFill>
                <a:sym typeface="Symbol" pitchFamily="18" charset="2"/>
              </a:rPr>
            </a:br>
            <a:endParaRPr lang="en-US" smtClean="0">
              <a:solidFill>
                <a:srgbClr val="9900FF"/>
              </a:solidFill>
              <a:sym typeface="Symbol" pitchFamily="18" charset="2"/>
            </a:endParaRPr>
          </a:p>
          <a:p>
            <a:pPr eaLnBrk="1" hangingPunct="1"/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Polynomial based solution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Decode p(x) if f  (n–k–lp)/2  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Where lp = num of leaving processes between two regainConsistency ops.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1" name="משוואה" r:id="rId4" imgW="114120" imgH="215640" progId="Equation.3">
                  <p:embed/>
                </p:oleObj>
              </mc:Choice>
              <mc:Fallback>
                <p:oleObj name="משוואה" r:id="rId4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C00CC"/>
                </a:solidFill>
              </a:rPr>
              <a:t>Talk Outline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85875"/>
            <a:ext cx="7848600" cy="5383213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 smtClean="0">
                <a:solidFill>
                  <a:schemeClr val="hlink"/>
                </a:solidFill>
              </a:rPr>
              <a:t>Introduction &amp; motivation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>
                <a:solidFill>
                  <a:schemeClr val="hlink"/>
                </a:solidFill>
              </a:rPr>
              <a:t>The problem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>
                <a:solidFill>
                  <a:schemeClr val="hlink"/>
                </a:solidFill>
              </a:rPr>
              <a:t>Swarm settings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>
                <a:solidFill>
                  <a:schemeClr val="hlink"/>
                </a:solidFill>
              </a:rPr>
              <a:t>Reactive k-secret </a:t>
            </a:r>
            <a:r>
              <a:rPr lang="en-US" smtClean="0">
                <a:solidFill>
                  <a:schemeClr val="hlink"/>
                </a:solidFill>
              </a:rPr>
              <a:t>sharing solutions</a:t>
            </a:r>
            <a:endParaRPr lang="en-US" dirty="0" smtClean="0">
              <a:solidFill>
                <a:schemeClr val="hlink"/>
              </a:solidFill>
            </a:endParaRPr>
          </a:p>
          <a:p>
            <a:pPr lvl="1" eaLnBrk="1" hangingPunct="1">
              <a:spcAft>
                <a:spcPts val="600"/>
              </a:spcAft>
              <a:buFontTx/>
              <a:buChar char="•"/>
            </a:pPr>
            <a:r>
              <a:rPr lang="en-US" dirty="0" smtClean="0">
                <a:solidFill>
                  <a:schemeClr val="hlink"/>
                </a:solidFill>
              </a:rPr>
              <a:t>Polynomial based solution</a:t>
            </a:r>
          </a:p>
          <a:p>
            <a:pPr lvl="1" eaLnBrk="1" hangingPunct="1">
              <a:spcAft>
                <a:spcPts val="600"/>
              </a:spcAft>
              <a:buFontTx/>
              <a:buChar char="•"/>
            </a:pPr>
            <a:r>
              <a:rPr lang="en-US" dirty="0" smtClean="0">
                <a:solidFill>
                  <a:srgbClr val="CC00CC"/>
                </a:solidFill>
              </a:rPr>
              <a:t>Chinese remaindering based solution</a:t>
            </a:r>
          </a:p>
          <a:p>
            <a:pPr lvl="1" eaLnBrk="1" hangingPunct="1">
              <a:spcAft>
                <a:spcPts val="600"/>
              </a:spcAft>
              <a:buFontTx/>
              <a:buChar char="•"/>
            </a:pPr>
            <a:r>
              <a:rPr lang="en-US" dirty="0" err="1" smtClean="0">
                <a:solidFill>
                  <a:schemeClr val="hlink"/>
                </a:solidFill>
              </a:rPr>
              <a:t>Vandermonde</a:t>
            </a:r>
            <a:r>
              <a:rPr lang="en-US" dirty="0" smtClean="0">
                <a:solidFill>
                  <a:schemeClr val="hlink"/>
                </a:solidFill>
              </a:rPr>
              <a:t>-matrix based solution</a:t>
            </a:r>
          </a:p>
          <a:p>
            <a:pPr lvl="1" eaLnBrk="1" hangingPunct="1">
              <a:spcAft>
                <a:spcPts val="600"/>
              </a:spcAft>
              <a:buFontTx/>
              <a:buChar char="•"/>
            </a:pPr>
            <a:r>
              <a:rPr lang="en-US" dirty="0" smtClean="0">
                <a:solidFill>
                  <a:schemeClr val="hlink"/>
                </a:solidFill>
              </a:rPr>
              <a:t>Virtual I/O automaton</a:t>
            </a:r>
            <a:r>
              <a:rPr lang="en-US" dirty="0" smtClean="0">
                <a:solidFill>
                  <a:srgbClr val="6600CC"/>
                </a:solidFill>
              </a:rPr>
              <a:t>	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>
                <a:solidFill>
                  <a:schemeClr val="hlink"/>
                </a:solidFill>
              </a:rPr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C00CC"/>
                </a:solidFill>
              </a:rPr>
              <a:t>Our Chinese Remainder </a:t>
            </a:r>
            <a:br>
              <a:rPr lang="en-US" smtClean="0">
                <a:solidFill>
                  <a:srgbClr val="CC00CC"/>
                </a:solidFill>
              </a:rPr>
            </a:br>
            <a:r>
              <a:rPr lang="en-US" smtClean="0">
                <a:solidFill>
                  <a:srgbClr val="CC00CC"/>
                </a:solidFill>
              </a:rPr>
              <a:t>Based Solution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628775"/>
            <a:ext cx="7880350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9999"/>
                </a:solidFill>
              </a:rPr>
              <a:t>Swarm secret: global secret gs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solidFill>
                  <a:srgbClr val="9900FF"/>
                </a:solidFill>
              </a:rPr>
              <a:t>p</a:t>
            </a:r>
            <a:r>
              <a:rPr lang="en-US" baseline="-25000" smtClean="0">
                <a:solidFill>
                  <a:srgbClr val="9900FF"/>
                </a:solidFill>
              </a:rPr>
              <a:t>1</a:t>
            </a:r>
            <a:r>
              <a:rPr lang="en-US" smtClean="0">
                <a:solidFill>
                  <a:srgbClr val="9900FF"/>
                </a:solidFill>
              </a:rPr>
              <a:t> &lt; p</a:t>
            </a:r>
            <a:r>
              <a:rPr lang="en-US" baseline="-25000" smtClean="0">
                <a:solidFill>
                  <a:srgbClr val="9900FF"/>
                </a:solidFill>
              </a:rPr>
              <a:t>2</a:t>
            </a:r>
            <a:r>
              <a:rPr lang="en-US" smtClean="0">
                <a:solidFill>
                  <a:srgbClr val="9900FF"/>
                </a:solidFill>
              </a:rPr>
              <a:t> &lt; … &lt; p</a:t>
            </a:r>
            <a:r>
              <a:rPr lang="en-US" baseline="-25000" smtClean="0">
                <a:solidFill>
                  <a:srgbClr val="9900FF"/>
                </a:solidFill>
              </a:rPr>
              <a:t>k</a:t>
            </a:r>
            <a:r>
              <a:rPr lang="en-US" smtClean="0">
                <a:solidFill>
                  <a:srgbClr val="9900FF"/>
                </a:solidFill>
              </a:rPr>
              <a:t>  relatively primes </a:t>
            </a:r>
            <a:endParaRPr lang="en-US" smtClean="0">
              <a:solidFill>
                <a:srgbClr val="9900FF"/>
              </a:solidFill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z="3200" smtClean="0">
                <a:solidFill>
                  <a:srgbClr val="9900FF"/>
                </a:solidFill>
              </a:rPr>
              <a:t>M</a:t>
            </a:r>
            <a:r>
              <a:rPr lang="en-US" sz="3200" baseline="-25000" smtClean="0">
                <a:solidFill>
                  <a:srgbClr val="9900FF"/>
                </a:solidFill>
              </a:rPr>
              <a:t>k</a:t>
            </a:r>
            <a:r>
              <a:rPr lang="en-US" sz="3200" smtClean="0">
                <a:solidFill>
                  <a:srgbClr val="9900FF"/>
                </a:solidFill>
              </a:rPr>
              <a:t> = p</a:t>
            </a:r>
            <a:r>
              <a:rPr lang="en-US" sz="3200" baseline="-25000" smtClean="0">
                <a:solidFill>
                  <a:srgbClr val="9900FF"/>
                </a:solidFill>
              </a:rPr>
              <a:t>1</a:t>
            </a:r>
            <a:r>
              <a:rPr lang="en-US" sz="3200" smtClean="0">
                <a:solidFill>
                  <a:srgbClr val="9900FF"/>
                </a:solidFill>
                <a:sym typeface="Symbol" pitchFamily="18" charset="2"/>
              </a:rPr>
              <a:t></a:t>
            </a:r>
            <a:r>
              <a:rPr lang="en-US" sz="3200" smtClean="0">
                <a:solidFill>
                  <a:srgbClr val="9900FF"/>
                </a:solidFill>
              </a:rPr>
              <a:t>p</a:t>
            </a:r>
            <a:r>
              <a:rPr lang="en-US" sz="3200" baseline="-25000" smtClean="0">
                <a:solidFill>
                  <a:srgbClr val="9900FF"/>
                </a:solidFill>
              </a:rPr>
              <a:t>2</a:t>
            </a:r>
            <a:r>
              <a:rPr lang="en-US" sz="3200" smtClean="0">
                <a:solidFill>
                  <a:srgbClr val="9900FF"/>
                </a:solidFill>
                <a:sym typeface="Symbol" pitchFamily="18" charset="2"/>
              </a:rPr>
              <a:t>… </a:t>
            </a:r>
            <a:r>
              <a:rPr lang="en-US" sz="3200" smtClean="0">
                <a:solidFill>
                  <a:srgbClr val="9900FF"/>
                </a:solidFill>
              </a:rPr>
              <a:t>p</a:t>
            </a:r>
            <a:r>
              <a:rPr lang="en-US" sz="3200" baseline="-25000" smtClean="0">
                <a:solidFill>
                  <a:srgbClr val="9900FF"/>
                </a:solidFill>
              </a:rPr>
              <a:t>k</a:t>
            </a:r>
            <a:endParaRPr lang="en-US" baseline="-25000" smtClean="0">
              <a:solidFill>
                <a:srgbClr val="9900FF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solidFill>
                  <a:srgbClr val="9900FF"/>
                </a:solidFill>
              </a:rPr>
              <a:t>0 </a:t>
            </a: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 </a:t>
            </a:r>
            <a:r>
              <a:rPr lang="en-US" b="1" smtClean="0">
                <a:solidFill>
                  <a:srgbClr val="9900FF"/>
                </a:solidFill>
                <a:sym typeface="Symbol" pitchFamily="18" charset="2"/>
              </a:rPr>
              <a:t>gs</a:t>
            </a:r>
            <a:r>
              <a:rPr lang="en-US" b="1" smtClean="0">
                <a:solidFill>
                  <a:srgbClr val="9900FF"/>
                </a:solidFill>
              </a:rPr>
              <a:t> </a:t>
            </a:r>
            <a:r>
              <a:rPr lang="en-US" sz="3200" smtClean="0">
                <a:solidFill>
                  <a:srgbClr val="9900FF"/>
                </a:solidFill>
                <a:sym typeface="Symbol" pitchFamily="18" charset="2"/>
              </a:rPr>
              <a:t></a:t>
            </a: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 M</a:t>
            </a:r>
            <a:r>
              <a:rPr lang="en-US" baseline="-25000" smtClean="0">
                <a:solidFill>
                  <a:srgbClr val="9900FF"/>
                </a:solidFill>
                <a:sym typeface="Symbol" pitchFamily="18" charset="2"/>
              </a:rPr>
              <a:t>k</a:t>
            </a:r>
            <a:r>
              <a:rPr lang="en-US" smtClean="0">
                <a:solidFill>
                  <a:srgbClr val="9900FF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solidFill>
                  <a:srgbClr val="9900FF"/>
                </a:solidFill>
              </a:rPr>
              <a:t>gs </a:t>
            </a:r>
            <a:r>
              <a:rPr lang="en-US" b="1" smtClean="0">
                <a:solidFill>
                  <a:srgbClr val="9900FF"/>
                </a:solidFill>
                <a:sym typeface="Symbol" pitchFamily="18" charset="2"/>
              </a:rPr>
              <a:t> </a:t>
            </a:r>
            <a:r>
              <a:rPr lang="en-US" smtClean="0">
                <a:solidFill>
                  <a:srgbClr val="9900FF"/>
                </a:solidFill>
              </a:rPr>
              <a:t>r</a:t>
            </a:r>
            <a:r>
              <a:rPr lang="en-US" baseline="-25000" smtClean="0">
                <a:solidFill>
                  <a:srgbClr val="9900FF"/>
                </a:solidFill>
              </a:rPr>
              <a:t>1</a:t>
            </a:r>
            <a:r>
              <a:rPr lang="en-US" b="1" smtClean="0">
                <a:solidFill>
                  <a:srgbClr val="9900FF"/>
                </a:solidFill>
                <a:sym typeface="Symbol" pitchFamily="18" charset="2"/>
              </a:rPr>
              <a:t>,</a:t>
            </a:r>
            <a:r>
              <a:rPr lang="en-US" smtClean="0">
                <a:solidFill>
                  <a:srgbClr val="9900FF"/>
                </a:solidFill>
              </a:rPr>
              <a:t>p</a:t>
            </a:r>
            <a:r>
              <a:rPr lang="en-US" baseline="-25000" smtClean="0">
                <a:solidFill>
                  <a:srgbClr val="9900FF"/>
                </a:solidFill>
              </a:rPr>
              <a:t>1</a:t>
            </a:r>
            <a:r>
              <a:rPr lang="en-US" b="1" smtClean="0">
                <a:solidFill>
                  <a:srgbClr val="9900FF"/>
                </a:solidFill>
                <a:sym typeface="Symbol" pitchFamily="18" charset="2"/>
              </a:rPr>
              <a:t>, </a:t>
            </a:r>
            <a:r>
              <a:rPr lang="en-US" smtClean="0">
                <a:solidFill>
                  <a:srgbClr val="9900FF"/>
                </a:solidFill>
              </a:rPr>
              <a:t>r</a:t>
            </a:r>
            <a:r>
              <a:rPr lang="en-US" baseline="-25000" smtClean="0">
                <a:solidFill>
                  <a:srgbClr val="9900FF"/>
                </a:solidFill>
              </a:rPr>
              <a:t>2</a:t>
            </a:r>
            <a:r>
              <a:rPr lang="en-US" b="1" smtClean="0">
                <a:solidFill>
                  <a:srgbClr val="9900FF"/>
                </a:solidFill>
                <a:sym typeface="Symbol" pitchFamily="18" charset="2"/>
              </a:rPr>
              <a:t>,</a:t>
            </a:r>
            <a:r>
              <a:rPr lang="en-US" smtClean="0">
                <a:solidFill>
                  <a:srgbClr val="9900FF"/>
                </a:solidFill>
              </a:rPr>
              <a:t>p</a:t>
            </a:r>
            <a:r>
              <a:rPr lang="en-US" baseline="-25000" smtClean="0">
                <a:solidFill>
                  <a:srgbClr val="9900FF"/>
                </a:solidFill>
              </a:rPr>
              <a:t>2</a:t>
            </a:r>
            <a:r>
              <a:rPr lang="en-US" b="1" smtClean="0">
                <a:solidFill>
                  <a:srgbClr val="9900FF"/>
                </a:solidFill>
                <a:sym typeface="Symbol" pitchFamily="18" charset="2"/>
              </a:rPr>
              <a:t>,…, </a:t>
            </a:r>
            <a:r>
              <a:rPr lang="en-US" smtClean="0">
                <a:solidFill>
                  <a:srgbClr val="9900FF"/>
                </a:solidFill>
              </a:rPr>
              <a:t>r</a:t>
            </a:r>
            <a:r>
              <a:rPr lang="en-US" baseline="-25000" smtClean="0">
                <a:solidFill>
                  <a:srgbClr val="9900FF"/>
                </a:solidFill>
              </a:rPr>
              <a:t>l </a:t>
            </a:r>
            <a:r>
              <a:rPr lang="en-US" smtClean="0">
                <a:solidFill>
                  <a:srgbClr val="9900FF"/>
                </a:solidFill>
              </a:rPr>
              <a:t>,p</a:t>
            </a:r>
            <a:r>
              <a:rPr lang="en-US" baseline="-25000" smtClean="0">
                <a:solidFill>
                  <a:srgbClr val="9900FF"/>
                </a:solidFill>
              </a:rPr>
              <a:t>k</a:t>
            </a:r>
            <a:r>
              <a:rPr lang="en-US" b="1" smtClean="0">
                <a:solidFill>
                  <a:srgbClr val="9900FF"/>
                </a:solidFill>
                <a:sym typeface="Symbol" pitchFamily="18" charset="2"/>
              </a:rPr>
              <a:t> [CRT]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solidFill>
                  <a:srgbClr val="9900FF"/>
                </a:solidFill>
              </a:rPr>
              <a:t>r</a:t>
            </a:r>
            <a:r>
              <a:rPr lang="en-US" baseline="-25000" smtClean="0">
                <a:solidFill>
                  <a:srgbClr val="9900FF"/>
                </a:solidFill>
              </a:rPr>
              <a:t>i </a:t>
            </a: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= gs mod </a:t>
            </a:r>
            <a:r>
              <a:rPr lang="en-US" smtClean="0">
                <a:solidFill>
                  <a:srgbClr val="9900FF"/>
                </a:solidFill>
              </a:rPr>
              <a:t>p</a:t>
            </a:r>
            <a:r>
              <a:rPr lang="en-US" baseline="-25000" smtClean="0">
                <a:solidFill>
                  <a:srgbClr val="9900FF"/>
                </a:solidFill>
              </a:rPr>
              <a:t>i</a:t>
            </a:r>
            <a:r>
              <a:rPr lang="en-US" smtClean="0">
                <a:solidFill>
                  <a:srgbClr val="9900FF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gs </a:t>
            </a:r>
            <a:r>
              <a:rPr lang="en-US" b="1" smtClean="0">
                <a:solidFill>
                  <a:srgbClr val="9900FF"/>
                </a:solidFill>
                <a:sym typeface="Symbol" pitchFamily="18" charset="2"/>
              </a:rPr>
              <a:t></a:t>
            </a: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 r</a:t>
            </a:r>
            <a:r>
              <a:rPr lang="en-US" baseline="-25000" smtClean="0">
                <a:solidFill>
                  <a:srgbClr val="9900FF"/>
                </a:solidFill>
              </a:rPr>
              <a:t>1</a:t>
            </a:r>
            <a:r>
              <a:rPr lang="en-US" smtClean="0">
                <a:solidFill>
                  <a:srgbClr val="9900FF"/>
                </a:solidFill>
              </a:rPr>
              <a:t>, r</a:t>
            </a:r>
            <a:r>
              <a:rPr lang="en-US" baseline="-25000" smtClean="0">
                <a:solidFill>
                  <a:srgbClr val="9900FF"/>
                </a:solidFill>
              </a:rPr>
              <a:t>2</a:t>
            </a:r>
            <a:r>
              <a:rPr lang="en-US" smtClean="0">
                <a:solidFill>
                  <a:srgbClr val="9900FF"/>
                </a:solidFill>
              </a:rPr>
              <a:t>,…,r</a:t>
            </a:r>
            <a:r>
              <a:rPr lang="en-US" baseline="-25000" smtClean="0">
                <a:solidFill>
                  <a:srgbClr val="9900FF"/>
                </a:solidFill>
              </a:rPr>
              <a:t>k</a:t>
            </a: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</a:t>
            </a:r>
            <a:r>
              <a:rPr lang="en-US" sz="2000" smtClean="0">
                <a:solidFill>
                  <a:srgbClr val="6600CC"/>
                </a:solidFill>
              </a:rPr>
              <a:t> </a:t>
            </a:r>
            <a:br>
              <a:rPr lang="en-US" sz="2000" smtClean="0">
                <a:solidFill>
                  <a:srgbClr val="6600CC"/>
                </a:solidFill>
              </a:rPr>
            </a:br>
            <a:endParaRPr lang="en-US" smtClean="0">
              <a:solidFill>
                <a:srgbClr val="6600CC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9999"/>
                </a:solidFill>
              </a:rPr>
              <a:t>Secret share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r</a:t>
            </a:r>
            <a:r>
              <a:rPr lang="en-US" baseline="-25000" smtClean="0">
                <a:solidFill>
                  <a:srgbClr val="9900FF"/>
                </a:solidFill>
              </a:rPr>
              <a:t>i</a:t>
            </a:r>
            <a:r>
              <a:rPr lang="en-US" smtClean="0">
                <a:solidFill>
                  <a:srgbClr val="9900FF"/>
                </a:solidFill>
              </a:rPr>
              <a:t>, p</a:t>
            </a:r>
            <a:r>
              <a:rPr lang="en-US" baseline="-25000" smtClean="0">
                <a:solidFill>
                  <a:srgbClr val="9900FF"/>
                </a:solidFill>
              </a:rPr>
              <a:t>i</a:t>
            </a: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,  </a:t>
            </a:r>
            <a:r>
              <a:rPr lang="en-US" smtClean="0">
                <a:solidFill>
                  <a:srgbClr val="9900FF"/>
                </a:solidFill>
              </a:rPr>
              <a:t>r</a:t>
            </a:r>
            <a:r>
              <a:rPr lang="en-US" baseline="-25000" smtClean="0">
                <a:solidFill>
                  <a:srgbClr val="9900FF"/>
                </a:solidFill>
              </a:rPr>
              <a:t>i </a:t>
            </a: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= gs mod </a:t>
            </a:r>
            <a:r>
              <a:rPr lang="en-US" smtClean="0">
                <a:solidFill>
                  <a:srgbClr val="9900FF"/>
                </a:solidFill>
              </a:rPr>
              <a:t>p</a:t>
            </a:r>
            <a:r>
              <a:rPr lang="en-US" baseline="-25000" smtClean="0">
                <a:solidFill>
                  <a:srgbClr val="9900FF"/>
                </a:solidFill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C00CC"/>
                </a:solidFill>
              </a:rPr>
              <a:t>Swarm Input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84313"/>
            <a:ext cx="7848600" cy="8445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>
                <a:solidFill>
                  <a:srgbClr val="009999"/>
                </a:solidFill>
                <a:sym typeface="Symbol" pitchFamily="18" charset="2"/>
              </a:rPr>
              <a:t>p</a:t>
            </a:r>
            <a:r>
              <a:rPr lang="en-US" baseline="-25000" smtClean="0">
                <a:solidFill>
                  <a:srgbClr val="009999"/>
                </a:solidFill>
                <a:sym typeface="Symbol" pitchFamily="18" charset="2"/>
              </a:rPr>
              <a:t>i</a:t>
            </a:r>
            <a:r>
              <a:rPr lang="en-US" smtClean="0">
                <a:solidFill>
                  <a:srgbClr val="009999"/>
                </a:solidFill>
                <a:sym typeface="Symbol" pitchFamily="18" charset="2"/>
              </a:rPr>
              <a:t>x</a:t>
            </a:r>
            <a:r>
              <a:rPr lang="en-US" baseline="-25000" smtClean="0">
                <a:solidFill>
                  <a:srgbClr val="009999"/>
                </a:solidFill>
                <a:sym typeface="Symbol" pitchFamily="18" charset="2"/>
              </a:rPr>
              <a:t>i</a:t>
            </a:r>
            <a:r>
              <a:rPr lang="en-US" smtClean="0">
                <a:solidFill>
                  <a:srgbClr val="009999"/>
                </a:solidFill>
                <a:sym typeface="Symbol" pitchFamily="18" charset="2"/>
              </a:rPr>
              <a:t> , r</a:t>
            </a:r>
            <a:r>
              <a:rPr lang="en-US" baseline="-25000" smtClean="0">
                <a:solidFill>
                  <a:srgbClr val="009999"/>
                </a:solidFill>
                <a:sym typeface="Symbol" pitchFamily="18" charset="2"/>
              </a:rPr>
              <a:t>i</a:t>
            </a:r>
            <a:r>
              <a:rPr lang="en-US" smtClean="0">
                <a:solidFill>
                  <a:srgbClr val="009999"/>
                </a:solidFill>
                <a:sym typeface="Symbol" pitchFamily="18" charset="2"/>
              </a:rPr>
              <a:t>  p(x</a:t>
            </a:r>
            <a:r>
              <a:rPr lang="en-US" baseline="-25000" smtClean="0">
                <a:solidFill>
                  <a:srgbClr val="009999"/>
                </a:solidFill>
                <a:sym typeface="Symbol" pitchFamily="18" charset="2"/>
              </a:rPr>
              <a:t>i</a:t>
            </a:r>
            <a:r>
              <a:rPr lang="en-US" smtClean="0">
                <a:solidFill>
                  <a:srgbClr val="009999"/>
                </a:solidFill>
                <a:sym typeface="Symbol" pitchFamily="18" charset="2"/>
              </a:rPr>
              <a:t>)</a:t>
            </a:r>
          </a:p>
        </p:txBody>
      </p:sp>
      <p:pic>
        <p:nvPicPr>
          <p:cNvPr id="60420" name="Picture 4" descr="bee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75" y="3929063"/>
            <a:ext cx="3648075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4313" y="4268788"/>
            <a:ext cx="1785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set()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8313" y="3197225"/>
            <a:ext cx="1246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step()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50" y="2554288"/>
            <a:ext cx="429577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2">
              <a:defRPr/>
            </a:pPr>
            <a:r>
              <a:rPr lang="en-US" sz="2400" dirty="0" err="1">
                <a:solidFill>
                  <a:schemeClr val="accent2"/>
                </a:solidFill>
                <a:latin typeface="+mn-lt"/>
              </a:rPr>
              <a:t>regainConsistencyRequest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3688" y="3411538"/>
            <a:ext cx="242887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2">
              <a:defRPr/>
            </a:pPr>
            <a:r>
              <a:rPr lang="en-US" sz="2400" dirty="0" err="1">
                <a:solidFill>
                  <a:schemeClr val="accent2"/>
                </a:solidFill>
                <a:latin typeface="+mn-lt"/>
              </a:rPr>
              <a:t>joinRequest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29438" y="4411663"/>
            <a:ext cx="200025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2">
              <a:defRPr/>
            </a:pPr>
            <a:r>
              <a:rPr lang="en-US" sz="2400" dirty="0" err="1">
                <a:solidFill>
                  <a:schemeClr val="accent2"/>
                </a:solidFill>
                <a:latin typeface="+mn-lt"/>
              </a:rPr>
              <a:t>joinReply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1928813" y="4429125"/>
            <a:ext cx="857250" cy="142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5" name="Straight Arrow Connector 14"/>
          <p:cNvCxnSpPr>
            <a:stCxn id="7" idx="3"/>
          </p:cNvCxnSpPr>
          <p:nvPr/>
        </p:nvCxnSpPr>
        <p:spPr bwMode="auto">
          <a:xfrm>
            <a:off x="1714500" y="3425825"/>
            <a:ext cx="1214438" cy="8413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6200000" flipH="1">
            <a:off x="3213100" y="2930526"/>
            <a:ext cx="930275" cy="9271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0800000" flipV="1">
            <a:off x="5572125" y="3500438"/>
            <a:ext cx="1000125" cy="6429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25" name="Straight Arrow Connector 24"/>
          <p:cNvCxnSpPr>
            <a:stCxn id="11" idx="1"/>
          </p:cNvCxnSpPr>
          <p:nvPr/>
        </p:nvCxnSpPr>
        <p:spPr bwMode="auto">
          <a:xfrm rot="10800000" flipV="1">
            <a:off x="5857875" y="4640263"/>
            <a:ext cx="1071563" cy="269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205413" y="2554288"/>
            <a:ext cx="3795712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2">
              <a:defRPr/>
            </a:pPr>
            <a:r>
              <a:rPr lang="en-US" sz="2400" dirty="0" err="1">
                <a:solidFill>
                  <a:schemeClr val="accent2"/>
                </a:solidFill>
                <a:latin typeface="+mn-lt"/>
              </a:rPr>
              <a:t>regainConsistencyReply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0800000" flipV="1">
            <a:off x="4786313" y="2857500"/>
            <a:ext cx="1500187" cy="9286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C00CC"/>
                </a:solidFill>
              </a:rPr>
              <a:t>Talk Outline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85875"/>
            <a:ext cx="7848600" cy="5383213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chemeClr val="hlink"/>
                </a:solidFill>
              </a:rPr>
              <a:t>Introduction &amp; motivation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chemeClr val="hlink"/>
                </a:solidFill>
              </a:rPr>
              <a:t>The problem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chemeClr val="hlink"/>
                </a:solidFill>
              </a:rPr>
              <a:t>Swarm settings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chemeClr val="hlink"/>
                </a:solidFill>
              </a:rPr>
              <a:t>Reactive k-secret sharing solutions</a:t>
            </a:r>
          </a:p>
          <a:p>
            <a:pPr lvl="1" eaLnBrk="1" hangingPunct="1">
              <a:spcAft>
                <a:spcPts val="600"/>
              </a:spcAft>
              <a:buFontTx/>
              <a:buChar char="•"/>
            </a:pPr>
            <a:r>
              <a:rPr lang="en-US" smtClean="0">
                <a:solidFill>
                  <a:schemeClr val="hlink"/>
                </a:solidFill>
              </a:rPr>
              <a:t>Polynomial based solution</a:t>
            </a:r>
            <a:endParaRPr lang="en-US" smtClean="0">
              <a:solidFill>
                <a:srgbClr val="008000"/>
              </a:solidFill>
            </a:endParaRPr>
          </a:p>
          <a:p>
            <a:pPr lvl="1" eaLnBrk="1" hangingPunct="1">
              <a:spcAft>
                <a:spcPts val="600"/>
              </a:spcAft>
              <a:buFontTx/>
              <a:buChar char="•"/>
            </a:pPr>
            <a:r>
              <a:rPr lang="en-US" smtClean="0">
                <a:solidFill>
                  <a:schemeClr val="hlink"/>
                </a:solidFill>
              </a:rPr>
              <a:t>Chinese remaindering based solution</a:t>
            </a:r>
          </a:p>
          <a:p>
            <a:pPr lvl="1" eaLnBrk="1" hangingPunct="1">
              <a:spcAft>
                <a:spcPts val="600"/>
              </a:spcAft>
              <a:buFontTx/>
              <a:buChar char="•"/>
            </a:pPr>
            <a:r>
              <a:rPr lang="en-US" smtClean="0">
                <a:solidFill>
                  <a:schemeClr val="hlink"/>
                </a:solidFill>
              </a:rPr>
              <a:t>Vandermonde-matrix based solution</a:t>
            </a:r>
          </a:p>
          <a:p>
            <a:pPr lvl="1" eaLnBrk="1" hangingPunct="1">
              <a:spcAft>
                <a:spcPts val="600"/>
              </a:spcAft>
              <a:buFontTx/>
              <a:buChar char="•"/>
            </a:pPr>
            <a:r>
              <a:rPr lang="en-US" smtClean="0">
                <a:solidFill>
                  <a:schemeClr val="hlink"/>
                </a:solidFill>
              </a:rPr>
              <a:t>Virtual I/O automaton</a:t>
            </a:r>
            <a:r>
              <a:rPr lang="en-US" smtClean="0">
                <a:solidFill>
                  <a:srgbClr val="6600CC"/>
                </a:solidFill>
              </a:rPr>
              <a:t>	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chemeClr val="hlink"/>
                </a:solidFill>
              </a:rPr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C00CC"/>
                </a:solidFill>
              </a:rPr>
              <a:t>Virtual I/O Automaton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84313"/>
            <a:ext cx="7848600" cy="5068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9999"/>
                </a:solidFill>
              </a:rPr>
              <a:t>I/O Automaton A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solidFill>
                  <a:srgbClr val="6600CC"/>
                </a:solidFill>
                <a:sym typeface="Symbol" pitchFamily="18" charset="2"/>
              </a:rPr>
              <a:t>Implemented by the swarm</a:t>
            </a:r>
            <a:endParaRPr lang="en-US" smtClean="0">
              <a:solidFill>
                <a:srgbClr val="66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9999"/>
                </a:solidFill>
              </a:rPr>
              <a:t>Global state (Global secret)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solidFill>
                  <a:srgbClr val="6600CC"/>
                </a:solidFill>
              </a:rPr>
              <a:t>Current state of A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solidFill>
                  <a:srgbClr val="6600CC"/>
                </a:solidFill>
              </a:rPr>
              <a:t>Replicated at least T </a:t>
            </a:r>
            <a:r>
              <a:rPr lang="en-US" smtClean="0">
                <a:solidFill>
                  <a:srgbClr val="6600CC"/>
                </a:solidFill>
                <a:sym typeface="Symbol" pitchFamily="18" charset="2"/>
              </a:rPr>
              <a:t> n times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solidFill>
                  <a:srgbClr val="6600CC"/>
                </a:solidFill>
              </a:rPr>
              <a:t>Regain consistency ensures: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solidFill>
                  <a:srgbClr val="008000"/>
                </a:solidFill>
              </a:rPr>
              <a:t>At least T+lp+f  replicas of the global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solidFill>
                  <a:srgbClr val="008000"/>
                </a:solidFill>
              </a:rPr>
              <a:t>At most T-f-1 replicas of any other state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9999"/>
                </a:solidFill>
              </a:rPr>
              <a:t>Global output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solidFill>
                  <a:srgbClr val="6600CC"/>
                </a:solidFill>
              </a:rPr>
              <a:t>Output with at least T </a:t>
            </a:r>
            <a:r>
              <a:rPr lang="en-US" smtClean="0">
                <a:solidFill>
                  <a:srgbClr val="6600CC"/>
                </a:solidFill>
                <a:sym typeface="Symbol" pitchFamily="18" charset="2"/>
              </a:rPr>
              <a:t> n replicas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solidFill>
                  <a:srgbClr val="6600CC"/>
                </a:solidFill>
              </a:rPr>
              <a:t>Threshold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C00CC"/>
                </a:solidFill>
              </a:rPr>
              <a:t>Virtual I/O Automaton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557338"/>
            <a:ext cx="7848600" cy="4708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9999"/>
                </a:solidFill>
              </a:rPr>
              <a:t>Secret share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 err="1" smtClean="0">
                <a:solidFill>
                  <a:srgbClr val="6600CC"/>
                </a:solidFill>
                <a:sym typeface="Symbol" pitchFamily="18" charset="2"/>
              </a:rPr>
              <a:t>Tuple</a:t>
            </a:r>
            <a:r>
              <a:rPr lang="en-US" dirty="0" smtClean="0">
                <a:solidFill>
                  <a:srgbClr val="6600CC"/>
                </a:solidFill>
                <a:sym typeface="Symbol" pitchFamily="18" charset="2"/>
              </a:rPr>
              <a:t> s</a:t>
            </a:r>
            <a:r>
              <a:rPr lang="en-US" baseline="-25000" dirty="0" smtClean="0">
                <a:solidFill>
                  <a:srgbClr val="6600CC"/>
                </a:solidFill>
                <a:sym typeface="Symbol" pitchFamily="18" charset="2"/>
              </a:rPr>
              <a:t>i</a:t>
            </a:r>
            <a:r>
              <a:rPr lang="en-US" baseline="-25000" dirty="0" smtClean="0">
                <a:solidFill>
                  <a:srgbClr val="6600CC"/>
                </a:solidFill>
              </a:rPr>
              <a:t>1</a:t>
            </a:r>
            <a:r>
              <a:rPr lang="en-US" dirty="0" smtClean="0">
                <a:solidFill>
                  <a:srgbClr val="6600CC"/>
                </a:solidFill>
              </a:rPr>
              <a:t>,s</a:t>
            </a:r>
            <a:r>
              <a:rPr lang="en-US" baseline="-25000" dirty="0" smtClean="0">
                <a:solidFill>
                  <a:srgbClr val="6600CC"/>
                </a:solidFill>
              </a:rPr>
              <a:t>i2</a:t>
            </a:r>
            <a:r>
              <a:rPr lang="en-US" dirty="0" smtClean="0">
                <a:solidFill>
                  <a:srgbClr val="6600CC"/>
                </a:solidFill>
              </a:rPr>
              <a:t>,…,</a:t>
            </a:r>
            <a:r>
              <a:rPr lang="en-US" dirty="0" err="1" smtClean="0">
                <a:solidFill>
                  <a:srgbClr val="6600CC"/>
                </a:solidFill>
              </a:rPr>
              <a:t>s</a:t>
            </a:r>
            <a:r>
              <a:rPr lang="en-US" baseline="-25000" dirty="0" err="1" smtClean="0">
                <a:solidFill>
                  <a:srgbClr val="6600CC"/>
                </a:solidFill>
              </a:rPr>
              <a:t>im</a:t>
            </a:r>
            <a:r>
              <a:rPr lang="en-US" dirty="0" smtClean="0">
                <a:solidFill>
                  <a:srgbClr val="6600CC"/>
                </a:solidFill>
                <a:sym typeface="Symbol" pitchFamily="18" charset="2"/>
              </a:rPr>
              <a:t> of candidates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 smtClean="0">
                <a:solidFill>
                  <a:srgbClr val="6600CC"/>
                </a:solidFill>
                <a:sym typeface="Symbol" pitchFamily="18" charset="2"/>
              </a:rPr>
              <a:t>At most 1 state is the global state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9999"/>
                </a:solidFill>
              </a:rPr>
              <a:t>Step(</a:t>
            </a:r>
            <a:r>
              <a:rPr lang="en-US" dirty="0" smtClean="0">
                <a:solidFill>
                  <a:srgbClr val="009999"/>
                </a:solidFill>
                <a:sym typeface="Symbol" pitchFamily="18" charset="2"/>
              </a:rPr>
              <a:t></a:t>
            </a:r>
            <a:r>
              <a:rPr lang="en-US" dirty="0" smtClean="0">
                <a:solidFill>
                  <a:srgbClr val="009999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 smtClean="0">
                <a:solidFill>
                  <a:srgbClr val="6600CC"/>
                </a:solidFill>
                <a:sym typeface="Symbol" pitchFamily="18" charset="2"/>
              </a:rPr>
              <a:t>transition step on s</a:t>
            </a:r>
            <a:r>
              <a:rPr lang="en-US" baseline="-25000" dirty="0" smtClean="0">
                <a:solidFill>
                  <a:srgbClr val="6600CC"/>
                </a:solidFill>
                <a:sym typeface="Symbol" pitchFamily="18" charset="2"/>
              </a:rPr>
              <a:t>i1</a:t>
            </a:r>
            <a:r>
              <a:rPr lang="en-US" dirty="0" smtClean="0">
                <a:solidFill>
                  <a:srgbClr val="6600CC"/>
                </a:solidFill>
              </a:rPr>
              <a:t>,s</a:t>
            </a:r>
            <a:r>
              <a:rPr lang="en-US" baseline="-25000" dirty="0" smtClean="0">
                <a:solidFill>
                  <a:srgbClr val="6600CC"/>
                </a:solidFill>
              </a:rPr>
              <a:t>i2</a:t>
            </a:r>
            <a:r>
              <a:rPr lang="en-US" dirty="0" smtClean="0">
                <a:solidFill>
                  <a:srgbClr val="6600CC"/>
                </a:solidFill>
              </a:rPr>
              <a:t>,…,</a:t>
            </a:r>
            <a:r>
              <a:rPr lang="en-US" dirty="0" err="1" smtClean="0">
                <a:solidFill>
                  <a:srgbClr val="6600CC"/>
                </a:solidFill>
              </a:rPr>
              <a:t>s</a:t>
            </a:r>
            <a:r>
              <a:rPr lang="en-US" baseline="-25000" dirty="0" err="1" smtClean="0">
                <a:solidFill>
                  <a:srgbClr val="6600CC"/>
                </a:solidFill>
              </a:rPr>
              <a:t>im</a:t>
            </a:r>
            <a:r>
              <a:rPr lang="en-US" baseline="-25000" dirty="0" smtClean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rgbClr val="6600CC"/>
                </a:solidFill>
              </a:rPr>
              <a:t>and </a:t>
            </a:r>
            <a:r>
              <a:rPr lang="en-US" dirty="0" smtClean="0">
                <a:solidFill>
                  <a:srgbClr val="6600CC"/>
                </a:solidFill>
                <a:sym typeface="Symbol" pitchFamily="18" charset="2"/>
              </a:rPr>
              <a:t>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B0F0"/>
                </a:solidFill>
                <a:sym typeface="Symbol" pitchFamily="18" charset="2"/>
              </a:rPr>
              <a:t>Randomly solve convergence to same state</a:t>
            </a:r>
            <a:endParaRPr lang="en-US" sz="2000" dirty="0" smtClean="0">
              <a:solidFill>
                <a:srgbClr val="00B0F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 smtClean="0">
                <a:solidFill>
                  <a:srgbClr val="6600CC"/>
                </a:solidFill>
              </a:rPr>
              <a:t>New </a:t>
            </a:r>
            <a:r>
              <a:rPr lang="en-US" dirty="0" err="1" smtClean="0">
                <a:solidFill>
                  <a:srgbClr val="6600CC"/>
                </a:solidFill>
              </a:rPr>
              <a:t>tuple</a:t>
            </a:r>
            <a:r>
              <a:rPr lang="en-US" dirty="0" smtClean="0">
                <a:solidFill>
                  <a:srgbClr val="6600CC"/>
                </a:solidFill>
              </a:rPr>
              <a:t> of candidates: </a:t>
            </a:r>
            <a:r>
              <a:rPr lang="en-US" dirty="0" smtClean="0">
                <a:solidFill>
                  <a:srgbClr val="6600CC"/>
                </a:solidFill>
                <a:sym typeface="Symbol" pitchFamily="18" charset="2"/>
              </a:rPr>
              <a:t>s’</a:t>
            </a:r>
            <a:r>
              <a:rPr lang="en-US" baseline="-25000" dirty="0" smtClean="0">
                <a:solidFill>
                  <a:srgbClr val="6600CC"/>
                </a:solidFill>
                <a:sym typeface="Symbol" pitchFamily="18" charset="2"/>
              </a:rPr>
              <a:t>i</a:t>
            </a:r>
            <a:r>
              <a:rPr lang="en-US" baseline="-25000" dirty="0" smtClean="0">
                <a:solidFill>
                  <a:srgbClr val="6600CC"/>
                </a:solidFill>
              </a:rPr>
              <a:t>1</a:t>
            </a:r>
            <a:r>
              <a:rPr lang="en-US" dirty="0" smtClean="0">
                <a:solidFill>
                  <a:srgbClr val="6600CC"/>
                </a:solidFill>
              </a:rPr>
              <a:t>,s’</a:t>
            </a:r>
            <a:r>
              <a:rPr lang="en-US" baseline="-25000" dirty="0" smtClean="0">
                <a:solidFill>
                  <a:srgbClr val="6600CC"/>
                </a:solidFill>
              </a:rPr>
              <a:t>i2</a:t>
            </a:r>
            <a:r>
              <a:rPr lang="en-US" dirty="0" smtClean="0">
                <a:solidFill>
                  <a:srgbClr val="6600CC"/>
                </a:solidFill>
              </a:rPr>
              <a:t>,…,</a:t>
            </a:r>
            <a:r>
              <a:rPr lang="en-US" dirty="0" err="1" smtClean="0">
                <a:solidFill>
                  <a:srgbClr val="6600CC"/>
                </a:solidFill>
              </a:rPr>
              <a:t>s’</a:t>
            </a:r>
            <a:r>
              <a:rPr lang="en-US" baseline="-25000" dirty="0" err="1" smtClean="0">
                <a:solidFill>
                  <a:srgbClr val="6600CC"/>
                </a:solidFill>
              </a:rPr>
              <a:t>im</a:t>
            </a:r>
            <a:r>
              <a:rPr lang="en-US" dirty="0" smtClean="0">
                <a:solidFill>
                  <a:srgbClr val="6600CC"/>
                </a:solidFill>
                <a:sym typeface="Symbol" pitchFamily="18" charset="2"/>
              </a:rPr>
              <a:t>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 smtClean="0">
                <a:solidFill>
                  <a:srgbClr val="6600CC"/>
                </a:solidFill>
                <a:sym typeface="Symbol" pitchFamily="18" charset="2"/>
              </a:rPr>
              <a:t>Output actions o</a:t>
            </a:r>
            <a:r>
              <a:rPr lang="en-US" baseline="-25000" dirty="0" smtClean="0">
                <a:solidFill>
                  <a:srgbClr val="6600CC"/>
                </a:solidFill>
                <a:sym typeface="Symbol" pitchFamily="18" charset="2"/>
              </a:rPr>
              <a:t>i</a:t>
            </a:r>
            <a:r>
              <a:rPr lang="en-US" baseline="-25000" dirty="0" smtClean="0">
                <a:solidFill>
                  <a:srgbClr val="6600CC"/>
                </a:solidFill>
              </a:rPr>
              <a:t>1</a:t>
            </a:r>
            <a:r>
              <a:rPr lang="en-US" dirty="0" smtClean="0">
                <a:solidFill>
                  <a:srgbClr val="6600CC"/>
                </a:solidFill>
              </a:rPr>
              <a:t>,o</a:t>
            </a:r>
            <a:r>
              <a:rPr lang="en-US" baseline="-25000" dirty="0" smtClean="0">
                <a:solidFill>
                  <a:srgbClr val="6600CC"/>
                </a:solidFill>
              </a:rPr>
              <a:t>i2</a:t>
            </a:r>
            <a:r>
              <a:rPr lang="en-US" dirty="0" smtClean="0">
                <a:solidFill>
                  <a:srgbClr val="6600CC"/>
                </a:solidFill>
              </a:rPr>
              <a:t>,…,</a:t>
            </a:r>
            <a:r>
              <a:rPr lang="en-US" dirty="0" err="1" smtClean="0">
                <a:solidFill>
                  <a:srgbClr val="6600CC"/>
                </a:solidFill>
              </a:rPr>
              <a:t>o</a:t>
            </a:r>
            <a:r>
              <a:rPr lang="en-US" baseline="-25000" dirty="0" err="1" smtClean="0">
                <a:solidFill>
                  <a:srgbClr val="6600CC"/>
                </a:solidFill>
              </a:rPr>
              <a:t>im</a:t>
            </a:r>
            <a:r>
              <a:rPr lang="en-US" dirty="0" smtClean="0">
                <a:solidFill>
                  <a:srgbClr val="6600CC"/>
                </a:solidFill>
                <a:sym typeface="Symbol" pitchFamily="18" charset="2"/>
              </a:rPr>
              <a:t>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 smtClean="0">
                <a:solidFill>
                  <a:srgbClr val="6600CC"/>
                </a:solidFill>
                <a:sym typeface="Symbol" pitchFamily="18" charset="2"/>
              </a:rPr>
              <a:t>At least T replicas of the global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C00CC"/>
                </a:solidFill>
              </a:rPr>
              <a:t>Talk Outline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85875"/>
            <a:ext cx="7848600" cy="5383213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chemeClr val="hlink"/>
                </a:solidFill>
              </a:rPr>
              <a:t>Introduction &amp; motivation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chemeClr val="hlink"/>
                </a:solidFill>
              </a:rPr>
              <a:t>The problem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chemeClr val="hlink"/>
                </a:solidFill>
              </a:rPr>
              <a:t>Swarm Settings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chemeClr val="hlink"/>
                </a:solidFill>
              </a:rPr>
              <a:t>Reactive k-secret sharing solutions</a:t>
            </a:r>
          </a:p>
          <a:p>
            <a:pPr lvl="1" eaLnBrk="1" hangingPunct="1">
              <a:spcAft>
                <a:spcPts val="600"/>
              </a:spcAft>
              <a:buFontTx/>
              <a:buChar char="•"/>
            </a:pPr>
            <a:r>
              <a:rPr lang="en-US" smtClean="0">
                <a:solidFill>
                  <a:schemeClr val="hlink"/>
                </a:solidFill>
              </a:rPr>
              <a:t>Polynomial based solution</a:t>
            </a:r>
          </a:p>
          <a:p>
            <a:pPr lvl="1" eaLnBrk="1" hangingPunct="1">
              <a:spcAft>
                <a:spcPts val="600"/>
              </a:spcAft>
              <a:buFontTx/>
              <a:buChar char="•"/>
            </a:pPr>
            <a:r>
              <a:rPr lang="en-US" smtClean="0">
                <a:solidFill>
                  <a:schemeClr val="hlink"/>
                </a:solidFill>
              </a:rPr>
              <a:t>Chinese remaindering based solution</a:t>
            </a:r>
          </a:p>
          <a:p>
            <a:pPr lvl="1" eaLnBrk="1" hangingPunct="1">
              <a:spcAft>
                <a:spcPts val="600"/>
              </a:spcAft>
              <a:buFontTx/>
              <a:buChar char="•"/>
            </a:pPr>
            <a:r>
              <a:rPr lang="en-US" smtClean="0">
                <a:solidFill>
                  <a:schemeClr val="hlink"/>
                </a:solidFill>
              </a:rPr>
              <a:t>Vandermonde-matrix based solution</a:t>
            </a:r>
          </a:p>
          <a:p>
            <a:pPr lvl="1" eaLnBrk="1" hangingPunct="1">
              <a:spcAft>
                <a:spcPts val="600"/>
              </a:spcAft>
              <a:buFontTx/>
              <a:buChar char="•"/>
            </a:pPr>
            <a:r>
              <a:rPr lang="en-US" smtClean="0">
                <a:solidFill>
                  <a:schemeClr val="hlink"/>
                </a:solidFill>
              </a:rPr>
              <a:t>Virtual I/O automaton</a:t>
            </a:r>
            <a:r>
              <a:rPr lang="en-US" smtClean="0">
                <a:solidFill>
                  <a:srgbClr val="6600CC"/>
                </a:solidFill>
              </a:rPr>
              <a:t>	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chemeClr val="hlink"/>
                </a:solidFill>
              </a:rPr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196975"/>
            <a:ext cx="80010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9900CC"/>
                </a:solidFill>
              </a:rPr>
              <a:t>Secret Swarm Unit </a:t>
            </a:r>
            <a:br>
              <a:rPr lang="en-US" smtClean="0">
                <a:solidFill>
                  <a:srgbClr val="9900CC"/>
                </a:solidFill>
              </a:rPr>
            </a:br>
            <a:r>
              <a:rPr lang="en-US" smtClean="0">
                <a:solidFill>
                  <a:srgbClr val="9900CC"/>
                </a:solidFill>
              </a:rPr>
              <a:t>Reactive K-Secret Sharing</a:t>
            </a:r>
            <a:r>
              <a:rPr lang="en-US" smtClean="0"/>
              <a:t>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565400"/>
            <a:ext cx="7240587" cy="3527425"/>
          </a:xfrm>
        </p:spPr>
        <p:txBody>
          <a:bodyPr/>
          <a:lstStyle/>
          <a:p>
            <a:pPr eaLnBrk="1" hangingPunct="1"/>
            <a:endParaRPr lang="en-US" sz="3600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en-US" sz="3600" dirty="0" smtClean="0">
                <a:solidFill>
                  <a:srgbClr val="008000"/>
                </a:solidFill>
              </a:rPr>
              <a:t>INDOCRYPT 2007</a:t>
            </a:r>
            <a:endParaRPr lang="en-US" sz="2800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chemeClr val="hlink"/>
                </a:solidFill>
              </a:rPr>
              <a:t>Shlomi Dolev</a:t>
            </a:r>
            <a:r>
              <a:rPr lang="en-US" sz="2800" baseline="30000" dirty="0" smtClean="0">
                <a:solidFill>
                  <a:schemeClr val="hlink"/>
                </a:solidFill>
              </a:rPr>
              <a:t>1</a:t>
            </a:r>
            <a:r>
              <a:rPr lang="en-US" sz="2800" dirty="0" smtClean="0">
                <a:solidFill>
                  <a:schemeClr val="hlink"/>
                </a:solidFill>
              </a:rPr>
              <a:t>, </a:t>
            </a:r>
            <a:r>
              <a:rPr lang="en-US" sz="2800" dirty="0" err="1" smtClean="0">
                <a:solidFill>
                  <a:schemeClr val="hlink"/>
                </a:solidFill>
              </a:rPr>
              <a:t>Limor</a:t>
            </a:r>
            <a:r>
              <a:rPr lang="en-US" sz="2800" dirty="0" smtClean="0">
                <a:solidFill>
                  <a:schemeClr val="hlink"/>
                </a:solidFill>
              </a:rPr>
              <a:t> Lahiani</a:t>
            </a:r>
            <a:r>
              <a:rPr lang="en-US" sz="2800" baseline="30000" dirty="0" smtClean="0">
                <a:solidFill>
                  <a:schemeClr val="hlink"/>
                </a:solidFill>
              </a:rPr>
              <a:t>1</a:t>
            </a:r>
            <a:r>
              <a:rPr lang="en-US" sz="2800" dirty="0" smtClean="0">
                <a:solidFill>
                  <a:schemeClr val="hlink"/>
                </a:solidFill>
              </a:rPr>
              <a:t>, </a:t>
            </a:r>
            <a:r>
              <a:rPr lang="en-US" sz="2800" dirty="0" err="1" smtClean="0">
                <a:solidFill>
                  <a:schemeClr val="hlink"/>
                </a:solidFill>
              </a:rPr>
              <a:t>Moti</a:t>
            </a:r>
            <a:r>
              <a:rPr lang="en-US" sz="2800" dirty="0" smtClean="0">
                <a:solidFill>
                  <a:schemeClr val="hlink"/>
                </a:solidFill>
              </a:rPr>
              <a:t> Yung</a:t>
            </a:r>
            <a:r>
              <a:rPr lang="en-US" sz="2800" baseline="30000" dirty="0" smtClean="0">
                <a:solidFill>
                  <a:schemeClr val="hlink"/>
                </a:solidFill>
              </a:rPr>
              <a:t>2</a:t>
            </a:r>
            <a:endParaRPr lang="en-US" sz="2800" dirty="0" smtClean="0">
              <a:solidFill>
                <a:schemeClr val="hlink"/>
              </a:solidFill>
            </a:endParaRPr>
          </a:p>
          <a:p>
            <a:pPr eaLnBrk="1" hangingPunct="1"/>
            <a:endParaRPr lang="en-US" sz="24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008000"/>
                </a:solidFill>
              </a:rPr>
              <a:t>Department of Computer Science </a:t>
            </a:r>
          </a:p>
          <a:p>
            <a:pPr eaLnBrk="1" hangingPunct="1"/>
            <a:r>
              <a:rPr lang="en-US" sz="2400" dirty="0" smtClean="0">
                <a:solidFill>
                  <a:schemeClr val="accent2"/>
                </a:solidFill>
              </a:rPr>
              <a:t>1 Ben-Gurion University of the Negev</a:t>
            </a:r>
          </a:p>
          <a:p>
            <a:pPr eaLnBrk="1" hangingPunct="1"/>
            <a:r>
              <a:rPr lang="en-US" sz="2400" dirty="0" smtClean="0">
                <a:solidFill>
                  <a:schemeClr val="accent2"/>
                </a:solidFill>
              </a:rPr>
              <a:t>2 Columbia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C00CC"/>
                </a:solidFill>
              </a:rPr>
              <a:t>Conclusions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357313"/>
            <a:ext cx="7848600" cy="5311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smtClean="0">
                <a:solidFill>
                  <a:schemeClr val="hlink"/>
                </a:solidFill>
              </a:rPr>
              <a:t>polynomial based solution</a:t>
            </a:r>
            <a:endParaRPr lang="en-US" sz="2800" smtClean="0">
              <a:solidFill>
                <a:srgbClr val="6600CC"/>
              </a:solidFill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smtClean="0">
                <a:solidFill>
                  <a:srgbClr val="6600CC"/>
                </a:solidFill>
                <a:sym typeface="Symbol" pitchFamily="18" charset="2"/>
              </a:rPr>
              <a:t>Addition &amp; multiplication</a:t>
            </a:r>
            <a:endParaRPr lang="en-US" sz="2400" smtClean="0">
              <a:solidFill>
                <a:srgbClr val="CC0000"/>
              </a:solidFill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smtClean="0">
                <a:solidFill>
                  <a:srgbClr val="6600CC"/>
                </a:solidFill>
                <a:sym typeface="Symbol" pitchFamily="18" charset="2"/>
              </a:rPr>
              <a:t>Error correcting [Berlekamp-Welch]</a:t>
            </a:r>
            <a:endParaRPr lang="en-US" sz="2400" smtClean="0">
              <a:solidFill>
                <a:srgbClr val="6600CC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smtClean="0">
                <a:solidFill>
                  <a:schemeClr val="hlink"/>
                </a:solidFill>
              </a:rPr>
              <a:t>Chinese remaindering based solution</a:t>
            </a:r>
            <a:endParaRPr lang="en-US" sz="2800" smtClean="0">
              <a:solidFill>
                <a:srgbClr val="6600CC"/>
              </a:solidFill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smtClean="0">
                <a:solidFill>
                  <a:srgbClr val="6600CC"/>
                </a:solidFill>
                <a:sym typeface="Symbol" pitchFamily="18" charset="2"/>
              </a:rPr>
              <a:t>Addition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smtClean="0">
                <a:solidFill>
                  <a:srgbClr val="6600CC"/>
                </a:solidFill>
                <a:sym typeface="Symbol" pitchFamily="18" charset="2"/>
              </a:rPr>
              <a:t>Error correcting [Mandelbaum]</a:t>
            </a:r>
            <a:endParaRPr lang="en-US" sz="2400" smtClean="0">
              <a:solidFill>
                <a:srgbClr val="6600CC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smtClean="0">
                <a:solidFill>
                  <a:schemeClr val="hlink"/>
                </a:solidFill>
              </a:rPr>
              <a:t>Virtual I/O automaton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smtClean="0">
                <a:solidFill>
                  <a:srgbClr val="6600CC"/>
                </a:solidFill>
              </a:rPr>
              <a:t>Mask the global state	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smtClean="0">
                <a:solidFill>
                  <a:schemeClr val="hlink"/>
                </a:solidFill>
              </a:rPr>
              <a:t>Further results: Vandermonde matrix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Char char="•"/>
            </a:pPr>
            <a:r>
              <a:rPr lang="en-US" sz="2400" smtClean="0">
                <a:solidFill>
                  <a:srgbClr val="6600CC"/>
                </a:solidFill>
              </a:rPr>
              <a:t>Support XOR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en-US" sz="5500" smtClean="0">
                <a:solidFill>
                  <a:srgbClr val="CC00CC"/>
                </a:solidFill>
              </a:rPr>
              <a:t>Thank You!</a:t>
            </a:r>
          </a:p>
        </p:txBody>
      </p:sp>
      <p:pic>
        <p:nvPicPr>
          <p:cNvPr id="71683" name="Picture 7" descr="bee_que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412875"/>
            <a:ext cx="4640263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96975"/>
            <a:ext cx="8001000" cy="1143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 smtClean="0">
                <a:solidFill>
                  <a:srgbClr val="C00000"/>
                </a:solidFill>
              </a:rPr>
              <a:t>Swarming Secrets</a:t>
            </a:r>
            <a:r>
              <a:rPr lang="en-US" sz="4000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4480" y="2643182"/>
            <a:ext cx="5715040" cy="2143140"/>
          </a:xfrm>
        </p:spPr>
        <p:txBody>
          <a:bodyPr/>
          <a:lstStyle/>
          <a:p>
            <a:pPr algn="l" eaLnBrk="1" hangingPunct="1"/>
            <a:r>
              <a:rPr lang="en-US" sz="2800" dirty="0" err="1" smtClean="0">
                <a:solidFill>
                  <a:srgbClr val="7030A0"/>
                </a:solidFill>
              </a:rPr>
              <a:t>Shlomi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Dolev</a:t>
            </a:r>
            <a:r>
              <a:rPr lang="en-US" sz="2800" dirty="0" smtClean="0">
                <a:solidFill>
                  <a:srgbClr val="7030A0"/>
                </a:solidFill>
              </a:rPr>
              <a:t> (BGU), </a:t>
            </a:r>
          </a:p>
          <a:p>
            <a:pPr algn="l" eaLnBrk="1" hangingPunct="1"/>
            <a:r>
              <a:rPr lang="en-US" sz="2800" dirty="0" smtClean="0">
                <a:solidFill>
                  <a:srgbClr val="7030A0"/>
                </a:solidFill>
              </a:rPr>
              <a:t>Juan </a:t>
            </a:r>
            <a:r>
              <a:rPr lang="en-US" sz="2800" dirty="0" err="1" smtClean="0">
                <a:solidFill>
                  <a:srgbClr val="7030A0"/>
                </a:solidFill>
              </a:rPr>
              <a:t>Garay</a:t>
            </a:r>
            <a:r>
              <a:rPr lang="en-US" sz="2800" dirty="0" smtClean="0">
                <a:solidFill>
                  <a:srgbClr val="7030A0"/>
                </a:solidFill>
              </a:rPr>
              <a:t> (AT&amp;T Labs), </a:t>
            </a:r>
          </a:p>
          <a:p>
            <a:pPr algn="l" eaLnBrk="1" hangingPunct="1"/>
            <a:r>
              <a:rPr lang="en-US" sz="2800" dirty="0" err="1" smtClean="0">
                <a:solidFill>
                  <a:srgbClr val="7030A0"/>
                </a:solidFill>
              </a:rPr>
              <a:t>Niv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Gilboa</a:t>
            </a:r>
            <a:r>
              <a:rPr lang="en-US" sz="2800" dirty="0" smtClean="0">
                <a:solidFill>
                  <a:srgbClr val="7030A0"/>
                </a:solidFill>
              </a:rPr>
              <a:t> (BGU)</a:t>
            </a:r>
          </a:p>
          <a:p>
            <a:pPr algn="l" eaLnBrk="1" hangingPunct="1"/>
            <a:r>
              <a:rPr lang="en-US" sz="2800" dirty="0" smtClean="0">
                <a:solidFill>
                  <a:srgbClr val="7030A0"/>
                </a:solidFill>
              </a:rPr>
              <a:t>Vladimir </a:t>
            </a:r>
            <a:r>
              <a:rPr lang="en-US" sz="2800" dirty="0" err="1" smtClean="0">
                <a:solidFill>
                  <a:srgbClr val="7030A0"/>
                </a:solidFill>
              </a:rPr>
              <a:t>Kolesnikov</a:t>
            </a:r>
            <a:r>
              <a:rPr lang="en-US" sz="2800" dirty="0" smtClean="0">
                <a:solidFill>
                  <a:srgbClr val="7030A0"/>
                </a:solidFill>
              </a:rPr>
              <a:t> (Bell Labs)</a:t>
            </a:r>
          </a:p>
          <a:p>
            <a:pPr eaLnBrk="1" hangingPunct="1"/>
            <a:r>
              <a:rPr lang="en-US" sz="2800" dirty="0" smtClean="0">
                <a:solidFill>
                  <a:srgbClr val="009999"/>
                </a:solidFill>
              </a:rPr>
              <a:t> </a:t>
            </a:r>
            <a:endParaRPr lang="en-US" sz="2800" dirty="0" smtClean="0">
              <a:solidFill>
                <a:schemeClr val="hlink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85786" y="5357826"/>
            <a:ext cx="724058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</a:rPr>
              <a:t>PODC 2010 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</a:rPr>
              <a:t>Allerton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</a:rPr>
              <a:t> 2009)</a:t>
            </a:r>
            <a:endParaRPr lang="en-US" sz="2800" dirty="0">
              <a:solidFill>
                <a:srgbClr val="008000"/>
              </a:solidFill>
              <a:latin typeface="Comic Sans MS" pitchFamily="66" charset="0"/>
            </a:endParaRPr>
          </a:p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rgbClr val="009999"/>
                </a:solidFill>
                <a:latin typeface="Comic Sans MS" pitchFamily="66" charset="0"/>
              </a:rPr>
              <a:t> </a:t>
            </a:r>
            <a:endParaRPr lang="en-US" sz="2800" dirty="0">
              <a:solidFill>
                <a:schemeClr val="hlink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Talk Outline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Objectives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Adversary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Secret sharing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Membership and thresholds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Private computation in swarms</a:t>
            </a:r>
          </a:p>
          <a:p>
            <a:pPr lvl="1"/>
            <a:r>
              <a:rPr lang="en-US" dirty="0" smtClean="0"/>
              <a:t>Perfectly oblivious TM</a:t>
            </a:r>
          </a:p>
          <a:p>
            <a:pPr lvl="1"/>
            <a:r>
              <a:rPr lang="en-US" dirty="0" smtClean="0"/>
              <a:t>Computing transitions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Why swarms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Why secrets in a swarm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Dynamic membership in swarms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Computation in a swarm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Adversary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Honest but curious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Adaptive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Controls swarm members</a:t>
            </a:r>
          </a:p>
          <a:p>
            <a:pPr lvl="1"/>
            <a:r>
              <a:rPr lang="en-US" dirty="0" smtClean="0"/>
              <a:t>Up to a threshold of t members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What about eavesdropping?</a:t>
            </a:r>
          </a:p>
          <a:p>
            <a:pPr lvl="1"/>
            <a:r>
              <a:rPr lang="en-US" dirty="0" smtClean="0"/>
              <a:t>We assume that can eavesdrop on the links (incoming and outgoing) of up to t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 sharing</a:t>
            </a:r>
          </a:p>
        </p:txBody>
      </p:sp>
      <p:sp>
        <p:nvSpPr>
          <p:cNvPr id="141316" name="Line 4"/>
          <p:cNvSpPr>
            <a:spLocks noChangeShapeType="1"/>
          </p:cNvSpPr>
          <p:nvPr/>
        </p:nvSpPr>
        <p:spPr bwMode="auto">
          <a:xfrm flipV="1">
            <a:off x="1258888" y="1773238"/>
            <a:ext cx="0" cy="381635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1258888" y="5589588"/>
            <a:ext cx="5257800" cy="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6588125" y="5373688"/>
            <a:ext cx="1511300" cy="57626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395288" y="1125538"/>
            <a:ext cx="1511300" cy="57626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5148263" y="5661025"/>
            <a:ext cx="503237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611188" y="4221163"/>
            <a:ext cx="503237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5076825" y="4365625"/>
            <a:ext cx="503238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P(i,j)</a:t>
            </a: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4716463" y="1844675"/>
            <a:ext cx="3816350" cy="9366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9900CC"/>
                </a:solidFill>
              </a:rPr>
              <a:t>Bivariate Polynomial P(x,y)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611188" y="2060575"/>
            <a:ext cx="503237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 flipV="1">
            <a:off x="5364163" y="1628775"/>
            <a:ext cx="0" cy="38893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>
            <a:off x="1258888" y="2205038"/>
            <a:ext cx="47529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1547813" y="1268413"/>
            <a:ext cx="3240087" cy="9366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9900CC"/>
                </a:solidFill>
              </a:rPr>
              <a:t>Share of Player i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5148263" y="3284538"/>
            <a:ext cx="3240087" cy="9366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9900CC"/>
                </a:solidFill>
              </a:rPr>
              <a:t>Share of Player i</a:t>
            </a: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5580063" y="2997200"/>
            <a:ext cx="936625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P(i,y)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2627313" y="2349500"/>
            <a:ext cx="936625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P(x,i)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/>
      <p:bldP spid="141321" grpId="0"/>
      <p:bldP spid="141321" grpId="1"/>
      <p:bldP spid="141322" grpId="0"/>
      <p:bldP spid="141322" grpId="1"/>
      <p:bldP spid="141323" grpId="0"/>
      <p:bldP spid="141323" grpId="1"/>
      <p:bldP spid="141324" grpId="0"/>
      <p:bldP spid="141325" grpId="0" animBg="1"/>
      <p:bldP spid="141326" grpId="0" animBg="1"/>
      <p:bldP spid="141327" grpId="0"/>
      <p:bldP spid="141328" grpId="0"/>
      <p:bldP spid="141329" grpId="0"/>
      <p:bldP spid="1413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</a:t>
            </a:r>
          </a:p>
        </p:txBody>
      </p:sp>
      <p:pic>
        <p:nvPicPr>
          <p:cNvPr id="142341" name="Picture 5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2133600"/>
            <a:ext cx="1512887" cy="850900"/>
          </a:xfrm>
          <a:prstGeom prst="rect">
            <a:avLst/>
          </a:prstGeom>
          <a:noFill/>
        </p:spPr>
      </p:pic>
      <p:pic>
        <p:nvPicPr>
          <p:cNvPr id="142342" name="Picture 6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1844675"/>
            <a:ext cx="1512887" cy="850900"/>
          </a:xfrm>
          <a:prstGeom prst="rect">
            <a:avLst/>
          </a:prstGeom>
          <a:noFill/>
        </p:spPr>
      </p:pic>
      <p:pic>
        <p:nvPicPr>
          <p:cNvPr id="142343" name="Picture 7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4005263"/>
            <a:ext cx="1512888" cy="850900"/>
          </a:xfrm>
          <a:prstGeom prst="rect">
            <a:avLst/>
          </a:prstGeom>
          <a:noFill/>
        </p:spPr>
      </p:pic>
      <p:pic>
        <p:nvPicPr>
          <p:cNvPr id="142344" name="Picture 8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724400"/>
            <a:ext cx="1512888" cy="850900"/>
          </a:xfrm>
          <a:prstGeom prst="rect">
            <a:avLst/>
          </a:prstGeom>
          <a:noFill/>
        </p:spPr>
      </p:pic>
      <p:pic>
        <p:nvPicPr>
          <p:cNvPr id="142345" name="Picture 9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5825" y="2276475"/>
            <a:ext cx="1512888" cy="850900"/>
          </a:xfrm>
          <a:prstGeom prst="rect">
            <a:avLst/>
          </a:prstGeom>
          <a:noFill/>
        </p:spPr>
      </p:pic>
      <p:sp>
        <p:nvSpPr>
          <p:cNvPr id="142346" name="AutoShape 10"/>
          <p:cNvSpPr>
            <a:spLocks noChangeArrowheads="1"/>
          </p:cNvSpPr>
          <p:nvPr/>
        </p:nvSpPr>
        <p:spPr bwMode="auto">
          <a:xfrm>
            <a:off x="5651500" y="1125538"/>
            <a:ext cx="2305050" cy="1008062"/>
          </a:xfrm>
          <a:prstGeom prst="wedgeRoundRectCallout">
            <a:avLst>
              <a:gd name="adj1" fmla="val 49449"/>
              <a:gd name="adj2" fmla="val 106694"/>
              <a:gd name="adj3" fmla="val 16667"/>
            </a:avLst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Hey Guys, </a:t>
            </a:r>
          </a:p>
          <a:p>
            <a:pPr algn="ctr"/>
            <a:r>
              <a:rPr lang="en-US"/>
              <a:t>can I play with you? I’m </a:t>
            </a:r>
            <a:r>
              <a:rPr lang="en-US" b="1"/>
              <a:t>J</a:t>
            </a:r>
            <a:r>
              <a:rPr lang="en-US"/>
              <a:t>!</a:t>
            </a:r>
          </a:p>
        </p:txBody>
      </p:sp>
      <p:sp>
        <p:nvSpPr>
          <p:cNvPr id="142347" name="Rectangle 11"/>
          <p:cNvSpPr>
            <a:spLocks noChangeArrowheads="1"/>
          </p:cNvSpPr>
          <p:nvPr/>
        </p:nvSpPr>
        <p:spPr bwMode="auto">
          <a:xfrm>
            <a:off x="7885113" y="3213100"/>
            <a:ext cx="574675" cy="5032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1258888" y="4797425"/>
            <a:ext cx="574675" cy="5032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3492500" y="2565400"/>
            <a:ext cx="574675" cy="5032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1403350" y="2924175"/>
            <a:ext cx="574675" cy="5032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42351" name="Rectangle 15"/>
          <p:cNvSpPr>
            <a:spLocks noChangeArrowheads="1"/>
          </p:cNvSpPr>
          <p:nvPr/>
        </p:nvSpPr>
        <p:spPr bwMode="auto">
          <a:xfrm>
            <a:off x="3779838" y="5589588"/>
            <a:ext cx="574675" cy="5032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42352" name="AutoShape 16"/>
          <p:cNvSpPr>
            <a:spLocks noChangeArrowheads="1"/>
          </p:cNvSpPr>
          <p:nvPr/>
        </p:nvSpPr>
        <p:spPr bwMode="auto">
          <a:xfrm>
            <a:off x="4787900" y="4581525"/>
            <a:ext cx="2016125" cy="719138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Sure!</a:t>
            </a:r>
          </a:p>
        </p:txBody>
      </p:sp>
      <p:sp>
        <p:nvSpPr>
          <p:cNvPr id="142353" name="Rectangle 17"/>
          <p:cNvSpPr>
            <a:spLocks noChangeArrowheads="1"/>
          </p:cNvSpPr>
          <p:nvPr/>
        </p:nvSpPr>
        <p:spPr bwMode="auto">
          <a:xfrm>
            <a:off x="3851275" y="4437063"/>
            <a:ext cx="1871663" cy="504825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 baseline="-25000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(J,y), P</a:t>
            </a:r>
            <a:r>
              <a:rPr lang="en-US" baseline="-25000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(x,J)</a:t>
            </a:r>
          </a:p>
        </p:txBody>
      </p:sp>
      <p:sp>
        <p:nvSpPr>
          <p:cNvPr id="142354" name="Rectangle 18"/>
          <p:cNvSpPr>
            <a:spLocks noChangeArrowheads="1"/>
          </p:cNvSpPr>
          <p:nvPr/>
        </p:nvSpPr>
        <p:spPr bwMode="auto">
          <a:xfrm>
            <a:off x="1692275" y="3860800"/>
            <a:ext cx="1871663" cy="504825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 baseline="-25000">
                <a:solidFill>
                  <a:srgbClr val="FF0000"/>
                </a:solidFill>
              </a:rPr>
              <a:t>B</a:t>
            </a:r>
            <a:r>
              <a:rPr lang="en-US">
                <a:solidFill>
                  <a:srgbClr val="FF0000"/>
                </a:solidFill>
              </a:rPr>
              <a:t>(J,y), P</a:t>
            </a:r>
            <a:r>
              <a:rPr lang="en-US" baseline="-25000">
                <a:solidFill>
                  <a:srgbClr val="FF0000"/>
                </a:solidFill>
              </a:rPr>
              <a:t>B</a:t>
            </a:r>
            <a:r>
              <a:rPr lang="en-US">
                <a:solidFill>
                  <a:srgbClr val="FF0000"/>
                </a:solidFill>
              </a:rPr>
              <a:t>(x,J)</a:t>
            </a:r>
          </a:p>
        </p:txBody>
      </p:sp>
      <p:sp>
        <p:nvSpPr>
          <p:cNvPr id="142355" name="Rectangle 19"/>
          <p:cNvSpPr>
            <a:spLocks noChangeArrowheads="1"/>
          </p:cNvSpPr>
          <p:nvPr/>
        </p:nvSpPr>
        <p:spPr bwMode="auto">
          <a:xfrm>
            <a:off x="1835150" y="2997200"/>
            <a:ext cx="1871663" cy="504825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 baseline="-25000">
                <a:solidFill>
                  <a:srgbClr val="FF0000"/>
                </a:solidFill>
              </a:rPr>
              <a:t>C</a:t>
            </a:r>
            <a:r>
              <a:rPr lang="en-US">
                <a:solidFill>
                  <a:srgbClr val="FF0000"/>
                </a:solidFill>
              </a:rPr>
              <a:t>(J,y), P</a:t>
            </a:r>
            <a:r>
              <a:rPr lang="en-US" baseline="-25000">
                <a:solidFill>
                  <a:srgbClr val="FF0000"/>
                </a:solidFill>
              </a:rPr>
              <a:t>C</a:t>
            </a:r>
            <a:r>
              <a:rPr lang="en-US">
                <a:solidFill>
                  <a:srgbClr val="FF0000"/>
                </a:solidFill>
              </a:rPr>
              <a:t>(x,J)</a:t>
            </a:r>
          </a:p>
        </p:txBody>
      </p:sp>
      <p:sp>
        <p:nvSpPr>
          <p:cNvPr id="142356" name="Rectangle 20"/>
          <p:cNvSpPr>
            <a:spLocks noChangeArrowheads="1"/>
          </p:cNvSpPr>
          <p:nvPr/>
        </p:nvSpPr>
        <p:spPr bwMode="auto">
          <a:xfrm>
            <a:off x="4140200" y="2276475"/>
            <a:ext cx="1871663" cy="504825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 baseline="-25000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(J,y), P</a:t>
            </a:r>
            <a:r>
              <a:rPr lang="en-US" baseline="-25000">
                <a:solidFill>
                  <a:srgbClr val="FF0000"/>
                </a:solidFill>
              </a:rPr>
              <a:t>A</a:t>
            </a:r>
            <a:r>
              <a:rPr lang="en-US">
                <a:solidFill>
                  <a:srgbClr val="FF0000"/>
                </a:solidFill>
              </a:rPr>
              <a:t>(x,J)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33  E" pathEditMode="relative" ptsTypes="">
                                      <p:cBhvr>
                                        <p:cTn id="28" dur="2000" fill="hold"/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8148E-6 L 0.49618 -0.183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0" y="-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42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0.46476 -0.078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00" y="-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 L 0.25209 0.0368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0" y="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6" grpId="0" animBg="1"/>
      <p:bldP spid="142346" grpId="1" animBg="1"/>
      <p:bldP spid="142352" grpId="0" animBg="1"/>
      <p:bldP spid="142352" grpId="1" animBg="1"/>
      <p:bldP spid="142353" grpId="0" animBg="1"/>
      <p:bldP spid="142353" grpId="1" animBg="1"/>
      <p:bldP spid="142353" grpId="2" animBg="1"/>
      <p:bldP spid="142354" grpId="0" animBg="1"/>
      <p:bldP spid="142354" grpId="1" animBg="1"/>
      <p:bldP spid="142354" grpId="2" animBg="1"/>
      <p:bldP spid="142355" grpId="0" animBg="1"/>
      <p:bldP spid="142355" grpId="1" animBg="1"/>
      <p:bldP spid="142355" grpId="2" animBg="1"/>
      <p:bldP spid="142356" grpId="0" animBg="1"/>
      <p:bldP spid="142356" grpId="1" animBg="1"/>
      <p:bldP spid="142356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Leave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Problem:</a:t>
            </a:r>
          </a:p>
          <a:p>
            <a:pPr lvl="1"/>
            <a:r>
              <a:rPr lang="en-US" dirty="0" smtClean="0"/>
              <a:t>Member retains share after leaving</a:t>
            </a:r>
          </a:p>
          <a:p>
            <a:pPr lvl="1"/>
            <a:r>
              <a:rPr lang="en-US" dirty="0" smtClean="0"/>
              <a:t>Adversary could corrupt leaving member and t current members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Refreshing (Proactive Secret Sharing)</a:t>
            </a:r>
          </a:p>
          <a:p>
            <a:pPr lvl="1"/>
            <a:r>
              <a:rPr lang="en-US" dirty="0" smtClean="0"/>
              <a:t>Each member shares random polynomial with free coefficient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Operations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Merge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Split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Clone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C00CC"/>
                </a:solidFill>
              </a:rPr>
              <a:t>Talk Outline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85875"/>
            <a:ext cx="7848600" cy="5383213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chemeClr val="hlink"/>
                </a:solidFill>
              </a:rPr>
              <a:t>Introduction &amp; motivation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chemeClr val="hlink"/>
                </a:solidFill>
              </a:rPr>
              <a:t>The problem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chemeClr val="hlink"/>
                </a:solidFill>
              </a:rPr>
              <a:t>Swarm settings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chemeClr val="hlink"/>
                </a:solidFill>
              </a:rPr>
              <a:t>Reactive k-secret sharing solutions</a:t>
            </a:r>
          </a:p>
          <a:p>
            <a:pPr lvl="1" eaLnBrk="1" hangingPunct="1">
              <a:spcAft>
                <a:spcPts val="600"/>
              </a:spcAft>
              <a:buFontTx/>
              <a:buChar char="•"/>
            </a:pPr>
            <a:r>
              <a:rPr lang="en-US" smtClean="0">
                <a:solidFill>
                  <a:schemeClr val="hlink"/>
                </a:solidFill>
              </a:rPr>
              <a:t>Polynomial based solution</a:t>
            </a:r>
          </a:p>
          <a:p>
            <a:pPr lvl="1" eaLnBrk="1" hangingPunct="1">
              <a:spcAft>
                <a:spcPts val="600"/>
              </a:spcAft>
              <a:buFontTx/>
              <a:buChar char="•"/>
            </a:pPr>
            <a:r>
              <a:rPr lang="en-US" smtClean="0">
                <a:solidFill>
                  <a:schemeClr val="hlink"/>
                </a:solidFill>
              </a:rPr>
              <a:t>Chinese remaindering based solution</a:t>
            </a:r>
          </a:p>
          <a:p>
            <a:pPr lvl="1" eaLnBrk="1" hangingPunct="1">
              <a:spcAft>
                <a:spcPts val="600"/>
              </a:spcAft>
              <a:buFontTx/>
              <a:buChar char="•"/>
            </a:pPr>
            <a:r>
              <a:rPr lang="en-US" smtClean="0">
                <a:solidFill>
                  <a:schemeClr val="hlink"/>
                </a:solidFill>
              </a:rPr>
              <a:t>Vandermonde-matrix based solution</a:t>
            </a:r>
          </a:p>
          <a:p>
            <a:pPr lvl="1" eaLnBrk="1" hangingPunct="1">
              <a:spcAft>
                <a:spcPts val="600"/>
              </a:spcAft>
              <a:buFontTx/>
              <a:buChar char="•"/>
            </a:pPr>
            <a:r>
              <a:rPr lang="en-US" smtClean="0">
                <a:solidFill>
                  <a:schemeClr val="hlink"/>
                </a:solidFill>
              </a:rPr>
              <a:t>Virtual I/O automaton</a:t>
            </a:r>
            <a:r>
              <a:rPr lang="en-US" smtClean="0">
                <a:solidFill>
                  <a:srgbClr val="6600CC"/>
                </a:solidFill>
              </a:rPr>
              <a:t>	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>
                <a:solidFill>
                  <a:schemeClr val="hlink"/>
                </a:solidFill>
              </a:rPr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Increase Threshold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Why do it?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How – simple, add random polynomials of higher degree with P(0,0)=0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Decrease Threshold- t to t*</a:t>
            </a:r>
          </a:p>
        </p:txBody>
      </p:sp>
      <p:pic>
        <p:nvPicPr>
          <p:cNvPr id="185349" name="Picture 5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989138"/>
            <a:ext cx="1512888" cy="850900"/>
          </a:xfrm>
          <a:prstGeom prst="rect">
            <a:avLst/>
          </a:prstGeom>
          <a:noFill/>
        </p:spPr>
      </p:pic>
      <p:pic>
        <p:nvPicPr>
          <p:cNvPr id="185350" name="Picture 6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1700213"/>
            <a:ext cx="1512888" cy="850900"/>
          </a:xfrm>
          <a:prstGeom prst="rect">
            <a:avLst/>
          </a:prstGeom>
          <a:noFill/>
        </p:spPr>
      </p:pic>
      <p:pic>
        <p:nvPicPr>
          <p:cNvPr id="185351" name="Picture 7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4005263"/>
            <a:ext cx="1512888" cy="850900"/>
          </a:xfrm>
          <a:prstGeom prst="rect">
            <a:avLst/>
          </a:prstGeom>
          <a:noFill/>
        </p:spPr>
      </p:pic>
      <p:pic>
        <p:nvPicPr>
          <p:cNvPr id="185352" name="Picture 8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4724400"/>
            <a:ext cx="1512887" cy="850900"/>
          </a:xfrm>
          <a:prstGeom prst="rect">
            <a:avLst/>
          </a:prstGeom>
          <a:noFill/>
        </p:spPr>
      </p:pic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7308850" y="4221163"/>
            <a:ext cx="574675" cy="5032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185355" name="Rectangle 11"/>
          <p:cNvSpPr>
            <a:spLocks noChangeArrowheads="1"/>
          </p:cNvSpPr>
          <p:nvPr/>
        </p:nvSpPr>
        <p:spPr bwMode="auto">
          <a:xfrm>
            <a:off x="1258888" y="4797425"/>
            <a:ext cx="574675" cy="5032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85356" name="Rectangle 12"/>
          <p:cNvSpPr>
            <a:spLocks noChangeArrowheads="1"/>
          </p:cNvSpPr>
          <p:nvPr/>
        </p:nvSpPr>
        <p:spPr bwMode="auto">
          <a:xfrm>
            <a:off x="5219700" y="2636838"/>
            <a:ext cx="574675" cy="5032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85357" name="Rectangle 13"/>
          <p:cNvSpPr>
            <a:spLocks noChangeArrowheads="1"/>
          </p:cNvSpPr>
          <p:nvPr/>
        </p:nvSpPr>
        <p:spPr bwMode="auto">
          <a:xfrm>
            <a:off x="1906588" y="2779713"/>
            <a:ext cx="574675" cy="5032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pic>
        <p:nvPicPr>
          <p:cNvPr id="185363" name="Picture 19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9563" y="3357563"/>
            <a:ext cx="1512887" cy="850900"/>
          </a:xfrm>
          <a:prstGeom prst="rect">
            <a:avLst/>
          </a:prstGeom>
          <a:noFill/>
        </p:spPr>
      </p:pic>
      <p:sp>
        <p:nvSpPr>
          <p:cNvPr id="185364" name="Rectangle 20"/>
          <p:cNvSpPr>
            <a:spLocks noChangeArrowheads="1"/>
          </p:cNvSpPr>
          <p:nvPr/>
        </p:nvSpPr>
        <p:spPr bwMode="auto">
          <a:xfrm>
            <a:off x="4356100" y="5589588"/>
            <a:ext cx="574675" cy="5032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5365" name="Rectangle 21"/>
          <p:cNvSpPr>
            <a:spLocks noChangeArrowheads="1"/>
          </p:cNvSpPr>
          <p:nvPr/>
        </p:nvSpPr>
        <p:spPr bwMode="auto">
          <a:xfrm>
            <a:off x="3995738" y="3716338"/>
            <a:ext cx="2160587" cy="1079500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Choose random, </a:t>
            </a:r>
          </a:p>
          <a:p>
            <a:pPr algn="ctr"/>
            <a:r>
              <a:rPr lang="en-US"/>
              <a:t>Degree </a:t>
            </a:r>
            <a:r>
              <a:rPr lang="en-US" b="1"/>
              <a:t>t*</a:t>
            </a:r>
            <a:r>
              <a:rPr lang="en-US"/>
              <a:t> Q</a:t>
            </a:r>
            <a:r>
              <a:rPr lang="en-US" baseline="-25000"/>
              <a:t>A</a:t>
            </a:r>
            <a:r>
              <a:rPr lang="en-US"/>
              <a:t>(x,y)</a:t>
            </a:r>
          </a:p>
        </p:txBody>
      </p:sp>
      <p:sp>
        <p:nvSpPr>
          <p:cNvPr id="185366" name="Rectangle 22"/>
          <p:cNvSpPr>
            <a:spLocks noChangeArrowheads="1"/>
          </p:cNvSpPr>
          <p:nvPr/>
        </p:nvSpPr>
        <p:spPr bwMode="auto">
          <a:xfrm>
            <a:off x="2771775" y="5157788"/>
            <a:ext cx="1152525" cy="793750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Share of</a:t>
            </a:r>
          </a:p>
          <a:p>
            <a:pPr algn="ctr"/>
            <a:r>
              <a:rPr lang="en-US"/>
              <a:t>Q</a:t>
            </a:r>
            <a:r>
              <a:rPr lang="en-US" baseline="-25000"/>
              <a:t>A</a:t>
            </a:r>
            <a:r>
              <a:rPr lang="en-US"/>
              <a:t>(x,y)</a:t>
            </a:r>
          </a:p>
        </p:txBody>
      </p:sp>
      <p:sp>
        <p:nvSpPr>
          <p:cNvPr id="185371" name="Rectangle 27"/>
          <p:cNvSpPr>
            <a:spLocks noChangeArrowheads="1"/>
          </p:cNvSpPr>
          <p:nvPr/>
        </p:nvSpPr>
        <p:spPr bwMode="auto">
          <a:xfrm>
            <a:off x="4716463" y="4292600"/>
            <a:ext cx="1152525" cy="793750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Share of</a:t>
            </a:r>
          </a:p>
          <a:p>
            <a:pPr algn="ctr"/>
            <a:r>
              <a:rPr lang="en-US"/>
              <a:t>Q</a:t>
            </a:r>
            <a:r>
              <a:rPr lang="en-US" baseline="-25000"/>
              <a:t>A</a:t>
            </a:r>
            <a:r>
              <a:rPr lang="en-US"/>
              <a:t>(x,y)</a:t>
            </a:r>
          </a:p>
        </p:txBody>
      </p:sp>
      <p:sp>
        <p:nvSpPr>
          <p:cNvPr id="185372" name="Rectangle 28"/>
          <p:cNvSpPr>
            <a:spLocks noChangeArrowheads="1"/>
          </p:cNvSpPr>
          <p:nvPr/>
        </p:nvSpPr>
        <p:spPr bwMode="auto">
          <a:xfrm>
            <a:off x="3348038" y="4292600"/>
            <a:ext cx="1152525" cy="793750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Share of</a:t>
            </a:r>
          </a:p>
          <a:p>
            <a:pPr algn="ctr"/>
            <a:r>
              <a:rPr lang="en-US"/>
              <a:t>Q</a:t>
            </a:r>
            <a:r>
              <a:rPr lang="en-US" baseline="-25000"/>
              <a:t>A</a:t>
            </a:r>
            <a:r>
              <a:rPr lang="en-US"/>
              <a:t>(x,y)</a:t>
            </a:r>
          </a:p>
        </p:txBody>
      </p:sp>
      <p:sp>
        <p:nvSpPr>
          <p:cNvPr id="185373" name="Rectangle 29"/>
          <p:cNvSpPr>
            <a:spLocks noChangeArrowheads="1"/>
          </p:cNvSpPr>
          <p:nvPr/>
        </p:nvSpPr>
        <p:spPr bwMode="auto">
          <a:xfrm>
            <a:off x="5364163" y="5157788"/>
            <a:ext cx="1152525" cy="793750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Share of</a:t>
            </a:r>
          </a:p>
          <a:p>
            <a:pPr algn="ctr"/>
            <a:r>
              <a:rPr lang="en-US"/>
              <a:t>Q</a:t>
            </a:r>
            <a:r>
              <a:rPr lang="en-US" baseline="-25000"/>
              <a:t>A</a:t>
            </a:r>
            <a:r>
              <a:rPr lang="en-US"/>
              <a:t>(x,y)</a:t>
            </a:r>
          </a:p>
        </p:txBody>
      </p:sp>
      <p:sp>
        <p:nvSpPr>
          <p:cNvPr id="185374" name="Rectangle 30"/>
          <p:cNvSpPr>
            <a:spLocks noChangeArrowheads="1"/>
          </p:cNvSpPr>
          <p:nvPr/>
        </p:nvSpPr>
        <p:spPr bwMode="auto">
          <a:xfrm>
            <a:off x="2484438" y="1412875"/>
            <a:ext cx="2374900" cy="1008063"/>
          </a:xfrm>
          <a:prstGeom prst="rect">
            <a:avLst/>
          </a:prstGeom>
          <a:solidFill>
            <a:srgbClr val="FFFF99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B, C, D, … also share</a:t>
            </a:r>
          </a:p>
          <a:p>
            <a:pPr algn="ctr"/>
            <a:r>
              <a:rPr lang="en-US"/>
              <a:t>random polynomials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6 L 0.14167 -0.1944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-97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15747 -0.1104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0" y="-55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15747 -0.2782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0" y="-139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4" dur="2000" fill="hold"/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185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185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185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" dur="5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185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5" grpId="0" animBg="1"/>
      <p:bldP spid="185365" grpId="1" animBg="1"/>
      <p:bldP spid="185366" grpId="0" animBg="1"/>
      <p:bldP spid="185366" grpId="1" animBg="1"/>
      <p:bldP spid="185366" grpId="2" animBg="1"/>
      <p:bldP spid="185371" grpId="0" animBg="1"/>
      <p:bldP spid="185371" grpId="1" animBg="1"/>
      <p:bldP spid="185371" grpId="2" animBg="1"/>
      <p:bldP spid="185372" grpId="0" animBg="1"/>
      <p:bldP spid="185372" grpId="1" animBg="1"/>
      <p:bldP spid="185372" grpId="2" animBg="1"/>
      <p:bldP spid="185373" grpId="0" animBg="1"/>
      <p:bldP spid="185373" grpId="1" animBg="1"/>
      <p:bldP spid="185373" grpId="2" animBg="1"/>
      <p:bldP spid="185374" grpId="0" animBg="1"/>
      <p:bldP spid="18537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Decrease Threshold- t to t*</a:t>
            </a:r>
          </a:p>
        </p:txBody>
      </p:sp>
      <p:pic>
        <p:nvPicPr>
          <p:cNvPr id="187398" name="Picture 6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989138"/>
            <a:ext cx="1512888" cy="850900"/>
          </a:xfrm>
          <a:prstGeom prst="rect">
            <a:avLst/>
          </a:prstGeom>
          <a:noFill/>
        </p:spPr>
      </p:pic>
      <p:pic>
        <p:nvPicPr>
          <p:cNvPr id="187399" name="Picture 7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1700213"/>
            <a:ext cx="1512888" cy="850900"/>
          </a:xfrm>
          <a:prstGeom prst="rect">
            <a:avLst/>
          </a:prstGeom>
          <a:noFill/>
        </p:spPr>
      </p:pic>
      <p:pic>
        <p:nvPicPr>
          <p:cNvPr id="187400" name="Picture 8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4005263"/>
            <a:ext cx="1512888" cy="850900"/>
          </a:xfrm>
          <a:prstGeom prst="rect">
            <a:avLst/>
          </a:prstGeom>
          <a:noFill/>
        </p:spPr>
      </p:pic>
      <p:pic>
        <p:nvPicPr>
          <p:cNvPr id="187401" name="Picture 9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4724400"/>
            <a:ext cx="1512887" cy="850900"/>
          </a:xfrm>
          <a:prstGeom prst="rect">
            <a:avLst/>
          </a:prstGeom>
          <a:noFill/>
        </p:spPr>
      </p:pic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7308850" y="4221163"/>
            <a:ext cx="574675" cy="5032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187403" name="Rectangle 11"/>
          <p:cNvSpPr>
            <a:spLocks noChangeArrowheads="1"/>
          </p:cNvSpPr>
          <p:nvPr/>
        </p:nvSpPr>
        <p:spPr bwMode="auto">
          <a:xfrm>
            <a:off x="1258888" y="4797425"/>
            <a:ext cx="574675" cy="5032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87404" name="Rectangle 12"/>
          <p:cNvSpPr>
            <a:spLocks noChangeArrowheads="1"/>
          </p:cNvSpPr>
          <p:nvPr/>
        </p:nvSpPr>
        <p:spPr bwMode="auto">
          <a:xfrm>
            <a:off x="5219700" y="2636838"/>
            <a:ext cx="574675" cy="5032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87405" name="Rectangle 13"/>
          <p:cNvSpPr>
            <a:spLocks noChangeArrowheads="1"/>
          </p:cNvSpPr>
          <p:nvPr/>
        </p:nvSpPr>
        <p:spPr bwMode="auto">
          <a:xfrm>
            <a:off x="1906588" y="2779713"/>
            <a:ext cx="574675" cy="5032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pic>
        <p:nvPicPr>
          <p:cNvPr id="187406" name="Picture 14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9563" y="3357563"/>
            <a:ext cx="1512887" cy="850900"/>
          </a:xfrm>
          <a:prstGeom prst="rect">
            <a:avLst/>
          </a:prstGeom>
          <a:noFill/>
        </p:spPr>
      </p:pic>
      <p:sp>
        <p:nvSpPr>
          <p:cNvPr id="187407" name="Rectangle 15"/>
          <p:cNvSpPr>
            <a:spLocks noChangeArrowheads="1"/>
          </p:cNvSpPr>
          <p:nvPr/>
        </p:nvSpPr>
        <p:spPr bwMode="auto">
          <a:xfrm>
            <a:off x="4356100" y="5589588"/>
            <a:ext cx="574675" cy="5032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7414" name="Rectangle 22"/>
          <p:cNvSpPr>
            <a:spLocks noChangeArrowheads="1"/>
          </p:cNvSpPr>
          <p:nvPr/>
        </p:nvSpPr>
        <p:spPr bwMode="auto">
          <a:xfrm>
            <a:off x="5076825" y="5300663"/>
            <a:ext cx="1079500" cy="792162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Add local </a:t>
            </a:r>
          </a:p>
          <a:p>
            <a:pPr algn="ctr"/>
            <a:r>
              <a:rPr lang="en-US"/>
              <a:t>shares</a:t>
            </a:r>
          </a:p>
        </p:txBody>
      </p:sp>
      <p:sp>
        <p:nvSpPr>
          <p:cNvPr id="187415" name="Rectangle 23"/>
          <p:cNvSpPr>
            <a:spLocks noChangeArrowheads="1"/>
          </p:cNvSpPr>
          <p:nvPr/>
        </p:nvSpPr>
        <p:spPr bwMode="auto">
          <a:xfrm>
            <a:off x="2555875" y="4076700"/>
            <a:ext cx="1079500" cy="792163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Add local </a:t>
            </a:r>
          </a:p>
          <a:p>
            <a:pPr algn="ctr"/>
            <a:r>
              <a:rPr lang="en-US"/>
              <a:t>shares</a:t>
            </a:r>
          </a:p>
        </p:txBody>
      </p:sp>
      <p:sp>
        <p:nvSpPr>
          <p:cNvPr id="187416" name="Rectangle 24"/>
          <p:cNvSpPr>
            <a:spLocks noChangeArrowheads="1"/>
          </p:cNvSpPr>
          <p:nvPr/>
        </p:nvSpPr>
        <p:spPr bwMode="auto">
          <a:xfrm>
            <a:off x="3059113" y="2420938"/>
            <a:ext cx="1079500" cy="792162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Add local </a:t>
            </a:r>
          </a:p>
          <a:p>
            <a:pPr algn="ctr"/>
            <a:r>
              <a:rPr lang="en-US"/>
              <a:t>shares</a:t>
            </a:r>
          </a:p>
        </p:txBody>
      </p:sp>
      <p:sp>
        <p:nvSpPr>
          <p:cNvPr id="187417" name="Rectangle 25"/>
          <p:cNvSpPr>
            <a:spLocks noChangeArrowheads="1"/>
          </p:cNvSpPr>
          <p:nvPr/>
        </p:nvSpPr>
        <p:spPr bwMode="auto">
          <a:xfrm>
            <a:off x="6084888" y="2133600"/>
            <a:ext cx="1079500" cy="792163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Add local </a:t>
            </a:r>
          </a:p>
          <a:p>
            <a:pPr algn="ctr"/>
            <a:r>
              <a:rPr lang="en-US"/>
              <a:t>shares</a:t>
            </a:r>
          </a:p>
        </p:txBody>
      </p:sp>
      <p:sp>
        <p:nvSpPr>
          <p:cNvPr id="187418" name="Rectangle 26"/>
          <p:cNvSpPr>
            <a:spLocks noChangeArrowheads="1"/>
          </p:cNvSpPr>
          <p:nvPr/>
        </p:nvSpPr>
        <p:spPr bwMode="auto">
          <a:xfrm>
            <a:off x="7812088" y="4149725"/>
            <a:ext cx="1079500" cy="792163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Add local </a:t>
            </a:r>
          </a:p>
          <a:p>
            <a:pPr algn="ctr"/>
            <a:r>
              <a:rPr lang="en-US"/>
              <a:t>shares</a:t>
            </a:r>
          </a:p>
        </p:txBody>
      </p:sp>
      <p:sp>
        <p:nvSpPr>
          <p:cNvPr id="187420" name="AutoShape 28"/>
          <p:cNvSpPr>
            <a:spLocks noChangeArrowheads="1"/>
          </p:cNvSpPr>
          <p:nvPr/>
        </p:nvSpPr>
        <p:spPr bwMode="auto">
          <a:xfrm>
            <a:off x="6084888" y="4292600"/>
            <a:ext cx="358775" cy="792163"/>
          </a:xfrm>
          <a:prstGeom prst="downArrow">
            <a:avLst>
              <a:gd name="adj1" fmla="val 50000"/>
              <a:gd name="adj2" fmla="val 55199"/>
            </a:avLst>
          </a:prstGeom>
          <a:solidFill>
            <a:srgbClr val="FFFF99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7419" name="AutoShape 27"/>
          <p:cNvSpPr>
            <a:spLocks noChangeArrowheads="1"/>
          </p:cNvSpPr>
          <p:nvPr/>
        </p:nvSpPr>
        <p:spPr bwMode="auto">
          <a:xfrm>
            <a:off x="5580063" y="3860800"/>
            <a:ext cx="1296987" cy="5048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508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Interpolate</a:t>
            </a:r>
          </a:p>
        </p:txBody>
      </p:sp>
      <p:sp>
        <p:nvSpPr>
          <p:cNvPr id="187421" name="AutoShape 29"/>
          <p:cNvSpPr>
            <a:spLocks noChangeArrowheads="1"/>
          </p:cNvSpPr>
          <p:nvPr/>
        </p:nvSpPr>
        <p:spPr bwMode="auto">
          <a:xfrm>
            <a:off x="4427538" y="5084763"/>
            <a:ext cx="3240087" cy="7207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508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P(x,y) + Q</a:t>
            </a:r>
            <a:r>
              <a:rPr lang="en-US" b="1" baseline="-25000"/>
              <a:t>A</a:t>
            </a:r>
            <a:r>
              <a:rPr lang="en-US" b="1"/>
              <a:t>(x,y) + Q</a:t>
            </a:r>
            <a:r>
              <a:rPr lang="en-US" b="1" baseline="-25000"/>
              <a:t>B</a:t>
            </a:r>
            <a:r>
              <a:rPr lang="en-US" b="1"/>
              <a:t>(x,y) +…</a:t>
            </a:r>
          </a:p>
        </p:txBody>
      </p:sp>
      <p:sp>
        <p:nvSpPr>
          <p:cNvPr id="187427" name="AutoShape 35"/>
          <p:cNvSpPr>
            <a:spLocks noChangeArrowheads="1"/>
          </p:cNvSpPr>
          <p:nvPr/>
        </p:nvSpPr>
        <p:spPr bwMode="auto">
          <a:xfrm>
            <a:off x="6084888" y="4408488"/>
            <a:ext cx="358775" cy="792162"/>
          </a:xfrm>
          <a:prstGeom prst="downArrow">
            <a:avLst>
              <a:gd name="adj1" fmla="val 50000"/>
              <a:gd name="adj2" fmla="val 55199"/>
            </a:avLst>
          </a:prstGeom>
          <a:solidFill>
            <a:srgbClr val="FFFF99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7428" name="AutoShape 36"/>
          <p:cNvSpPr>
            <a:spLocks noChangeArrowheads="1"/>
          </p:cNvSpPr>
          <p:nvPr/>
        </p:nvSpPr>
        <p:spPr bwMode="auto">
          <a:xfrm>
            <a:off x="5148263" y="3860800"/>
            <a:ext cx="2376487" cy="6207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508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Remove high degree</a:t>
            </a:r>
          </a:p>
          <a:p>
            <a:pPr algn="ctr"/>
            <a:r>
              <a:rPr lang="en-US"/>
              <a:t>terms</a:t>
            </a:r>
          </a:p>
        </p:txBody>
      </p:sp>
      <p:sp>
        <p:nvSpPr>
          <p:cNvPr id="187429" name="AutoShape 37"/>
          <p:cNvSpPr>
            <a:spLocks noChangeArrowheads="1"/>
          </p:cNvSpPr>
          <p:nvPr/>
        </p:nvSpPr>
        <p:spPr bwMode="auto">
          <a:xfrm>
            <a:off x="5580063" y="5200650"/>
            <a:ext cx="1225550" cy="7207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508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R(x,y)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0.30312 -0.173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7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0" y="-87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19288 0.2886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0" y="14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0.52378 0.2467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00" y="123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57882 0.0053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7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187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87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187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187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187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187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187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187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500"/>
                                        <p:tgtEl>
                                          <p:spTgt spid="187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187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500"/>
                                        <p:tgtEl>
                                          <p:spTgt spid="187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4" grpId="0" animBg="1"/>
      <p:bldP spid="187414" grpId="1" animBg="1"/>
      <p:bldP spid="187414" grpId="2" animBg="1"/>
      <p:bldP spid="187415" grpId="0" animBg="1"/>
      <p:bldP spid="187415" grpId="1" animBg="1"/>
      <p:bldP spid="187415" grpId="2" animBg="1"/>
      <p:bldP spid="187416" grpId="0" animBg="1"/>
      <p:bldP spid="187416" grpId="1" animBg="1"/>
      <p:bldP spid="187416" grpId="2" animBg="1"/>
      <p:bldP spid="187417" grpId="0" animBg="1"/>
      <p:bldP spid="187417" grpId="1" animBg="1"/>
      <p:bldP spid="187417" grpId="2" animBg="1"/>
      <p:bldP spid="187418" grpId="0" animBg="1"/>
      <p:bldP spid="187418" grpId="1" animBg="1"/>
      <p:bldP spid="187420" grpId="0" animBg="1"/>
      <p:bldP spid="187420" grpId="1" animBg="1"/>
      <p:bldP spid="187419" grpId="0" animBg="1"/>
      <p:bldP spid="187419" grpId="1" animBg="1"/>
      <p:bldP spid="187421" grpId="0" animBg="1"/>
      <p:bldP spid="187421" grpId="1" animBg="1"/>
      <p:bldP spid="187427" grpId="0" animBg="1"/>
      <p:bldP spid="187427" grpId="1" animBg="1"/>
      <p:bldP spid="187428" grpId="0" animBg="1"/>
      <p:bldP spid="187428" grpId="1" animBg="1"/>
      <p:bldP spid="187429" grpId="0" animBg="1"/>
      <p:bldP spid="18742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Decrease Threshold- t to t*</a:t>
            </a:r>
          </a:p>
        </p:txBody>
      </p:sp>
      <p:pic>
        <p:nvPicPr>
          <p:cNvPr id="189446" name="Picture 6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989138"/>
            <a:ext cx="1512888" cy="850900"/>
          </a:xfrm>
          <a:prstGeom prst="rect">
            <a:avLst/>
          </a:prstGeom>
          <a:noFill/>
        </p:spPr>
      </p:pic>
      <p:pic>
        <p:nvPicPr>
          <p:cNvPr id="189447" name="Picture 7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1700213"/>
            <a:ext cx="1512888" cy="850900"/>
          </a:xfrm>
          <a:prstGeom prst="rect">
            <a:avLst/>
          </a:prstGeom>
          <a:noFill/>
        </p:spPr>
      </p:pic>
      <p:pic>
        <p:nvPicPr>
          <p:cNvPr id="189448" name="Picture 8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4005263"/>
            <a:ext cx="1512888" cy="850900"/>
          </a:xfrm>
          <a:prstGeom prst="rect">
            <a:avLst/>
          </a:prstGeom>
          <a:noFill/>
        </p:spPr>
      </p:pic>
      <p:pic>
        <p:nvPicPr>
          <p:cNvPr id="189449" name="Picture 9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4724400"/>
            <a:ext cx="1512887" cy="850900"/>
          </a:xfrm>
          <a:prstGeom prst="rect">
            <a:avLst/>
          </a:prstGeom>
          <a:noFill/>
        </p:spPr>
      </p:pic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7308850" y="4221163"/>
            <a:ext cx="574675" cy="5032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1258888" y="4797425"/>
            <a:ext cx="574675" cy="5032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5219700" y="2636838"/>
            <a:ext cx="574675" cy="5032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89453" name="Rectangle 13"/>
          <p:cNvSpPr>
            <a:spLocks noChangeArrowheads="1"/>
          </p:cNvSpPr>
          <p:nvPr/>
        </p:nvSpPr>
        <p:spPr bwMode="auto">
          <a:xfrm>
            <a:off x="1906588" y="2779713"/>
            <a:ext cx="574675" cy="5032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pic>
        <p:nvPicPr>
          <p:cNvPr id="189454" name="Picture 14" descr="8948_703081218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9563" y="3357563"/>
            <a:ext cx="1512887" cy="850900"/>
          </a:xfrm>
          <a:prstGeom prst="rect">
            <a:avLst/>
          </a:prstGeom>
          <a:noFill/>
        </p:spPr>
      </p:pic>
      <p:sp>
        <p:nvSpPr>
          <p:cNvPr id="189455" name="Rectangle 15"/>
          <p:cNvSpPr>
            <a:spLocks noChangeArrowheads="1"/>
          </p:cNvSpPr>
          <p:nvPr/>
        </p:nvSpPr>
        <p:spPr bwMode="auto">
          <a:xfrm>
            <a:off x="4356100" y="5589588"/>
            <a:ext cx="574675" cy="5032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9467" name="Rectangle 27"/>
          <p:cNvSpPr>
            <a:spLocks noChangeArrowheads="1"/>
          </p:cNvSpPr>
          <p:nvPr/>
        </p:nvSpPr>
        <p:spPr bwMode="auto">
          <a:xfrm>
            <a:off x="6443663" y="4221163"/>
            <a:ext cx="1223962" cy="647700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High mon.</a:t>
            </a:r>
          </a:p>
          <a:p>
            <a:pPr algn="ctr"/>
            <a:r>
              <a:rPr lang="en-US"/>
              <a:t>Of P</a:t>
            </a:r>
          </a:p>
        </p:txBody>
      </p:sp>
      <p:sp>
        <p:nvSpPr>
          <p:cNvPr id="189468" name="Rectangle 28"/>
          <p:cNvSpPr>
            <a:spLocks noChangeArrowheads="1"/>
          </p:cNvSpPr>
          <p:nvPr/>
        </p:nvSpPr>
        <p:spPr bwMode="auto">
          <a:xfrm>
            <a:off x="6372225" y="2924175"/>
            <a:ext cx="1223963" cy="647700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High mon.</a:t>
            </a:r>
          </a:p>
          <a:p>
            <a:pPr algn="ctr"/>
            <a:r>
              <a:rPr lang="en-US"/>
              <a:t>Of P</a:t>
            </a:r>
          </a:p>
        </p:txBody>
      </p:sp>
      <p:sp>
        <p:nvSpPr>
          <p:cNvPr id="189469" name="Rectangle 29"/>
          <p:cNvSpPr>
            <a:spLocks noChangeArrowheads="1"/>
          </p:cNvSpPr>
          <p:nvPr/>
        </p:nvSpPr>
        <p:spPr bwMode="auto">
          <a:xfrm>
            <a:off x="5148263" y="3213100"/>
            <a:ext cx="1152525" cy="647700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High mon.</a:t>
            </a:r>
          </a:p>
          <a:p>
            <a:pPr algn="ctr"/>
            <a:r>
              <a:rPr lang="en-US"/>
              <a:t>Of P</a:t>
            </a:r>
          </a:p>
        </p:txBody>
      </p:sp>
      <p:sp>
        <p:nvSpPr>
          <p:cNvPr id="189470" name="Rectangle 30"/>
          <p:cNvSpPr>
            <a:spLocks noChangeArrowheads="1"/>
          </p:cNvSpPr>
          <p:nvPr/>
        </p:nvSpPr>
        <p:spPr bwMode="auto">
          <a:xfrm>
            <a:off x="5148263" y="4005263"/>
            <a:ext cx="1223962" cy="647700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High mon.</a:t>
            </a:r>
          </a:p>
          <a:p>
            <a:pPr algn="ctr"/>
            <a:r>
              <a:rPr lang="en-US"/>
              <a:t>Of P</a:t>
            </a:r>
          </a:p>
        </p:txBody>
      </p:sp>
      <p:sp>
        <p:nvSpPr>
          <p:cNvPr id="189479" name="Rectangle 39"/>
          <p:cNvSpPr>
            <a:spLocks noChangeArrowheads="1"/>
          </p:cNvSpPr>
          <p:nvPr/>
        </p:nvSpPr>
        <p:spPr bwMode="auto">
          <a:xfrm>
            <a:off x="5148263" y="5300663"/>
            <a:ext cx="1368425" cy="792162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Compute</a:t>
            </a:r>
          </a:p>
          <a:p>
            <a:pPr algn="ctr"/>
            <a:r>
              <a:rPr lang="en-US"/>
              <a:t>reduced P</a:t>
            </a:r>
          </a:p>
        </p:txBody>
      </p:sp>
      <p:sp>
        <p:nvSpPr>
          <p:cNvPr id="189480" name="Rectangle 40"/>
          <p:cNvSpPr>
            <a:spLocks noChangeArrowheads="1"/>
          </p:cNvSpPr>
          <p:nvPr/>
        </p:nvSpPr>
        <p:spPr bwMode="auto">
          <a:xfrm>
            <a:off x="6516688" y="4221163"/>
            <a:ext cx="1368425" cy="792162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Compute</a:t>
            </a:r>
          </a:p>
          <a:p>
            <a:pPr algn="ctr"/>
            <a:r>
              <a:rPr lang="en-US"/>
              <a:t>reduced P</a:t>
            </a:r>
          </a:p>
        </p:txBody>
      </p:sp>
      <p:sp>
        <p:nvSpPr>
          <p:cNvPr id="189481" name="Rectangle 41"/>
          <p:cNvSpPr>
            <a:spLocks noChangeArrowheads="1"/>
          </p:cNvSpPr>
          <p:nvPr/>
        </p:nvSpPr>
        <p:spPr bwMode="auto">
          <a:xfrm>
            <a:off x="1763713" y="4868863"/>
            <a:ext cx="1368425" cy="792162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Compute</a:t>
            </a:r>
          </a:p>
          <a:p>
            <a:pPr algn="ctr"/>
            <a:r>
              <a:rPr lang="en-US"/>
              <a:t>reduced P</a:t>
            </a:r>
          </a:p>
        </p:txBody>
      </p:sp>
      <p:sp>
        <p:nvSpPr>
          <p:cNvPr id="189482" name="Rectangle 42"/>
          <p:cNvSpPr>
            <a:spLocks noChangeArrowheads="1"/>
          </p:cNvSpPr>
          <p:nvPr/>
        </p:nvSpPr>
        <p:spPr bwMode="auto">
          <a:xfrm>
            <a:off x="2411413" y="2852738"/>
            <a:ext cx="1368425" cy="792162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Compute</a:t>
            </a:r>
          </a:p>
          <a:p>
            <a:pPr algn="ctr"/>
            <a:r>
              <a:rPr lang="en-US"/>
              <a:t>reduced P</a:t>
            </a:r>
          </a:p>
        </p:txBody>
      </p:sp>
      <p:sp>
        <p:nvSpPr>
          <p:cNvPr id="189483" name="Rectangle 43"/>
          <p:cNvSpPr>
            <a:spLocks noChangeArrowheads="1"/>
          </p:cNvSpPr>
          <p:nvPr/>
        </p:nvSpPr>
        <p:spPr bwMode="auto">
          <a:xfrm>
            <a:off x="3635375" y="1773238"/>
            <a:ext cx="1368425" cy="792162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Compute</a:t>
            </a:r>
          </a:p>
          <a:p>
            <a:pPr algn="ctr"/>
            <a:r>
              <a:rPr lang="en-US"/>
              <a:t>reduced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-0.2559 0.0893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00" y="45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-0.09844 -0.131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-66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-0.31893 -0.1101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94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0" y="-5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022E-16 L -0.37396 0.0157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00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189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89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189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67" grpId="0" animBg="1"/>
      <p:bldP spid="189467" grpId="1" animBg="1"/>
      <p:bldP spid="189467" grpId="2" animBg="1"/>
      <p:bldP spid="189468" grpId="0" animBg="1"/>
      <p:bldP spid="189468" grpId="1" animBg="1"/>
      <p:bldP spid="189468" grpId="2" animBg="1"/>
      <p:bldP spid="189469" grpId="0" animBg="1"/>
      <p:bldP spid="189469" grpId="1" animBg="1"/>
      <p:bldP spid="189469" grpId="2" animBg="1"/>
      <p:bldP spid="189470" grpId="0" animBg="1"/>
      <p:bldP spid="189470" grpId="1" animBg="1"/>
      <p:bldP spid="189470" grpId="2" animBg="1"/>
      <p:bldP spid="189479" grpId="0" animBg="1"/>
      <p:bldP spid="189480" grpId="0" animBg="1"/>
      <p:bldP spid="189481" grpId="0" animBg="1"/>
      <p:bldP spid="189482" grpId="0" animBg="1"/>
      <p:bldP spid="18948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Computation in a Swarm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 distributed system</a:t>
            </a:r>
          </a:p>
          <a:p>
            <a:pPr lvl="1"/>
            <a:r>
              <a:rPr lang="en-US" dirty="0" smtClean="0"/>
              <a:t>Computational model</a:t>
            </a:r>
          </a:p>
          <a:p>
            <a:pPr lvl="1"/>
            <a:r>
              <a:rPr lang="en-US" dirty="0" smtClean="0"/>
              <a:t>Communication between members</a:t>
            </a:r>
          </a:p>
          <a:p>
            <a:pPr lvl="1"/>
            <a:r>
              <a:rPr lang="en-US" dirty="0" smtClean="0"/>
              <a:t>Input – we can consider global and non-global input</a:t>
            </a:r>
          </a:p>
          <a:p>
            <a:pPr lvl="1"/>
            <a:r>
              <a:rPr lang="en-US" dirty="0" smtClean="0"/>
              <a:t>Changes to “software”</a:t>
            </a:r>
          </a:p>
          <a:p>
            <a:pPr lvl="1"/>
            <a:r>
              <a:rPr lang="en-US" dirty="0" smtClean="0"/>
              <a:t>“Output” of computation when computation time is unbounded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Hidden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Current state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Input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Software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Time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DA320A"/>
                </a:solidFill>
              </a:rPr>
              <a:t>What is not Hidden?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Space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is it Hidden?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Secret sharing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State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Universal TM</a:t>
            </a:r>
          </a:p>
          <a:p>
            <a:pPr lvl="1"/>
            <a:r>
              <a:rPr lang="en-US" dirty="0" smtClean="0"/>
              <a:t>Software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Perfectly oblivious universal TM</a:t>
            </a:r>
          </a:p>
          <a:p>
            <a:pPr lvl="1"/>
            <a:r>
              <a:rPr lang="en-US" dirty="0" smtClean="0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of a Swarm TM</a:t>
            </a:r>
          </a:p>
        </p:txBody>
      </p:sp>
      <p:graphicFrame>
        <p:nvGraphicFramePr>
          <p:cNvPr id="152584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1241425" y="2244725"/>
          <a:ext cx="6661150" cy="32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5" name="Visio" r:id="rId3" imgW="6661099" imgH="3235147" progId="">
                  <p:embed/>
                </p:oleObj>
              </mc:Choice>
              <mc:Fallback>
                <p:oleObj name="Visio" r:id="rId3" imgW="6661099" imgH="3235147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2244725"/>
                        <a:ext cx="6661150" cy="323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rgbClr val="99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Perfectly Oblivious TM</a:t>
            </a:r>
          </a:p>
        </p:txBody>
      </p:sp>
      <p:graphicFrame>
        <p:nvGraphicFramePr>
          <p:cNvPr id="17203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563938" y="3213100"/>
          <a:ext cx="33099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8" name="Visio" r:id="rId3" imgW="1867205" imgH="542849" progId="">
                  <p:embed/>
                </p:oleObj>
              </mc:Choice>
              <mc:Fallback>
                <p:oleObj name="Visio" r:id="rId3" imgW="1867205" imgH="54284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213100"/>
                        <a:ext cx="33099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rgbClr val="99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9" name="Line 7"/>
          <p:cNvSpPr>
            <a:spLocks noChangeShapeType="1"/>
          </p:cNvSpPr>
          <p:nvPr/>
        </p:nvSpPr>
        <p:spPr bwMode="auto">
          <a:xfrm>
            <a:off x="4356100" y="3429000"/>
            <a:ext cx="0" cy="64770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72040" name="Line 8"/>
          <p:cNvSpPr>
            <a:spLocks noChangeShapeType="1"/>
          </p:cNvSpPr>
          <p:nvPr/>
        </p:nvSpPr>
        <p:spPr bwMode="auto">
          <a:xfrm>
            <a:off x="5076825" y="3429000"/>
            <a:ext cx="0" cy="64770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72041" name="Line 9"/>
          <p:cNvSpPr>
            <a:spLocks noChangeShapeType="1"/>
          </p:cNvSpPr>
          <p:nvPr/>
        </p:nvSpPr>
        <p:spPr bwMode="auto">
          <a:xfrm>
            <a:off x="5867400" y="3429000"/>
            <a:ext cx="0" cy="720725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6516688" y="3429000"/>
            <a:ext cx="0" cy="64770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3779838" y="3500438"/>
            <a:ext cx="431800" cy="5048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ym typeface="Symbol" pitchFamily="18" charset="2"/>
              </a:rPr>
              <a:t></a:t>
            </a: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4427538" y="3500438"/>
            <a:ext cx="431800" cy="5048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ym typeface="Symbol" pitchFamily="18" charset="2"/>
              </a:rPr>
              <a:t>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5292725" y="3500438"/>
            <a:ext cx="431800" cy="5048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ym typeface="Symbol" pitchFamily="18" charset="2"/>
              </a:rPr>
              <a:t>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5940425" y="3500438"/>
            <a:ext cx="431800" cy="5048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ym typeface="Symbol" pitchFamily="18" charset="2"/>
              </a:rPr>
              <a:t></a:t>
            </a:r>
          </a:p>
        </p:txBody>
      </p:sp>
      <p:sp>
        <p:nvSpPr>
          <p:cNvPr id="172051" name="AutoShape 19"/>
          <p:cNvSpPr>
            <a:spLocks noChangeArrowheads="1"/>
          </p:cNvSpPr>
          <p:nvPr/>
        </p:nvSpPr>
        <p:spPr bwMode="auto">
          <a:xfrm>
            <a:off x="1476375" y="1628775"/>
            <a:ext cx="2232025" cy="143986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Perfectly </a:t>
            </a:r>
          </a:p>
          <a:p>
            <a:pPr algn="ctr"/>
            <a:r>
              <a:rPr lang="en-US" sz="2400"/>
              <a:t>Oblivious TM</a:t>
            </a:r>
          </a:p>
        </p:txBody>
      </p:sp>
      <p:sp>
        <p:nvSpPr>
          <p:cNvPr id="172052" name="Line 20"/>
          <p:cNvSpPr>
            <a:spLocks noChangeShapeType="1"/>
          </p:cNvSpPr>
          <p:nvPr/>
        </p:nvSpPr>
        <p:spPr bwMode="auto">
          <a:xfrm>
            <a:off x="3563938" y="2420938"/>
            <a:ext cx="57626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72053" name="Line 21"/>
          <p:cNvSpPr>
            <a:spLocks noChangeShapeType="1"/>
          </p:cNvSpPr>
          <p:nvPr/>
        </p:nvSpPr>
        <p:spPr bwMode="auto">
          <a:xfrm>
            <a:off x="4140200" y="2420938"/>
            <a:ext cx="0" cy="1152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72054" name="Rectangle 22"/>
          <p:cNvSpPr>
            <a:spLocks noChangeArrowheads="1"/>
          </p:cNvSpPr>
          <p:nvPr/>
        </p:nvSpPr>
        <p:spPr bwMode="auto">
          <a:xfrm>
            <a:off x="3779838" y="1844675"/>
            <a:ext cx="1655762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/>
              <a:t>Tape head</a:t>
            </a:r>
          </a:p>
        </p:txBody>
      </p:sp>
      <p:sp>
        <p:nvSpPr>
          <p:cNvPr id="172055" name="Rectangle 23"/>
          <p:cNvSpPr>
            <a:spLocks noChangeArrowheads="1"/>
          </p:cNvSpPr>
          <p:nvPr/>
        </p:nvSpPr>
        <p:spPr bwMode="auto">
          <a:xfrm>
            <a:off x="611188" y="4797425"/>
            <a:ext cx="6265862" cy="503238"/>
          </a:xfrm>
          <a:prstGeom prst="rect">
            <a:avLst/>
          </a:prstGeom>
          <a:solidFill>
            <a:srgbClr val="FFFF99"/>
          </a:solidFill>
          <a:ln w="508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Oblivious TM – Head moves as function of number of steps</a:t>
            </a: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611188" y="5734050"/>
            <a:ext cx="7129462" cy="503238"/>
          </a:xfrm>
          <a:prstGeom prst="rect">
            <a:avLst/>
          </a:prstGeom>
          <a:solidFill>
            <a:srgbClr val="FFFF99"/>
          </a:solidFill>
          <a:ln w="508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Perfectly Oblivious TM – Head moves as function of current position</a:t>
            </a: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3563938" y="2420938"/>
            <a:ext cx="10795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72058" name="Line 26"/>
          <p:cNvSpPr>
            <a:spLocks noChangeShapeType="1"/>
          </p:cNvSpPr>
          <p:nvPr/>
        </p:nvSpPr>
        <p:spPr bwMode="auto">
          <a:xfrm>
            <a:off x="4645025" y="2420938"/>
            <a:ext cx="0" cy="1152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72059" name="Line 27"/>
          <p:cNvSpPr>
            <a:spLocks noChangeShapeType="1"/>
          </p:cNvSpPr>
          <p:nvPr/>
        </p:nvSpPr>
        <p:spPr bwMode="auto">
          <a:xfrm>
            <a:off x="3563938" y="2420938"/>
            <a:ext cx="172878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72060" name="Line 28"/>
          <p:cNvSpPr>
            <a:spLocks noChangeShapeType="1"/>
          </p:cNvSpPr>
          <p:nvPr/>
        </p:nvSpPr>
        <p:spPr bwMode="auto">
          <a:xfrm>
            <a:off x="5292725" y="2420938"/>
            <a:ext cx="0" cy="1152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72061" name="Line 29"/>
          <p:cNvSpPr>
            <a:spLocks noChangeShapeType="1"/>
          </p:cNvSpPr>
          <p:nvPr/>
        </p:nvSpPr>
        <p:spPr bwMode="auto">
          <a:xfrm>
            <a:off x="3563938" y="2420938"/>
            <a:ext cx="259238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72062" name="Line 30"/>
          <p:cNvSpPr>
            <a:spLocks noChangeShapeType="1"/>
          </p:cNvSpPr>
          <p:nvPr/>
        </p:nvSpPr>
        <p:spPr bwMode="auto">
          <a:xfrm>
            <a:off x="6156325" y="2420938"/>
            <a:ext cx="0" cy="1152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7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172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3" grpId="0" animBg="1"/>
      <p:bldP spid="172055" grpId="0" animBg="1"/>
      <p:bldP spid="172055" grpId="1" animBg="1"/>
      <p:bldP spid="172056" grpId="0" animBg="1"/>
      <p:bldP spid="172057" grpId="0" animBg="1"/>
      <p:bldP spid="172057" grpId="1" animBg="1"/>
      <p:bldP spid="172058" grpId="0" animBg="1"/>
      <p:bldP spid="172058" grpId="1" animBg="1"/>
      <p:bldP spid="172059" grpId="0" animBg="1"/>
      <p:bldP spid="172059" grpId="1" animBg="1"/>
      <p:bldP spid="172060" grpId="0" animBg="1"/>
      <p:bldP spid="172060" grpId="1" animBg="1"/>
      <p:bldP spid="172061" grpId="0" animBg="1"/>
      <p:bldP spid="17206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63" name="Object 15"/>
          <p:cNvGraphicFramePr>
            <a:graphicFrameLocks noChangeAspect="1"/>
          </p:cNvGraphicFramePr>
          <p:nvPr/>
        </p:nvGraphicFramePr>
        <p:xfrm>
          <a:off x="3563938" y="3860800"/>
          <a:ext cx="33099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4" name="Visio" r:id="rId3" imgW="1867205" imgH="542849" progId="">
                  <p:embed/>
                </p:oleObj>
              </mc:Choice>
              <mc:Fallback>
                <p:oleObj name="Visio" r:id="rId3" imgW="1867205" imgH="542849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860800"/>
                        <a:ext cx="33099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rgbClr val="99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64" name="Line 16"/>
          <p:cNvSpPr>
            <a:spLocks noChangeShapeType="1"/>
          </p:cNvSpPr>
          <p:nvPr/>
        </p:nvSpPr>
        <p:spPr bwMode="auto">
          <a:xfrm>
            <a:off x="4356100" y="4076700"/>
            <a:ext cx="0" cy="64770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265" name="Line 17"/>
          <p:cNvSpPr>
            <a:spLocks noChangeShapeType="1"/>
          </p:cNvSpPr>
          <p:nvPr/>
        </p:nvSpPr>
        <p:spPr bwMode="auto">
          <a:xfrm>
            <a:off x="5076825" y="4076700"/>
            <a:ext cx="0" cy="64770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266" name="Line 18"/>
          <p:cNvSpPr>
            <a:spLocks noChangeShapeType="1"/>
          </p:cNvSpPr>
          <p:nvPr/>
        </p:nvSpPr>
        <p:spPr bwMode="auto">
          <a:xfrm>
            <a:off x="5867400" y="4076700"/>
            <a:ext cx="0" cy="720725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>
            <a:off x="6516688" y="4076700"/>
            <a:ext cx="0" cy="64770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268" name="Rectangle 20"/>
          <p:cNvSpPr>
            <a:spLocks noChangeArrowheads="1"/>
          </p:cNvSpPr>
          <p:nvPr/>
        </p:nvSpPr>
        <p:spPr bwMode="auto">
          <a:xfrm>
            <a:off x="3779838" y="4148138"/>
            <a:ext cx="431800" cy="5048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ym typeface="Symbol" pitchFamily="18" charset="2"/>
              </a:rPr>
              <a:t>N</a:t>
            </a:r>
          </a:p>
        </p:txBody>
      </p:sp>
      <p:sp>
        <p:nvSpPr>
          <p:cNvPr id="181269" name="Rectangle 21"/>
          <p:cNvSpPr>
            <a:spLocks noChangeArrowheads="1"/>
          </p:cNvSpPr>
          <p:nvPr/>
        </p:nvSpPr>
        <p:spPr bwMode="auto">
          <a:xfrm>
            <a:off x="4427538" y="4148138"/>
            <a:ext cx="431800" cy="5048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ym typeface="Symbol" pitchFamily="18" charset="2"/>
              </a:rPr>
              <a:t>N</a:t>
            </a:r>
          </a:p>
        </p:txBody>
      </p:sp>
      <p:sp>
        <p:nvSpPr>
          <p:cNvPr id="181270" name="Rectangle 22"/>
          <p:cNvSpPr>
            <a:spLocks noChangeArrowheads="1"/>
          </p:cNvSpPr>
          <p:nvPr/>
        </p:nvSpPr>
        <p:spPr bwMode="auto">
          <a:xfrm>
            <a:off x="5292725" y="4148138"/>
            <a:ext cx="431800" cy="5048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ym typeface="Symbol" pitchFamily="18" charset="2"/>
              </a:rPr>
              <a:t>Y</a:t>
            </a:r>
          </a:p>
        </p:txBody>
      </p:sp>
      <p:sp>
        <p:nvSpPr>
          <p:cNvPr id="181271" name="Rectangle 23"/>
          <p:cNvSpPr>
            <a:spLocks noChangeArrowheads="1"/>
          </p:cNvSpPr>
          <p:nvPr/>
        </p:nvSpPr>
        <p:spPr bwMode="auto">
          <a:xfrm>
            <a:off x="5940425" y="4148138"/>
            <a:ext cx="431800" cy="5048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ym typeface="Symbol" pitchFamily="18" charset="2"/>
              </a:rPr>
              <a:t>N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Perfectly Oblivious TM</a:t>
            </a:r>
          </a:p>
        </p:txBody>
      </p:sp>
      <p:sp>
        <p:nvSpPr>
          <p:cNvPr id="181253" name="AutoShape 5"/>
          <p:cNvSpPr>
            <a:spLocks noChangeArrowheads="1"/>
          </p:cNvSpPr>
          <p:nvPr/>
        </p:nvSpPr>
        <p:spPr bwMode="auto">
          <a:xfrm>
            <a:off x="1476375" y="1628775"/>
            <a:ext cx="2232025" cy="143986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Perfectly </a:t>
            </a:r>
          </a:p>
          <a:p>
            <a:pPr algn="ctr"/>
            <a:r>
              <a:rPr lang="en-US" sz="2400"/>
              <a:t>Oblivious TM</a:t>
            </a:r>
          </a:p>
        </p:txBody>
      </p:sp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3563938" y="3213100"/>
          <a:ext cx="33099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5" name="Visio" r:id="rId5" imgW="1867205" imgH="542849" progId="">
                  <p:embed/>
                </p:oleObj>
              </mc:Choice>
              <mc:Fallback>
                <p:oleObj name="Visio" r:id="rId5" imgW="1867205" imgH="542849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213100"/>
                        <a:ext cx="33099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rgbClr val="99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5" name="Line 7"/>
          <p:cNvSpPr>
            <a:spLocks noChangeShapeType="1"/>
          </p:cNvSpPr>
          <p:nvPr/>
        </p:nvSpPr>
        <p:spPr bwMode="auto">
          <a:xfrm>
            <a:off x="4356100" y="3429000"/>
            <a:ext cx="0" cy="64770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256" name="Line 8"/>
          <p:cNvSpPr>
            <a:spLocks noChangeShapeType="1"/>
          </p:cNvSpPr>
          <p:nvPr/>
        </p:nvSpPr>
        <p:spPr bwMode="auto">
          <a:xfrm>
            <a:off x="5076825" y="3429000"/>
            <a:ext cx="0" cy="64770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257" name="Line 9"/>
          <p:cNvSpPr>
            <a:spLocks noChangeShapeType="1"/>
          </p:cNvSpPr>
          <p:nvPr/>
        </p:nvSpPr>
        <p:spPr bwMode="auto">
          <a:xfrm>
            <a:off x="5867400" y="3429000"/>
            <a:ext cx="0" cy="720725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258" name="Line 10"/>
          <p:cNvSpPr>
            <a:spLocks noChangeShapeType="1"/>
          </p:cNvSpPr>
          <p:nvPr/>
        </p:nvSpPr>
        <p:spPr bwMode="auto">
          <a:xfrm>
            <a:off x="6516688" y="3429000"/>
            <a:ext cx="0" cy="64770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3779838" y="3500438"/>
            <a:ext cx="431800" cy="5048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ym typeface="Symbol" pitchFamily="18" charset="2"/>
              </a:rPr>
              <a:t></a:t>
            </a:r>
          </a:p>
        </p:txBody>
      </p:sp>
      <p:sp>
        <p:nvSpPr>
          <p:cNvPr id="181260" name="Rectangle 12"/>
          <p:cNvSpPr>
            <a:spLocks noChangeArrowheads="1"/>
          </p:cNvSpPr>
          <p:nvPr/>
        </p:nvSpPr>
        <p:spPr bwMode="auto">
          <a:xfrm>
            <a:off x="4427538" y="3500438"/>
            <a:ext cx="431800" cy="5048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ym typeface="Symbol" pitchFamily="18" charset="2"/>
              </a:rPr>
              <a:t></a:t>
            </a:r>
          </a:p>
        </p:txBody>
      </p:sp>
      <p:sp>
        <p:nvSpPr>
          <p:cNvPr id="181261" name="Rectangle 13"/>
          <p:cNvSpPr>
            <a:spLocks noChangeArrowheads="1"/>
          </p:cNvSpPr>
          <p:nvPr/>
        </p:nvSpPr>
        <p:spPr bwMode="auto">
          <a:xfrm>
            <a:off x="5292725" y="3500438"/>
            <a:ext cx="431800" cy="5048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ym typeface="Symbol" pitchFamily="18" charset="2"/>
              </a:rPr>
              <a:t></a:t>
            </a:r>
          </a:p>
        </p:txBody>
      </p:sp>
      <p:sp>
        <p:nvSpPr>
          <p:cNvPr id="181262" name="Rectangle 14"/>
          <p:cNvSpPr>
            <a:spLocks noChangeArrowheads="1"/>
          </p:cNvSpPr>
          <p:nvPr/>
        </p:nvSpPr>
        <p:spPr bwMode="auto">
          <a:xfrm>
            <a:off x="5940425" y="3500438"/>
            <a:ext cx="431800" cy="5048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ym typeface="Symbol" pitchFamily="18" charset="2"/>
              </a:rPr>
              <a:t></a:t>
            </a:r>
          </a:p>
        </p:txBody>
      </p:sp>
      <p:sp>
        <p:nvSpPr>
          <p:cNvPr id="181272" name="Rectangle 24"/>
          <p:cNvSpPr>
            <a:spLocks noChangeArrowheads="1"/>
          </p:cNvSpPr>
          <p:nvPr/>
        </p:nvSpPr>
        <p:spPr bwMode="auto">
          <a:xfrm>
            <a:off x="1835150" y="3357563"/>
            <a:ext cx="1512888" cy="57626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9900CC"/>
                </a:solidFill>
              </a:rPr>
              <a:t>Tape</a:t>
            </a:r>
          </a:p>
        </p:txBody>
      </p:sp>
      <p:sp>
        <p:nvSpPr>
          <p:cNvPr id="181273" name="Rectangle 25"/>
          <p:cNvSpPr>
            <a:spLocks noChangeArrowheads="1"/>
          </p:cNvSpPr>
          <p:nvPr/>
        </p:nvSpPr>
        <p:spPr bwMode="auto">
          <a:xfrm>
            <a:off x="1835150" y="4005263"/>
            <a:ext cx="1512888" cy="57626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9900CC"/>
                </a:solidFill>
              </a:rPr>
              <a:t>Orig. Tape</a:t>
            </a:r>
          </a:p>
          <a:p>
            <a:pPr algn="ctr"/>
            <a:r>
              <a:rPr lang="en-US" sz="2000" b="1">
                <a:solidFill>
                  <a:srgbClr val="9900CC"/>
                </a:solidFill>
              </a:rPr>
              <a:t>Head</a:t>
            </a:r>
          </a:p>
        </p:txBody>
      </p:sp>
      <p:sp>
        <p:nvSpPr>
          <p:cNvPr id="181274" name="Line 26"/>
          <p:cNvSpPr>
            <a:spLocks noChangeShapeType="1"/>
          </p:cNvSpPr>
          <p:nvPr/>
        </p:nvSpPr>
        <p:spPr bwMode="auto">
          <a:xfrm>
            <a:off x="2987675" y="3644900"/>
            <a:ext cx="576263" cy="0"/>
          </a:xfrm>
          <a:prstGeom prst="line">
            <a:avLst/>
          </a:prstGeom>
          <a:noFill/>
          <a:ln w="50800">
            <a:solidFill>
              <a:srgbClr val="99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275" name="Line 27"/>
          <p:cNvSpPr>
            <a:spLocks noChangeShapeType="1"/>
          </p:cNvSpPr>
          <p:nvPr/>
        </p:nvSpPr>
        <p:spPr bwMode="auto">
          <a:xfrm>
            <a:off x="3132138" y="4365625"/>
            <a:ext cx="431800" cy="0"/>
          </a:xfrm>
          <a:prstGeom prst="line">
            <a:avLst/>
          </a:prstGeom>
          <a:noFill/>
          <a:ln w="50800">
            <a:solidFill>
              <a:srgbClr val="99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283" name="AutoShape 35"/>
          <p:cNvSpPr>
            <a:spLocks noChangeArrowheads="1"/>
          </p:cNvSpPr>
          <p:nvPr/>
        </p:nvSpPr>
        <p:spPr bwMode="auto">
          <a:xfrm>
            <a:off x="395288" y="5157788"/>
            <a:ext cx="3313112" cy="1223962"/>
          </a:xfrm>
          <a:prstGeom prst="wedgeRoundRectCallout">
            <a:avLst>
              <a:gd name="adj1" fmla="val -8889"/>
              <a:gd name="adj2" fmla="val -235083"/>
              <a:gd name="adj3" fmla="val 16667"/>
            </a:avLst>
          </a:prstGeom>
          <a:solidFill>
            <a:srgbClr val="FFFF99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Transition: </a:t>
            </a:r>
          </a:p>
          <a:p>
            <a:pPr algn="ctr"/>
            <a:r>
              <a:rPr lang="en-US"/>
              <a:t>(</a:t>
            </a:r>
            <a:r>
              <a:rPr lang="en-US" sz="2400"/>
              <a:t>st, </a:t>
            </a:r>
            <a:r>
              <a:rPr lang="en-US" sz="2400">
                <a:sym typeface="Symbol" pitchFamily="18" charset="2"/>
              </a:rPr>
              <a:t>)(st2,,right)</a:t>
            </a:r>
          </a:p>
        </p:txBody>
      </p:sp>
      <p:sp>
        <p:nvSpPr>
          <p:cNvPr id="181285" name="Line 37"/>
          <p:cNvSpPr>
            <a:spLocks noChangeShapeType="1"/>
          </p:cNvSpPr>
          <p:nvPr/>
        </p:nvSpPr>
        <p:spPr bwMode="auto">
          <a:xfrm>
            <a:off x="3563938" y="2420938"/>
            <a:ext cx="57626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287" name="Line 39"/>
          <p:cNvSpPr>
            <a:spLocks noChangeShapeType="1"/>
          </p:cNvSpPr>
          <p:nvPr/>
        </p:nvSpPr>
        <p:spPr bwMode="auto">
          <a:xfrm>
            <a:off x="3563938" y="2420938"/>
            <a:ext cx="10795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288" name="Line 40"/>
          <p:cNvSpPr>
            <a:spLocks noChangeShapeType="1"/>
          </p:cNvSpPr>
          <p:nvPr/>
        </p:nvSpPr>
        <p:spPr bwMode="auto">
          <a:xfrm>
            <a:off x="4645025" y="2420938"/>
            <a:ext cx="0" cy="1152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289" name="Line 41"/>
          <p:cNvSpPr>
            <a:spLocks noChangeShapeType="1"/>
          </p:cNvSpPr>
          <p:nvPr/>
        </p:nvSpPr>
        <p:spPr bwMode="auto">
          <a:xfrm>
            <a:off x="3563938" y="2420938"/>
            <a:ext cx="172878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290" name="Line 42"/>
          <p:cNvSpPr>
            <a:spLocks noChangeShapeType="1"/>
          </p:cNvSpPr>
          <p:nvPr/>
        </p:nvSpPr>
        <p:spPr bwMode="auto">
          <a:xfrm>
            <a:off x="5292725" y="2420938"/>
            <a:ext cx="0" cy="1152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291" name="Line 43"/>
          <p:cNvSpPr>
            <a:spLocks noChangeShapeType="1"/>
          </p:cNvSpPr>
          <p:nvPr/>
        </p:nvSpPr>
        <p:spPr bwMode="auto">
          <a:xfrm>
            <a:off x="3563938" y="2420938"/>
            <a:ext cx="259238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292" name="Line 44"/>
          <p:cNvSpPr>
            <a:spLocks noChangeShapeType="1"/>
          </p:cNvSpPr>
          <p:nvPr/>
        </p:nvSpPr>
        <p:spPr bwMode="auto">
          <a:xfrm>
            <a:off x="6156325" y="2420938"/>
            <a:ext cx="0" cy="1152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293" name="Rectangle 45"/>
          <p:cNvSpPr>
            <a:spLocks noChangeArrowheads="1"/>
          </p:cNvSpPr>
          <p:nvPr/>
        </p:nvSpPr>
        <p:spPr bwMode="auto">
          <a:xfrm>
            <a:off x="4427538" y="3500438"/>
            <a:ext cx="431800" cy="5048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ym typeface="Symbol" pitchFamily="18" charset="2"/>
              </a:rPr>
              <a:t></a:t>
            </a:r>
          </a:p>
        </p:txBody>
      </p:sp>
      <p:sp>
        <p:nvSpPr>
          <p:cNvPr id="181294" name="AutoShape 46"/>
          <p:cNvSpPr>
            <a:spLocks noChangeArrowheads="1"/>
          </p:cNvSpPr>
          <p:nvPr/>
        </p:nvSpPr>
        <p:spPr bwMode="auto">
          <a:xfrm>
            <a:off x="395288" y="5157788"/>
            <a:ext cx="3313112" cy="1223962"/>
          </a:xfrm>
          <a:prstGeom prst="wedgeRoundRectCallout">
            <a:avLst>
              <a:gd name="adj1" fmla="val -9273"/>
              <a:gd name="adj2" fmla="val -241051"/>
              <a:gd name="adj3" fmla="val 16667"/>
            </a:avLst>
          </a:prstGeom>
          <a:solidFill>
            <a:srgbClr val="FFFF99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Transition: </a:t>
            </a:r>
          </a:p>
          <a:p>
            <a:pPr algn="ctr"/>
            <a:r>
              <a:rPr lang="en-US"/>
              <a:t>(</a:t>
            </a:r>
            <a:r>
              <a:rPr lang="en-US" sz="2400"/>
              <a:t>st, </a:t>
            </a:r>
            <a:r>
              <a:rPr lang="en-US" sz="2400">
                <a:sym typeface="Symbol" pitchFamily="18" charset="2"/>
              </a:rPr>
              <a:t>)(st1,,left)</a:t>
            </a:r>
          </a:p>
        </p:txBody>
      </p:sp>
      <p:sp>
        <p:nvSpPr>
          <p:cNvPr id="181295" name="Rectangle 47"/>
          <p:cNvSpPr>
            <a:spLocks noChangeArrowheads="1"/>
          </p:cNvSpPr>
          <p:nvPr/>
        </p:nvSpPr>
        <p:spPr bwMode="auto">
          <a:xfrm>
            <a:off x="5292725" y="3573463"/>
            <a:ext cx="431800" cy="5048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ym typeface="Symbol" pitchFamily="18" charset="2"/>
              </a:rPr>
              <a:t></a:t>
            </a:r>
          </a:p>
        </p:txBody>
      </p:sp>
      <p:sp>
        <p:nvSpPr>
          <p:cNvPr id="181296" name="Rectangle 48"/>
          <p:cNvSpPr>
            <a:spLocks noChangeArrowheads="1"/>
          </p:cNvSpPr>
          <p:nvPr/>
        </p:nvSpPr>
        <p:spPr bwMode="auto">
          <a:xfrm>
            <a:off x="6372225" y="1628775"/>
            <a:ext cx="2303463" cy="936625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Tape shifts right,</a:t>
            </a:r>
          </a:p>
          <a:p>
            <a:pPr algn="ctr"/>
            <a:r>
              <a:rPr lang="en-US"/>
              <a:t>copy </a:t>
            </a:r>
            <a:r>
              <a:rPr lang="en-US">
                <a:sym typeface="Symbol" pitchFamily="18" charset="2"/>
              </a:rPr>
              <a:t> that was </a:t>
            </a:r>
          </a:p>
          <a:p>
            <a:pPr algn="ctr"/>
            <a:r>
              <a:rPr lang="en-US">
                <a:sym typeface="Symbol" pitchFamily="18" charset="2"/>
              </a:rPr>
              <a:t>in previous cell</a:t>
            </a:r>
          </a:p>
        </p:txBody>
      </p:sp>
      <p:sp>
        <p:nvSpPr>
          <p:cNvPr id="181297" name="Line 49"/>
          <p:cNvSpPr>
            <a:spLocks noChangeShapeType="1"/>
          </p:cNvSpPr>
          <p:nvPr/>
        </p:nvSpPr>
        <p:spPr bwMode="auto">
          <a:xfrm flipH="1">
            <a:off x="4716463" y="2565400"/>
            <a:ext cx="1943100" cy="1150938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298" name="Rectangle 50"/>
          <p:cNvSpPr>
            <a:spLocks noChangeArrowheads="1"/>
          </p:cNvSpPr>
          <p:nvPr/>
        </p:nvSpPr>
        <p:spPr bwMode="auto">
          <a:xfrm>
            <a:off x="5940425" y="5516563"/>
            <a:ext cx="2303463" cy="936625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Tape shifts right, head</a:t>
            </a:r>
          </a:p>
          <a:p>
            <a:pPr algn="ctr"/>
            <a:r>
              <a:rPr lang="en-US"/>
              <a:t>shifts left, Y stays in </a:t>
            </a:r>
          </a:p>
          <a:p>
            <a:pPr algn="ctr"/>
            <a:r>
              <a:rPr lang="en-US">
                <a:sym typeface="Symbol" pitchFamily="18" charset="2"/>
              </a:rPr>
              <a:t>place, copy </a:t>
            </a:r>
          </a:p>
        </p:txBody>
      </p:sp>
      <p:sp>
        <p:nvSpPr>
          <p:cNvPr id="181299" name="Line 51"/>
          <p:cNvSpPr>
            <a:spLocks noChangeShapeType="1"/>
          </p:cNvSpPr>
          <p:nvPr/>
        </p:nvSpPr>
        <p:spPr bwMode="auto">
          <a:xfrm flipH="1" flipV="1">
            <a:off x="5508625" y="4437063"/>
            <a:ext cx="2016125" cy="1008062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300" name="Rectangle 52"/>
          <p:cNvSpPr>
            <a:spLocks noChangeArrowheads="1"/>
          </p:cNvSpPr>
          <p:nvPr/>
        </p:nvSpPr>
        <p:spPr bwMode="auto">
          <a:xfrm>
            <a:off x="5940425" y="5516563"/>
            <a:ext cx="2303463" cy="936625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Insert result of “real”</a:t>
            </a:r>
          </a:p>
          <a:p>
            <a:pPr algn="ctr"/>
            <a:r>
              <a:rPr lang="en-US"/>
              <a:t>transition, </a:t>
            </a:r>
            <a:r>
              <a:rPr lang="en-US">
                <a:sym typeface="Symbol" pitchFamily="18" charset="2"/>
              </a:rPr>
              <a:t></a:t>
            </a:r>
          </a:p>
        </p:txBody>
      </p:sp>
      <p:sp>
        <p:nvSpPr>
          <p:cNvPr id="181301" name="Line 53"/>
          <p:cNvSpPr>
            <a:spLocks noChangeShapeType="1"/>
          </p:cNvSpPr>
          <p:nvPr/>
        </p:nvSpPr>
        <p:spPr bwMode="auto">
          <a:xfrm flipH="1" flipV="1">
            <a:off x="6227763" y="3716338"/>
            <a:ext cx="1368425" cy="1800225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302" name="AutoShape 54"/>
          <p:cNvSpPr>
            <a:spLocks noChangeArrowheads="1"/>
          </p:cNvSpPr>
          <p:nvPr/>
        </p:nvSpPr>
        <p:spPr bwMode="auto">
          <a:xfrm>
            <a:off x="395288" y="5157788"/>
            <a:ext cx="3313112" cy="1223962"/>
          </a:xfrm>
          <a:prstGeom prst="wedgeRoundRectCallout">
            <a:avLst>
              <a:gd name="adj1" fmla="val -9653"/>
              <a:gd name="adj2" fmla="val -242088"/>
              <a:gd name="adj3" fmla="val 16667"/>
            </a:avLst>
          </a:prstGeom>
          <a:solidFill>
            <a:srgbClr val="FFFF99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Transition: </a:t>
            </a:r>
          </a:p>
          <a:p>
            <a:pPr algn="ctr"/>
            <a:r>
              <a:rPr lang="en-US"/>
              <a:t>(</a:t>
            </a:r>
            <a:r>
              <a:rPr lang="en-US" sz="2400"/>
              <a:t>st, </a:t>
            </a:r>
            <a:r>
              <a:rPr lang="en-US" sz="2400">
                <a:sym typeface="Symbol" pitchFamily="18" charset="2"/>
              </a:rPr>
              <a:t>)(st3,,left)</a:t>
            </a:r>
          </a:p>
        </p:txBody>
      </p:sp>
      <p:sp>
        <p:nvSpPr>
          <p:cNvPr id="181304" name="AutoShape 56"/>
          <p:cNvSpPr>
            <a:spLocks noChangeArrowheads="1"/>
          </p:cNvSpPr>
          <p:nvPr/>
        </p:nvSpPr>
        <p:spPr bwMode="auto">
          <a:xfrm>
            <a:off x="3851275" y="1557338"/>
            <a:ext cx="792163" cy="431800"/>
          </a:xfrm>
          <a:prstGeom prst="horizontalScroll">
            <a:avLst>
              <a:gd name="adj" fmla="val 12500"/>
            </a:avLst>
          </a:prstGeom>
          <a:solidFill>
            <a:srgbClr val="DAC2DC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1305" name="Line 57"/>
          <p:cNvSpPr>
            <a:spLocks noChangeShapeType="1"/>
          </p:cNvSpPr>
          <p:nvPr/>
        </p:nvSpPr>
        <p:spPr bwMode="auto">
          <a:xfrm flipV="1">
            <a:off x="3492500" y="1412875"/>
            <a:ext cx="0" cy="21590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306" name="Line 58"/>
          <p:cNvSpPr>
            <a:spLocks noChangeShapeType="1"/>
          </p:cNvSpPr>
          <p:nvPr/>
        </p:nvSpPr>
        <p:spPr bwMode="auto">
          <a:xfrm>
            <a:off x="3492500" y="1412875"/>
            <a:ext cx="647700" cy="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307" name="Line 59"/>
          <p:cNvSpPr>
            <a:spLocks noChangeShapeType="1"/>
          </p:cNvSpPr>
          <p:nvPr/>
        </p:nvSpPr>
        <p:spPr bwMode="auto">
          <a:xfrm>
            <a:off x="4140200" y="1412875"/>
            <a:ext cx="0" cy="21590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81308" name="Rectangle 60"/>
          <p:cNvSpPr>
            <a:spLocks noChangeArrowheads="1"/>
          </p:cNvSpPr>
          <p:nvPr/>
        </p:nvSpPr>
        <p:spPr bwMode="auto">
          <a:xfrm>
            <a:off x="3851275" y="1628775"/>
            <a:ext cx="576263" cy="2873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</a:t>
            </a:r>
          </a:p>
        </p:txBody>
      </p:sp>
      <p:sp>
        <p:nvSpPr>
          <p:cNvPr id="181309" name="Rectangle 61"/>
          <p:cNvSpPr>
            <a:spLocks noChangeArrowheads="1"/>
          </p:cNvSpPr>
          <p:nvPr/>
        </p:nvSpPr>
        <p:spPr bwMode="auto">
          <a:xfrm>
            <a:off x="3851275" y="1628775"/>
            <a:ext cx="576263" cy="2873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</a:t>
            </a:r>
          </a:p>
        </p:txBody>
      </p:sp>
      <p:sp>
        <p:nvSpPr>
          <p:cNvPr id="181310" name="Rectangle 62"/>
          <p:cNvSpPr>
            <a:spLocks noChangeArrowheads="1"/>
          </p:cNvSpPr>
          <p:nvPr/>
        </p:nvSpPr>
        <p:spPr bwMode="auto">
          <a:xfrm>
            <a:off x="3779838" y="1628775"/>
            <a:ext cx="576262" cy="2873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</a:t>
            </a:r>
          </a:p>
        </p:txBody>
      </p:sp>
      <p:sp>
        <p:nvSpPr>
          <p:cNvPr id="181311" name="Rectangle 63"/>
          <p:cNvSpPr>
            <a:spLocks noChangeArrowheads="1"/>
          </p:cNvSpPr>
          <p:nvPr/>
        </p:nvSpPr>
        <p:spPr bwMode="auto">
          <a:xfrm>
            <a:off x="3851275" y="1628775"/>
            <a:ext cx="576263" cy="2873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81313" name="Rectangle 65"/>
          <p:cNvSpPr>
            <a:spLocks noChangeArrowheads="1"/>
          </p:cNvSpPr>
          <p:nvPr/>
        </p:nvSpPr>
        <p:spPr bwMode="auto">
          <a:xfrm>
            <a:off x="5940425" y="3500438"/>
            <a:ext cx="431800" cy="5048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ym typeface="Symbol" pitchFamily="18" charset="2"/>
              </a:rPr>
              <a:t>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81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81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81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181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181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181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8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181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181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7" dur="500"/>
                                        <p:tgtEl>
                                          <p:spTgt spid="181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8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8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000"/>
                                        <p:tgtEl>
                                          <p:spTgt spid="181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8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000"/>
                                        <p:tgtEl>
                                          <p:spTgt spid="18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8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/>
                                        <p:tgtEl>
                                          <p:spTgt spid="181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181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0" grpId="0"/>
      <p:bldP spid="181261" grpId="0"/>
      <p:bldP spid="181262" grpId="0"/>
      <p:bldP spid="181283" grpId="0" animBg="1"/>
      <p:bldP spid="181287" grpId="0" animBg="1"/>
      <p:bldP spid="181288" grpId="0" animBg="1"/>
      <p:bldP spid="181289" grpId="0" animBg="1"/>
      <p:bldP spid="181289" grpId="1" animBg="1"/>
      <p:bldP spid="181290" grpId="0" animBg="1"/>
      <p:bldP spid="181290" grpId="1" animBg="1"/>
      <p:bldP spid="181291" grpId="0" animBg="1"/>
      <p:bldP spid="181292" grpId="0" animBg="1"/>
      <p:bldP spid="181293" grpId="0"/>
      <p:bldP spid="181294" grpId="0" animBg="1"/>
      <p:bldP spid="181295" grpId="0"/>
      <p:bldP spid="181296" grpId="0" animBg="1"/>
      <p:bldP spid="181296" grpId="1" animBg="1"/>
      <p:bldP spid="181297" grpId="0" animBg="1"/>
      <p:bldP spid="181297" grpId="1" animBg="1"/>
      <p:bldP spid="181298" grpId="0" animBg="1"/>
      <p:bldP spid="181298" grpId="1" animBg="1"/>
      <p:bldP spid="181299" grpId="0" animBg="1"/>
      <p:bldP spid="181299" grpId="1" animBg="1"/>
      <p:bldP spid="181300" grpId="0" animBg="1"/>
      <p:bldP spid="181300" grpId="1" animBg="1"/>
      <p:bldP spid="181301" grpId="0" animBg="1"/>
      <p:bldP spid="181301" grpId="1" animBg="1"/>
      <p:bldP spid="181302" grpId="0" animBg="1"/>
      <p:bldP spid="181308" grpId="0"/>
      <p:bldP spid="181309" grpId="0"/>
      <p:bldP spid="181310" grpId="0"/>
      <p:bldP spid="181310" grpId="1"/>
      <p:bldP spid="181311" grpId="0"/>
      <p:bldP spid="181311" grpId="1"/>
      <p:bldP spid="1813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3375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CC00CC"/>
                </a:solidFill>
              </a:rPr>
              <a:t>The Polynomial Based Solution</a:t>
            </a:r>
            <a:r>
              <a:rPr lang="en-US" sz="2800" smtClean="0">
                <a:solidFill>
                  <a:srgbClr val="CC00CC"/>
                </a:solidFill>
              </a:rPr>
              <a:t/>
            </a:r>
            <a:br>
              <a:rPr lang="en-US" sz="2800" smtClean="0">
                <a:solidFill>
                  <a:srgbClr val="CC00CC"/>
                </a:solidFill>
              </a:rPr>
            </a:br>
            <a:r>
              <a:rPr lang="en-US" sz="2800" smtClean="0">
                <a:solidFill>
                  <a:srgbClr val="CC00CC"/>
                </a:solidFill>
              </a:rPr>
              <a:t> </a:t>
            </a:r>
            <a:r>
              <a:rPr lang="en-US" sz="3200" smtClean="0">
                <a:solidFill>
                  <a:srgbClr val="CC00CC"/>
                </a:solidFill>
              </a:rPr>
              <a:t>Shamir’s (k,n)-threshold scheme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84313"/>
            <a:ext cx="8064500" cy="5113337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9999"/>
                </a:solidFill>
              </a:rPr>
              <a:t>Secret: </a:t>
            </a:r>
            <a:r>
              <a:rPr lang="en-US" dirty="0" err="1" smtClean="0">
                <a:solidFill>
                  <a:srgbClr val="009999"/>
                </a:solidFill>
              </a:rPr>
              <a:t>Globl</a:t>
            </a:r>
            <a:r>
              <a:rPr lang="en-US" dirty="0" smtClean="0">
                <a:solidFill>
                  <a:srgbClr val="009999"/>
                </a:solidFill>
              </a:rPr>
              <a:t> secret </a:t>
            </a:r>
            <a:r>
              <a:rPr lang="en-US" dirty="0" err="1" smtClean="0">
                <a:solidFill>
                  <a:srgbClr val="009999"/>
                </a:solidFill>
              </a:rPr>
              <a:t>gs</a:t>
            </a:r>
            <a:endParaRPr lang="en-US" dirty="0" smtClean="0">
              <a:solidFill>
                <a:srgbClr val="6600CC"/>
              </a:solidFill>
            </a:endParaRPr>
          </a:p>
          <a:p>
            <a:pPr lvl="1" eaLnBrk="1" hangingPunct="1">
              <a:buFontTx/>
              <a:buChar char="•"/>
            </a:pPr>
            <a:r>
              <a:rPr lang="en-US" dirty="0" smtClean="0">
                <a:solidFill>
                  <a:srgbClr val="9900FF"/>
                </a:solidFill>
              </a:rPr>
              <a:t>p(x) = a</a:t>
            </a:r>
            <a:r>
              <a:rPr lang="en-US" baseline="-25000" dirty="0" smtClean="0">
                <a:solidFill>
                  <a:srgbClr val="9900FF"/>
                </a:solidFill>
              </a:rPr>
              <a:t>0</a:t>
            </a:r>
            <a:r>
              <a:rPr lang="en-US" dirty="0" smtClean="0">
                <a:solidFill>
                  <a:srgbClr val="9900FF"/>
                </a:solidFill>
              </a:rPr>
              <a:t>+a</a:t>
            </a:r>
            <a:r>
              <a:rPr lang="en-US" baseline="-25000" dirty="0" smtClean="0">
                <a:solidFill>
                  <a:srgbClr val="9900FF"/>
                </a:solidFill>
              </a:rPr>
              <a:t>1</a:t>
            </a:r>
            <a:r>
              <a:rPr lang="en-US" dirty="0" smtClean="0">
                <a:solidFill>
                  <a:srgbClr val="9900FF"/>
                </a:solidFill>
              </a:rPr>
              <a:t>x+a</a:t>
            </a:r>
            <a:r>
              <a:rPr lang="en-US" baseline="-25000" dirty="0" smtClean="0">
                <a:solidFill>
                  <a:srgbClr val="9900FF"/>
                </a:solidFill>
              </a:rPr>
              <a:t>2</a:t>
            </a:r>
            <a:r>
              <a:rPr lang="en-US" dirty="0" smtClean="0">
                <a:solidFill>
                  <a:srgbClr val="9900FF"/>
                </a:solidFill>
              </a:rPr>
              <a:t>x</a:t>
            </a:r>
            <a:r>
              <a:rPr lang="en-US" baseline="30000" dirty="0" smtClean="0">
                <a:solidFill>
                  <a:srgbClr val="9900FF"/>
                </a:solidFill>
              </a:rPr>
              <a:t>2</a:t>
            </a:r>
            <a:r>
              <a:rPr lang="en-US" dirty="0" smtClean="0">
                <a:solidFill>
                  <a:srgbClr val="9900FF"/>
                </a:solidFill>
              </a:rPr>
              <a:t>+…+</a:t>
            </a:r>
            <a:r>
              <a:rPr lang="en-US" dirty="0" err="1" smtClean="0">
                <a:solidFill>
                  <a:srgbClr val="9900FF"/>
                </a:solidFill>
              </a:rPr>
              <a:t>a</a:t>
            </a:r>
            <a:r>
              <a:rPr lang="en-US" baseline="-25000" dirty="0" err="1" smtClean="0">
                <a:solidFill>
                  <a:srgbClr val="9900FF"/>
                </a:solidFill>
              </a:rPr>
              <a:t>k</a:t>
            </a:r>
            <a:r>
              <a:rPr lang="en-US" dirty="0" err="1" smtClean="0">
                <a:solidFill>
                  <a:srgbClr val="9900FF"/>
                </a:solidFill>
              </a:rPr>
              <a:t>x</a:t>
            </a:r>
            <a:r>
              <a:rPr lang="en-US" baseline="30000" dirty="0" err="1" smtClean="0">
                <a:solidFill>
                  <a:srgbClr val="9900FF"/>
                </a:solidFill>
              </a:rPr>
              <a:t>k</a:t>
            </a:r>
            <a:endParaRPr lang="en-US" dirty="0" smtClean="0">
              <a:solidFill>
                <a:srgbClr val="9900FF"/>
              </a:solidFill>
            </a:endParaRPr>
          </a:p>
          <a:p>
            <a:pPr lvl="1" eaLnBrk="1" hangingPunct="1">
              <a:buFontTx/>
              <a:buChar char="•"/>
            </a:pPr>
            <a:r>
              <a:rPr lang="en-US" dirty="0" smtClean="0">
                <a:solidFill>
                  <a:srgbClr val="9900FF"/>
                </a:solidFill>
              </a:rPr>
              <a:t>a</a:t>
            </a:r>
            <a:r>
              <a:rPr lang="en-US" baseline="-25000" dirty="0" smtClean="0">
                <a:solidFill>
                  <a:srgbClr val="9900FF"/>
                </a:solidFill>
              </a:rPr>
              <a:t>1</a:t>
            </a:r>
            <a:r>
              <a:rPr lang="en-US" dirty="0" smtClean="0">
                <a:solidFill>
                  <a:srgbClr val="9900FF"/>
                </a:solidFill>
              </a:rPr>
              <a:t>..</a:t>
            </a:r>
            <a:r>
              <a:rPr lang="en-US" dirty="0" err="1" smtClean="0">
                <a:solidFill>
                  <a:srgbClr val="9900FF"/>
                </a:solidFill>
              </a:rPr>
              <a:t>a</a:t>
            </a:r>
            <a:r>
              <a:rPr lang="en-US" baseline="-25000" dirty="0" err="1" smtClean="0">
                <a:solidFill>
                  <a:srgbClr val="9900FF"/>
                </a:solidFill>
              </a:rPr>
              <a:t>k</a:t>
            </a:r>
            <a:r>
              <a:rPr lang="en-US" dirty="0" smtClean="0">
                <a:solidFill>
                  <a:srgbClr val="9900FF"/>
                </a:solidFill>
              </a:rPr>
              <a:t> are random</a:t>
            </a:r>
          </a:p>
          <a:p>
            <a:pPr lvl="1" eaLnBrk="1" hangingPunct="1">
              <a:buFontTx/>
              <a:buChar char="•"/>
            </a:pPr>
            <a:r>
              <a:rPr lang="en-US" dirty="0" smtClean="0">
                <a:solidFill>
                  <a:srgbClr val="9900FF"/>
                </a:solidFill>
              </a:rPr>
              <a:t>Secret: a</a:t>
            </a:r>
            <a:r>
              <a:rPr lang="en-US" baseline="-25000" dirty="0" smtClean="0">
                <a:solidFill>
                  <a:srgbClr val="9900FF"/>
                </a:solidFill>
              </a:rPr>
              <a:t>0 </a:t>
            </a:r>
            <a:r>
              <a:rPr lang="en-US" dirty="0" smtClean="0">
                <a:solidFill>
                  <a:srgbClr val="9900FF"/>
                </a:solidFill>
              </a:rPr>
              <a:t>= </a:t>
            </a:r>
            <a:r>
              <a:rPr lang="en-US" dirty="0" err="1" smtClean="0">
                <a:solidFill>
                  <a:srgbClr val="9900FF"/>
                </a:solidFill>
              </a:rPr>
              <a:t>gs</a:t>
            </a:r>
            <a:r>
              <a:rPr lang="en-US" dirty="0" smtClean="0">
                <a:solidFill>
                  <a:srgbClr val="9900FF"/>
                </a:solidFill>
              </a:rPr>
              <a:t/>
            </a:r>
            <a:br>
              <a:rPr lang="en-US" dirty="0" smtClean="0">
                <a:solidFill>
                  <a:srgbClr val="9900FF"/>
                </a:solidFill>
              </a:rPr>
            </a:br>
            <a:endParaRPr lang="en-US" baseline="-25000" dirty="0" smtClean="0">
              <a:solidFill>
                <a:srgbClr val="9900FF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009999"/>
                </a:solidFill>
              </a:rPr>
              <a:t>Secret distribution</a:t>
            </a:r>
          </a:p>
          <a:p>
            <a:pPr lvl="1" eaLnBrk="1" hangingPunct="1">
              <a:buFontTx/>
              <a:buChar char="•"/>
            </a:pPr>
            <a:r>
              <a:rPr lang="en-US" dirty="0" smtClean="0">
                <a:solidFill>
                  <a:srgbClr val="9900FF"/>
                </a:solidFill>
              </a:rPr>
              <a:t>n distinct points: (</a:t>
            </a:r>
            <a:r>
              <a:rPr lang="en-US" dirty="0" err="1" smtClean="0">
                <a:solidFill>
                  <a:srgbClr val="9900FF"/>
                </a:solidFill>
              </a:rPr>
              <a:t>x</a:t>
            </a:r>
            <a:r>
              <a:rPr lang="en-US" baseline="-25000" dirty="0" err="1" smtClean="0">
                <a:solidFill>
                  <a:srgbClr val="9900FF"/>
                </a:solidFill>
              </a:rPr>
              <a:t>i</a:t>
            </a:r>
            <a:r>
              <a:rPr lang="en-US" dirty="0" err="1" smtClean="0">
                <a:solidFill>
                  <a:srgbClr val="9900FF"/>
                </a:solidFill>
              </a:rPr>
              <a:t>,p</a:t>
            </a:r>
            <a:r>
              <a:rPr lang="en-US" dirty="0" smtClean="0">
                <a:solidFill>
                  <a:srgbClr val="9900FF"/>
                </a:solidFill>
              </a:rPr>
              <a:t>(x</a:t>
            </a:r>
            <a:r>
              <a:rPr lang="en-US" baseline="-25000" dirty="0" smtClean="0">
                <a:solidFill>
                  <a:srgbClr val="9900FF"/>
                </a:solidFill>
              </a:rPr>
              <a:t>i</a:t>
            </a:r>
            <a:r>
              <a:rPr lang="en-US" dirty="0" smtClean="0">
                <a:solidFill>
                  <a:srgbClr val="9900FF"/>
                </a:solidFill>
              </a:rPr>
              <a:t>)), </a:t>
            </a:r>
            <a:r>
              <a:rPr lang="en-US" dirty="0" smtClean="0">
                <a:solidFill>
                  <a:srgbClr val="9900FF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9900FF"/>
                </a:solidFill>
              </a:rPr>
              <a:t>x</a:t>
            </a:r>
            <a:r>
              <a:rPr lang="en-US" baseline="-25000" dirty="0" smtClean="0">
                <a:solidFill>
                  <a:srgbClr val="9900FF"/>
                </a:solidFill>
              </a:rPr>
              <a:t>i</a:t>
            </a:r>
            <a:r>
              <a:rPr lang="en-US" baseline="-25000" dirty="0" smtClean="0">
                <a:solidFill>
                  <a:srgbClr val="9900FF"/>
                </a:solidFill>
                <a:sym typeface="Symbol" pitchFamily="18" charset="2"/>
              </a:rPr>
              <a:t></a:t>
            </a:r>
            <a:r>
              <a:rPr lang="en-US" dirty="0" smtClean="0">
                <a:solidFill>
                  <a:srgbClr val="9900FF"/>
                </a:solidFill>
                <a:sym typeface="Symbol" pitchFamily="18" charset="2"/>
              </a:rPr>
              <a:t> 0</a:t>
            </a:r>
          </a:p>
          <a:p>
            <a:pPr lvl="1" eaLnBrk="1" hangingPunct="1">
              <a:buFontTx/>
              <a:buChar char="•"/>
            </a:pPr>
            <a:r>
              <a:rPr lang="en-US" dirty="0" err="1" smtClean="0">
                <a:solidFill>
                  <a:srgbClr val="9900FF"/>
                </a:solidFill>
              </a:rPr>
              <a:t>gs</a:t>
            </a:r>
            <a:r>
              <a:rPr lang="en-US" dirty="0" smtClean="0">
                <a:solidFill>
                  <a:srgbClr val="9900FF"/>
                </a:solidFill>
              </a:rPr>
              <a:t> = p(0)</a:t>
            </a:r>
            <a:endParaRPr lang="en-US" dirty="0" smtClean="0">
              <a:solidFill>
                <a:srgbClr val="9900FF"/>
              </a:solidFill>
              <a:sym typeface="Symbol" pitchFamily="18" charset="2"/>
            </a:endParaRPr>
          </a:p>
          <a:p>
            <a:pPr lvl="1" eaLnBrk="1" hangingPunct="1">
              <a:buFontTx/>
              <a:buChar char="•"/>
            </a:pPr>
            <a:r>
              <a:rPr lang="en-US" dirty="0" smtClean="0">
                <a:solidFill>
                  <a:srgbClr val="9900FF"/>
                </a:solidFill>
              </a:rPr>
              <a:t>Any k+1 points reveals the secret </a:t>
            </a:r>
          </a:p>
          <a:p>
            <a:pPr lvl="1" eaLnBrk="1" hangingPunct="1">
              <a:buFontTx/>
              <a:buChar char="•"/>
            </a:pPr>
            <a:r>
              <a:rPr lang="en-US" dirty="0" smtClean="0">
                <a:solidFill>
                  <a:srgbClr val="9900FF"/>
                </a:solidFill>
              </a:rPr>
              <a:t>No less than k+1 reveals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TM Transitions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539750" y="5300663"/>
            <a:ext cx="2447925" cy="64928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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2987675" y="5300663"/>
            <a:ext cx="2447925" cy="64928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sym typeface="Symbol" pitchFamily="18" charset="2"/>
              </a:rPr>
              <a:t></a:t>
            </a:r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5435600" y="5300663"/>
            <a:ext cx="2447925" cy="64928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7885113" y="5300663"/>
            <a:ext cx="863600" cy="64928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/>
              <a:t>…</a:t>
            </a:r>
          </a:p>
        </p:txBody>
      </p:sp>
      <p:sp>
        <p:nvSpPr>
          <p:cNvPr id="158730" name="Rectangle 10"/>
          <p:cNvSpPr>
            <a:spLocks noChangeArrowheads="1"/>
          </p:cNvSpPr>
          <p:nvPr/>
        </p:nvSpPr>
        <p:spPr bwMode="auto">
          <a:xfrm>
            <a:off x="3851275" y="6092825"/>
            <a:ext cx="2017713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Tape</a:t>
            </a:r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>
            <a:off x="2195513" y="6381750"/>
            <a:ext cx="115252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 flipV="1">
            <a:off x="3348038" y="5949950"/>
            <a:ext cx="0" cy="431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539750" y="6092825"/>
            <a:ext cx="1655763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/>
              <a:t>Tape head</a:t>
            </a:r>
          </a:p>
        </p:txBody>
      </p:sp>
      <p:sp>
        <p:nvSpPr>
          <p:cNvPr id="158734" name="Rectangle 14"/>
          <p:cNvSpPr>
            <a:spLocks noChangeArrowheads="1"/>
          </p:cNvSpPr>
          <p:nvPr/>
        </p:nvSpPr>
        <p:spPr bwMode="auto">
          <a:xfrm>
            <a:off x="1042988" y="2133600"/>
            <a:ext cx="720725" cy="503238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st1</a:t>
            </a:r>
          </a:p>
        </p:txBody>
      </p: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1042988" y="2636838"/>
            <a:ext cx="720725" cy="503237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st2</a:t>
            </a:r>
          </a:p>
        </p:txBody>
      </p:sp>
      <p:sp>
        <p:nvSpPr>
          <p:cNvPr id="158736" name="Rectangle 16"/>
          <p:cNvSpPr>
            <a:spLocks noChangeArrowheads="1"/>
          </p:cNvSpPr>
          <p:nvPr/>
        </p:nvSpPr>
        <p:spPr bwMode="auto">
          <a:xfrm>
            <a:off x="1042988" y="3141663"/>
            <a:ext cx="720725" cy="503237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…</a:t>
            </a:r>
          </a:p>
        </p:txBody>
      </p:sp>
      <p:sp>
        <p:nvSpPr>
          <p:cNvPr id="158737" name="Rectangle 17"/>
          <p:cNvSpPr>
            <a:spLocks noChangeArrowheads="1"/>
          </p:cNvSpPr>
          <p:nvPr/>
        </p:nvSpPr>
        <p:spPr bwMode="auto">
          <a:xfrm>
            <a:off x="1042988" y="3644900"/>
            <a:ext cx="720725" cy="503238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st</a:t>
            </a:r>
          </a:p>
        </p:txBody>
      </p:sp>
      <p:sp>
        <p:nvSpPr>
          <p:cNvPr id="158738" name="Rectangle 18"/>
          <p:cNvSpPr>
            <a:spLocks noChangeArrowheads="1"/>
          </p:cNvSpPr>
          <p:nvPr/>
        </p:nvSpPr>
        <p:spPr bwMode="auto">
          <a:xfrm>
            <a:off x="1042988" y="4149725"/>
            <a:ext cx="720725" cy="503238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…</a:t>
            </a:r>
          </a:p>
        </p:txBody>
      </p:sp>
      <p:sp>
        <p:nvSpPr>
          <p:cNvPr id="158739" name="Rectangle 19"/>
          <p:cNvSpPr>
            <a:spLocks noChangeArrowheads="1"/>
          </p:cNvSpPr>
          <p:nvPr/>
        </p:nvSpPr>
        <p:spPr bwMode="auto">
          <a:xfrm>
            <a:off x="395288" y="1412875"/>
            <a:ext cx="2017712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States</a:t>
            </a:r>
          </a:p>
        </p:txBody>
      </p:sp>
      <p:sp>
        <p:nvSpPr>
          <p:cNvPr id="158740" name="Rectangle 20"/>
          <p:cNvSpPr>
            <a:spLocks noChangeArrowheads="1"/>
          </p:cNvSpPr>
          <p:nvPr/>
        </p:nvSpPr>
        <p:spPr bwMode="auto">
          <a:xfrm>
            <a:off x="3492500" y="1557338"/>
            <a:ext cx="2232025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Transition Table</a:t>
            </a:r>
          </a:p>
        </p:txBody>
      </p:sp>
      <p:sp>
        <p:nvSpPr>
          <p:cNvPr id="158741" name="Rectangle 21"/>
          <p:cNvSpPr>
            <a:spLocks noChangeArrowheads="1"/>
          </p:cNvSpPr>
          <p:nvPr/>
        </p:nvSpPr>
        <p:spPr bwMode="auto">
          <a:xfrm>
            <a:off x="2555875" y="2636838"/>
            <a:ext cx="720725" cy="503237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st1</a:t>
            </a:r>
          </a:p>
        </p:txBody>
      </p:sp>
      <p:sp>
        <p:nvSpPr>
          <p:cNvPr id="158744" name="Rectangle 24"/>
          <p:cNvSpPr>
            <a:spLocks noChangeArrowheads="1"/>
          </p:cNvSpPr>
          <p:nvPr/>
        </p:nvSpPr>
        <p:spPr bwMode="auto">
          <a:xfrm>
            <a:off x="2555875" y="3141663"/>
            <a:ext cx="720725" cy="503237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…</a:t>
            </a:r>
          </a:p>
        </p:txBody>
      </p:sp>
      <p:sp>
        <p:nvSpPr>
          <p:cNvPr id="158746" name="Rectangle 26"/>
          <p:cNvSpPr>
            <a:spLocks noChangeArrowheads="1"/>
          </p:cNvSpPr>
          <p:nvPr/>
        </p:nvSpPr>
        <p:spPr bwMode="auto">
          <a:xfrm>
            <a:off x="2555875" y="4149725"/>
            <a:ext cx="720725" cy="503238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…</a:t>
            </a:r>
          </a:p>
        </p:txBody>
      </p:sp>
      <p:sp>
        <p:nvSpPr>
          <p:cNvPr id="158747" name="Rectangle 27"/>
          <p:cNvSpPr>
            <a:spLocks noChangeArrowheads="1"/>
          </p:cNvSpPr>
          <p:nvPr/>
        </p:nvSpPr>
        <p:spPr bwMode="auto">
          <a:xfrm>
            <a:off x="3276600" y="2133600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8748" name="Rectangle 28"/>
          <p:cNvSpPr>
            <a:spLocks noChangeArrowheads="1"/>
          </p:cNvSpPr>
          <p:nvPr/>
        </p:nvSpPr>
        <p:spPr bwMode="auto">
          <a:xfrm>
            <a:off x="3995738" y="2133600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…</a:t>
            </a:r>
          </a:p>
        </p:txBody>
      </p:sp>
      <p:sp>
        <p:nvSpPr>
          <p:cNvPr id="158750" name="Rectangle 30"/>
          <p:cNvSpPr>
            <a:spLocks noChangeArrowheads="1"/>
          </p:cNvSpPr>
          <p:nvPr/>
        </p:nvSpPr>
        <p:spPr bwMode="auto">
          <a:xfrm>
            <a:off x="5435600" y="2133600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…</a:t>
            </a:r>
          </a:p>
        </p:txBody>
      </p:sp>
      <p:sp>
        <p:nvSpPr>
          <p:cNvPr id="158751" name="Rectangle 31"/>
          <p:cNvSpPr>
            <a:spLocks noChangeArrowheads="1"/>
          </p:cNvSpPr>
          <p:nvPr/>
        </p:nvSpPr>
        <p:spPr bwMode="auto">
          <a:xfrm>
            <a:off x="3276600" y="26368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58752" name="Rectangle 32"/>
          <p:cNvSpPr>
            <a:spLocks noChangeArrowheads="1"/>
          </p:cNvSpPr>
          <p:nvPr/>
        </p:nvSpPr>
        <p:spPr bwMode="auto">
          <a:xfrm>
            <a:off x="3995738" y="26368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58753" name="Rectangle 33"/>
          <p:cNvSpPr>
            <a:spLocks noChangeArrowheads="1"/>
          </p:cNvSpPr>
          <p:nvPr/>
        </p:nvSpPr>
        <p:spPr bwMode="auto">
          <a:xfrm>
            <a:off x="4716463" y="26368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58754" name="Rectangle 34"/>
          <p:cNvSpPr>
            <a:spLocks noChangeArrowheads="1"/>
          </p:cNvSpPr>
          <p:nvPr/>
        </p:nvSpPr>
        <p:spPr bwMode="auto">
          <a:xfrm>
            <a:off x="5435600" y="26368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58755" name="Rectangle 35"/>
          <p:cNvSpPr>
            <a:spLocks noChangeArrowheads="1"/>
          </p:cNvSpPr>
          <p:nvPr/>
        </p:nvSpPr>
        <p:spPr bwMode="auto">
          <a:xfrm>
            <a:off x="3276600" y="314166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58756" name="Rectangle 36"/>
          <p:cNvSpPr>
            <a:spLocks noChangeArrowheads="1"/>
          </p:cNvSpPr>
          <p:nvPr/>
        </p:nvSpPr>
        <p:spPr bwMode="auto">
          <a:xfrm>
            <a:off x="3995738" y="314166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58757" name="Rectangle 37"/>
          <p:cNvSpPr>
            <a:spLocks noChangeArrowheads="1"/>
          </p:cNvSpPr>
          <p:nvPr/>
        </p:nvSpPr>
        <p:spPr bwMode="auto">
          <a:xfrm>
            <a:off x="4716463" y="314166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58758" name="Rectangle 38"/>
          <p:cNvSpPr>
            <a:spLocks noChangeArrowheads="1"/>
          </p:cNvSpPr>
          <p:nvPr/>
        </p:nvSpPr>
        <p:spPr bwMode="auto">
          <a:xfrm>
            <a:off x="5435600" y="314166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58759" name="Rectangle 39"/>
          <p:cNvSpPr>
            <a:spLocks noChangeArrowheads="1"/>
          </p:cNvSpPr>
          <p:nvPr/>
        </p:nvSpPr>
        <p:spPr bwMode="auto">
          <a:xfrm>
            <a:off x="3276600" y="36449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58760" name="Rectangle 40"/>
          <p:cNvSpPr>
            <a:spLocks noChangeArrowheads="1"/>
          </p:cNvSpPr>
          <p:nvPr/>
        </p:nvSpPr>
        <p:spPr bwMode="auto">
          <a:xfrm>
            <a:off x="3995738" y="36449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58762" name="Rectangle 42"/>
          <p:cNvSpPr>
            <a:spLocks noChangeArrowheads="1"/>
          </p:cNvSpPr>
          <p:nvPr/>
        </p:nvSpPr>
        <p:spPr bwMode="auto">
          <a:xfrm>
            <a:off x="5435600" y="36449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58763" name="Rectangle 43"/>
          <p:cNvSpPr>
            <a:spLocks noChangeArrowheads="1"/>
          </p:cNvSpPr>
          <p:nvPr/>
        </p:nvSpPr>
        <p:spPr bwMode="auto">
          <a:xfrm>
            <a:off x="3276600" y="4149725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58764" name="Rectangle 44"/>
          <p:cNvSpPr>
            <a:spLocks noChangeArrowheads="1"/>
          </p:cNvSpPr>
          <p:nvPr/>
        </p:nvSpPr>
        <p:spPr bwMode="auto">
          <a:xfrm>
            <a:off x="3995738" y="4149725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58765" name="Rectangle 45"/>
          <p:cNvSpPr>
            <a:spLocks noChangeArrowheads="1"/>
          </p:cNvSpPr>
          <p:nvPr/>
        </p:nvSpPr>
        <p:spPr bwMode="auto">
          <a:xfrm>
            <a:off x="4716463" y="4149725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58766" name="Rectangle 46"/>
          <p:cNvSpPr>
            <a:spLocks noChangeArrowheads="1"/>
          </p:cNvSpPr>
          <p:nvPr/>
        </p:nvSpPr>
        <p:spPr bwMode="auto">
          <a:xfrm>
            <a:off x="5435600" y="4149725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58761" name="Rectangle 41"/>
          <p:cNvSpPr>
            <a:spLocks noChangeArrowheads="1"/>
          </p:cNvSpPr>
          <p:nvPr/>
        </p:nvSpPr>
        <p:spPr bwMode="auto">
          <a:xfrm>
            <a:off x="4716463" y="36449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ns,</a:t>
            </a:r>
            <a:r>
              <a:rPr lang="en-US" sz="2800">
                <a:sym typeface="Symbol" pitchFamily="18" charset="2"/>
              </a:rPr>
              <a:t></a:t>
            </a:r>
          </a:p>
        </p:txBody>
      </p:sp>
      <p:sp>
        <p:nvSpPr>
          <p:cNvPr id="158745" name="Rectangle 25"/>
          <p:cNvSpPr>
            <a:spLocks noChangeArrowheads="1"/>
          </p:cNvSpPr>
          <p:nvPr/>
        </p:nvSpPr>
        <p:spPr bwMode="auto">
          <a:xfrm>
            <a:off x="2555875" y="3644900"/>
            <a:ext cx="720725" cy="503238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st</a:t>
            </a:r>
          </a:p>
        </p:txBody>
      </p:sp>
      <p:sp>
        <p:nvSpPr>
          <p:cNvPr id="158749" name="Rectangle 29"/>
          <p:cNvSpPr>
            <a:spLocks noChangeArrowheads="1"/>
          </p:cNvSpPr>
          <p:nvPr/>
        </p:nvSpPr>
        <p:spPr bwMode="auto">
          <a:xfrm>
            <a:off x="4716463" y="2133600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sym typeface="Symbol" pitchFamily="18" charset="2"/>
              </a:rPr>
              <a:t></a:t>
            </a:r>
          </a:p>
        </p:txBody>
      </p:sp>
      <p:sp>
        <p:nvSpPr>
          <p:cNvPr id="158767" name="Rectangle 47"/>
          <p:cNvSpPr>
            <a:spLocks noChangeArrowheads="1"/>
          </p:cNvSpPr>
          <p:nvPr/>
        </p:nvSpPr>
        <p:spPr bwMode="auto">
          <a:xfrm>
            <a:off x="2987675" y="5300663"/>
            <a:ext cx="2447925" cy="64928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sym typeface="Symbol" pitchFamily="18" charset="2"/>
              </a:rPr>
              <a:t></a:t>
            </a:r>
          </a:p>
        </p:txBody>
      </p:sp>
      <p:sp>
        <p:nvSpPr>
          <p:cNvPr id="158768" name="Rectangle 48"/>
          <p:cNvSpPr>
            <a:spLocks noChangeArrowheads="1"/>
          </p:cNvSpPr>
          <p:nvPr/>
        </p:nvSpPr>
        <p:spPr bwMode="auto">
          <a:xfrm>
            <a:off x="1042988" y="3141663"/>
            <a:ext cx="720725" cy="503237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ns</a:t>
            </a:r>
          </a:p>
        </p:txBody>
      </p:sp>
      <p:sp>
        <p:nvSpPr>
          <p:cNvPr id="158769" name="Rectangle 49"/>
          <p:cNvSpPr>
            <a:spLocks noChangeArrowheads="1"/>
          </p:cNvSpPr>
          <p:nvPr/>
        </p:nvSpPr>
        <p:spPr bwMode="auto">
          <a:xfrm>
            <a:off x="1042988" y="3644900"/>
            <a:ext cx="720725" cy="503238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…</a:t>
            </a:r>
          </a:p>
        </p:txBody>
      </p:sp>
      <p:sp>
        <p:nvSpPr>
          <p:cNvPr id="158770" name="Line 50"/>
          <p:cNvSpPr>
            <a:spLocks noChangeShapeType="1"/>
          </p:cNvSpPr>
          <p:nvPr/>
        </p:nvSpPr>
        <p:spPr bwMode="auto">
          <a:xfrm>
            <a:off x="6588125" y="6381750"/>
            <a:ext cx="115252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58771" name="Line 51"/>
          <p:cNvSpPr>
            <a:spLocks noChangeShapeType="1"/>
          </p:cNvSpPr>
          <p:nvPr/>
        </p:nvSpPr>
        <p:spPr bwMode="auto">
          <a:xfrm flipV="1">
            <a:off x="6588125" y="5949950"/>
            <a:ext cx="0" cy="431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5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5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5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5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5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5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5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5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5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31" dur="2000" fill="hold"/>
                                        <p:tgtEl>
                                          <p:spTgt spid="1587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2" presetID="4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2"/>
                                    </p:cond>
                                  </p:endCondLst>
                                  <p:childTnLst>
                                    <p:anim to="1.5" calcmode="lin" valueType="num">
                                      <p:cBhvr override="childStyle">
                                        <p:cTn id="133" dur="2000" fill="hold"/>
                                        <p:tgtEl>
                                          <p:spTgt spid="15875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4" presetID="4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anim to="1.5" calcmode="lin" valueType="num">
                                      <p:cBhvr override="childStyle">
                                        <p:cTn id="135" dur="2000" fill="hold"/>
                                        <p:tgtEl>
                                          <p:spTgt spid="15876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6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37" dur="2000" fill="hold"/>
                                        <p:tgtEl>
                                          <p:spTgt spid="15876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8" presetID="4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8"/>
                                    </p:cond>
                                  </p:endCondLst>
                                  <p:childTnLst>
                                    <p:anim to="1.5" calcmode="lin" valueType="num">
                                      <p:cBhvr override="childStyle">
                                        <p:cTn id="139" dur="2000" fill="hold"/>
                                        <p:tgtEl>
                                          <p:spTgt spid="15876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0" presetID="4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anim to="1.5" calcmode="lin" valueType="num">
                                      <p:cBhvr override="childStyle">
                                        <p:cTn id="141" dur="2000" fill="hold"/>
                                        <p:tgtEl>
                                          <p:spTgt spid="15875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2" presetID="4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2"/>
                                    </p:cond>
                                  </p:endCondLst>
                                  <p:childTnLst>
                                    <p:anim to="1.5" calcmode="lin" valueType="num">
                                      <p:cBhvr override="childStyle">
                                        <p:cTn id="143" dur="2000" fill="hold"/>
                                        <p:tgtEl>
                                          <p:spTgt spid="15875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4" presetID="4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4"/>
                                    </p:cond>
                                  </p:endCondLst>
                                  <p:childTnLst>
                                    <p:anim to="1.5" calcmode="lin" valueType="num">
                                      <p:cBhvr override="childStyle">
                                        <p:cTn id="145" dur="2000" fill="hold"/>
                                        <p:tgtEl>
                                          <p:spTgt spid="15876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6" presetID="4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47" dur="2000" fill="hold"/>
                                        <p:tgtEl>
                                          <p:spTgt spid="15876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8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49" dur="2000" fill="hold"/>
                                        <p:tgtEl>
                                          <p:spTgt spid="15874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5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5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5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5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5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6" grpId="0" animBg="1"/>
      <p:bldP spid="158727" grpId="0" animBg="1"/>
      <p:bldP spid="158728" grpId="0" animBg="1"/>
      <p:bldP spid="158729" grpId="0" animBg="1"/>
      <p:bldP spid="158730" grpId="0"/>
      <p:bldP spid="158731" grpId="0" animBg="1"/>
      <p:bldP spid="158731" grpId="1" animBg="1"/>
      <p:bldP spid="158732" grpId="0" animBg="1"/>
      <p:bldP spid="158732" grpId="1" animBg="1"/>
      <p:bldP spid="158733" grpId="0"/>
      <p:bldP spid="158734" grpId="0" animBg="1"/>
      <p:bldP spid="158735" grpId="0" animBg="1"/>
      <p:bldP spid="158736" grpId="0" animBg="1"/>
      <p:bldP spid="158737" grpId="0" animBg="1"/>
      <p:bldP spid="158738" grpId="0" animBg="1"/>
      <p:bldP spid="158739" grpId="0"/>
      <p:bldP spid="158740" grpId="0"/>
      <p:bldP spid="158741" grpId="0" animBg="1"/>
      <p:bldP spid="158744" grpId="0" animBg="1"/>
      <p:bldP spid="158746" grpId="0" animBg="1"/>
      <p:bldP spid="158747" grpId="0" animBg="1"/>
      <p:bldP spid="158748" grpId="0" animBg="1"/>
      <p:bldP spid="158750" grpId="0" animBg="1"/>
      <p:bldP spid="158751" grpId="0" animBg="1"/>
      <p:bldP spid="158752" grpId="0" animBg="1"/>
      <p:bldP spid="158753" grpId="0" animBg="1"/>
      <p:bldP spid="158753" grpId="1"/>
      <p:bldP spid="158754" grpId="0" animBg="1"/>
      <p:bldP spid="158755" grpId="0" animBg="1"/>
      <p:bldP spid="158756" grpId="0" animBg="1"/>
      <p:bldP spid="158757" grpId="0" animBg="1"/>
      <p:bldP spid="158757" grpId="1"/>
      <p:bldP spid="158758" grpId="0" animBg="1"/>
      <p:bldP spid="158759" grpId="0" animBg="1"/>
      <p:bldP spid="158759" grpId="1"/>
      <p:bldP spid="158760" grpId="0" animBg="1"/>
      <p:bldP spid="158760" grpId="1"/>
      <p:bldP spid="158762" grpId="0" animBg="1"/>
      <p:bldP spid="158762" grpId="1"/>
      <p:bldP spid="158763" grpId="0" animBg="1"/>
      <p:bldP spid="158764" grpId="0" animBg="1"/>
      <p:bldP spid="158765" grpId="0" animBg="1"/>
      <p:bldP spid="158765" grpId="1"/>
      <p:bldP spid="158766" grpId="0" animBg="1"/>
      <p:bldP spid="158761" grpId="0" animBg="1"/>
      <p:bldP spid="158761" grpId="1"/>
      <p:bldP spid="158761" grpId="2"/>
      <p:bldP spid="158745" grpId="0" animBg="1"/>
      <p:bldP spid="158745" grpId="1"/>
      <p:bldP spid="158749" grpId="0" animBg="1"/>
      <p:bldP spid="158749" grpId="1"/>
      <p:bldP spid="158767" grpId="1" animBg="1"/>
      <p:bldP spid="158768" grpId="1" animBg="1"/>
      <p:bldP spid="158769" grpId="1" animBg="1"/>
      <p:bldP spid="158770" grpId="0" animBg="1"/>
      <p:bldP spid="15877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Encoding States &amp; Cells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539750" y="5300663"/>
            <a:ext cx="2447925" cy="64928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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2987675" y="5300663"/>
            <a:ext cx="2447925" cy="64928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sym typeface="Symbol" pitchFamily="18" charset="2"/>
              </a:rPr>
              <a:t>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5435600" y="5300663"/>
            <a:ext cx="2447925" cy="64928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7885113" y="5300663"/>
            <a:ext cx="863600" cy="649287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/>
              <a:t>…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3851275" y="6092825"/>
            <a:ext cx="2017713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Tape</a:t>
            </a:r>
          </a:p>
        </p:txBody>
      </p:sp>
      <p:sp>
        <p:nvSpPr>
          <p:cNvPr id="160784" name="Rectangle 16"/>
          <p:cNvSpPr>
            <a:spLocks noChangeArrowheads="1"/>
          </p:cNvSpPr>
          <p:nvPr/>
        </p:nvSpPr>
        <p:spPr bwMode="auto">
          <a:xfrm>
            <a:off x="1042988" y="2133600"/>
            <a:ext cx="720725" cy="503238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st1</a:t>
            </a:r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1042988" y="2636838"/>
            <a:ext cx="720725" cy="503237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st2</a:t>
            </a:r>
          </a:p>
        </p:txBody>
      </p:sp>
      <p:sp>
        <p:nvSpPr>
          <p:cNvPr id="160786" name="Rectangle 18"/>
          <p:cNvSpPr>
            <a:spLocks noChangeArrowheads="1"/>
          </p:cNvSpPr>
          <p:nvPr/>
        </p:nvSpPr>
        <p:spPr bwMode="auto">
          <a:xfrm>
            <a:off x="1042988" y="3141663"/>
            <a:ext cx="720725" cy="503237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…</a:t>
            </a:r>
          </a:p>
        </p:txBody>
      </p:sp>
      <p:sp>
        <p:nvSpPr>
          <p:cNvPr id="160787" name="Rectangle 19"/>
          <p:cNvSpPr>
            <a:spLocks noChangeArrowheads="1"/>
          </p:cNvSpPr>
          <p:nvPr/>
        </p:nvSpPr>
        <p:spPr bwMode="auto">
          <a:xfrm>
            <a:off x="1042988" y="3644900"/>
            <a:ext cx="720725" cy="503238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st</a:t>
            </a:r>
          </a:p>
        </p:txBody>
      </p:sp>
      <p:sp>
        <p:nvSpPr>
          <p:cNvPr id="160788" name="Rectangle 20"/>
          <p:cNvSpPr>
            <a:spLocks noChangeArrowheads="1"/>
          </p:cNvSpPr>
          <p:nvPr/>
        </p:nvSpPr>
        <p:spPr bwMode="auto">
          <a:xfrm>
            <a:off x="1042988" y="4149725"/>
            <a:ext cx="720725" cy="503238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…</a:t>
            </a:r>
          </a:p>
        </p:txBody>
      </p:sp>
      <p:sp>
        <p:nvSpPr>
          <p:cNvPr id="160789" name="Rectangle 21"/>
          <p:cNvSpPr>
            <a:spLocks noChangeArrowheads="1"/>
          </p:cNvSpPr>
          <p:nvPr/>
        </p:nvSpPr>
        <p:spPr bwMode="auto">
          <a:xfrm>
            <a:off x="395288" y="1412875"/>
            <a:ext cx="2017712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States</a:t>
            </a:r>
          </a:p>
        </p:txBody>
      </p:sp>
      <p:sp>
        <p:nvSpPr>
          <p:cNvPr id="160792" name="Line 24"/>
          <p:cNvSpPr>
            <a:spLocks noChangeShapeType="1"/>
          </p:cNvSpPr>
          <p:nvPr/>
        </p:nvSpPr>
        <p:spPr bwMode="auto">
          <a:xfrm flipH="1">
            <a:off x="1763713" y="2420938"/>
            <a:ext cx="6477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793" name="Rectangle 25"/>
          <p:cNvSpPr>
            <a:spLocks noChangeArrowheads="1"/>
          </p:cNvSpPr>
          <p:nvPr/>
        </p:nvSpPr>
        <p:spPr bwMode="auto">
          <a:xfrm>
            <a:off x="2555875" y="2205038"/>
            <a:ext cx="1511300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10…0</a:t>
            </a:r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H="1">
            <a:off x="1763713" y="2924175"/>
            <a:ext cx="6477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795" name="Rectangle 27"/>
          <p:cNvSpPr>
            <a:spLocks noChangeArrowheads="1"/>
          </p:cNvSpPr>
          <p:nvPr/>
        </p:nvSpPr>
        <p:spPr bwMode="auto">
          <a:xfrm>
            <a:off x="2555875" y="2708275"/>
            <a:ext cx="1511300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01…0</a:t>
            </a:r>
          </a:p>
        </p:txBody>
      </p:sp>
      <p:sp>
        <p:nvSpPr>
          <p:cNvPr id="160796" name="Line 28"/>
          <p:cNvSpPr>
            <a:spLocks noChangeShapeType="1"/>
          </p:cNvSpPr>
          <p:nvPr/>
        </p:nvSpPr>
        <p:spPr bwMode="auto">
          <a:xfrm flipH="1">
            <a:off x="1835150" y="3932238"/>
            <a:ext cx="6477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797" name="Rectangle 29"/>
          <p:cNvSpPr>
            <a:spLocks noChangeArrowheads="1"/>
          </p:cNvSpPr>
          <p:nvPr/>
        </p:nvSpPr>
        <p:spPr bwMode="auto">
          <a:xfrm>
            <a:off x="2627313" y="3716338"/>
            <a:ext cx="1511300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0…010…0</a:t>
            </a:r>
          </a:p>
        </p:txBody>
      </p:sp>
      <p:sp>
        <p:nvSpPr>
          <p:cNvPr id="160798" name="Rectangle 30"/>
          <p:cNvSpPr>
            <a:spLocks noChangeArrowheads="1"/>
          </p:cNvSpPr>
          <p:nvPr/>
        </p:nvSpPr>
        <p:spPr bwMode="auto">
          <a:xfrm>
            <a:off x="2700338" y="4292600"/>
            <a:ext cx="1511300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index st</a:t>
            </a:r>
          </a:p>
        </p:txBody>
      </p:sp>
      <p:sp>
        <p:nvSpPr>
          <p:cNvPr id="160799" name="Line 31"/>
          <p:cNvSpPr>
            <a:spLocks noChangeShapeType="1"/>
          </p:cNvSpPr>
          <p:nvPr/>
        </p:nvSpPr>
        <p:spPr bwMode="auto">
          <a:xfrm flipV="1">
            <a:off x="3419475" y="4076700"/>
            <a:ext cx="0" cy="360363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800" name="Rectangle 32"/>
          <p:cNvSpPr>
            <a:spLocks noChangeArrowheads="1"/>
          </p:cNvSpPr>
          <p:nvPr/>
        </p:nvSpPr>
        <p:spPr bwMode="auto">
          <a:xfrm>
            <a:off x="5940425" y="3573463"/>
            <a:ext cx="1511300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0…010…0</a:t>
            </a:r>
          </a:p>
        </p:txBody>
      </p:sp>
      <p:sp>
        <p:nvSpPr>
          <p:cNvPr id="160801" name="Rectangle 33"/>
          <p:cNvSpPr>
            <a:spLocks noChangeArrowheads="1"/>
          </p:cNvSpPr>
          <p:nvPr/>
        </p:nvSpPr>
        <p:spPr bwMode="auto">
          <a:xfrm>
            <a:off x="6013450" y="4149725"/>
            <a:ext cx="1511300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index </a:t>
            </a:r>
            <a:r>
              <a:rPr lang="en-US">
                <a:sym typeface="Symbol" pitchFamily="18" charset="2"/>
              </a:rPr>
              <a:t></a:t>
            </a:r>
          </a:p>
        </p:txBody>
      </p:sp>
      <p:sp>
        <p:nvSpPr>
          <p:cNvPr id="160802" name="Line 34"/>
          <p:cNvSpPr>
            <a:spLocks noChangeShapeType="1"/>
          </p:cNvSpPr>
          <p:nvPr/>
        </p:nvSpPr>
        <p:spPr bwMode="auto">
          <a:xfrm flipV="1">
            <a:off x="6732588" y="3933825"/>
            <a:ext cx="0" cy="360363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0803" name="Line 35"/>
          <p:cNvSpPr>
            <a:spLocks noChangeShapeType="1"/>
          </p:cNvSpPr>
          <p:nvPr/>
        </p:nvSpPr>
        <p:spPr bwMode="auto">
          <a:xfrm flipH="1">
            <a:off x="4356100" y="3933825"/>
            <a:ext cx="1584325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92" grpId="0" animBg="1"/>
      <p:bldP spid="160793" grpId="0"/>
      <p:bldP spid="160794" grpId="0" animBg="1"/>
      <p:bldP spid="160795" grpId="0"/>
      <p:bldP spid="160796" grpId="0" animBg="1"/>
      <p:bldP spid="160797" grpId="0"/>
      <p:bldP spid="160798" grpId="0"/>
      <p:bldP spid="160799" grpId="0" animBg="1"/>
      <p:bldP spid="160800" grpId="0"/>
      <p:bldP spid="160801" grpId="0"/>
      <p:bldP spid="160802" grpId="0" animBg="1"/>
      <p:bldP spid="16080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a Transition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B050"/>
                </a:solidFill>
              </a:rPr>
              <a:t>Goal, </a:t>
            </a:r>
            <a:r>
              <a:rPr lang="en-US" sz="2400" dirty="0" smtClean="0">
                <a:solidFill>
                  <a:srgbClr val="7030A0"/>
                </a:solidFill>
              </a:rPr>
              <a:t>Compute transition privately in one communication round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B050"/>
                </a:solidFill>
              </a:rPr>
              <a:t>Method, </a:t>
            </a:r>
            <a:r>
              <a:rPr lang="en-US" sz="2400" dirty="0" smtClean="0">
                <a:solidFill>
                  <a:srgbClr val="7030A0"/>
                </a:solidFill>
              </a:rPr>
              <a:t>Construct new state/symbol unit vector, ns/</a:t>
            </a:r>
            <a:r>
              <a:rPr lang="en-US" sz="2400" dirty="0" smtClean="0">
                <a:solidFill>
                  <a:srgbClr val="7030A0"/>
                </a:solidFill>
                <a:sym typeface="Symbol" pitchFamily="18" charset="2"/>
              </a:rPr>
              <a:t>n</a:t>
            </a:r>
            <a:r>
              <a:rPr lang="en-US" sz="2400" dirty="0" smtClean="0">
                <a:solidFill>
                  <a:srgbClr val="7030A0"/>
                </a:solidFill>
              </a:rPr>
              <a:t>, from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Current state - </a:t>
            </a:r>
            <a:r>
              <a:rPr lang="en-US" sz="2000" dirty="0" err="1" smtClean="0">
                <a:solidFill>
                  <a:srgbClr val="C00000"/>
                </a:solidFill>
              </a:rPr>
              <a:t>st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Current symbol - </a:t>
            </a:r>
            <a:r>
              <a:rPr lang="en-US" sz="2000" dirty="0" smtClean="0">
                <a:solidFill>
                  <a:srgbClr val="C00000"/>
                </a:solidFill>
                <a:sym typeface="Symbol" pitchFamily="18" charset="2"/>
              </a:rPr>
              <a:t>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7030A0"/>
                </a:solidFill>
              </a:rPr>
              <a:t>ns[k]=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sym typeface="Symbol" pitchFamily="18" charset="2"/>
              </a:rPr>
              <a:t></a:t>
            </a:r>
            <a:r>
              <a:rPr lang="en-US" sz="2800" dirty="0" err="1" smtClean="0">
                <a:solidFill>
                  <a:srgbClr val="C00000"/>
                </a:solidFill>
                <a:sym typeface="Symbol" pitchFamily="18" charset="2"/>
              </a:rPr>
              <a:t>st</a:t>
            </a:r>
            <a:r>
              <a:rPr lang="en-US" sz="2800" dirty="0" smtClean="0">
                <a:solidFill>
                  <a:srgbClr val="C00000"/>
                </a:solidFill>
                <a:sym typeface="Symbol" pitchFamily="18" charset="2"/>
              </a:rPr>
              <a:t>[</a:t>
            </a:r>
            <a:r>
              <a:rPr lang="en-US" sz="2800" dirty="0" err="1" smtClean="0">
                <a:solidFill>
                  <a:srgbClr val="C00000"/>
                </a:solidFill>
                <a:sym typeface="Symbol" pitchFamily="18" charset="2"/>
              </a:rPr>
              <a:t>i</a:t>
            </a:r>
            <a:r>
              <a:rPr lang="en-US" sz="2800" dirty="0" smtClean="0">
                <a:solidFill>
                  <a:srgbClr val="C00000"/>
                </a:solidFill>
                <a:sym typeface="Symbol" pitchFamily="18" charset="2"/>
              </a:rPr>
              <a:t>] [j], </a:t>
            </a:r>
            <a:r>
              <a:rPr lang="en-US" sz="2800" dirty="0" smtClean="0">
                <a:solidFill>
                  <a:srgbClr val="7030A0"/>
                </a:solidFill>
                <a:sym typeface="Symbol" pitchFamily="18" charset="2"/>
              </a:rPr>
              <a:t>for all </a:t>
            </a:r>
            <a:r>
              <a:rPr lang="en-US" sz="2800" dirty="0" err="1" smtClean="0">
                <a:solidFill>
                  <a:srgbClr val="7030A0"/>
                </a:solidFill>
                <a:sym typeface="Symbol" pitchFamily="18" charset="2"/>
              </a:rPr>
              <a:t>i</a:t>
            </a:r>
            <a:r>
              <a:rPr lang="en-US" sz="2800" dirty="0" smtClean="0">
                <a:solidFill>
                  <a:srgbClr val="7030A0"/>
                </a:solidFill>
                <a:sym typeface="Symbol" pitchFamily="18" charset="2"/>
              </a:rPr>
              <a:t>, j </a:t>
            </a:r>
            <a:r>
              <a:rPr lang="en-US" sz="2800" dirty="0" smtClean="0">
                <a:solidFill>
                  <a:srgbClr val="00B050"/>
                </a:solidFill>
                <a:sym typeface="Symbol" pitchFamily="18" charset="2"/>
              </a:rPr>
              <a:t>such that a transition of </a:t>
            </a:r>
            <a:r>
              <a:rPr lang="en-US" sz="2800" dirty="0" smtClean="0">
                <a:solidFill>
                  <a:srgbClr val="7030A0"/>
                </a:solidFill>
                <a:sym typeface="Symbol" pitchFamily="18" charset="2"/>
              </a:rPr>
              <a:t>(</a:t>
            </a:r>
            <a:r>
              <a:rPr lang="en-US" sz="2800" dirty="0" err="1" smtClean="0">
                <a:solidFill>
                  <a:srgbClr val="7030A0"/>
                </a:solidFill>
                <a:sym typeface="Symbol" pitchFamily="18" charset="2"/>
              </a:rPr>
              <a:t>i</a:t>
            </a:r>
            <a:r>
              <a:rPr lang="en-US" sz="2800" dirty="0" smtClean="0">
                <a:solidFill>
                  <a:srgbClr val="7030A0"/>
                </a:solidFill>
                <a:sym typeface="Symbol" pitchFamily="18" charset="2"/>
              </a:rPr>
              <a:t>, j) gives state k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B050"/>
                </a:solidFill>
                <a:sym typeface="Symbol" pitchFamily="18" charset="2"/>
              </a:rPr>
              <a:t>Construct new symbol vector in analogous way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00B050"/>
                </a:solidFill>
                <a:sym typeface="Symbol" pitchFamily="18" charset="2"/>
              </a:rPr>
              <a:t>    </a:t>
            </a:r>
            <a:r>
              <a:rPr lang="en-US" sz="2800" dirty="0" smtClean="0">
                <a:solidFill>
                  <a:srgbClr val="7030A0"/>
                </a:solidFill>
                <a:sym typeface="Symbol" pitchFamily="18" charset="2"/>
              </a:rPr>
              <a:t>n[k]= </a:t>
            </a:r>
            <a:r>
              <a:rPr lang="en-US" sz="2800" dirty="0" smtClean="0">
                <a:solidFill>
                  <a:srgbClr val="C00000"/>
                </a:solidFill>
                <a:sym typeface="Symbol" pitchFamily="18" charset="2"/>
              </a:rPr>
              <a:t></a:t>
            </a:r>
            <a:r>
              <a:rPr lang="en-US" sz="2800" dirty="0" err="1" smtClean="0">
                <a:solidFill>
                  <a:srgbClr val="C00000"/>
                </a:solidFill>
                <a:sym typeface="Symbol" pitchFamily="18" charset="2"/>
              </a:rPr>
              <a:t>st</a:t>
            </a:r>
            <a:r>
              <a:rPr lang="en-US" sz="2800" dirty="0" smtClean="0">
                <a:solidFill>
                  <a:srgbClr val="C00000"/>
                </a:solidFill>
                <a:sym typeface="Symbol" pitchFamily="18" charset="2"/>
              </a:rPr>
              <a:t>[</a:t>
            </a:r>
            <a:r>
              <a:rPr lang="en-US" sz="2800" dirty="0" err="1" smtClean="0">
                <a:solidFill>
                  <a:srgbClr val="C00000"/>
                </a:solidFill>
                <a:sym typeface="Symbol" pitchFamily="18" charset="2"/>
              </a:rPr>
              <a:t>i</a:t>
            </a:r>
            <a:r>
              <a:rPr lang="en-US" sz="2800" dirty="0" smtClean="0">
                <a:solidFill>
                  <a:srgbClr val="C00000"/>
                </a:solidFill>
                <a:sym typeface="Symbol" pitchFamily="18" charset="2"/>
              </a:rPr>
              <a:t>] [j], </a:t>
            </a:r>
            <a:r>
              <a:rPr lang="en-US" sz="2800" dirty="0" smtClean="0">
                <a:solidFill>
                  <a:srgbClr val="7030A0"/>
                </a:solidFill>
                <a:sym typeface="Symbol" pitchFamily="18" charset="2"/>
              </a:rPr>
              <a:t>for all </a:t>
            </a:r>
            <a:r>
              <a:rPr lang="en-US" sz="2800" dirty="0" err="1" smtClean="0">
                <a:solidFill>
                  <a:srgbClr val="7030A0"/>
                </a:solidFill>
                <a:sym typeface="Symbol" pitchFamily="18" charset="2"/>
              </a:rPr>
              <a:t>i</a:t>
            </a:r>
            <a:r>
              <a:rPr lang="en-US" sz="2800" dirty="0" smtClean="0">
                <a:solidFill>
                  <a:srgbClr val="7030A0"/>
                </a:solidFill>
                <a:sym typeface="Symbol" pitchFamily="18" charset="2"/>
              </a:rPr>
              <a:t>, j </a:t>
            </a:r>
            <a:r>
              <a:rPr lang="en-US" sz="2800" dirty="0" smtClean="0">
                <a:solidFill>
                  <a:srgbClr val="00B050"/>
                </a:solidFill>
                <a:sym typeface="Symbol" pitchFamily="18" charset="2"/>
              </a:rPr>
              <a:t>such that a transition of </a:t>
            </a:r>
            <a:r>
              <a:rPr lang="en-US" sz="2800" dirty="0" smtClean="0">
                <a:solidFill>
                  <a:srgbClr val="7030A0"/>
                </a:solidFill>
                <a:sym typeface="Symbol" pitchFamily="18" charset="2"/>
              </a:rPr>
              <a:t>(</a:t>
            </a:r>
            <a:r>
              <a:rPr lang="en-US" sz="2800" dirty="0" err="1" smtClean="0">
                <a:solidFill>
                  <a:srgbClr val="7030A0"/>
                </a:solidFill>
                <a:sym typeface="Symbol" pitchFamily="18" charset="2"/>
              </a:rPr>
              <a:t>i</a:t>
            </a:r>
            <a:r>
              <a:rPr lang="en-US" sz="2800" dirty="0" smtClean="0">
                <a:solidFill>
                  <a:srgbClr val="7030A0"/>
                </a:solidFill>
                <a:sym typeface="Symbol" pitchFamily="18" charset="2"/>
              </a:rPr>
              <a:t>, j) gives symbol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Encoding State Transitions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6084888" y="1628775"/>
            <a:ext cx="2232025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Transition Table</a:t>
            </a: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5148263" y="2779713"/>
            <a:ext cx="720725" cy="503237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st1</a:t>
            </a: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5148263" y="3284538"/>
            <a:ext cx="720725" cy="503237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…</a:t>
            </a:r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5148263" y="4292600"/>
            <a:ext cx="720725" cy="503238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st2</a:t>
            </a:r>
          </a:p>
        </p:txBody>
      </p:sp>
      <p:sp>
        <p:nvSpPr>
          <p:cNvPr id="162825" name="Rectangle 9"/>
          <p:cNvSpPr>
            <a:spLocks noChangeArrowheads="1"/>
          </p:cNvSpPr>
          <p:nvPr/>
        </p:nvSpPr>
        <p:spPr bwMode="auto">
          <a:xfrm>
            <a:off x="5867400" y="2276475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</a:t>
            </a:r>
          </a:p>
        </p:txBody>
      </p: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6588125" y="2276475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…</a:t>
            </a:r>
          </a:p>
        </p:txBody>
      </p:sp>
      <p:sp>
        <p:nvSpPr>
          <p:cNvPr id="162827" name="Rectangle 11"/>
          <p:cNvSpPr>
            <a:spLocks noChangeArrowheads="1"/>
          </p:cNvSpPr>
          <p:nvPr/>
        </p:nvSpPr>
        <p:spPr bwMode="auto">
          <a:xfrm>
            <a:off x="8027988" y="2276475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</a:t>
            </a:r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5868988" y="277971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ns</a:t>
            </a:r>
            <a:r>
              <a:rPr lang="en-US"/>
              <a:t>,</a:t>
            </a:r>
            <a:r>
              <a:rPr lang="en-US">
                <a:sym typeface="Symbol" pitchFamily="18" charset="2"/>
              </a:rPr>
              <a:t></a:t>
            </a:r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6588125" y="277971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2830" name="Rectangle 14"/>
          <p:cNvSpPr>
            <a:spLocks noChangeArrowheads="1"/>
          </p:cNvSpPr>
          <p:nvPr/>
        </p:nvSpPr>
        <p:spPr bwMode="auto">
          <a:xfrm>
            <a:off x="7308850" y="277971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st1,</a:t>
            </a:r>
            <a:r>
              <a:rPr lang="en-US" sz="2800">
                <a:sym typeface="Symbol" pitchFamily="18" charset="2"/>
              </a:rPr>
              <a:t></a:t>
            </a:r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8027988" y="277971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St1,</a:t>
            </a:r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62832" name="Rectangle 16"/>
          <p:cNvSpPr>
            <a:spLocks noChangeArrowheads="1"/>
          </p:cNvSpPr>
          <p:nvPr/>
        </p:nvSpPr>
        <p:spPr bwMode="auto">
          <a:xfrm>
            <a:off x="5868988" y="32845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2833" name="Rectangle 17"/>
          <p:cNvSpPr>
            <a:spLocks noChangeArrowheads="1"/>
          </p:cNvSpPr>
          <p:nvPr/>
        </p:nvSpPr>
        <p:spPr bwMode="auto">
          <a:xfrm>
            <a:off x="6588125" y="32845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2834" name="Rectangle 18"/>
          <p:cNvSpPr>
            <a:spLocks noChangeArrowheads="1"/>
          </p:cNvSpPr>
          <p:nvPr/>
        </p:nvSpPr>
        <p:spPr bwMode="auto">
          <a:xfrm>
            <a:off x="7308850" y="32845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2835" name="Rectangle 19"/>
          <p:cNvSpPr>
            <a:spLocks noChangeArrowheads="1"/>
          </p:cNvSpPr>
          <p:nvPr/>
        </p:nvSpPr>
        <p:spPr bwMode="auto">
          <a:xfrm>
            <a:off x="8027988" y="32845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2836" name="Rectangle 20"/>
          <p:cNvSpPr>
            <a:spLocks noChangeArrowheads="1"/>
          </p:cNvSpPr>
          <p:nvPr/>
        </p:nvSpPr>
        <p:spPr bwMode="auto">
          <a:xfrm>
            <a:off x="5868988" y="3787775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St2,</a:t>
            </a:r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62837" name="Rectangle 21"/>
          <p:cNvSpPr>
            <a:spLocks noChangeArrowheads="1"/>
          </p:cNvSpPr>
          <p:nvPr/>
        </p:nvSpPr>
        <p:spPr bwMode="auto">
          <a:xfrm>
            <a:off x="6588125" y="3787775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2838" name="Rectangle 22"/>
          <p:cNvSpPr>
            <a:spLocks noChangeArrowheads="1"/>
          </p:cNvSpPr>
          <p:nvPr/>
        </p:nvSpPr>
        <p:spPr bwMode="auto">
          <a:xfrm>
            <a:off x="8027988" y="3787775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ns</a:t>
            </a:r>
            <a:r>
              <a:rPr lang="en-US"/>
              <a:t>,</a:t>
            </a:r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62839" name="Rectangle 23"/>
          <p:cNvSpPr>
            <a:spLocks noChangeArrowheads="1"/>
          </p:cNvSpPr>
          <p:nvPr/>
        </p:nvSpPr>
        <p:spPr bwMode="auto">
          <a:xfrm>
            <a:off x="5868988" y="42926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ns</a:t>
            </a:r>
            <a:r>
              <a:rPr lang="en-US"/>
              <a:t>,</a:t>
            </a:r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62840" name="Rectangle 24"/>
          <p:cNvSpPr>
            <a:spLocks noChangeArrowheads="1"/>
          </p:cNvSpPr>
          <p:nvPr/>
        </p:nvSpPr>
        <p:spPr bwMode="auto">
          <a:xfrm>
            <a:off x="6588125" y="42926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2841" name="Rectangle 25"/>
          <p:cNvSpPr>
            <a:spLocks noChangeArrowheads="1"/>
          </p:cNvSpPr>
          <p:nvPr/>
        </p:nvSpPr>
        <p:spPr bwMode="auto">
          <a:xfrm>
            <a:off x="7308850" y="42926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St2,</a:t>
            </a:r>
            <a:r>
              <a:rPr lang="en-US">
                <a:sym typeface="Symbol" pitchFamily="18" charset="2"/>
              </a:rPr>
              <a:t></a:t>
            </a:r>
          </a:p>
        </p:txBody>
      </p:sp>
      <p:sp>
        <p:nvSpPr>
          <p:cNvPr id="162842" name="Rectangle 26"/>
          <p:cNvSpPr>
            <a:spLocks noChangeArrowheads="1"/>
          </p:cNvSpPr>
          <p:nvPr/>
        </p:nvSpPr>
        <p:spPr bwMode="auto">
          <a:xfrm>
            <a:off x="8027988" y="42926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st2,</a:t>
            </a:r>
            <a:r>
              <a:rPr lang="en-US" sz="2800">
                <a:sym typeface="Symbol" pitchFamily="18" charset="2"/>
              </a:rPr>
              <a:t></a:t>
            </a:r>
          </a:p>
        </p:txBody>
      </p:sp>
      <p:sp>
        <p:nvSpPr>
          <p:cNvPr id="162843" name="Rectangle 27"/>
          <p:cNvSpPr>
            <a:spLocks noChangeArrowheads="1"/>
          </p:cNvSpPr>
          <p:nvPr/>
        </p:nvSpPr>
        <p:spPr bwMode="auto">
          <a:xfrm>
            <a:off x="7308850" y="3787775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ns,</a:t>
            </a:r>
            <a:r>
              <a:rPr lang="en-US" sz="2800">
                <a:sym typeface="Symbol" pitchFamily="18" charset="2"/>
              </a:rPr>
              <a:t></a:t>
            </a:r>
          </a:p>
        </p:txBody>
      </p:sp>
      <p:sp>
        <p:nvSpPr>
          <p:cNvPr id="162844" name="Rectangle 28"/>
          <p:cNvSpPr>
            <a:spLocks noChangeArrowheads="1"/>
          </p:cNvSpPr>
          <p:nvPr/>
        </p:nvSpPr>
        <p:spPr bwMode="auto">
          <a:xfrm>
            <a:off x="5148263" y="3787775"/>
            <a:ext cx="720725" cy="503238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st</a:t>
            </a:r>
          </a:p>
        </p:txBody>
      </p:sp>
      <p:sp>
        <p:nvSpPr>
          <p:cNvPr id="162845" name="Rectangle 29"/>
          <p:cNvSpPr>
            <a:spLocks noChangeArrowheads="1"/>
          </p:cNvSpPr>
          <p:nvPr/>
        </p:nvSpPr>
        <p:spPr bwMode="auto">
          <a:xfrm>
            <a:off x="7308850" y="2276475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sym typeface="Symbol" pitchFamily="18" charset="2"/>
              </a:rPr>
              <a:t></a:t>
            </a:r>
          </a:p>
        </p:txBody>
      </p:sp>
      <p:sp>
        <p:nvSpPr>
          <p:cNvPr id="162846" name="Rectangle 30"/>
          <p:cNvSpPr>
            <a:spLocks noChangeArrowheads="1"/>
          </p:cNvSpPr>
          <p:nvPr/>
        </p:nvSpPr>
        <p:spPr bwMode="auto">
          <a:xfrm>
            <a:off x="1979613" y="1628775"/>
            <a:ext cx="2447925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Current Transition</a:t>
            </a:r>
          </a:p>
        </p:txBody>
      </p:sp>
      <p:sp>
        <p:nvSpPr>
          <p:cNvPr id="162847" name="Rectangle 31"/>
          <p:cNvSpPr>
            <a:spLocks noChangeArrowheads="1"/>
          </p:cNvSpPr>
          <p:nvPr/>
        </p:nvSpPr>
        <p:spPr bwMode="auto">
          <a:xfrm>
            <a:off x="898525" y="2779713"/>
            <a:ext cx="720725" cy="503237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62848" name="Rectangle 32"/>
          <p:cNvSpPr>
            <a:spLocks noChangeArrowheads="1"/>
          </p:cNvSpPr>
          <p:nvPr/>
        </p:nvSpPr>
        <p:spPr bwMode="auto">
          <a:xfrm>
            <a:off x="898525" y="3284538"/>
            <a:ext cx="720725" cy="503237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…</a:t>
            </a:r>
          </a:p>
        </p:txBody>
      </p:sp>
      <p:sp>
        <p:nvSpPr>
          <p:cNvPr id="162849" name="Rectangle 33"/>
          <p:cNvSpPr>
            <a:spLocks noChangeArrowheads="1"/>
          </p:cNvSpPr>
          <p:nvPr/>
        </p:nvSpPr>
        <p:spPr bwMode="auto">
          <a:xfrm>
            <a:off x="898525" y="4292600"/>
            <a:ext cx="720725" cy="503238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62850" name="Rectangle 34"/>
          <p:cNvSpPr>
            <a:spLocks noChangeArrowheads="1"/>
          </p:cNvSpPr>
          <p:nvPr/>
        </p:nvSpPr>
        <p:spPr bwMode="auto">
          <a:xfrm>
            <a:off x="1619250" y="2276475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62851" name="Rectangle 35"/>
          <p:cNvSpPr>
            <a:spLocks noChangeArrowheads="1"/>
          </p:cNvSpPr>
          <p:nvPr/>
        </p:nvSpPr>
        <p:spPr bwMode="auto">
          <a:xfrm>
            <a:off x="2338388" y="2276475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…</a:t>
            </a:r>
          </a:p>
        </p:txBody>
      </p:sp>
      <p:sp>
        <p:nvSpPr>
          <p:cNvPr id="162852" name="Rectangle 36"/>
          <p:cNvSpPr>
            <a:spLocks noChangeArrowheads="1"/>
          </p:cNvSpPr>
          <p:nvPr/>
        </p:nvSpPr>
        <p:spPr bwMode="auto">
          <a:xfrm>
            <a:off x="3778250" y="2276475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62853" name="Rectangle 37"/>
          <p:cNvSpPr>
            <a:spLocks noChangeArrowheads="1"/>
          </p:cNvSpPr>
          <p:nvPr/>
        </p:nvSpPr>
        <p:spPr bwMode="auto">
          <a:xfrm>
            <a:off x="1619250" y="277971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0*0</a:t>
            </a:r>
          </a:p>
        </p:txBody>
      </p:sp>
      <p:sp>
        <p:nvSpPr>
          <p:cNvPr id="162854" name="Rectangle 38"/>
          <p:cNvSpPr>
            <a:spLocks noChangeArrowheads="1"/>
          </p:cNvSpPr>
          <p:nvPr/>
        </p:nvSpPr>
        <p:spPr bwMode="auto">
          <a:xfrm>
            <a:off x="2338388" y="277971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2855" name="Rectangle 39"/>
          <p:cNvSpPr>
            <a:spLocks noChangeArrowheads="1"/>
          </p:cNvSpPr>
          <p:nvPr/>
        </p:nvSpPr>
        <p:spPr bwMode="auto">
          <a:xfrm>
            <a:off x="3059113" y="277971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</a:t>
            </a:r>
            <a:r>
              <a:rPr lang="en-US" sz="2800"/>
              <a:t>1</a:t>
            </a:r>
          </a:p>
        </p:txBody>
      </p:sp>
      <p:sp>
        <p:nvSpPr>
          <p:cNvPr id="162856" name="Rectangle 40"/>
          <p:cNvSpPr>
            <a:spLocks noChangeArrowheads="1"/>
          </p:cNvSpPr>
          <p:nvPr/>
        </p:nvSpPr>
        <p:spPr bwMode="auto">
          <a:xfrm>
            <a:off x="3778250" y="277971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0*0</a:t>
            </a:r>
          </a:p>
        </p:txBody>
      </p:sp>
      <p:sp>
        <p:nvSpPr>
          <p:cNvPr id="162857" name="Rectangle 41"/>
          <p:cNvSpPr>
            <a:spLocks noChangeArrowheads="1"/>
          </p:cNvSpPr>
          <p:nvPr/>
        </p:nvSpPr>
        <p:spPr bwMode="auto">
          <a:xfrm>
            <a:off x="1619250" y="32845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2858" name="Rectangle 42"/>
          <p:cNvSpPr>
            <a:spLocks noChangeArrowheads="1"/>
          </p:cNvSpPr>
          <p:nvPr/>
        </p:nvSpPr>
        <p:spPr bwMode="auto">
          <a:xfrm>
            <a:off x="2338388" y="32845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2859" name="Rectangle 43"/>
          <p:cNvSpPr>
            <a:spLocks noChangeArrowheads="1"/>
          </p:cNvSpPr>
          <p:nvPr/>
        </p:nvSpPr>
        <p:spPr bwMode="auto">
          <a:xfrm>
            <a:off x="3059113" y="32845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2860" name="Rectangle 44"/>
          <p:cNvSpPr>
            <a:spLocks noChangeArrowheads="1"/>
          </p:cNvSpPr>
          <p:nvPr/>
        </p:nvSpPr>
        <p:spPr bwMode="auto">
          <a:xfrm>
            <a:off x="3778250" y="32845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2861" name="Rectangle 45"/>
          <p:cNvSpPr>
            <a:spLocks noChangeArrowheads="1"/>
          </p:cNvSpPr>
          <p:nvPr/>
        </p:nvSpPr>
        <p:spPr bwMode="auto">
          <a:xfrm>
            <a:off x="1619250" y="3787775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1</a:t>
            </a:r>
            <a:r>
              <a:rPr lang="en-US"/>
              <a:t>*0</a:t>
            </a:r>
          </a:p>
        </p:txBody>
      </p:sp>
      <p:sp>
        <p:nvSpPr>
          <p:cNvPr id="162862" name="Rectangle 46"/>
          <p:cNvSpPr>
            <a:spLocks noChangeArrowheads="1"/>
          </p:cNvSpPr>
          <p:nvPr/>
        </p:nvSpPr>
        <p:spPr bwMode="auto">
          <a:xfrm>
            <a:off x="2338388" y="3787775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2863" name="Rectangle 47"/>
          <p:cNvSpPr>
            <a:spLocks noChangeArrowheads="1"/>
          </p:cNvSpPr>
          <p:nvPr/>
        </p:nvSpPr>
        <p:spPr bwMode="auto">
          <a:xfrm>
            <a:off x="3779838" y="3787775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1</a:t>
            </a:r>
            <a:r>
              <a:rPr lang="en-US"/>
              <a:t>*0</a:t>
            </a:r>
          </a:p>
        </p:txBody>
      </p:sp>
      <p:sp>
        <p:nvSpPr>
          <p:cNvPr id="162864" name="Rectangle 48"/>
          <p:cNvSpPr>
            <a:spLocks noChangeArrowheads="1"/>
          </p:cNvSpPr>
          <p:nvPr/>
        </p:nvSpPr>
        <p:spPr bwMode="auto">
          <a:xfrm>
            <a:off x="1619250" y="42926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0*0</a:t>
            </a:r>
          </a:p>
        </p:txBody>
      </p:sp>
      <p:sp>
        <p:nvSpPr>
          <p:cNvPr id="162865" name="Rectangle 49"/>
          <p:cNvSpPr>
            <a:spLocks noChangeArrowheads="1"/>
          </p:cNvSpPr>
          <p:nvPr/>
        </p:nvSpPr>
        <p:spPr bwMode="auto">
          <a:xfrm>
            <a:off x="2338388" y="42926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2866" name="Rectangle 50"/>
          <p:cNvSpPr>
            <a:spLocks noChangeArrowheads="1"/>
          </p:cNvSpPr>
          <p:nvPr/>
        </p:nvSpPr>
        <p:spPr bwMode="auto">
          <a:xfrm>
            <a:off x="3059113" y="42926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</a:t>
            </a:r>
            <a:r>
              <a:rPr lang="en-US" sz="2800"/>
              <a:t>1</a:t>
            </a:r>
          </a:p>
        </p:txBody>
      </p:sp>
      <p:sp>
        <p:nvSpPr>
          <p:cNvPr id="162867" name="Rectangle 51"/>
          <p:cNvSpPr>
            <a:spLocks noChangeArrowheads="1"/>
          </p:cNvSpPr>
          <p:nvPr/>
        </p:nvSpPr>
        <p:spPr bwMode="auto">
          <a:xfrm>
            <a:off x="3778250" y="42926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0*0</a:t>
            </a:r>
          </a:p>
        </p:txBody>
      </p:sp>
      <p:sp>
        <p:nvSpPr>
          <p:cNvPr id="162868" name="Rectangle 52"/>
          <p:cNvSpPr>
            <a:spLocks noChangeArrowheads="1"/>
          </p:cNvSpPr>
          <p:nvPr/>
        </p:nvSpPr>
        <p:spPr bwMode="auto">
          <a:xfrm>
            <a:off x="3059113" y="3787775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1*1</a:t>
            </a:r>
            <a:endParaRPr lang="en-US" sz="2800">
              <a:sym typeface="Symbol" pitchFamily="18" charset="2"/>
            </a:endParaRPr>
          </a:p>
        </p:txBody>
      </p:sp>
      <p:sp>
        <p:nvSpPr>
          <p:cNvPr id="162869" name="Rectangle 53"/>
          <p:cNvSpPr>
            <a:spLocks noChangeArrowheads="1"/>
          </p:cNvSpPr>
          <p:nvPr/>
        </p:nvSpPr>
        <p:spPr bwMode="auto">
          <a:xfrm>
            <a:off x="898525" y="3787775"/>
            <a:ext cx="720725" cy="503238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1</a:t>
            </a:r>
          </a:p>
        </p:txBody>
      </p:sp>
      <p:sp>
        <p:nvSpPr>
          <p:cNvPr id="162870" name="Rectangle 54"/>
          <p:cNvSpPr>
            <a:spLocks noChangeArrowheads="1"/>
          </p:cNvSpPr>
          <p:nvPr/>
        </p:nvSpPr>
        <p:spPr bwMode="auto">
          <a:xfrm>
            <a:off x="3059113" y="2276475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sym typeface="Symbol" pitchFamily="18" charset="2"/>
              </a:rPr>
              <a:t>1</a:t>
            </a:r>
          </a:p>
        </p:txBody>
      </p:sp>
      <p:sp>
        <p:nvSpPr>
          <p:cNvPr id="162873" name="Rectangle 57"/>
          <p:cNvSpPr>
            <a:spLocks noChangeArrowheads="1"/>
          </p:cNvSpPr>
          <p:nvPr/>
        </p:nvSpPr>
        <p:spPr bwMode="auto">
          <a:xfrm>
            <a:off x="8027988" y="3789363"/>
            <a:ext cx="720725" cy="503237"/>
          </a:xfrm>
          <a:prstGeom prst="rect">
            <a:avLst/>
          </a:prstGeom>
          <a:solidFill>
            <a:srgbClr val="CC99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ns</a:t>
            </a:r>
            <a:r>
              <a:rPr lang="en-US"/>
              <a:t>,</a:t>
            </a:r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62874" name="Rectangle 58"/>
          <p:cNvSpPr>
            <a:spLocks noChangeArrowheads="1"/>
          </p:cNvSpPr>
          <p:nvPr/>
        </p:nvSpPr>
        <p:spPr bwMode="auto">
          <a:xfrm>
            <a:off x="7308850" y="3789363"/>
            <a:ext cx="720725" cy="503237"/>
          </a:xfrm>
          <a:prstGeom prst="rect">
            <a:avLst/>
          </a:prstGeom>
          <a:solidFill>
            <a:srgbClr val="CC99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ns,</a:t>
            </a:r>
            <a:r>
              <a:rPr lang="en-US" sz="2800">
                <a:sym typeface="Symbol" pitchFamily="18" charset="2"/>
              </a:rPr>
              <a:t></a:t>
            </a:r>
          </a:p>
        </p:txBody>
      </p:sp>
      <p:sp>
        <p:nvSpPr>
          <p:cNvPr id="162875" name="Rectangle 59"/>
          <p:cNvSpPr>
            <a:spLocks noChangeArrowheads="1"/>
          </p:cNvSpPr>
          <p:nvPr/>
        </p:nvSpPr>
        <p:spPr bwMode="auto">
          <a:xfrm>
            <a:off x="5867400" y="2781300"/>
            <a:ext cx="720725" cy="503238"/>
          </a:xfrm>
          <a:prstGeom prst="rect">
            <a:avLst/>
          </a:prstGeom>
          <a:solidFill>
            <a:srgbClr val="CC99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ns</a:t>
            </a:r>
            <a:r>
              <a:rPr lang="en-US"/>
              <a:t>,</a:t>
            </a:r>
            <a:r>
              <a:rPr lang="en-US">
                <a:sym typeface="Symbol" pitchFamily="18" charset="2"/>
              </a:rPr>
              <a:t></a:t>
            </a:r>
          </a:p>
        </p:txBody>
      </p:sp>
      <p:sp>
        <p:nvSpPr>
          <p:cNvPr id="162876" name="Rectangle 60"/>
          <p:cNvSpPr>
            <a:spLocks noChangeArrowheads="1"/>
          </p:cNvSpPr>
          <p:nvPr/>
        </p:nvSpPr>
        <p:spPr bwMode="auto">
          <a:xfrm>
            <a:off x="5867400" y="4292600"/>
            <a:ext cx="720725" cy="503238"/>
          </a:xfrm>
          <a:prstGeom prst="rect">
            <a:avLst/>
          </a:prstGeom>
          <a:solidFill>
            <a:srgbClr val="CC99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ns</a:t>
            </a:r>
            <a:r>
              <a:rPr lang="en-US"/>
              <a:t>,</a:t>
            </a:r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62877" name="Rectangle 61"/>
          <p:cNvSpPr>
            <a:spLocks noChangeArrowheads="1"/>
          </p:cNvSpPr>
          <p:nvPr/>
        </p:nvSpPr>
        <p:spPr bwMode="auto">
          <a:xfrm>
            <a:off x="3779838" y="3789363"/>
            <a:ext cx="720725" cy="503237"/>
          </a:xfrm>
          <a:prstGeom prst="rect">
            <a:avLst/>
          </a:prstGeom>
          <a:solidFill>
            <a:srgbClr val="CC99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1</a:t>
            </a:r>
            <a:r>
              <a:rPr lang="en-US"/>
              <a:t>*0</a:t>
            </a:r>
          </a:p>
        </p:txBody>
      </p:sp>
      <p:sp>
        <p:nvSpPr>
          <p:cNvPr id="162878" name="Rectangle 62"/>
          <p:cNvSpPr>
            <a:spLocks noChangeArrowheads="1"/>
          </p:cNvSpPr>
          <p:nvPr/>
        </p:nvSpPr>
        <p:spPr bwMode="auto">
          <a:xfrm>
            <a:off x="3059113" y="3789363"/>
            <a:ext cx="720725" cy="503237"/>
          </a:xfrm>
          <a:prstGeom prst="rect">
            <a:avLst/>
          </a:prstGeom>
          <a:solidFill>
            <a:srgbClr val="CC99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1*1</a:t>
            </a:r>
            <a:endParaRPr lang="en-US" sz="2800">
              <a:sym typeface="Symbol" pitchFamily="18" charset="2"/>
            </a:endParaRPr>
          </a:p>
        </p:txBody>
      </p:sp>
      <p:sp>
        <p:nvSpPr>
          <p:cNvPr id="162879" name="Rectangle 63"/>
          <p:cNvSpPr>
            <a:spLocks noChangeArrowheads="1"/>
          </p:cNvSpPr>
          <p:nvPr/>
        </p:nvSpPr>
        <p:spPr bwMode="auto">
          <a:xfrm>
            <a:off x="1619250" y="2781300"/>
            <a:ext cx="720725" cy="503238"/>
          </a:xfrm>
          <a:prstGeom prst="rect">
            <a:avLst/>
          </a:prstGeom>
          <a:solidFill>
            <a:srgbClr val="CC99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0*0</a:t>
            </a:r>
          </a:p>
        </p:txBody>
      </p:sp>
      <p:sp>
        <p:nvSpPr>
          <p:cNvPr id="162880" name="Rectangle 64"/>
          <p:cNvSpPr>
            <a:spLocks noChangeArrowheads="1"/>
          </p:cNvSpPr>
          <p:nvPr/>
        </p:nvSpPr>
        <p:spPr bwMode="auto">
          <a:xfrm>
            <a:off x="1619250" y="4292600"/>
            <a:ext cx="720725" cy="503238"/>
          </a:xfrm>
          <a:prstGeom prst="rect">
            <a:avLst/>
          </a:prstGeom>
          <a:solidFill>
            <a:srgbClr val="CC99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0*0</a:t>
            </a:r>
          </a:p>
        </p:txBody>
      </p:sp>
      <p:sp>
        <p:nvSpPr>
          <p:cNvPr id="162881" name="Rectangle 65"/>
          <p:cNvSpPr>
            <a:spLocks noChangeArrowheads="1"/>
          </p:cNvSpPr>
          <p:nvPr/>
        </p:nvSpPr>
        <p:spPr bwMode="auto">
          <a:xfrm>
            <a:off x="7308850" y="2781300"/>
            <a:ext cx="720725" cy="503238"/>
          </a:xfrm>
          <a:prstGeom prst="rect">
            <a:avLst/>
          </a:prstGeom>
          <a:solidFill>
            <a:srgbClr val="FFFF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st1,</a:t>
            </a:r>
            <a:r>
              <a:rPr lang="en-US" sz="2800">
                <a:sym typeface="Symbol" pitchFamily="18" charset="2"/>
              </a:rPr>
              <a:t></a:t>
            </a:r>
          </a:p>
        </p:txBody>
      </p:sp>
      <p:sp>
        <p:nvSpPr>
          <p:cNvPr id="162882" name="Rectangle 66"/>
          <p:cNvSpPr>
            <a:spLocks noChangeArrowheads="1"/>
          </p:cNvSpPr>
          <p:nvPr/>
        </p:nvSpPr>
        <p:spPr bwMode="auto">
          <a:xfrm>
            <a:off x="8027988" y="2781300"/>
            <a:ext cx="720725" cy="503238"/>
          </a:xfrm>
          <a:prstGeom prst="rect">
            <a:avLst/>
          </a:prstGeom>
          <a:solidFill>
            <a:srgbClr val="FFFF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St1,</a:t>
            </a:r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62883" name="Rectangle 67"/>
          <p:cNvSpPr>
            <a:spLocks noChangeArrowheads="1"/>
          </p:cNvSpPr>
          <p:nvPr/>
        </p:nvSpPr>
        <p:spPr bwMode="auto">
          <a:xfrm>
            <a:off x="3060700" y="2781300"/>
            <a:ext cx="720725" cy="503238"/>
          </a:xfrm>
          <a:prstGeom prst="rect">
            <a:avLst/>
          </a:prstGeom>
          <a:solidFill>
            <a:srgbClr val="FFFF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</a:t>
            </a:r>
            <a:r>
              <a:rPr lang="en-US" sz="2800"/>
              <a:t>1</a:t>
            </a:r>
          </a:p>
        </p:txBody>
      </p:sp>
      <p:sp>
        <p:nvSpPr>
          <p:cNvPr id="162884" name="Rectangle 68"/>
          <p:cNvSpPr>
            <a:spLocks noChangeArrowheads="1"/>
          </p:cNvSpPr>
          <p:nvPr/>
        </p:nvSpPr>
        <p:spPr bwMode="auto">
          <a:xfrm>
            <a:off x="3779838" y="2781300"/>
            <a:ext cx="720725" cy="503238"/>
          </a:xfrm>
          <a:prstGeom prst="rect">
            <a:avLst/>
          </a:prstGeom>
          <a:solidFill>
            <a:srgbClr val="FFFF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0*0</a:t>
            </a:r>
          </a:p>
        </p:txBody>
      </p:sp>
      <p:sp>
        <p:nvSpPr>
          <p:cNvPr id="162885" name="Rectangle 69"/>
          <p:cNvSpPr>
            <a:spLocks noChangeArrowheads="1"/>
          </p:cNvSpPr>
          <p:nvPr/>
        </p:nvSpPr>
        <p:spPr bwMode="auto">
          <a:xfrm>
            <a:off x="7308850" y="4292600"/>
            <a:ext cx="720725" cy="503238"/>
          </a:xfrm>
          <a:prstGeom prst="rect">
            <a:avLst/>
          </a:prstGeom>
          <a:solidFill>
            <a:srgbClr val="CCFFCC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St2,</a:t>
            </a:r>
            <a:r>
              <a:rPr lang="en-US">
                <a:sym typeface="Symbol" pitchFamily="18" charset="2"/>
              </a:rPr>
              <a:t></a:t>
            </a:r>
          </a:p>
        </p:txBody>
      </p:sp>
      <p:sp>
        <p:nvSpPr>
          <p:cNvPr id="162886" name="Rectangle 70"/>
          <p:cNvSpPr>
            <a:spLocks noChangeArrowheads="1"/>
          </p:cNvSpPr>
          <p:nvPr/>
        </p:nvSpPr>
        <p:spPr bwMode="auto">
          <a:xfrm>
            <a:off x="8027988" y="4292600"/>
            <a:ext cx="720725" cy="503238"/>
          </a:xfrm>
          <a:prstGeom prst="rect">
            <a:avLst/>
          </a:prstGeom>
          <a:solidFill>
            <a:srgbClr val="CCFFCC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st2,</a:t>
            </a:r>
            <a:r>
              <a:rPr lang="en-US" sz="2800">
                <a:sym typeface="Symbol" pitchFamily="18" charset="2"/>
              </a:rPr>
              <a:t></a:t>
            </a:r>
          </a:p>
        </p:txBody>
      </p:sp>
      <p:sp>
        <p:nvSpPr>
          <p:cNvPr id="162887" name="Rectangle 71"/>
          <p:cNvSpPr>
            <a:spLocks noChangeArrowheads="1"/>
          </p:cNvSpPr>
          <p:nvPr/>
        </p:nvSpPr>
        <p:spPr bwMode="auto">
          <a:xfrm>
            <a:off x="5867400" y="3789363"/>
            <a:ext cx="720725" cy="503237"/>
          </a:xfrm>
          <a:prstGeom prst="rect">
            <a:avLst/>
          </a:prstGeom>
          <a:solidFill>
            <a:srgbClr val="CCFFCC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St2,</a:t>
            </a:r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62888" name="Rectangle 72"/>
          <p:cNvSpPr>
            <a:spLocks noChangeArrowheads="1"/>
          </p:cNvSpPr>
          <p:nvPr/>
        </p:nvSpPr>
        <p:spPr bwMode="auto">
          <a:xfrm>
            <a:off x="3059113" y="4292600"/>
            <a:ext cx="720725" cy="503238"/>
          </a:xfrm>
          <a:prstGeom prst="rect">
            <a:avLst/>
          </a:prstGeom>
          <a:solidFill>
            <a:srgbClr val="CCFFCC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</a:t>
            </a:r>
            <a:r>
              <a:rPr lang="en-US" sz="2800"/>
              <a:t>1</a:t>
            </a:r>
          </a:p>
        </p:txBody>
      </p:sp>
      <p:sp>
        <p:nvSpPr>
          <p:cNvPr id="162889" name="Rectangle 73"/>
          <p:cNvSpPr>
            <a:spLocks noChangeArrowheads="1"/>
          </p:cNvSpPr>
          <p:nvPr/>
        </p:nvSpPr>
        <p:spPr bwMode="auto">
          <a:xfrm>
            <a:off x="3778250" y="4292600"/>
            <a:ext cx="720725" cy="503238"/>
          </a:xfrm>
          <a:prstGeom prst="rect">
            <a:avLst/>
          </a:prstGeom>
          <a:solidFill>
            <a:srgbClr val="CCFFCC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0*0</a:t>
            </a:r>
          </a:p>
        </p:txBody>
      </p:sp>
      <p:sp>
        <p:nvSpPr>
          <p:cNvPr id="162890" name="Rectangle 74"/>
          <p:cNvSpPr>
            <a:spLocks noChangeArrowheads="1"/>
          </p:cNvSpPr>
          <p:nvPr/>
        </p:nvSpPr>
        <p:spPr bwMode="auto">
          <a:xfrm>
            <a:off x="1619250" y="3789363"/>
            <a:ext cx="720725" cy="503237"/>
          </a:xfrm>
          <a:prstGeom prst="rect">
            <a:avLst/>
          </a:prstGeom>
          <a:solidFill>
            <a:srgbClr val="CCFFCC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1</a:t>
            </a:r>
            <a:r>
              <a:rPr lang="en-US"/>
              <a:t>*0</a:t>
            </a:r>
          </a:p>
        </p:txBody>
      </p:sp>
      <p:sp>
        <p:nvSpPr>
          <p:cNvPr id="162891" name="Rectangle 75"/>
          <p:cNvSpPr>
            <a:spLocks noChangeArrowheads="1"/>
          </p:cNvSpPr>
          <p:nvPr/>
        </p:nvSpPr>
        <p:spPr bwMode="auto">
          <a:xfrm>
            <a:off x="900113" y="5157788"/>
            <a:ext cx="1511300" cy="503237"/>
          </a:xfrm>
          <a:prstGeom prst="rect">
            <a:avLst/>
          </a:prstGeom>
          <a:solidFill>
            <a:srgbClr val="FFFF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0*0+0*</a:t>
            </a:r>
            <a:r>
              <a:rPr lang="en-US" sz="2400"/>
              <a:t>1</a:t>
            </a:r>
            <a:r>
              <a:rPr lang="en-US"/>
              <a:t>=0</a:t>
            </a:r>
          </a:p>
        </p:txBody>
      </p:sp>
      <p:sp>
        <p:nvSpPr>
          <p:cNvPr id="162892" name="Rectangle 76"/>
          <p:cNvSpPr>
            <a:spLocks noChangeArrowheads="1"/>
          </p:cNvSpPr>
          <p:nvPr/>
        </p:nvSpPr>
        <p:spPr bwMode="auto">
          <a:xfrm>
            <a:off x="2411413" y="515778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…</a:t>
            </a:r>
          </a:p>
        </p:txBody>
      </p:sp>
      <p:sp>
        <p:nvSpPr>
          <p:cNvPr id="162893" name="Rectangle 77"/>
          <p:cNvSpPr>
            <a:spLocks noChangeArrowheads="1"/>
          </p:cNvSpPr>
          <p:nvPr/>
        </p:nvSpPr>
        <p:spPr bwMode="auto">
          <a:xfrm>
            <a:off x="5508625" y="5157788"/>
            <a:ext cx="2232025" cy="503237"/>
          </a:xfrm>
          <a:prstGeom prst="rect">
            <a:avLst/>
          </a:prstGeom>
          <a:solidFill>
            <a:srgbClr val="CCFFCC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1</a:t>
            </a:r>
            <a:r>
              <a:rPr lang="en-US"/>
              <a:t>*0+0*</a:t>
            </a:r>
            <a:r>
              <a:rPr lang="en-US" sz="2400"/>
              <a:t>1</a:t>
            </a:r>
            <a:r>
              <a:rPr lang="en-US"/>
              <a:t>+0*0=0</a:t>
            </a:r>
          </a:p>
        </p:txBody>
      </p:sp>
      <p:sp>
        <p:nvSpPr>
          <p:cNvPr id="162894" name="Rectangle 78"/>
          <p:cNvSpPr>
            <a:spLocks noChangeArrowheads="1"/>
          </p:cNvSpPr>
          <p:nvPr/>
        </p:nvSpPr>
        <p:spPr bwMode="auto">
          <a:xfrm>
            <a:off x="3132138" y="5157788"/>
            <a:ext cx="2376487" cy="503237"/>
          </a:xfrm>
          <a:prstGeom prst="rect">
            <a:avLst/>
          </a:prstGeom>
          <a:solidFill>
            <a:srgbClr val="CC99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0*0+0*0+</a:t>
            </a:r>
            <a:r>
              <a:rPr lang="en-US" sz="2400"/>
              <a:t>1*1</a:t>
            </a:r>
            <a:r>
              <a:rPr lang="en-US"/>
              <a:t>+</a:t>
            </a:r>
            <a:r>
              <a:rPr lang="en-US" sz="2400"/>
              <a:t>1</a:t>
            </a:r>
            <a:r>
              <a:rPr lang="en-US"/>
              <a:t>*0</a:t>
            </a:r>
            <a:r>
              <a:rPr lang="en-US" sz="2400"/>
              <a:t>=1</a:t>
            </a:r>
          </a:p>
        </p:txBody>
      </p:sp>
      <p:sp>
        <p:nvSpPr>
          <p:cNvPr id="162895" name="Line 79"/>
          <p:cNvSpPr>
            <a:spLocks noChangeShapeType="1"/>
          </p:cNvSpPr>
          <p:nvPr/>
        </p:nvSpPr>
        <p:spPr bwMode="auto">
          <a:xfrm>
            <a:off x="1258888" y="5734050"/>
            <a:ext cx="0" cy="358775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2896" name="Rectangle 80"/>
          <p:cNvSpPr>
            <a:spLocks noChangeArrowheads="1"/>
          </p:cNvSpPr>
          <p:nvPr/>
        </p:nvSpPr>
        <p:spPr bwMode="auto">
          <a:xfrm>
            <a:off x="900113" y="6092825"/>
            <a:ext cx="1511300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0…010…0</a:t>
            </a:r>
          </a:p>
        </p:txBody>
      </p:sp>
      <p:sp>
        <p:nvSpPr>
          <p:cNvPr id="162897" name="Line 81"/>
          <p:cNvSpPr>
            <a:spLocks noChangeShapeType="1"/>
          </p:cNvSpPr>
          <p:nvPr/>
        </p:nvSpPr>
        <p:spPr bwMode="auto">
          <a:xfrm>
            <a:off x="2700338" y="6308725"/>
            <a:ext cx="865187" cy="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2898" name="Rectangle 82"/>
          <p:cNvSpPr>
            <a:spLocks noChangeArrowheads="1"/>
          </p:cNvSpPr>
          <p:nvPr/>
        </p:nvSpPr>
        <p:spPr bwMode="auto">
          <a:xfrm>
            <a:off x="3276600" y="6092825"/>
            <a:ext cx="2951163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New state is 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6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6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6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73" grpId="0" animBg="1"/>
      <p:bldP spid="162874" grpId="0" animBg="1"/>
      <p:bldP spid="162875" grpId="0" animBg="1"/>
      <p:bldP spid="162876" grpId="0" animBg="1"/>
      <p:bldP spid="162877" grpId="0" animBg="1"/>
      <p:bldP spid="162878" grpId="0" animBg="1"/>
      <p:bldP spid="162879" grpId="0" animBg="1"/>
      <p:bldP spid="162880" grpId="0" animBg="1"/>
      <p:bldP spid="162881" grpId="0" animBg="1"/>
      <p:bldP spid="162882" grpId="0" animBg="1"/>
      <p:bldP spid="162883" grpId="0" animBg="1"/>
      <p:bldP spid="162884" grpId="0" animBg="1"/>
      <p:bldP spid="162885" grpId="0" animBg="1"/>
      <p:bldP spid="162886" grpId="0" animBg="1"/>
      <p:bldP spid="162887" grpId="0" animBg="1"/>
      <p:bldP spid="162888" grpId="0" animBg="1"/>
      <p:bldP spid="162889" grpId="0" animBg="1"/>
      <p:bldP spid="162890" grpId="0" animBg="1"/>
      <p:bldP spid="162891" grpId="0" animBg="1"/>
      <p:bldP spid="162892" grpId="0" animBg="1"/>
      <p:bldP spid="162893" grpId="0" animBg="1"/>
      <p:bldP spid="162894" grpId="0" animBg="1"/>
      <p:bldP spid="162895" grpId="0" animBg="1"/>
      <p:bldP spid="162896" grpId="1"/>
      <p:bldP spid="162897" grpId="0" animBg="1"/>
      <p:bldP spid="162898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Encoding Symbol Transitions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084888" y="1628775"/>
            <a:ext cx="2232025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Transition Table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5148263" y="2779713"/>
            <a:ext cx="720725" cy="503237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st1</a:t>
            </a: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5148263" y="3284538"/>
            <a:ext cx="720725" cy="503237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…</a:t>
            </a: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5148263" y="4292600"/>
            <a:ext cx="720725" cy="503238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st2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5867400" y="2276475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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6588125" y="2276475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…</a:t>
            </a:r>
          </a:p>
        </p:txBody>
      </p:sp>
      <p:sp>
        <p:nvSpPr>
          <p:cNvPr id="164875" name="Rectangle 11"/>
          <p:cNvSpPr>
            <a:spLocks noChangeArrowheads="1"/>
          </p:cNvSpPr>
          <p:nvPr/>
        </p:nvSpPr>
        <p:spPr bwMode="auto">
          <a:xfrm>
            <a:off x="8027988" y="2276475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</a:t>
            </a:r>
          </a:p>
        </p:txBody>
      </p:sp>
      <p:sp>
        <p:nvSpPr>
          <p:cNvPr id="164876" name="Rectangle 12"/>
          <p:cNvSpPr>
            <a:spLocks noChangeArrowheads="1"/>
          </p:cNvSpPr>
          <p:nvPr/>
        </p:nvSpPr>
        <p:spPr bwMode="auto">
          <a:xfrm>
            <a:off x="5868988" y="277971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ns</a:t>
            </a:r>
            <a:r>
              <a:rPr lang="en-US"/>
              <a:t>,</a:t>
            </a:r>
            <a:r>
              <a:rPr lang="en-US">
                <a:sym typeface="Symbol" pitchFamily="18" charset="2"/>
              </a:rPr>
              <a:t></a:t>
            </a:r>
          </a:p>
        </p:txBody>
      </p:sp>
      <p:sp>
        <p:nvSpPr>
          <p:cNvPr id="164877" name="Rectangle 13"/>
          <p:cNvSpPr>
            <a:spLocks noChangeArrowheads="1"/>
          </p:cNvSpPr>
          <p:nvPr/>
        </p:nvSpPr>
        <p:spPr bwMode="auto">
          <a:xfrm>
            <a:off x="6588125" y="277971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4878" name="Rectangle 14"/>
          <p:cNvSpPr>
            <a:spLocks noChangeArrowheads="1"/>
          </p:cNvSpPr>
          <p:nvPr/>
        </p:nvSpPr>
        <p:spPr bwMode="auto">
          <a:xfrm>
            <a:off x="7308850" y="277971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st1,</a:t>
            </a:r>
            <a:r>
              <a:rPr lang="en-US" sz="2800">
                <a:sym typeface="Symbol" pitchFamily="18" charset="2"/>
              </a:rPr>
              <a:t></a:t>
            </a:r>
          </a:p>
        </p:txBody>
      </p:sp>
      <p:sp>
        <p:nvSpPr>
          <p:cNvPr id="164879" name="Rectangle 15"/>
          <p:cNvSpPr>
            <a:spLocks noChangeArrowheads="1"/>
          </p:cNvSpPr>
          <p:nvPr/>
        </p:nvSpPr>
        <p:spPr bwMode="auto">
          <a:xfrm>
            <a:off x="8027988" y="277971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St1,</a:t>
            </a:r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64880" name="Rectangle 16"/>
          <p:cNvSpPr>
            <a:spLocks noChangeArrowheads="1"/>
          </p:cNvSpPr>
          <p:nvPr/>
        </p:nvSpPr>
        <p:spPr bwMode="auto">
          <a:xfrm>
            <a:off x="5868988" y="32845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6588125" y="32845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7308850" y="32845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4883" name="Rectangle 19"/>
          <p:cNvSpPr>
            <a:spLocks noChangeArrowheads="1"/>
          </p:cNvSpPr>
          <p:nvPr/>
        </p:nvSpPr>
        <p:spPr bwMode="auto">
          <a:xfrm>
            <a:off x="8027988" y="32845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4884" name="Rectangle 20"/>
          <p:cNvSpPr>
            <a:spLocks noChangeArrowheads="1"/>
          </p:cNvSpPr>
          <p:nvPr/>
        </p:nvSpPr>
        <p:spPr bwMode="auto">
          <a:xfrm>
            <a:off x="5868988" y="378936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St2,</a:t>
            </a:r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64885" name="Rectangle 21"/>
          <p:cNvSpPr>
            <a:spLocks noChangeArrowheads="1"/>
          </p:cNvSpPr>
          <p:nvPr/>
        </p:nvSpPr>
        <p:spPr bwMode="auto">
          <a:xfrm>
            <a:off x="6588125" y="3787775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4886" name="Rectangle 22"/>
          <p:cNvSpPr>
            <a:spLocks noChangeArrowheads="1"/>
          </p:cNvSpPr>
          <p:nvPr/>
        </p:nvSpPr>
        <p:spPr bwMode="auto">
          <a:xfrm>
            <a:off x="8027988" y="3787775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ns</a:t>
            </a:r>
            <a:r>
              <a:rPr lang="en-US"/>
              <a:t>,</a:t>
            </a:r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64887" name="Rectangle 23"/>
          <p:cNvSpPr>
            <a:spLocks noChangeArrowheads="1"/>
          </p:cNvSpPr>
          <p:nvPr/>
        </p:nvSpPr>
        <p:spPr bwMode="auto">
          <a:xfrm>
            <a:off x="5868988" y="42926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ns</a:t>
            </a:r>
            <a:r>
              <a:rPr lang="en-US"/>
              <a:t>,</a:t>
            </a:r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64888" name="Rectangle 24"/>
          <p:cNvSpPr>
            <a:spLocks noChangeArrowheads="1"/>
          </p:cNvSpPr>
          <p:nvPr/>
        </p:nvSpPr>
        <p:spPr bwMode="auto">
          <a:xfrm>
            <a:off x="6588125" y="42926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4889" name="Rectangle 25"/>
          <p:cNvSpPr>
            <a:spLocks noChangeArrowheads="1"/>
          </p:cNvSpPr>
          <p:nvPr/>
        </p:nvSpPr>
        <p:spPr bwMode="auto">
          <a:xfrm>
            <a:off x="7308850" y="42926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St2,</a:t>
            </a:r>
            <a:r>
              <a:rPr lang="en-US">
                <a:sym typeface="Symbol" pitchFamily="18" charset="2"/>
              </a:rPr>
              <a:t></a:t>
            </a:r>
          </a:p>
        </p:txBody>
      </p:sp>
      <p:sp>
        <p:nvSpPr>
          <p:cNvPr id="164890" name="Rectangle 26"/>
          <p:cNvSpPr>
            <a:spLocks noChangeArrowheads="1"/>
          </p:cNvSpPr>
          <p:nvPr/>
        </p:nvSpPr>
        <p:spPr bwMode="auto">
          <a:xfrm>
            <a:off x="8027988" y="42926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st2,</a:t>
            </a:r>
            <a:r>
              <a:rPr lang="en-US" sz="2800">
                <a:sym typeface="Symbol" pitchFamily="18" charset="2"/>
              </a:rPr>
              <a:t></a:t>
            </a:r>
          </a:p>
        </p:txBody>
      </p:sp>
      <p:sp>
        <p:nvSpPr>
          <p:cNvPr id="164891" name="Rectangle 27"/>
          <p:cNvSpPr>
            <a:spLocks noChangeArrowheads="1"/>
          </p:cNvSpPr>
          <p:nvPr/>
        </p:nvSpPr>
        <p:spPr bwMode="auto">
          <a:xfrm>
            <a:off x="7308850" y="3787775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ns,</a:t>
            </a:r>
            <a:r>
              <a:rPr lang="en-US" sz="2800">
                <a:sym typeface="Symbol" pitchFamily="18" charset="2"/>
              </a:rPr>
              <a:t></a:t>
            </a:r>
          </a:p>
        </p:txBody>
      </p:sp>
      <p:sp>
        <p:nvSpPr>
          <p:cNvPr id="164892" name="Rectangle 28"/>
          <p:cNvSpPr>
            <a:spLocks noChangeArrowheads="1"/>
          </p:cNvSpPr>
          <p:nvPr/>
        </p:nvSpPr>
        <p:spPr bwMode="auto">
          <a:xfrm>
            <a:off x="5148263" y="3787775"/>
            <a:ext cx="720725" cy="503238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st</a:t>
            </a:r>
          </a:p>
        </p:txBody>
      </p:sp>
      <p:sp>
        <p:nvSpPr>
          <p:cNvPr id="164893" name="Rectangle 29"/>
          <p:cNvSpPr>
            <a:spLocks noChangeArrowheads="1"/>
          </p:cNvSpPr>
          <p:nvPr/>
        </p:nvSpPr>
        <p:spPr bwMode="auto">
          <a:xfrm>
            <a:off x="7308850" y="2276475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sym typeface="Symbol" pitchFamily="18" charset="2"/>
              </a:rPr>
              <a:t></a:t>
            </a:r>
          </a:p>
        </p:txBody>
      </p:sp>
      <p:sp>
        <p:nvSpPr>
          <p:cNvPr id="164894" name="Rectangle 30"/>
          <p:cNvSpPr>
            <a:spLocks noChangeArrowheads="1"/>
          </p:cNvSpPr>
          <p:nvPr/>
        </p:nvSpPr>
        <p:spPr bwMode="auto">
          <a:xfrm>
            <a:off x="1979613" y="1628775"/>
            <a:ext cx="2447925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Current Transition</a:t>
            </a:r>
          </a:p>
        </p:txBody>
      </p:sp>
      <p:sp>
        <p:nvSpPr>
          <p:cNvPr id="164895" name="Rectangle 31"/>
          <p:cNvSpPr>
            <a:spLocks noChangeArrowheads="1"/>
          </p:cNvSpPr>
          <p:nvPr/>
        </p:nvSpPr>
        <p:spPr bwMode="auto">
          <a:xfrm>
            <a:off x="898525" y="2779713"/>
            <a:ext cx="720725" cy="503237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64896" name="Rectangle 32"/>
          <p:cNvSpPr>
            <a:spLocks noChangeArrowheads="1"/>
          </p:cNvSpPr>
          <p:nvPr/>
        </p:nvSpPr>
        <p:spPr bwMode="auto">
          <a:xfrm>
            <a:off x="898525" y="3284538"/>
            <a:ext cx="720725" cy="503237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…</a:t>
            </a:r>
          </a:p>
        </p:txBody>
      </p:sp>
      <p:sp>
        <p:nvSpPr>
          <p:cNvPr id="164897" name="Rectangle 33"/>
          <p:cNvSpPr>
            <a:spLocks noChangeArrowheads="1"/>
          </p:cNvSpPr>
          <p:nvPr/>
        </p:nvSpPr>
        <p:spPr bwMode="auto">
          <a:xfrm>
            <a:off x="898525" y="4292600"/>
            <a:ext cx="720725" cy="503238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64898" name="Rectangle 34"/>
          <p:cNvSpPr>
            <a:spLocks noChangeArrowheads="1"/>
          </p:cNvSpPr>
          <p:nvPr/>
        </p:nvSpPr>
        <p:spPr bwMode="auto">
          <a:xfrm>
            <a:off x="1619250" y="2276475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64899" name="Rectangle 35"/>
          <p:cNvSpPr>
            <a:spLocks noChangeArrowheads="1"/>
          </p:cNvSpPr>
          <p:nvPr/>
        </p:nvSpPr>
        <p:spPr bwMode="auto">
          <a:xfrm>
            <a:off x="2338388" y="2276475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…</a:t>
            </a:r>
          </a:p>
        </p:txBody>
      </p:sp>
      <p:sp>
        <p:nvSpPr>
          <p:cNvPr id="164900" name="Rectangle 36"/>
          <p:cNvSpPr>
            <a:spLocks noChangeArrowheads="1"/>
          </p:cNvSpPr>
          <p:nvPr/>
        </p:nvSpPr>
        <p:spPr bwMode="auto">
          <a:xfrm>
            <a:off x="3778250" y="2276475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64901" name="Rectangle 37"/>
          <p:cNvSpPr>
            <a:spLocks noChangeArrowheads="1"/>
          </p:cNvSpPr>
          <p:nvPr/>
        </p:nvSpPr>
        <p:spPr bwMode="auto">
          <a:xfrm>
            <a:off x="1619250" y="277971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0*0</a:t>
            </a:r>
          </a:p>
        </p:txBody>
      </p:sp>
      <p:sp>
        <p:nvSpPr>
          <p:cNvPr id="164902" name="Rectangle 38"/>
          <p:cNvSpPr>
            <a:spLocks noChangeArrowheads="1"/>
          </p:cNvSpPr>
          <p:nvPr/>
        </p:nvSpPr>
        <p:spPr bwMode="auto">
          <a:xfrm>
            <a:off x="2338388" y="277971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4903" name="Rectangle 39"/>
          <p:cNvSpPr>
            <a:spLocks noChangeArrowheads="1"/>
          </p:cNvSpPr>
          <p:nvPr/>
        </p:nvSpPr>
        <p:spPr bwMode="auto">
          <a:xfrm>
            <a:off x="3059113" y="277971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</a:t>
            </a:r>
            <a:r>
              <a:rPr lang="en-US" sz="2800"/>
              <a:t>1</a:t>
            </a:r>
          </a:p>
        </p:txBody>
      </p:sp>
      <p:sp>
        <p:nvSpPr>
          <p:cNvPr id="164904" name="Rectangle 40"/>
          <p:cNvSpPr>
            <a:spLocks noChangeArrowheads="1"/>
          </p:cNvSpPr>
          <p:nvPr/>
        </p:nvSpPr>
        <p:spPr bwMode="auto">
          <a:xfrm>
            <a:off x="3778250" y="2779713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0*0</a:t>
            </a:r>
          </a:p>
        </p:txBody>
      </p:sp>
      <p:sp>
        <p:nvSpPr>
          <p:cNvPr id="164905" name="Rectangle 41"/>
          <p:cNvSpPr>
            <a:spLocks noChangeArrowheads="1"/>
          </p:cNvSpPr>
          <p:nvPr/>
        </p:nvSpPr>
        <p:spPr bwMode="auto">
          <a:xfrm>
            <a:off x="1619250" y="32845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4906" name="Rectangle 42"/>
          <p:cNvSpPr>
            <a:spLocks noChangeArrowheads="1"/>
          </p:cNvSpPr>
          <p:nvPr/>
        </p:nvSpPr>
        <p:spPr bwMode="auto">
          <a:xfrm>
            <a:off x="2338388" y="32845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4907" name="Rectangle 43"/>
          <p:cNvSpPr>
            <a:spLocks noChangeArrowheads="1"/>
          </p:cNvSpPr>
          <p:nvPr/>
        </p:nvSpPr>
        <p:spPr bwMode="auto">
          <a:xfrm>
            <a:off x="3059113" y="32845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4908" name="Rectangle 44"/>
          <p:cNvSpPr>
            <a:spLocks noChangeArrowheads="1"/>
          </p:cNvSpPr>
          <p:nvPr/>
        </p:nvSpPr>
        <p:spPr bwMode="auto">
          <a:xfrm>
            <a:off x="3778250" y="328453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4909" name="Rectangle 45"/>
          <p:cNvSpPr>
            <a:spLocks noChangeArrowheads="1"/>
          </p:cNvSpPr>
          <p:nvPr/>
        </p:nvSpPr>
        <p:spPr bwMode="auto">
          <a:xfrm>
            <a:off x="1619250" y="3787775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1</a:t>
            </a:r>
            <a:r>
              <a:rPr lang="en-US"/>
              <a:t>*0</a:t>
            </a:r>
          </a:p>
        </p:txBody>
      </p:sp>
      <p:sp>
        <p:nvSpPr>
          <p:cNvPr id="164910" name="Rectangle 46"/>
          <p:cNvSpPr>
            <a:spLocks noChangeArrowheads="1"/>
          </p:cNvSpPr>
          <p:nvPr/>
        </p:nvSpPr>
        <p:spPr bwMode="auto">
          <a:xfrm>
            <a:off x="2338388" y="3787775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4911" name="Rectangle 47"/>
          <p:cNvSpPr>
            <a:spLocks noChangeArrowheads="1"/>
          </p:cNvSpPr>
          <p:nvPr/>
        </p:nvSpPr>
        <p:spPr bwMode="auto">
          <a:xfrm>
            <a:off x="3779838" y="3787775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1</a:t>
            </a:r>
            <a:r>
              <a:rPr lang="en-US"/>
              <a:t>*0</a:t>
            </a:r>
          </a:p>
        </p:txBody>
      </p:sp>
      <p:sp>
        <p:nvSpPr>
          <p:cNvPr id="164912" name="Rectangle 48"/>
          <p:cNvSpPr>
            <a:spLocks noChangeArrowheads="1"/>
          </p:cNvSpPr>
          <p:nvPr/>
        </p:nvSpPr>
        <p:spPr bwMode="auto">
          <a:xfrm>
            <a:off x="1619250" y="42926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0*0</a:t>
            </a:r>
          </a:p>
        </p:txBody>
      </p:sp>
      <p:sp>
        <p:nvSpPr>
          <p:cNvPr id="164913" name="Rectangle 49"/>
          <p:cNvSpPr>
            <a:spLocks noChangeArrowheads="1"/>
          </p:cNvSpPr>
          <p:nvPr/>
        </p:nvSpPr>
        <p:spPr bwMode="auto">
          <a:xfrm>
            <a:off x="2338388" y="42926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 sz="2800"/>
          </a:p>
        </p:txBody>
      </p:sp>
      <p:sp>
        <p:nvSpPr>
          <p:cNvPr id="164914" name="Rectangle 50"/>
          <p:cNvSpPr>
            <a:spLocks noChangeArrowheads="1"/>
          </p:cNvSpPr>
          <p:nvPr/>
        </p:nvSpPr>
        <p:spPr bwMode="auto">
          <a:xfrm>
            <a:off x="3059113" y="42926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</a:t>
            </a:r>
            <a:r>
              <a:rPr lang="en-US" sz="2800"/>
              <a:t>1</a:t>
            </a:r>
          </a:p>
        </p:txBody>
      </p:sp>
      <p:sp>
        <p:nvSpPr>
          <p:cNvPr id="164915" name="Rectangle 51"/>
          <p:cNvSpPr>
            <a:spLocks noChangeArrowheads="1"/>
          </p:cNvSpPr>
          <p:nvPr/>
        </p:nvSpPr>
        <p:spPr bwMode="auto">
          <a:xfrm>
            <a:off x="3778250" y="4292600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0*0</a:t>
            </a:r>
          </a:p>
        </p:txBody>
      </p:sp>
      <p:sp>
        <p:nvSpPr>
          <p:cNvPr id="164916" name="Rectangle 52"/>
          <p:cNvSpPr>
            <a:spLocks noChangeArrowheads="1"/>
          </p:cNvSpPr>
          <p:nvPr/>
        </p:nvSpPr>
        <p:spPr bwMode="auto">
          <a:xfrm>
            <a:off x="3059113" y="3787775"/>
            <a:ext cx="720725" cy="503238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1*1</a:t>
            </a:r>
            <a:endParaRPr lang="en-US" sz="2800">
              <a:sym typeface="Symbol" pitchFamily="18" charset="2"/>
            </a:endParaRPr>
          </a:p>
        </p:txBody>
      </p:sp>
      <p:sp>
        <p:nvSpPr>
          <p:cNvPr id="164917" name="Rectangle 53"/>
          <p:cNvSpPr>
            <a:spLocks noChangeArrowheads="1"/>
          </p:cNvSpPr>
          <p:nvPr/>
        </p:nvSpPr>
        <p:spPr bwMode="auto">
          <a:xfrm>
            <a:off x="898525" y="3787775"/>
            <a:ext cx="720725" cy="503238"/>
          </a:xfrm>
          <a:prstGeom prst="rect">
            <a:avLst/>
          </a:prstGeom>
          <a:solidFill>
            <a:srgbClr val="FFFF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64918" name="Rectangle 54"/>
          <p:cNvSpPr>
            <a:spLocks noChangeArrowheads="1"/>
          </p:cNvSpPr>
          <p:nvPr/>
        </p:nvSpPr>
        <p:spPr bwMode="auto">
          <a:xfrm>
            <a:off x="3059113" y="2276475"/>
            <a:ext cx="720725" cy="503238"/>
          </a:xfrm>
          <a:prstGeom prst="rect">
            <a:avLst/>
          </a:prstGeom>
          <a:solidFill>
            <a:schemeClr val="accent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sym typeface="Symbol" pitchFamily="18" charset="2"/>
              </a:rPr>
              <a:t>1</a:t>
            </a:r>
          </a:p>
        </p:txBody>
      </p:sp>
      <p:sp>
        <p:nvSpPr>
          <p:cNvPr id="164945" name="Rectangle 81"/>
          <p:cNvSpPr>
            <a:spLocks noChangeArrowheads="1"/>
          </p:cNvSpPr>
          <p:nvPr/>
        </p:nvSpPr>
        <p:spPr bwMode="auto">
          <a:xfrm>
            <a:off x="7308850" y="2781300"/>
            <a:ext cx="720725" cy="503238"/>
          </a:xfrm>
          <a:prstGeom prst="rect">
            <a:avLst/>
          </a:prstGeom>
          <a:solidFill>
            <a:srgbClr val="CC99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st1,</a:t>
            </a:r>
            <a:r>
              <a:rPr lang="en-US" sz="2800">
                <a:sym typeface="Symbol" pitchFamily="18" charset="2"/>
              </a:rPr>
              <a:t></a:t>
            </a:r>
          </a:p>
        </p:txBody>
      </p:sp>
      <p:sp>
        <p:nvSpPr>
          <p:cNvPr id="164946" name="Rectangle 82"/>
          <p:cNvSpPr>
            <a:spLocks noChangeArrowheads="1"/>
          </p:cNvSpPr>
          <p:nvPr/>
        </p:nvSpPr>
        <p:spPr bwMode="auto">
          <a:xfrm>
            <a:off x="7308850" y="3789363"/>
            <a:ext cx="720725" cy="503237"/>
          </a:xfrm>
          <a:prstGeom prst="rect">
            <a:avLst/>
          </a:prstGeom>
          <a:solidFill>
            <a:srgbClr val="CC99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ns,</a:t>
            </a:r>
            <a:r>
              <a:rPr lang="en-US" sz="2800">
                <a:sym typeface="Symbol" pitchFamily="18" charset="2"/>
              </a:rPr>
              <a:t></a:t>
            </a:r>
          </a:p>
        </p:txBody>
      </p:sp>
      <p:sp>
        <p:nvSpPr>
          <p:cNvPr id="164947" name="Rectangle 83"/>
          <p:cNvSpPr>
            <a:spLocks noChangeArrowheads="1"/>
          </p:cNvSpPr>
          <p:nvPr/>
        </p:nvSpPr>
        <p:spPr bwMode="auto">
          <a:xfrm>
            <a:off x="8027988" y="4292600"/>
            <a:ext cx="720725" cy="503238"/>
          </a:xfrm>
          <a:prstGeom prst="rect">
            <a:avLst/>
          </a:prstGeom>
          <a:solidFill>
            <a:srgbClr val="CC99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st2,</a:t>
            </a:r>
            <a:r>
              <a:rPr lang="en-US" sz="2800">
                <a:sym typeface="Symbol" pitchFamily="18" charset="2"/>
              </a:rPr>
              <a:t></a:t>
            </a:r>
          </a:p>
        </p:txBody>
      </p:sp>
      <p:sp>
        <p:nvSpPr>
          <p:cNvPr id="164948" name="Rectangle 84"/>
          <p:cNvSpPr>
            <a:spLocks noChangeArrowheads="1"/>
          </p:cNvSpPr>
          <p:nvPr/>
        </p:nvSpPr>
        <p:spPr bwMode="auto">
          <a:xfrm>
            <a:off x="3059113" y="2781300"/>
            <a:ext cx="720725" cy="503238"/>
          </a:xfrm>
          <a:prstGeom prst="rect">
            <a:avLst/>
          </a:prstGeom>
          <a:solidFill>
            <a:srgbClr val="CC99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</a:t>
            </a:r>
            <a:r>
              <a:rPr lang="en-US" sz="2800"/>
              <a:t>1</a:t>
            </a:r>
          </a:p>
        </p:txBody>
      </p:sp>
      <p:sp>
        <p:nvSpPr>
          <p:cNvPr id="164949" name="Rectangle 85"/>
          <p:cNvSpPr>
            <a:spLocks noChangeArrowheads="1"/>
          </p:cNvSpPr>
          <p:nvPr/>
        </p:nvSpPr>
        <p:spPr bwMode="auto">
          <a:xfrm>
            <a:off x="3059113" y="3789363"/>
            <a:ext cx="720725" cy="503237"/>
          </a:xfrm>
          <a:prstGeom prst="rect">
            <a:avLst/>
          </a:prstGeom>
          <a:solidFill>
            <a:srgbClr val="CC99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1*1</a:t>
            </a:r>
            <a:endParaRPr lang="en-US" sz="2800">
              <a:sym typeface="Symbol" pitchFamily="18" charset="2"/>
            </a:endParaRPr>
          </a:p>
        </p:txBody>
      </p:sp>
      <p:sp>
        <p:nvSpPr>
          <p:cNvPr id="164950" name="Rectangle 86"/>
          <p:cNvSpPr>
            <a:spLocks noChangeArrowheads="1"/>
          </p:cNvSpPr>
          <p:nvPr/>
        </p:nvSpPr>
        <p:spPr bwMode="auto">
          <a:xfrm>
            <a:off x="3779838" y="4292600"/>
            <a:ext cx="720725" cy="503238"/>
          </a:xfrm>
          <a:prstGeom prst="rect">
            <a:avLst/>
          </a:prstGeom>
          <a:solidFill>
            <a:srgbClr val="CC99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0*0</a:t>
            </a:r>
          </a:p>
        </p:txBody>
      </p:sp>
      <p:sp>
        <p:nvSpPr>
          <p:cNvPr id="164951" name="Rectangle 87"/>
          <p:cNvSpPr>
            <a:spLocks noChangeArrowheads="1"/>
          </p:cNvSpPr>
          <p:nvPr/>
        </p:nvSpPr>
        <p:spPr bwMode="auto">
          <a:xfrm>
            <a:off x="8027988" y="2781300"/>
            <a:ext cx="720725" cy="503238"/>
          </a:xfrm>
          <a:prstGeom prst="rect">
            <a:avLst/>
          </a:prstGeom>
          <a:solidFill>
            <a:srgbClr val="CCFFCC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St1,</a:t>
            </a:r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64953" name="Rectangle 89"/>
          <p:cNvSpPr>
            <a:spLocks noChangeArrowheads="1"/>
          </p:cNvSpPr>
          <p:nvPr/>
        </p:nvSpPr>
        <p:spPr bwMode="auto">
          <a:xfrm>
            <a:off x="8027988" y="3789363"/>
            <a:ext cx="720725" cy="503237"/>
          </a:xfrm>
          <a:prstGeom prst="rect">
            <a:avLst/>
          </a:prstGeom>
          <a:solidFill>
            <a:srgbClr val="CCFFCC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ns</a:t>
            </a:r>
            <a:r>
              <a:rPr lang="en-US"/>
              <a:t>,</a:t>
            </a:r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64954" name="Rectangle 90"/>
          <p:cNvSpPr>
            <a:spLocks noChangeArrowheads="1"/>
          </p:cNvSpPr>
          <p:nvPr/>
        </p:nvSpPr>
        <p:spPr bwMode="auto">
          <a:xfrm>
            <a:off x="5867400" y="3789363"/>
            <a:ext cx="720725" cy="503237"/>
          </a:xfrm>
          <a:prstGeom prst="rect">
            <a:avLst/>
          </a:prstGeom>
          <a:solidFill>
            <a:srgbClr val="CCFFCC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St2,</a:t>
            </a:r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64955" name="Rectangle 91"/>
          <p:cNvSpPr>
            <a:spLocks noChangeArrowheads="1"/>
          </p:cNvSpPr>
          <p:nvPr/>
        </p:nvSpPr>
        <p:spPr bwMode="auto">
          <a:xfrm>
            <a:off x="5867400" y="4292600"/>
            <a:ext cx="720725" cy="503238"/>
          </a:xfrm>
          <a:prstGeom prst="rect">
            <a:avLst/>
          </a:prstGeom>
          <a:solidFill>
            <a:srgbClr val="CCFFCC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ns</a:t>
            </a:r>
            <a:r>
              <a:rPr lang="en-US"/>
              <a:t>,</a:t>
            </a:r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64956" name="Rectangle 92"/>
          <p:cNvSpPr>
            <a:spLocks noChangeArrowheads="1"/>
          </p:cNvSpPr>
          <p:nvPr/>
        </p:nvSpPr>
        <p:spPr bwMode="auto">
          <a:xfrm>
            <a:off x="3779838" y="2781300"/>
            <a:ext cx="720725" cy="503238"/>
          </a:xfrm>
          <a:prstGeom prst="rect">
            <a:avLst/>
          </a:prstGeom>
          <a:solidFill>
            <a:srgbClr val="CCFFCC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0*0</a:t>
            </a:r>
          </a:p>
        </p:txBody>
      </p:sp>
      <p:sp>
        <p:nvSpPr>
          <p:cNvPr id="164958" name="Rectangle 94"/>
          <p:cNvSpPr>
            <a:spLocks noChangeArrowheads="1"/>
          </p:cNvSpPr>
          <p:nvPr/>
        </p:nvSpPr>
        <p:spPr bwMode="auto">
          <a:xfrm>
            <a:off x="3781425" y="3789363"/>
            <a:ext cx="720725" cy="503237"/>
          </a:xfrm>
          <a:prstGeom prst="rect">
            <a:avLst/>
          </a:prstGeom>
          <a:solidFill>
            <a:srgbClr val="CCFFCC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1</a:t>
            </a:r>
            <a:r>
              <a:rPr lang="en-US"/>
              <a:t>*0</a:t>
            </a:r>
          </a:p>
        </p:txBody>
      </p:sp>
      <p:sp>
        <p:nvSpPr>
          <p:cNvPr id="164959" name="Rectangle 95"/>
          <p:cNvSpPr>
            <a:spLocks noChangeArrowheads="1"/>
          </p:cNvSpPr>
          <p:nvPr/>
        </p:nvSpPr>
        <p:spPr bwMode="auto">
          <a:xfrm>
            <a:off x="1619250" y="3789363"/>
            <a:ext cx="720725" cy="503237"/>
          </a:xfrm>
          <a:prstGeom prst="rect">
            <a:avLst/>
          </a:prstGeom>
          <a:solidFill>
            <a:srgbClr val="CCFFCC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1</a:t>
            </a:r>
            <a:r>
              <a:rPr lang="en-US"/>
              <a:t>*0</a:t>
            </a:r>
          </a:p>
        </p:txBody>
      </p:sp>
      <p:sp>
        <p:nvSpPr>
          <p:cNvPr id="164960" name="Rectangle 96"/>
          <p:cNvSpPr>
            <a:spLocks noChangeArrowheads="1"/>
          </p:cNvSpPr>
          <p:nvPr/>
        </p:nvSpPr>
        <p:spPr bwMode="auto">
          <a:xfrm>
            <a:off x="1619250" y="4294188"/>
            <a:ext cx="720725" cy="503237"/>
          </a:xfrm>
          <a:prstGeom prst="rect">
            <a:avLst/>
          </a:prstGeom>
          <a:solidFill>
            <a:srgbClr val="CCFFCC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0*0</a:t>
            </a:r>
          </a:p>
        </p:txBody>
      </p:sp>
      <p:sp>
        <p:nvSpPr>
          <p:cNvPr id="164961" name="Rectangle 97"/>
          <p:cNvSpPr>
            <a:spLocks noChangeArrowheads="1"/>
          </p:cNvSpPr>
          <p:nvPr/>
        </p:nvSpPr>
        <p:spPr bwMode="auto">
          <a:xfrm>
            <a:off x="5867400" y="2781300"/>
            <a:ext cx="720725" cy="503238"/>
          </a:xfrm>
          <a:prstGeom prst="rect">
            <a:avLst/>
          </a:prstGeom>
          <a:solidFill>
            <a:schemeClr val="bg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ns</a:t>
            </a:r>
            <a:r>
              <a:rPr lang="en-US"/>
              <a:t>,</a:t>
            </a:r>
            <a:r>
              <a:rPr lang="en-US">
                <a:sym typeface="Symbol" pitchFamily="18" charset="2"/>
              </a:rPr>
              <a:t></a:t>
            </a:r>
          </a:p>
        </p:txBody>
      </p:sp>
      <p:sp>
        <p:nvSpPr>
          <p:cNvPr id="164962" name="Rectangle 98"/>
          <p:cNvSpPr>
            <a:spLocks noChangeArrowheads="1"/>
          </p:cNvSpPr>
          <p:nvPr/>
        </p:nvSpPr>
        <p:spPr bwMode="auto">
          <a:xfrm>
            <a:off x="7308850" y="4292600"/>
            <a:ext cx="720725" cy="503238"/>
          </a:xfrm>
          <a:prstGeom prst="rect">
            <a:avLst/>
          </a:prstGeom>
          <a:solidFill>
            <a:schemeClr val="bg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St2,</a:t>
            </a:r>
            <a:r>
              <a:rPr lang="en-US">
                <a:sym typeface="Symbol" pitchFamily="18" charset="2"/>
              </a:rPr>
              <a:t></a:t>
            </a:r>
          </a:p>
        </p:txBody>
      </p:sp>
      <p:sp>
        <p:nvSpPr>
          <p:cNvPr id="164963" name="Rectangle 99"/>
          <p:cNvSpPr>
            <a:spLocks noChangeArrowheads="1"/>
          </p:cNvSpPr>
          <p:nvPr/>
        </p:nvSpPr>
        <p:spPr bwMode="auto">
          <a:xfrm>
            <a:off x="1619250" y="2781300"/>
            <a:ext cx="720725" cy="503238"/>
          </a:xfrm>
          <a:prstGeom prst="rect">
            <a:avLst/>
          </a:prstGeom>
          <a:solidFill>
            <a:schemeClr val="bg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0*0</a:t>
            </a:r>
          </a:p>
        </p:txBody>
      </p:sp>
      <p:sp>
        <p:nvSpPr>
          <p:cNvPr id="164964" name="Rectangle 100"/>
          <p:cNvSpPr>
            <a:spLocks noChangeArrowheads="1"/>
          </p:cNvSpPr>
          <p:nvPr/>
        </p:nvSpPr>
        <p:spPr bwMode="auto">
          <a:xfrm>
            <a:off x="3059113" y="4292600"/>
            <a:ext cx="720725" cy="503238"/>
          </a:xfrm>
          <a:prstGeom prst="rect">
            <a:avLst/>
          </a:prstGeom>
          <a:solidFill>
            <a:schemeClr val="bg1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</a:t>
            </a:r>
            <a:r>
              <a:rPr lang="en-US" sz="2800"/>
              <a:t>1</a:t>
            </a:r>
          </a:p>
        </p:txBody>
      </p:sp>
      <p:sp>
        <p:nvSpPr>
          <p:cNvPr id="164965" name="Rectangle 101"/>
          <p:cNvSpPr>
            <a:spLocks noChangeArrowheads="1"/>
          </p:cNvSpPr>
          <p:nvPr/>
        </p:nvSpPr>
        <p:spPr bwMode="auto">
          <a:xfrm>
            <a:off x="900113" y="5157788"/>
            <a:ext cx="1511300" cy="503237"/>
          </a:xfrm>
          <a:prstGeom prst="rect">
            <a:avLst/>
          </a:prstGeom>
          <a:solidFill>
            <a:srgbClr val="FFFF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0*0+0*</a:t>
            </a:r>
            <a:r>
              <a:rPr lang="en-US" sz="2400"/>
              <a:t>1</a:t>
            </a:r>
            <a:r>
              <a:rPr lang="en-US"/>
              <a:t>=0</a:t>
            </a:r>
          </a:p>
        </p:txBody>
      </p:sp>
      <p:sp>
        <p:nvSpPr>
          <p:cNvPr id="164966" name="Rectangle 102"/>
          <p:cNvSpPr>
            <a:spLocks noChangeArrowheads="1"/>
          </p:cNvSpPr>
          <p:nvPr/>
        </p:nvSpPr>
        <p:spPr bwMode="auto">
          <a:xfrm>
            <a:off x="2411413" y="5157788"/>
            <a:ext cx="720725" cy="503237"/>
          </a:xfrm>
          <a:prstGeom prst="rect">
            <a:avLst/>
          </a:prstGeom>
          <a:solidFill>
            <a:srgbClr val="FFCC99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…</a:t>
            </a:r>
          </a:p>
        </p:txBody>
      </p:sp>
      <p:sp>
        <p:nvSpPr>
          <p:cNvPr id="164967" name="Rectangle 103"/>
          <p:cNvSpPr>
            <a:spLocks noChangeArrowheads="1"/>
          </p:cNvSpPr>
          <p:nvPr/>
        </p:nvSpPr>
        <p:spPr bwMode="auto">
          <a:xfrm>
            <a:off x="3132138" y="5157788"/>
            <a:ext cx="2232025" cy="503237"/>
          </a:xfrm>
          <a:prstGeom prst="rect">
            <a:avLst/>
          </a:prstGeom>
          <a:solidFill>
            <a:srgbClr val="CCFFCC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1</a:t>
            </a:r>
            <a:r>
              <a:rPr lang="en-US"/>
              <a:t>*0+0*0+0*0+</a:t>
            </a:r>
            <a:r>
              <a:rPr lang="en-US" sz="2400"/>
              <a:t>1</a:t>
            </a:r>
            <a:r>
              <a:rPr lang="en-US"/>
              <a:t>*0=0</a:t>
            </a:r>
          </a:p>
        </p:txBody>
      </p:sp>
      <p:sp>
        <p:nvSpPr>
          <p:cNvPr id="164968" name="Rectangle 104"/>
          <p:cNvSpPr>
            <a:spLocks noChangeArrowheads="1"/>
          </p:cNvSpPr>
          <p:nvPr/>
        </p:nvSpPr>
        <p:spPr bwMode="auto">
          <a:xfrm>
            <a:off x="5364163" y="5157788"/>
            <a:ext cx="2376487" cy="503237"/>
          </a:xfrm>
          <a:prstGeom prst="rect">
            <a:avLst/>
          </a:prstGeom>
          <a:solidFill>
            <a:srgbClr val="CC99FF"/>
          </a:solidFill>
          <a:ln w="508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0*</a:t>
            </a:r>
            <a:r>
              <a:rPr lang="en-US" sz="2400"/>
              <a:t>1</a:t>
            </a:r>
            <a:r>
              <a:rPr lang="en-US"/>
              <a:t>+</a:t>
            </a:r>
            <a:r>
              <a:rPr lang="en-US" sz="2400"/>
              <a:t>1*1</a:t>
            </a:r>
            <a:r>
              <a:rPr lang="en-US"/>
              <a:t>+0*0</a:t>
            </a:r>
            <a:r>
              <a:rPr lang="en-US" sz="2400"/>
              <a:t>=1</a:t>
            </a:r>
          </a:p>
        </p:txBody>
      </p:sp>
      <p:sp>
        <p:nvSpPr>
          <p:cNvPr id="164969" name="Line 105"/>
          <p:cNvSpPr>
            <a:spLocks noChangeShapeType="1"/>
          </p:cNvSpPr>
          <p:nvPr/>
        </p:nvSpPr>
        <p:spPr bwMode="auto">
          <a:xfrm>
            <a:off x="1258888" y="5734050"/>
            <a:ext cx="0" cy="358775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4970" name="Rectangle 106"/>
          <p:cNvSpPr>
            <a:spLocks noChangeArrowheads="1"/>
          </p:cNvSpPr>
          <p:nvPr/>
        </p:nvSpPr>
        <p:spPr bwMode="auto">
          <a:xfrm>
            <a:off x="900113" y="6092825"/>
            <a:ext cx="1511300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0…01</a:t>
            </a:r>
          </a:p>
        </p:txBody>
      </p:sp>
      <p:sp>
        <p:nvSpPr>
          <p:cNvPr id="164971" name="Line 107"/>
          <p:cNvSpPr>
            <a:spLocks noChangeShapeType="1"/>
          </p:cNvSpPr>
          <p:nvPr/>
        </p:nvSpPr>
        <p:spPr bwMode="auto">
          <a:xfrm>
            <a:off x="2700338" y="6308725"/>
            <a:ext cx="865187" cy="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64972" name="Rectangle 108"/>
          <p:cNvSpPr>
            <a:spLocks noChangeArrowheads="1"/>
          </p:cNvSpPr>
          <p:nvPr/>
        </p:nvSpPr>
        <p:spPr bwMode="auto">
          <a:xfrm>
            <a:off x="3276600" y="6092825"/>
            <a:ext cx="2951163" cy="431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New symbol is </a:t>
            </a:r>
            <a:r>
              <a:rPr lang="en-US" sz="2400">
                <a:sym typeface="Symbol" pitchFamily="18" charset="2"/>
              </a:rPr>
              <a:t>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6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6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6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45" grpId="0" animBg="1"/>
      <p:bldP spid="164946" grpId="0" animBg="1"/>
      <p:bldP spid="164947" grpId="0" animBg="1"/>
      <p:bldP spid="164948" grpId="0" animBg="1"/>
      <p:bldP spid="164949" grpId="0" animBg="1"/>
      <p:bldP spid="164950" grpId="0" animBg="1"/>
      <p:bldP spid="164951" grpId="0" animBg="1"/>
      <p:bldP spid="164953" grpId="0" animBg="1"/>
      <p:bldP spid="164954" grpId="0" animBg="1"/>
      <p:bldP spid="164955" grpId="0" animBg="1"/>
      <p:bldP spid="164956" grpId="0" animBg="1"/>
      <p:bldP spid="164958" grpId="0" animBg="1"/>
      <p:bldP spid="164959" grpId="0" animBg="1"/>
      <p:bldP spid="164960" grpId="0" animBg="1"/>
      <p:bldP spid="164961" grpId="0" animBg="1"/>
      <p:bldP spid="164962" grpId="0" animBg="1"/>
      <p:bldP spid="164963" grpId="0" animBg="1"/>
      <p:bldP spid="164964" grpId="0" animBg="1"/>
      <p:bldP spid="164965" grpId="0" animBg="1"/>
      <p:bldP spid="164966" grpId="0" animBg="1"/>
      <p:bldP spid="164967" grpId="0" animBg="1"/>
      <p:bldP spid="164968" grpId="0" animBg="1"/>
      <p:bldP spid="164969" grpId="0" animBg="1"/>
      <p:bldP spid="164970" grpId="0"/>
      <p:bldP spid="164971" grpId="0" animBg="1"/>
      <p:bldP spid="16497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Privacy?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Goal: compute transitions privately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Method</a:t>
            </a:r>
            <a:endParaRPr lang="en-US" dirty="0" smtClean="0"/>
          </a:p>
          <a:p>
            <a:pPr lvl="1"/>
            <a:r>
              <a:rPr lang="en-US" dirty="0" smtClean="0"/>
              <a:t>Compute new shares using the 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</a:t>
            </a:r>
            <a:r>
              <a:rPr lang="en-US" dirty="0" err="1" smtClean="0">
                <a:solidFill>
                  <a:srgbClr val="C00000"/>
                </a:solidFill>
                <a:sym typeface="Symbol" pitchFamily="18" charset="2"/>
              </a:rPr>
              <a:t>st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[</a:t>
            </a:r>
            <a:r>
              <a:rPr lang="en-US" dirty="0" err="1" smtClean="0">
                <a:solidFill>
                  <a:srgbClr val="C00000"/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] [j], </a:t>
            </a:r>
            <a:endParaRPr lang="en-US" dirty="0" smtClean="0"/>
          </a:p>
          <a:p>
            <a:pPr lvl="1"/>
            <a:r>
              <a:rPr lang="en-US" dirty="0" smtClean="0"/>
              <a:t>Reduce polynomial degree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Sharing States &amp; Symbols</a:t>
            </a:r>
          </a:p>
        </p:txBody>
      </p:sp>
      <p:sp>
        <p:nvSpPr>
          <p:cNvPr id="166941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Initially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Encode 1 by P(</a:t>
            </a:r>
            <a:r>
              <a:rPr lang="en-US" dirty="0" err="1" smtClean="0">
                <a:solidFill>
                  <a:srgbClr val="00B050"/>
                </a:solidFill>
              </a:rPr>
              <a:t>x,y</a:t>
            </a:r>
            <a:r>
              <a:rPr lang="en-US" dirty="0" smtClean="0">
                <a:solidFill>
                  <a:srgbClr val="00B050"/>
                </a:solidFill>
              </a:rPr>
              <a:t>), P(0,0)=1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Encode 0 by Q(</a:t>
            </a:r>
            <a:r>
              <a:rPr lang="en-US" dirty="0" err="1" smtClean="0">
                <a:solidFill>
                  <a:srgbClr val="00B050"/>
                </a:solidFill>
              </a:rPr>
              <a:t>x,y</a:t>
            </a:r>
            <a:r>
              <a:rPr lang="en-US" dirty="0" smtClean="0">
                <a:solidFill>
                  <a:srgbClr val="00B050"/>
                </a:solidFill>
              </a:rPr>
              <a:t>), Q(0,0)=0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Share </a:t>
            </a:r>
            <a:r>
              <a:rPr lang="en-US" dirty="0" err="1" smtClean="0">
                <a:solidFill>
                  <a:srgbClr val="00B050"/>
                </a:solidFill>
              </a:rPr>
              <a:t>bivariate</a:t>
            </a:r>
            <a:r>
              <a:rPr lang="en-US" dirty="0" smtClean="0">
                <a:solidFill>
                  <a:srgbClr val="00B050"/>
                </a:solidFill>
              </a:rPr>
              <a:t> polynomials for state and symbol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Compute 0*0+ 1*0+ 1*1… by</a:t>
            </a:r>
          </a:p>
          <a:p>
            <a:pPr lvl="1"/>
            <a:r>
              <a:rPr lang="en-US" dirty="0" smtClean="0"/>
              <a:t>Multiplying and summing local shares</a:t>
            </a:r>
          </a:p>
          <a:p>
            <a:pPr lvl="1"/>
            <a:r>
              <a:rPr lang="en-US" dirty="0" smtClean="0"/>
              <a:t>Running “Decrease” degree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You!!!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solidFill>
                  <a:schemeClr val="bg1"/>
                </a:solidFill>
              </a:rPr>
              <a:t>E.g. </a:t>
            </a:r>
            <a:r>
              <a:rPr lang="en-US" sz="3200" dirty="0" smtClean="0">
                <a:solidFill>
                  <a:schemeClr val="bg1"/>
                </a:solidFill>
              </a:rPr>
              <a:t>http://senseable.mit.edu/flyfire/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96975"/>
            <a:ext cx="8123237" cy="1871663"/>
          </a:xfrm>
        </p:spPr>
        <p:txBody>
          <a:bodyPr/>
          <a:lstStyle/>
          <a:p>
            <a:r>
              <a:rPr lang="en-US" sz="4000" b="1" smtClean="0"/>
              <a:t>Secret Sharing Krohn-Rhodes:</a:t>
            </a:r>
            <a:br>
              <a:rPr lang="en-US" sz="4000" b="1" smtClean="0"/>
            </a:br>
            <a:r>
              <a:rPr lang="en-US" sz="4000" b="1" smtClean="0"/>
              <a:t>Private and Perennial Distributed Computation</a:t>
            </a:r>
            <a:endParaRPr lang="en-US" sz="4000" smtClean="0">
              <a:solidFill>
                <a:srgbClr val="CC00CC"/>
              </a:solidFill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571875"/>
            <a:ext cx="7240587" cy="2214563"/>
          </a:xfrm>
        </p:spPr>
        <p:txBody>
          <a:bodyPr/>
          <a:lstStyle/>
          <a:p>
            <a:pPr algn="l" eaLnBrk="1" hangingPunct="1"/>
            <a:r>
              <a:rPr lang="en-US" sz="2800" dirty="0" smtClean="0">
                <a:solidFill>
                  <a:schemeClr val="hlink"/>
                </a:solidFill>
              </a:rPr>
              <a:t>Shlomi </a:t>
            </a:r>
            <a:r>
              <a:rPr lang="en-US" sz="2800" dirty="0" err="1" smtClean="0">
                <a:solidFill>
                  <a:schemeClr val="hlink"/>
                </a:solidFill>
              </a:rPr>
              <a:t>Dolev</a:t>
            </a:r>
            <a:r>
              <a:rPr lang="en-US" sz="2800" dirty="0" smtClean="0">
                <a:solidFill>
                  <a:schemeClr val="hlink"/>
                </a:solidFill>
              </a:rPr>
              <a:t> (BGU), </a:t>
            </a:r>
          </a:p>
          <a:p>
            <a:pPr algn="l" eaLnBrk="1" hangingPunct="1"/>
            <a:r>
              <a:rPr lang="en-US" sz="2800" dirty="0" smtClean="0">
                <a:solidFill>
                  <a:schemeClr val="hlink"/>
                </a:solidFill>
              </a:rPr>
              <a:t>Juan </a:t>
            </a:r>
            <a:r>
              <a:rPr lang="en-US" sz="2800" dirty="0" err="1" smtClean="0">
                <a:solidFill>
                  <a:schemeClr val="hlink"/>
                </a:solidFill>
              </a:rPr>
              <a:t>Garay</a:t>
            </a:r>
            <a:r>
              <a:rPr lang="en-US" sz="2800" dirty="0" smtClean="0">
                <a:solidFill>
                  <a:schemeClr val="hlink"/>
                </a:solidFill>
              </a:rPr>
              <a:t> (AT&amp;T Labs)</a:t>
            </a:r>
          </a:p>
          <a:p>
            <a:pPr algn="l" eaLnBrk="1" hangingPunct="1"/>
            <a:r>
              <a:rPr lang="en-US" sz="2800" dirty="0" err="1" smtClean="0">
                <a:solidFill>
                  <a:schemeClr val="hlink"/>
                </a:solidFill>
              </a:rPr>
              <a:t>Niv</a:t>
            </a:r>
            <a:r>
              <a:rPr lang="en-US" sz="2800" dirty="0" smtClean="0">
                <a:solidFill>
                  <a:schemeClr val="hlink"/>
                </a:solidFill>
              </a:rPr>
              <a:t> </a:t>
            </a:r>
            <a:r>
              <a:rPr lang="en-US" sz="2800" dirty="0" err="1" smtClean="0">
                <a:solidFill>
                  <a:schemeClr val="hlink"/>
                </a:solidFill>
              </a:rPr>
              <a:t>Gilboa</a:t>
            </a:r>
            <a:r>
              <a:rPr lang="en-US" sz="2800" dirty="0" smtClean="0">
                <a:solidFill>
                  <a:schemeClr val="hlink"/>
                </a:solidFill>
              </a:rPr>
              <a:t> (BGU and Deutsche Telekom)</a:t>
            </a:r>
          </a:p>
          <a:p>
            <a:pPr algn="l" eaLnBrk="1" hangingPunct="1"/>
            <a:r>
              <a:rPr lang="en-US" sz="2800" dirty="0" smtClean="0">
                <a:solidFill>
                  <a:schemeClr val="hlink"/>
                </a:solidFill>
              </a:rPr>
              <a:t>Vladimir </a:t>
            </a:r>
            <a:r>
              <a:rPr lang="en-US" sz="2800" dirty="0" err="1" smtClean="0">
                <a:solidFill>
                  <a:schemeClr val="hlink"/>
                </a:solidFill>
              </a:rPr>
              <a:t>Kolesnikov</a:t>
            </a:r>
            <a:r>
              <a:rPr lang="en-US" sz="2800" dirty="0" smtClean="0">
                <a:solidFill>
                  <a:schemeClr val="hlink"/>
                </a:solidFill>
              </a:rPr>
              <a:t> (Bell Labs)</a:t>
            </a:r>
          </a:p>
          <a:p>
            <a:pPr algn="l" eaLnBrk="1" hangingPunct="1"/>
            <a:r>
              <a:rPr lang="en-US" sz="2800" dirty="0" smtClean="0">
                <a:solidFill>
                  <a:srgbClr val="FF0000"/>
                </a:solidFill>
              </a:rPr>
              <a:t>                                                  ICS 2011</a:t>
            </a:r>
          </a:p>
          <a:p>
            <a:pPr eaLnBrk="1" hangingPunct="1"/>
            <a:r>
              <a:rPr lang="en-US" sz="2800" dirty="0" smtClean="0">
                <a:solidFill>
                  <a:srgbClr val="009999"/>
                </a:solidFill>
              </a:rPr>
              <a:t> </a:t>
            </a:r>
            <a:endParaRPr lang="en-US" sz="2800" dirty="0" smtClean="0">
              <a:solidFill>
                <a:schemeClr val="hlink"/>
              </a:solidFill>
            </a:endParaRPr>
          </a:p>
        </p:txBody>
      </p:sp>
      <p:sp>
        <p:nvSpPr>
          <p:cNvPr id="17411" name="Rectangle 3"/>
          <p:cNvSpPr txBox="1">
            <a:spLocks noChangeArrowheads="1"/>
          </p:cNvSpPr>
          <p:nvPr/>
        </p:nvSpPr>
        <p:spPr bwMode="auto">
          <a:xfrm>
            <a:off x="928662" y="5929330"/>
            <a:ext cx="724058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rgbClr val="009999"/>
                </a:solidFill>
                <a:latin typeface="Comic Sans MS" pitchFamily="66" charset="0"/>
              </a:rPr>
              <a:t> </a:t>
            </a:r>
            <a:endParaRPr lang="en-US" sz="2800" dirty="0">
              <a:solidFill>
                <a:schemeClr val="hlink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Model</a:t>
            </a:r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C00CC"/>
                </a:solidFill>
              </a:rPr>
              <a:t>The Polynomial Based counter</a:t>
            </a:r>
            <a:endParaRPr lang="en-US" sz="4000" smtClean="0">
              <a:solidFill>
                <a:srgbClr val="CC00CC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773238"/>
            <a:ext cx="7848600" cy="4708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hlink"/>
                </a:solidFill>
              </a:rPr>
              <a:t>Increment counter: </a:t>
            </a:r>
            <a:r>
              <a:rPr lang="en-US" smtClean="0">
                <a:solidFill>
                  <a:srgbClr val="009999"/>
                </a:solidFill>
              </a:rPr>
              <a:t>gs </a:t>
            </a:r>
            <a:r>
              <a:rPr lang="en-US" smtClean="0">
                <a:solidFill>
                  <a:srgbClr val="009999"/>
                </a:solidFill>
                <a:sym typeface="Symbol" pitchFamily="18" charset="2"/>
              </a:rPr>
              <a:t> gs+</a:t>
            </a:r>
            <a:r>
              <a:rPr lang="el-GR" smtClean="0">
                <a:solidFill>
                  <a:srgbClr val="009999"/>
                </a:solidFill>
                <a:sym typeface="Symbol" pitchFamily="18" charset="2"/>
              </a:rPr>
              <a:t>δ</a:t>
            </a:r>
            <a:endParaRPr lang="en-US" smtClean="0">
              <a:solidFill>
                <a:srgbClr val="009999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solidFill>
                  <a:srgbClr val="9900FF"/>
                </a:solidFill>
              </a:rPr>
              <a:t>p(x) = gs+a</a:t>
            </a:r>
            <a:r>
              <a:rPr lang="en-US" baseline="-25000" smtClean="0">
                <a:solidFill>
                  <a:srgbClr val="9900FF"/>
                </a:solidFill>
              </a:rPr>
              <a:t>1</a:t>
            </a:r>
            <a:r>
              <a:rPr lang="en-US" smtClean="0">
                <a:solidFill>
                  <a:srgbClr val="9900FF"/>
                </a:solidFill>
              </a:rPr>
              <a:t>x+a</a:t>
            </a:r>
            <a:r>
              <a:rPr lang="en-US" baseline="-25000" smtClean="0">
                <a:solidFill>
                  <a:srgbClr val="9900FF"/>
                </a:solidFill>
              </a:rPr>
              <a:t>2</a:t>
            </a:r>
            <a:r>
              <a:rPr lang="en-US" smtClean="0">
                <a:solidFill>
                  <a:srgbClr val="9900FF"/>
                </a:solidFill>
              </a:rPr>
              <a:t>x</a:t>
            </a:r>
            <a:r>
              <a:rPr lang="en-US" baseline="30000" smtClean="0">
                <a:solidFill>
                  <a:srgbClr val="9900FF"/>
                </a:solidFill>
              </a:rPr>
              <a:t>2</a:t>
            </a:r>
            <a:r>
              <a:rPr lang="en-US" smtClean="0">
                <a:solidFill>
                  <a:srgbClr val="9900FF"/>
                </a:solidFill>
              </a:rPr>
              <a:t>+…+a</a:t>
            </a:r>
            <a:r>
              <a:rPr lang="en-US" baseline="-25000" smtClean="0">
                <a:solidFill>
                  <a:srgbClr val="9900FF"/>
                </a:solidFill>
              </a:rPr>
              <a:t>k</a:t>
            </a:r>
            <a:r>
              <a:rPr lang="en-US" smtClean="0">
                <a:solidFill>
                  <a:srgbClr val="9900FF"/>
                </a:solidFill>
              </a:rPr>
              <a:t>x</a:t>
            </a:r>
            <a:r>
              <a:rPr lang="en-US" baseline="30000" smtClean="0">
                <a:solidFill>
                  <a:srgbClr val="9900FF"/>
                </a:solidFill>
              </a:rPr>
              <a:t>k </a:t>
            </a:r>
            <a:endParaRPr lang="en-US" smtClean="0">
              <a:solidFill>
                <a:srgbClr val="9900FF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solidFill>
                  <a:srgbClr val="9900FF"/>
                </a:solidFill>
              </a:rPr>
              <a:t>q(x) = p(x) + </a:t>
            </a:r>
            <a:r>
              <a:rPr lang="el-GR" smtClean="0">
                <a:solidFill>
                  <a:srgbClr val="9900FF"/>
                </a:solidFill>
                <a:sym typeface="Symbol" pitchFamily="18" charset="2"/>
              </a:rPr>
              <a:t>δ</a:t>
            </a:r>
            <a:r>
              <a:rPr lang="en-US" smtClean="0">
                <a:solidFill>
                  <a:srgbClr val="9900FF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solidFill>
                  <a:srgbClr val="9900FF"/>
                </a:solidFill>
              </a:rPr>
              <a:t>q(x) is defined by </a:t>
            </a: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</a:t>
            </a:r>
            <a:r>
              <a:rPr lang="en-US" smtClean="0">
                <a:solidFill>
                  <a:srgbClr val="9900FF"/>
                </a:solidFill>
              </a:rPr>
              <a:t>x</a:t>
            </a:r>
            <a:r>
              <a:rPr lang="en-US" baseline="-25000" smtClean="0">
                <a:solidFill>
                  <a:srgbClr val="9900FF"/>
                </a:solidFill>
              </a:rPr>
              <a:t>i</a:t>
            </a:r>
            <a:r>
              <a:rPr lang="en-US" smtClean="0">
                <a:solidFill>
                  <a:srgbClr val="9900FF"/>
                </a:solidFill>
              </a:rPr>
              <a:t>,p(x</a:t>
            </a:r>
            <a:r>
              <a:rPr lang="en-US" baseline="-25000" smtClean="0">
                <a:solidFill>
                  <a:srgbClr val="9900FF"/>
                </a:solidFill>
              </a:rPr>
              <a:t>i</a:t>
            </a:r>
            <a:r>
              <a:rPr lang="en-US" smtClean="0">
                <a:solidFill>
                  <a:srgbClr val="9900FF"/>
                </a:solidFill>
              </a:rPr>
              <a:t>)+</a:t>
            </a:r>
            <a:r>
              <a:rPr lang="el-GR" smtClean="0">
                <a:solidFill>
                  <a:srgbClr val="9900FF"/>
                </a:solidFill>
                <a:sym typeface="Symbol" pitchFamily="18" charset="2"/>
              </a:rPr>
              <a:t>δ</a:t>
            </a: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</a:t>
            </a:r>
            <a:r>
              <a:rPr lang="en-US" smtClean="0">
                <a:solidFill>
                  <a:srgbClr val="6600CC"/>
                </a:solidFill>
                <a:sym typeface="Symbol" pitchFamily="18" charset="2"/>
              </a:rPr>
              <a:t> </a:t>
            </a:r>
            <a:endParaRPr lang="en-US" b="1" smtClean="0">
              <a:solidFill>
                <a:srgbClr val="6600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6600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9999"/>
                </a:solidFill>
              </a:rPr>
              <a:t>Multiply : gs </a:t>
            </a:r>
            <a:r>
              <a:rPr lang="en-US" smtClean="0">
                <a:solidFill>
                  <a:srgbClr val="009999"/>
                </a:solidFill>
                <a:sym typeface="Symbol" pitchFamily="18" charset="2"/>
              </a:rPr>
              <a:t> gs·</a:t>
            </a:r>
            <a:r>
              <a:rPr lang="el-GR" smtClean="0">
                <a:solidFill>
                  <a:srgbClr val="009999"/>
                </a:solidFill>
                <a:sym typeface="Symbol" pitchFamily="18" charset="2"/>
              </a:rPr>
              <a:t>μ</a:t>
            </a:r>
            <a:endParaRPr lang="en-US" smtClean="0">
              <a:solidFill>
                <a:srgbClr val="009999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solidFill>
                  <a:srgbClr val="9900FF"/>
                </a:solidFill>
              </a:rPr>
              <a:t>p(x) = gs+a</a:t>
            </a:r>
            <a:r>
              <a:rPr lang="en-US" baseline="-25000" smtClean="0">
                <a:solidFill>
                  <a:srgbClr val="9900FF"/>
                </a:solidFill>
              </a:rPr>
              <a:t>1</a:t>
            </a:r>
            <a:r>
              <a:rPr lang="en-US" smtClean="0">
                <a:solidFill>
                  <a:srgbClr val="9900FF"/>
                </a:solidFill>
              </a:rPr>
              <a:t>x+a</a:t>
            </a:r>
            <a:r>
              <a:rPr lang="en-US" baseline="-25000" smtClean="0">
                <a:solidFill>
                  <a:srgbClr val="9900FF"/>
                </a:solidFill>
              </a:rPr>
              <a:t>2</a:t>
            </a:r>
            <a:r>
              <a:rPr lang="en-US" smtClean="0">
                <a:solidFill>
                  <a:srgbClr val="9900FF"/>
                </a:solidFill>
              </a:rPr>
              <a:t>x</a:t>
            </a:r>
            <a:r>
              <a:rPr lang="en-US" baseline="30000" smtClean="0">
                <a:solidFill>
                  <a:srgbClr val="9900FF"/>
                </a:solidFill>
              </a:rPr>
              <a:t>2</a:t>
            </a:r>
            <a:r>
              <a:rPr lang="en-US" smtClean="0">
                <a:solidFill>
                  <a:srgbClr val="9900FF"/>
                </a:solidFill>
              </a:rPr>
              <a:t>+…+ a</a:t>
            </a:r>
            <a:r>
              <a:rPr lang="en-US" baseline="-25000" smtClean="0">
                <a:solidFill>
                  <a:srgbClr val="9900FF"/>
                </a:solidFill>
              </a:rPr>
              <a:t>k</a:t>
            </a:r>
            <a:r>
              <a:rPr lang="en-US" smtClean="0">
                <a:solidFill>
                  <a:srgbClr val="9900FF"/>
                </a:solidFill>
              </a:rPr>
              <a:t>x</a:t>
            </a:r>
            <a:r>
              <a:rPr lang="en-US" baseline="30000" smtClean="0">
                <a:solidFill>
                  <a:srgbClr val="9900FF"/>
                </a:solidFill>
              </a:rPr>
              <a:t>k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solidFill>
                  <a:srgbClr val="9900FF"/>
                </a:solidFill>
              </a:rPr>
              <a:t>q(x) = p(x)</a:t>
            </a: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·</a:t>
            </a:r>
            <a:r>
              <a:rPr lang="el-GR" smtClean="0">
                <a:solidFill>
                  <a:srgbClr val="9900FF"/>
                </a:solidFill>
                <a:sym typeface="Symbol" pitchFamily="18" charset="2"/>
              </a:rPr>
              <a:t>μ</a:t>
            </a:r>
            <a:r>
              <a:rPr lang="en-US" smtClean="0">
                <a:solidFill>
                  <a:srgbClr val="9900FF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solidFill>
                  <a:srgbClr val="9900FF"/>
                </a:solidFill>
              </a:rPr>
              <a:t>q(x) is defined by </a:t>
            </a: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</a:t>
            </a:r>
            <a:r>
              <a:rPr lang="en-US" smtClean="0">
                <a:solidFill>
                  <a:srgbClr val="9900FF"/>
                </a:solidFill>
              </a:rPr>
              <a:t>x</a:t>
            </a:r>
            <a:r>
              <a:rPr lang="en-US" baseline="-25000" smtClean="0">
                <a:solidFill>
                  <a:srgbClr val="9900FF"/>
                </a:solidFill>
              </a:rPr>
              <a:t>i</a:t>
            </a:r>
            <a:r>
              <a:rPr lang="en-US" smtClean="0">
                <a:solidFill>
                  <a:srgbClr val="9900FF"/>
                </a:solidFill>
              </a:rPr>
              <a:t>,p(x</a:t>
            </a:r>
            <a:r>
              <a:rPr lang="en-US" baseline="-25000" smtClean="0">
                <a:solidFill>
                  <a:srgbClr val="9900FF"/>
                </a:solidFill>
              </a:rPr>
              <a:t>i</a:t>
            </a:r>
            <a:r>
              <a:rPr lang="en-US" smtClean="0">
                <a:solidFill>
                  <a:srgbClr val="9900FF"/>
                </a:solidFill>
              </a:rPr>
              <a:t>)</a:t>
            </a: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·</a:t>
            </a:r>
            <a:r>
              <a:rPr lang="el-GR" smtClean="0">
                <a:solidFill>
                  <a:srgbClr val="9900FF"/>
                </a:solidFill>
                <a:sym typeface="Symbol" pitchFamily="18" charset="2"/>
              </a:rPr>
              <a:t>μ</a:t>
            </a:r>
            <a:r>
              <a:rPr lang="en-US" smtClean="0">
                <a:solidFill>
                  <a:srgbClr val="9900FF"/>
                </a:solidFill>
                <a:sym typeface="Symbol" pitchFamily="18" charset="2"/>
              </a:rPr>
              <a:t> 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7" name="משוואה" r:id="rId4" imgW="114120" imgH="215640" progId="Equation.3">
                  <p:embed/>
                </p:oleObj>
              </mc:Choice>
              <mc:Fallback>
                <p:oleObj name="משוואה" r:id="rId4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Setting</a:t>
            </a:r>
            <a:endParaRPr lang="he-IL" smtClean="0"/>
          </a:p>
        </p:txBody>
      </p:sp>
      <p:sp>
        <p:nvSpPr>
          <p:cNvPr id="19458" name="Flowchart: Process 2"/>
          <p:cNvSpPr>
            <a:spLocks noChangeArrowheads="1"/>
          </p:cNvSpPr>
          <p:nvPr/>
        </p:nvSpPr>
        <p:spPr bwMode="auto">
          <a:xfrm>
            <a:off x="1162050" y="1860550"/>
            <a:ext cx="1511300" cy="498475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Dealer</a:t>
            </a:r>
            <a:endParaRPr lang="he-IL"/>
          </a:p>
        </p:txBody>
      </p:sp>
      <p:sp>
        <p:nvSpPr>
          <p:cNvPr id="19459" name="Flowchart: Process 3"/>
          <p:cNvSpPr>
            <a:spLocks noChangeArrowheads="1"/>
          </p:cNvSpPr>
          <p:nvPr/>
        </p:nvSpPr>
        <p:spPr bwMode="auto">
          <a:xfrm>
            <a:off x="5986463" y="1836738"/>
            <a:ext cx="1511300" cy="498475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k parties</a:t>
            </a:r>
            <a:endParaRPr lang="he-IL"/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V="1">
            <a:off x="2822575" y="2774950"/>
            <a:ext cx="3163888" cy="873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7"/>
          <p:cNvCxnSpPr>
            <a:cxnSpLocks noChangeShapeType="1"/>
            <a:endCxn id="11" idx="1"/>
          </p:cNvCxnSpPr>
          <p:nvPr/>
        </p:nvCxnSpPr>
        <p:spPr bwMode="auto">
          <a:xfrm>
            <a:off x="2822575" y="3781425"/>
            <a:ext cx="3163888" cy="1290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Flowchart: Alternate Process 8"/>
          <p:cNvSpPr>
            <a:spLocks noChangeArrowheads="1"/>
          </p:cNvSpPr>
          <p:nvPr/>
        </p:nvSpPr>
        <p:spPr bwMode="auto">
          <a:xfrm>
            <a:off x="5986463" y="2335213"/>
            <a:ext cx="1368425" cy="1016000"/>
          </a:xfrm>
          <a:prstGeom prst="flowChartAlternateProcess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" name="Flowchart: Process 9"/>
          <p:cNvSpPr>
            <a:spLocks noChangeArrowheads="1"/>
          </p:cNvSpPr>
          <p:nvPr/>
        </p:nvSpPr>
        <p:spPr bwMode="auto">
          <a:xfrm>
            <a:off x="6240463" y="2619375"/>
            <a:ext cx="682625" cy="396875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A</a:t>
            </a:r>
            <a:r>
              <a:rPr lang="en-US" baseline="-25000"/>
              <a:t>1</a:t>
            </a:r>
            <a:endParaRPr lang="he-IL" baseline="-25000"/>
          </a:p>
        </p:txBody>
      </p:sp>
      <p:sp>
        <p:nvSpPr>
          <p:cNvPr id="11" name="Flowchart: Alternate Process 10"/>
          <p:cNvSpPr>
            <a:spLocks noChangeArrowheads="1"/>
          </p:cNvSpPr>
          <p:nvPr/>
        </p:nvSpPr>
        <p:spPr bwMode="auto">
          <a:xfrm>
            <a:off x="5986463" y="4564063"/>
            <a:ext cx="1368425" cy="1016000"/>
          </a:xfrm>
          <a:prstGeom prst="flowChartAlternateProcess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2" name="Flowchart: Process 11"/>
          <p:cNvSpPr>
            <a:spLocks noChangeArrowheads="1"/>
          </p:cNvSpPr>
          <p:nvPr/>
        </p:nvSpPr>
        <p:spPr bwMode="auto">
          <a:xfrm>
            <a:off x="6281738" y="4873625"/>
            <a:ext cx="684212" cy="396875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A</a:t>
            </a:r>
            <a:r>
              <a:rPr lang="en-US" baseline="-25000"/>
              <a:t>k</a:t>
            </a:r>
            <a:endParaRPr lang="he-IL" baseline="-25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830888" y="3671888"/>
            <a:ext cx="1584325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/>
              <a:t>…</a:t>
            </a:r>
            <a:endParaRPr lang="he-IL" sz="2400" b="1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02025" y="1443038"/>
            <a:ext cx="1584325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/>
              <a:t>Outsourcing</a:t>
            </a:r>
            <a:endParaRPr lang="he-IL" sz="200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465513" y="3563938"/>
            <a:ext cx="2586037" cy="436562"/>
            <a:chOff x="3419872" y="3138275"/>
            <a:chExt cx="2585836" cy="435818"/>
          </a:xfrm>
        </p:grpSpPr>
        <p:sp>
          <p:nvSpPr>
            <p:cNvPr id="19490" name="Rectangle 15"/>
            <p:cNvSpPr>
              <a:spLocks noChangeArrowheads="1"/>
            </p:cNvSpPr>
            <p:nvPr/>
          </p:nvSpPr>
          <p:spPr bwMode="auto">
            <a:xfrm>
              <a:off x="3419872" y="3138275"/>
              <a:ext cx="469121" cy="432048"/>
            </a:xfrm>
            <a:prstGeom prst="rect">
              <a:avLst/>
            </a:prstGeom>
            <a:noFill/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>
                  <a:sym typeface="Symbol" pitchFamily="18" charset="2"/>
                </a:rPr>
                <a:t>…</a:t>
              </a:r>
              <a:endParaRPr lang="he-IL" sz="1600"/>
            </a:p>
          </p:txBody>
        </p:sp>
        <p:sp>
          <p:nvSpPr>
            <p:cNvPr id="19491" name="Rectangle 16"/>
            <p:cNvSpPr>
              <a:spLocks noChangeArrowheads="1"/>
            </p:cNvSpPr>
            <p:nvPr/>
          </p:nvSpPr>
          <p:spPr bwMode="auto">
            <a:xfrm>
              <a:off x="3888993" y="3138275"/>
              <a:ext cx="547375" cy="432048"/>
            </a:xfrm>
            <a:prstGeom prst="rect">
              <a:avLst/>
            </a:prstGeom>
            <a:noFill/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>
                  <a:sym typeface="Symbol" pitchFamily="18" charset="2"/>
                </a:rPr>
                <a:t></a:t>
              </a:r>
              <a:r>
                <a:rPr lang="en-US" sz="1600" baseline="-25000">
                  <a:sym typeface="Symbol" pitchFamily="18" charset="2"/>
                </a:rPr>
                <a:t>i</a:t>
              </a:r>
              <a:endParaRPr lang="he-IL" sz="1600" baseline="-25000"/>
            </a:p>
          </p:txBody>
        </p:sp>
        <p:sp>
          <p:nvSpPr>
            <p:cNvPr id="19492" name="Rectangle 17"/>
            <p:cNvSpPr>
              <a:spLocks noChangeArrowheads="1"/>
            </p:cNvSpPr>
            <p:nvPr/>
          </p:nvSpPr>
          <p:spPr bwMode="auto">
            <a:xfrm>
              <a:off x="4430369" y="3138275"/>
              <a:ext cx="547375" cy="432048"/>
            </a:xfrm>
            <a:prstGeom prst="rect">
              <a:avLst/>
            </a:prstGeom>
            <a:noFill/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>
                  <a:sym typeface="Symbol" pitchFamily="18" charset="2"/>
                </a:rPr>
                <a:t></a:t>
              </a:r>
              <a:r>
                <a:rPr lang="en-US" sz="1600" baseline="-25000">
                  <a:sym typeface="Symbol" pitchFamily="18" charset="2"/>
                </a:rPr>
                <a:t>i+1</a:t>
              </a:r>
              <a:endParaRPr lang="he-IL" sz="1600" baseline="-25000"/>
            </a:p>
          </p:txBody>
        </p:sp>
        <p:sp>
          <p:nvSpPr>
            <p:cNvPr id="19493" name="Rectangle 18"/>
            <p:cNvSpPr>
              <a:spLocks noChangeArrowheads="1"/>
            </p:cNvSpPr>
            <p:nvPr/>
          </p:nvSpPr>
          <p:spPr bwMode="auto">
            <a:xfrm>
              <a:off x="4977745" y="3138275"/>
              <a:ext cx="547375" cy="435818"/>
            </a:xfrm>
            <a:prstGeom prst="rect">
              <a:avLst/>
            </a:prstGeom>
            <a:noFill/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>
                  <a:sym typeface="Symbol" pitchFamily="18" charset="2"/>
                </a:rPr>
                <a:t></a:t>
              </a:r>
              <a:r>
                <a:rPr lang="en-US" sz="1600" baseline="-25000">
                  <a:sym typeface="Symbol" pitchFamily="18" charset="2"/>
                </a:rPr>
                <a:t>i+2</a:t>
              </a:r>
              <a:endParaRPr lang="he-IL" sz="1600" baseline="-25000"/>
            </a:p>
          </p:txBody>
        </p:sp>
        <p:sp>
          <p:nvSpPr>
            <p:cNvPr id="19494" name="Rectangle 19"/>
            <p:cNvSpPr>
              <a:spLocks noChangeArrowheads="1"/>
            </p:cNvSpPr>
            <p:nvPr/>
          </p:nvSpPr>
          <p:spPr bwMode="auto">
            <a:xfrm>
              <a:off x="5536587" y="3138275"/>
              <a:ext cx="469121" cy="435818"/>
            </a:xfrm>
            <a:prstGeom prst="rect">
              <a:avLst/>
            </a:prstGeom>
            <a:noFill/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>
                  <a:sym typeface="Symbol" pitchFamily="18" charset="2"/>
                </a:rPr>
                <a:t>…</a:t>
              </a:r>
              <a:endParaRPr lang="he-IL" sz="1600"/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613150" y="1443038"/>
            <a:ext cx="1582738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/>
              <a:t>Work!</a:t>
            </a:r>
            <a:endParaRPr lang="he-IL" sz="20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270250" y="1443038"/>
            <a:ext cx="1952625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/>
              <a:t>Reconstruction</a:t>
            </a:r>
            <a:endParaRPr lang="he-IL" sz="2000"/>
          </a:p>
        </p:txBody>
      </p:sp>
      <p:cxnSp>
        <p:nvCxnSpPr>
          <p:cNvPr id="24" name="Straight Arrow Connector 23"/>
          <p:cNvCxnSpPr>
            <a:cxnSpLocks noChangeShapeType="1"/>
            <a:stCxn id="9" idx="1"/>
          </p:cNvCxnSpPr>
          <p:nvPr/>
        </p:nvCxnSpPr>
        <p:spPr bwMode="auto">
          <a:xfrm flipH="1">
            <a:off x="2817813" y="2843213"/>
            <a:ext cx="3168650" cy="8048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24"/>
          <p:cNvCxnSpPr>
            <a:cxnSpLocks noChangeShapeType="1"/>
            <a:stCxn id="11" idx="1"/>
          </p:cNvCxnSpPr>
          <p:nvPr/>
        </p:nvCxnSpPr>
        <p:spPr bwMode="auto">
          <a:xfrm flipH="1" flipV="1">
            <a:off x="2817813" y="3648075"/>
            <a:ext cx="3168650" cy="1423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Flowchart: Process 25"/>
          <p:cNvSpPr>
            <a:spLocks noChangeArrowheads="1"/>
          </p:cNvSpPr>
          <p:nvPr/>
        </p:nvSpPr>
        <p:spPr bwMode="auto">
          <a:xfrm>
            <a:off x="2871788" y="4154488"/>
            <a:ext cx="919162" cy="396875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State k</a:t>
            </a:r>
            <a:endParaRPr lang="he-IL" baseline="-25000"/>
          </a:p>
        </p:txBody>
      </p:sp>
      <p:sp>
        <p:nvSpPr>
          <p:cNvPr id="27" name="Flowchart: Process 26"/>
          <p:cNvSpPr>
            <a:spLocks noChangeArrowheads="1"/>
          </p:cNvSpPr>
          <p:nvPr/>
        </p:nvSpPr>
        <p:spPr bwMode="auto">
          <a:xfrm>
            <a:off x="2960688" y="3046413"/>
            <a:ext cx="919162" cy="396875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State 1</a:t>
            </a:r>
            <a:endParaRPr lang="he-IL" baseline="-25000"/>
          </a:p>
        </p:txBody>
      </p:sp>
      <p:sp>
        <p:nvSpPr>
          <p:cNvPr id="40" name="Flowchart: Alternate Process 39"/>
          <p:cNvSpPr>
            <a:spLocks noChangeArrowheads="1"/>
          </p:cNvSpPr>
          <p:nvPr/>
        </p:nvSpPr>
        <p:spPr bwMode="auto">
          <a:xfrm>
            <a:off x="1014413" y="3065463"/>
            <a:ext cx="1800225" cy="1314450"/>
          </a:xfrm>
          <a:prstGeom prst="flowChartAlternateProcess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1" name="Flowchart: Process 40"/>
          <p:cNvSpPr>
            <a:spLocks noChangeArrowheads="1"/>
          </p:cNvSpPr>
          <p:nvPr/>
        </p:nvSpPr>
        <p:spPr bwMode="auto">
          <a:xfrm>
            <a:off x="1168400" y="4611688"/>
            <a:ext cx="1512888" cy="496887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Automaton A</a:t>
            </a:r>
            <a:endParaRPr lang="he-IL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232025" y="3116263"/>
            <a:ext cx="449263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232025" y="3714750"/>
            <a:ext cx="449263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1466850" y="3395663"/>
            <a:ext cx="447675" cy="4302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flipH="1">
            <a:off x="2005013" y="3609975"/>
            <a:ext cx="1225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1385888" y="3311525"/>
            <a:ext cx="609600" cy="5984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S</a:t>
            </a:r>
            <a:endParaRPr lang="en-US" sz="1400" baseline="-25000"/>
          </a:p>
        </p:txBody>
      </p:sp>
      <p:sp>
        <p:nvSpPr>
          <p:cNvPr id="47" name="Flowchart: Process 46"/>
          <p:cNvSpPr>
            <a:spLocks noChangeArrowheads="1"/>
          </p:cNvSpPr>
          <p:nvPr/>
        </p:nvSpPr>
        <p:spPr bwMode="auto">
          <a:xfrm>
            <a:off x="3244850" y="3367088"/>
            <a:ext cx="1512888" cy="498475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Initial state</a:t>
            </a:r>
            <a:endParaRPr lang="he-IL"/>
          </a:p>
        </p:txBody>
      </p:sp>
      <p:sp>
        <p:nvSpPr>
          <p:cNvPr id="48" name="Flowchart: Process 47"/>
          <p:cNvSpPr>
            <a:spLocks noChangeArrowheads="1"/>
          </p:cNvSpPr>
          <p:nvPr/>
        </p:nvSpPr>
        <p:spPr bwMode="auto">
          <a:xfrm>
            <a:off x="3035300" y="5421313"/>
            <a:ext cx="2001838" cy="1079500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Automaton A is public, State S is secret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49" name="Flowchart: Process 48"/>
          <p:cNvSpPr>
            <a:spLocks noChangeArrowheads="1"/>
          </p:cNvSpPr>
          <p:nvPr/>
        </p:nvSpPr>
        <p:spPr bwMode="auto">
          <a:xfrm>
            <a:off x="1146175" y="5421313"/>
            <a:ext cx="2000250" cy="1079500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Dealer wants to outsource computation of A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50" name="Flowchart: Process 49"/>
          <p:cNvSpPr>
            <a:spLocks noChangeArrowheads="1"/>
          </p:cNvSpPr>
          <p:nvPr/>
        </p:nvSpPr>
        <p:spPr bwMode="auto">
          <a:xfrm>
            <a:off x="5799138" y="5634038"/>
            <a:ext cx="2189162" cy="1196975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Parties receive the same global, </a:t>
            </a:r>
            <a:r>
              <a:rPr lang="en-US">
                <a:solidFill>
                  <a:srgbClr val="FF0000"/>
                </a:solidFill>
              </a:rPr>
              <a:t>unbounded length </a:t>
            </a:r>
            <a:r>
              <a:rPr lang="en-US">
                <a:solidFill>
                  <a:srgbClr val="0070C0"/>
                </a:solidFill>
              </a:rPr>
              <a:t>input 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51" name="Flowchart: Process 50"/>
          <p:cNvSpPr>
            <a:spLocks noChangeArrowheads="1"/>
          </p:cNvSpPr>
          <p:nvPr/>
        </p:nvSpPr>
        <p:spPr bwMode="auto">
          <a:xfrm>
            <a:off x="5799138" y="5649913"/>
            <a:ext cx="2000250" cy="1181100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Each party computes internal state. No communication! </a:t>
            </a:r>
            <a:endParaRPr lang="he-IL">
              <a:solidFill>
                <a:srgbClr val="0070C0"/>
              </a:solidFill>
            </a:endParaRP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170113" y="3616325"/>
            <a:ext cx="611187" cy="5984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T</a:t>
            </a:r>
            <a:endParaRPr lang="en-US" sz="1400" baseline="-25000"/>
          </a:p>
        </p:txBody>
      </p:sp>
      <p:sp>
        <p:nvSpPr>
          <p:cNvPr id="53" name="Flowchart: Process 52"/>
          <p:cNvSpPr>
            <a:spLocks noChangeArrowheads="1"/>
          </p:cNvSpPr>
          <p:nvPr/>
        </p:nvSpPr>
        <p:spPr bwMode="auto">
          <a:xfrm>
            <a:off x="3217863" y="3375025"/>
            <a:ext cx="1512887" cy="498475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Final state</a:t>
            </a:r>
            <a:endParaRPr lang="he-IL"/>
          </a:p>
        </p:txBody>
      </p: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flipH="1">
            <a:off x="2743200" y="3563938"/>
            <a:ext cx="676275" cy="268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/>
      <p:bldP spid="14" grpId="0"/>
      <p:bldP spid="14" grpId="1"/>
      <p:bldP spid="21" grpId="0"/>
      <p:bldP spid="21" grpId="1"/>
      <p:bldP spid="23" grpId="0"/>
      <p:bldP spid="26" grpId="0"/>
      <p:bldP spid="26" grpId="1"/>
      <p:bldP spid="27" grpId="0"/>
      <p:bldP spid="27" grpId="1"/>
      <p:bldP spid="40" grpId="0" animBg="1"/>
      <p:bldP spid="41" grpId="0"/>
      <p:bldP spid="42" grpId="0" animBg="1"/>
      <p:bldP spid="43" grpId="0" animBg="1"/>
      <p:bldP spid="44" grpId="0" animBg="1"/>
      <p:bldP spid="46" grpId="0" animBg="1"/>
      <p:bldP spid="46" grpId="1" animBg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 animBg="1"/>
      <p:bldP spid="5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US" smtClean="0"/>
              <a:t>Adversary Model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95288" y="1196975"/>
            <a:ext cx="8229600" cy="5400675"/>
          </a:xfrm>
        </p:spPr>
        <p:txBody>
          <a:bodyPr/>
          <a:lstStyle/>
          <a:p>
            <a:r>
              <a:rPr lang="en-US" sz="2800" dirty="0" smtClean="0"/>
              <a:t>Adversary knows FSA </a:t>
            </a:r>
            <a:r>
              <a:rPr lang="en-US" dirty="0" smtClean="0"/>
              <a:t>A</a:t>
            </a:r>
          </a:p>
          <a:p>
            <a:r>
              <a:rPr lang="en-US" sz="2800" dirty="0" smtClean="0"/>
              <a:t>Adversary does not know</a:t>
            </a:r>
          </a:p>
          <a:p>
            <a:pPr lvl="1"/>
            <a:r>
              <a:rPr lang="en-US" sz="2400" dirty="0" smtClean="0"/>
              <a:t>Initial state S</a:t>
            </a:r>
          </a:p>
          <a:p>
            <a:pPr lvl="1"/>
            <a:r>
              <a:rPr lang="en-US" sz="2400" dirty="0" smtClean="0"/>
              <a:t>Input stream </a:t>
            </a:r>
            <a:r>
              <a:rPr lang="en-US" sz="2400" dirty="0" smtClean="0">
                <a:sym typeface="Symbol" pitchFamily="18" charset="2"/>
              </a:rPr>
              <a:t>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,…,</a:t>
            </a:r>
            <a:r>
              <a:rPr lang="en-US" sz="2400" baseline="-25000" dirty="0" smtClean="0">
                <a:sym typeface="Symbol" pitchFamily="18" charset="2"/>
              </a:rPr>
              <a:t>i</a:t>
            </a:r>
            <a:r>
              <a:rPr lang="en-US" sz="2400" dirty="0" smtClean="0">
                <a:sym typeface="Symbol" pitchFamily="18" charset="2"/>
              </a:rPr>
              <a:t>,…</a:t>
            </a:r>
            <a:endParaRPr lang="en-US" sz="2400" dirty="0" smtClean="0"/>
          </a:p>
          <a:p>
            <a:r>
              <a:rPr lang="en-US" sz="2800" dirty="0" smtClean="0"/>
              <a:t>Adversary can</a:t>
            </a:r>
          </a:p>
          <a:p>
            <a:pPr lvl="1"/>
            <a:r>
              <a:rPr lang="en-US" sz="2400" dirty="0" smtClean="0"/>
              <a:t>Control up to t executing parties</a:t>
            </a:r>
          </a:p>
          <a:p>
            <a:pPr lvl="1"/>
            <a:r>
              <a:rPr lang="en-US" sz="2400" dirty="0" smtClean="0"/>
              <a:t>“one shot” – looks once at memory of executing party. Subsequently, this party stops functioning</a:t>
            </a:r>
          </a:p>
          <a:p>
            <a:r>
              <a:rPr lang="en-US" sz="2400" dirty="0" smtClean="0"/>
              <a:t>Motivation- sensor networks/ UAV/ </a:t>
            </a:r>
            <a:r>
              <a:rPr lang="en-US" sz="2400" smtClean="0"/>
              <a:t>Cloud computing</a:t>
            </a:r>
            <a:endParaRPr lang="en-US" sz="2400" dirty="0" smtClean="0"/>
          </a:p>
          <a:p>
            <a:r>
              <a:rPr lang="en-US" sz="2400" dirty="0" smtClean="0"/>
              <a:t>We consider honest-but-curious adversary</a:t>
            </a:r>
          </a:p>
          <a:p>
            <a:r>
              <a:rPr lang="en-US" sz="2400" dirty="0" smtClean="0"/>
              <a:t>Robust secret sharing works against malicious adversary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Security definition – Scheme is secure if for adversary every:</a:t>
            </a:r>
          </a:p>
          <a:p>
            <a:pPr lvl="1"/>
            <a:r>
              <a:rPr lang="en-US" smtClean="0"/>
              <a:t>Two initial states </a:t>
            </a:r>
            <a:r>
              <a:rPr lang="en-US" smtClean="0">
                <a:solidFill>
                  <a:srgbClr val="CC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CC00CC"/>
                </a:solidFill>
              </a:rPr>
              <a:t>S’</a:t>
            </a:r>
          </a:p>
          <a:p>
            <a:pPr lvl="1"/>
            <a:r>
              <a:rPr lang="en-US" smtClean="0"/>
              <a:t>Two input streams: </a:t>
            </a:r>
            <a:r>
              <a:rPr lang="en-US" smtClean="0">
                <a:solidFill>
                  <a:srgbClr val="CC00CC"/>
                </a:solidFill>
                <a:sym typeface="Symbol" pitchFamily="18" charset="2"/>
              </a:rPr>
              <a:t></a:t>
            </a:r>
            <a:r>
              <a:rPr lang="en-US" baseline="-25000" smtClean="0">
                <a:solidFill>
                  <a:srgbClr val="CC00CC"/>
                </a:solidFill>
                <a:sym typeface="Symbol" pitchFamily="18" charset="2"/>
              </a:rPr>
              <a:t>1</a:t>
            </a:r>
            <a:r>
              <a:rPr lang="en-US" smtClean="0">
                <a:solidFill>
                  <a:srgbClr val="CC00CC"/>
                </a:solidFill>
                <a:sym typeface="Symbol" pitchFamily="18" charset="2"/>
              </a:rPr>
              <a:t>,…,</a:t>
            </a:r>
            <a:r>
              <a:rPr lang="en-US" baseline="-25000" smtClean="0">
                <a:solidFill>
                  <a:srgbClr val="CC00CC"/>
                </a:solidFill>
                <a:sym typeface="Symbol" pitchFamily="18" charset="2"/>
              </a:rPr>
              <a:t>i</a:t>
            </a:r>
            <a:r>
              <a:rPr lang="en-US" smtClean="0">
                <a:solidFill>
                  <a:srgbClr val="CC00CC"/>
                </a:solidFill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and </a:t>
            </a:r>
            <a:r>
              <a:rPr lang="en-US" smtClean="0">
                <a:solidFill>
                  <a:srgbClr val="CC00CC"/>
                </a:solidFill>
                <a:sym typeface="Symbol" pitchFamily="18" charset="2"/>
              </a:rPr>
              <a:t>’</a:t>
            </a:r>
            <a:r>
              <a:rPr lang="en-US" baseline="-25000" smtClean="0">
                <a:solidFill>
                  <a:srgbClr val="CC00CC"/>
                </a:solidFill>
                <a:sym typeface="Symbol" pitchFamily="18" charset="2"/>
              </a:rPr>
              <a:t>1</a:t>
            </a:r>
            <a:r>
              <a:rPr lang="en-US" smtClean="0">
                <a:solidFill>
                  <a:srgbClr val="CC00CC"/>
                </a:solidFill>
                <a:sym typeface="Symbol" pitchFamily="18" charset="2"/>
              </a:rPr>
              <a:t>,…,’</a:t>
            </a:r>
            <a:r>
              <a:rPr lang="en-US" baseline="-25000" smtClean="0">
                <a:solidFill>
                  <a:srgbClr val="CC00CC"/>
                </a:solidFill>
                <a:sym typeface="Symbol" pitchFamily="18" charset="2"/>
              </a:rPr>
              <a:t>j</a:t>
            </a:r>
          </a:p>
          <a:p>
            <a:pPr lvl="1"/>
            <a:r>
              <a:rPr lang="en-US" smtClean="0"/>
              <a:t>Two corruption timelines </a:t>
            </a:r>
            <a:r>
              <a:rPr lang="en-US" smtClean="0">
                <a:solidFill>
                  <a:srgbClr val="CC00CC"/>
                </a:solidFill>
                <a:latin typeface="Symbol" pitchFamily="18" charset="2"/>
                <a:sym typeface="Symbol" pitchFamily="18" charset="2"/>
              </a:rPr>
              <a:t></a:t>
            </a:r>
            <a:r>
              <a:rPr lang="en-US" baseline="-25000" smtClean="0">
                <a:solidFill>
                  <a:srgbClr val="CC00CC"/>
                </a:solidFill>
                <a:sym typeface="Symbol" pitchFamily="18" charset="2"/>
              </a:rPr>
              <a:t>1</a:t>
            </a:r>
            <a:r>
              <a:rPr lang="en-US" smtClean="0">
                <a:solidFill>
                  <a:srgbClr val="CC00CC"/>
                </a:solidFill>
                <a:sym typeface="Symbol" pitchFamily="18" charset="2"/>
              </a:rPr>
              <a:t>, </a:t>
            </a:r>
            <a:r>
              <a:rPr lang="en-US" smtClean="0">
                <a:solidFill>
                  <a:srgbClr val="CC00CC"/>
                </a:solidFill>
                <a:latin typeface="Symbol" pitchFamily="18" charset="2"/>
                <a:sym typeface="Symbol" pitchFamily="18" charset="2"/>
              </a:rPr>
              <a:t></a:t>
            </a:r>
            <a:r>
              <a:rPr lang="en-US" baseline="-25000" smtClean="0">
                <a:solidFill>
                  <a:srgbClr val="CC00CC"/>
                </a:solidFill>
                <a:sym typeface="Symbol" pitchFamily="18" charset="2"/>
              </a:rPr>
              <a:t>2 </a:t>
            </a:r>
            <a:r>
              <a:rPr lang="en-US" smtClean="0"/>
              <a:t>of eq. length</a:t>
            </a:r>
            <a:endParaRPr lang="en-US" baseline="-25000" smtClean="0">
              <a:solidFill>
                <a:srgbClr val="CC00CC"/>
              </a:solidFill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en-US" sz="3200" smtClean="0">
                <a:solidFill>
                  <a:schemeClr val="tx1"/>
                </a:solidFill>
              </a:rPr>
              <a:t>The view of the adversary is identical </a:t>
            </a:r>
          </a:p>
          <a:p>
            <a:r>
              <a:rPr lang="en-US" sz="3600" smtClean="0">
                <a:solidFill>
                  <a:srgbClr val="FF0000"/>
                </a:solidFill>
              </a:rPr>
              <a:t>The adversary’s view includes A and the memory of the parties it corrupts</a:t>
            </a:r>
          </a:p>
          <a:p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Why not MPC?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MPC [Yao’82,GMW’87,BGW’88,CCD’88]:    n players, t corrupted, each with input 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of the same length, compute F(x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,…,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), while keeping 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private.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sz="2800" dirty="0"/>
              <a:t>Known MPC techniques cannot handle combination of </a:t>
            </a:r>
          </a:p>
          <a:p>
            <a:pPr lvl="1"/>
            <a:r>
              <a:rPr lang="en-US" sz="2400" dirty="0" smtClean="0"/>
              <a:t>Non-interactivity of online phase</a:t>
            </a:r>
          </a:p>
          <a:p>
            <a:pPr lvl="1"/>
            <a:r>
              <a:rPr lang="en-US" sz="2400" dirty="0" smtClean="0"/>
              <a:t>IT security</a:t>
            </a:r>
          </a:p>
          <a:p>
            <a:pPr lvl="1"/>
            <a:r>
              <a:rPr lang="en-US" sz="2400" dirty="0" smtClean="0"/>
              <a:t>Unbounded input</a:t>
            </a:r>
          </a:p>
          <a:p>
            <a:pPr>
              <a:buFontTx/>
              <a:buNone/>
            </a:pP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FSA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Our model for FSA</a:t>
            </a:r>
          </a:p>
          <a:p>
            <a:pPr lvl="1"/>
            <a:r>
              <a:rPr lang="en-US" smtClean="0"/>
              <a:t>States</a:t>
            </a:r>
          </a:p>
          <a:p>
            <a:pPr lvl="1"/>
            <a:r>
              <a:rPr lang="en-US" smtClean="0"/>
              <a:t>Input symbols (no output)</a:t>
            </a:r>
          </a:p>
          <a:p>
            <a:pPr lvl="1"/>
            <a:r>
              <a:rPr lang="en-US" smtClean="0"/>
              <a:t>Transitions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Our Scheme</a:t>
            </a:r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en-US" dirty="0" smtClean="0"/>
              <a:t>Contributions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84576"/>
          </a:xfrm>
        </p:spPr>
        <p:txBody>
          <a:bodyPr/>
          <a:lstStyle/>
          <a:p>
            <a:r>
              <a:rPr lang="en-US" sz="2800" dirty="0" smtClean="0"/>
              <a:t>Scheme for </a:t>
            </a:r>
            <a:r>
              <a:rPr lang="en-US" sz="2800" i="1" dirty="0" smtClean="0">
                <a:solidFill>
                  <a:srgbClr val="FF0000"/>
                </a:solidFill>
              </a:rPr>
              <a:t>perennial</a:t>
            </a:r>
            <a:r>
              <a:rPr lang="en-US" sz="2800" dirty="0" smtClean="0">
                <a:solidFill>
                  <a:srgbClr val="FF0000"/>
                </a:solidFill>
              </a:rPr>
              <a:t> computation </a:t>
            </a:r>
            <a:r>
              <a:rPr lang="en-US" sz="2800" dirty="0" smtClean="0"/>
              <a:t>for every FSA</a:t>
            </a:r>
          </a:p>
          <a:p>
            <a:r>
              <a:rPr lang="en-US" sz="2800" dirty="0" smtClean="0"/>
              <a:t>Complexity depends on complexity of </a:t>
            </a:r>
            <a:r>
              <a:rPr lang="en-US" sz="2800" dirty="0" err="1" smtClean="0"/>
              <a:t>Krohn</a:t>
            </a:r>
            <a:r>
              <a:rPr lang="en-US" sz="2800" dirty="0" smtClean="0"/>
              <a:t>-Rhodes decomposition of FSA</a:t>
            </a:r>
          </a:p>
          <a:p>
            <a:pPr lvl="1"/>
            <a:r>
              <a:rPr lang="en-US" sz="2400" dirty="0" smtClean="0"/>
              <a:t>Linear for certain interesting cases </a:t>
            </a:r>
          </a:p>
          <a:p>
            <a:pPr lvl="1"/>
            <a:r>
              <a:rPr lang="en-US" sz="2400" dirty="0" smtClean="0"/>
              <a:t>n! in the worst case </a:t>
            </a:r>
          </a:p>
          <a:p>
            <a:r>
              <a:rPr lang="en-US" sz="2800" dirty="0" smtClean="0"/>
              <a:t>Complexity measures</a:t>
            </a:r>
          </a:p>
          <a:p>
            <a:pPr lvl="1"/>
            <a:r>
              <a:rPr lang="en-US" sz="2400" dirty="0" smtClean="0"/>
              <a:t>Size of FSA (space)</a:t>
            </a:r>
          </a:p>
          <a:p>
            <a:pPr lvl="1"/>
            <a:r>
              <a:rPr lang="en-US" sz="2400" dirty="0" smtClean="0"/>
              <a:t>Number of transitions per original transition (time)</a:t>
            </a:r>
          </a:p>
          <a:p>
            <a:r>
              <a:rPr lang="en-US" sz="2800" dirty="0" smtClean="0"/>
              <a:t>Bridging of two “worlds”: IT cryptography and automata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 simple Case</a:t>
            </a:r>
            <a:endParaRPr lang="he-IL" smtClean="0"/>
          </a:p>
        </p:txBody>
      </p:sp>
      <p:sp>
        <p:nvSpPr>
          <p:cNvPr id="2560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Permutation FSA</a:t>
            </a:r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25450" y="260350"/>
            <a:ext cx="8229600" cy="1143000"/>
          </a:xfrm>
        </p:spPr>
        <p:txBody>
          <a:bodyPr/>
          <a:lstStyle/>
          <a:p>
            <a:r>
              <a:rPr lang="en-US" smtClean="0"/>
              <a:t>Permutation Automaton</a:t>
            </a:r>
          </a:p>
        </p:txBody>
      </p:sp>
      <p:sp>
        <p:nvSpPr>
          <p:cNvPr id="26626" name="Oval 3"/>
          <p:cNvSpPr>
            <a:spLocks noChangeArrowheads="1"/>
          </p:cNvSpPr>
          <p:nvPr/>
        </p:nvSpPr>
        <p:spPr bwMode="auto">
          <a:xfrm>
            <a:off x="4143375" y="1928813"/>
            <a:ext cx="571500" cy="5715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S</a:t>
            </a:r>
            <a:r>
              <a:rPr lang="en-US" sz="1400" baseline="-25000"/>
              <a:t>1</a:t>
            </a: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5643563" y="3357563"/>
            <a:ext cx="571500" cy="5715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S</a:t>
            </a:r>
            <a:r>
              <a:rPr lang="en-US" sz="1400" baseline="-25000"/>
              <a:t>4</a:t>
            </a:r>
          </a:p>
        </p:txBody>
      </p:sp>
      <p:sp>
        <p:nvSpPr>
          <p:cNvPr id="26628" name="Oval 5"/>
          <p:cNvSpPr>
            <a:spLocks noChangeArrowheads="1"/>
          </p:cNvSpPr>
          <p:nvPr/>
        </p:nvSpPr>
        <p:spPr bwMode="auto">
          <a:xfrm>
            <a:off x="2643188" y="3357563"/>
            <a:ext cx="571500" cy="5715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S</a:t>
            </a:r>
            <a:r>
              <a:rPr lang="en-US" sz="1400" baseline="-25000"/>
              <a:t>2</a:t>
            </a:r>
          </a:p>
        </p:txBody>
      </p:sp>
      <p:sp>
        <p:nvSpPr>
          <p:cNvPr id="26629" name="Oval 6"/>
          <p:cNvSpPr>
            <a:spLocks noChangeArrowheads="1"/>
          </p:cNvSpPr>
          <p:nvPr/>
        </p:nvSpPr>
        <p:spPr bwMode="auto">
          <a:xfrm>
            <a:off x="4143375" y="4929188"/>
            <a:ext cx="571500" cy="5715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S</a:t>
            </a:r>
            <a:r>
              <a:rPr lang="en-US" sz="1400" baseline="-25000"/>
              <a:t>3</a:t>
            </a: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 rot="10800000">
            <a:off x="4357688" y="5500688"/>
            <a:ext cx="254000" cy="304800"/>
          </a:xfrm>
          <a:custGeom>
            <a:avLst/>
            <a:gdLst>
              <a:gd name="T0" fmla="*/ 2147483647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2147483647 w 224"/>
              <a:gd name="T9" fmla="*/ 2147483647 h 192"/>
              <a:gd name="T10" fmla="*/ 2147483647 w 22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4"/>
              <a:gd name="T19" fmla="*/ 0 h 192"/>
              <a:gd name="T20" fmla="*/ 224 w 22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4" h="192">
                <a:moveTo>
                  <a:pt x="64" y="192"/>
                </a:moveTo>
                <a:cubicBezTo>
                  <a:pt x="44" y="180"/>
                  <a:pt x="24" y="168"/>
                  <a:pt x="16" y="144"/>
                </a:cubicBezTo>
                <a:cubicBezTo>
                  <a:pt x="8" y="120"/>
                  <a:pt x="0" y="72"/>
                  <a:pt x="16" y="48"/>
                </a:cubicBezTo>
                <a:cubicBezTo>
                  <a:pt x="32" y="24"/>
                  <a:pt x="80" y="0"/>
                  <a:pt x="112" y="0"/>
                </a:cubicBezTo>
                <a:cubicBezTo>
                  <a:pt x="144" y="0"/>
                  <a:pt x="192" y="16"/>
                  <a:pt x="208" y="48"/>
                </a:cubicBezTo>
                <a:cubicBezTo>
                  <a:pt x="224" y="80"/>
                  <a:pt x="208" y="168"/>
                  <a:pt x="208" y="192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>
            <a:off x="4286250" y="1643063"/>
            <a:ext cx="254000" cy="304800"/>
          </a:xfrm>
          <a:custGeom>
            <a:avLst/>
            <a:gdLst>
              <a:gd name="T0" fmla="*/ 2147483647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2147483647 w 224"/>
              <a:gd name="T9" fmla="*/ 2147483647 h 192"/>
              <a:gd name="T10" fmla="*/ 2147483647 w 22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4"/>
              <a:gd name="T19" fmla="*/ 0 h 192"/>
              <a:gd name="T20" fmla="*/ 224 w 22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4" h="192">
                <a:moveTo>
                  <a:pt x="64" y="192"/>
                </a:moveTo>
                <a:cubicBezTo>
                  <a:pt x="44" y="180"/>
                  <a:pt x="24" y="168"/>
                  <a:pt x="16" y="144"/>
                </a:cubicBezTo>
                <a:cubicBezTo>
                  <a:pt x="8" y="120"/>
                  <a:pt x="0" y="72"/>
                  <a:pt x="16" y="48"/>
                </a:cubicBezTo>
                <a:cubicBezTo>
                  <a:pt x="32" y="24"/>
                  <a:pt x="80" y="0"/>
                  <a:pt x="112" y="0"/>
                </a:cubicBezTo>
                <a:cubicBezTo>
                  <a:pt x="144" y="0"/>
                  <a:pt x="192" y="16"/>
                  <a:pt x="208" y="48"/>
                </a:cubicBezTo>
                <a:cubicBezTo>
                  <a:pt x="224" y="80"/>
                  <a:pt x="208" y="168"/>
                  <a:pt x="208" y="192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22"/>
          <p:cNvSpPr>
            <a:spLocks/>
          </p:cNvSpPr>
          <p:nvPr/>
        </p:nvSpPr>
        <p:spPr bwMode="auto">
          <a:xfrm rot="5400000">
            <a:off x="6240463" y="3475038"/>
            <a:ext cx="254000" cy="304800"/>
          </a:xfrm>
          <a:custGeom>
            <a:avLst/>
            <a:gdLst>
              <a:gd name="T0" fmla="*/ 2147483647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2147483647 w 224"/>
              <a:gd name="T9" fmla="*/ 2147483647 h 192"/>
              <a:gd name="T10" fmla="*/ 2147483647 w 22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4"/>
              <a:gd name="T19" fmla="*/ 0 h 192"/>
              <a:gd name="T20" fmla="*/ 224 w 22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4" h="192">
                <a:moveTo>
                  <a:pt x="64" y="192"/>
                </a:moveTo>
                <a:cubicBezTo>
                  <a:pt x="44" y="180"/>
                  <a:pt x="24" y="168"/>
                  <a:pt x="16" y="144"/>
                </a:cubicBezTo>
                <a:cubicBezTo>
                  <a:pt x="8" y="120"/>
                  <a:pt x="0" y="72"/>
                  <a:pt x="16" y="48"/>
                </a:cubicBezTo>
                <a:cubicBezTo>
                  <a:pt x="32" y="24"/>
                  <a:pt x="80" y="0"/>
                  <a:pt x="112" y="0"/>
                </a:cubicBezTo>
                <a:cubicBezTo>
                  <a:pt x="144" y="0"/>
                  <a:pt x="192" y="16"/>
                  <a:pt x="208" y="48"/>
                </a:cubicBezTo>
                <a:cubicBezTo>
                  <a:pt x="224" y="80"/>
                  <a:pt x="208" y="168"/>
                  <a:pt x="208" y="192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22"/>
          <p:cNvSpPr>
            <a:spLocks/>
          </p:cNvSpPr>
          <p:nvPr/>
        </p:nvSpPr>
        <p:spPr bwMode="auto">
          <a:xfrm rot="-5400000">
            <a:off x="2382838" y="3546475"/>
            <a:ext cx="254000" cy="304800"/>
          </a:xfrm>
          <a:custGeom>
            <a:avLst/>
            <a:gdLst>
              <a:gd name="T0" fmla="*/ 2147483647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2147483647 w 224"/>
              <a:gd name="T9" fmla="*/ 2147483647 h 192"/>
              <a:gd name="T10" fmla="*/ 2147483647 w 22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4"/>
              <a:gd name="T19" fmla="*/ 0 h 192"/>
              <a:gd name="T20" fmla="*/ 224 w 22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4" h="192">
                <a:moveTo>
                  <a:pt x="64" y="192"/>
                </a:moveTo>
                <a:cubicBezTo>
                  <a:pt x="44" y="180"/>
                  <a:pt x="24" y="168"/>
                  <a:pt x="16" y="144"/>
                </a:cubicBezTo>
                <a:cubicBezTo>
                  <a:pt x="8" y="120"/>
                  <a:pt x="0" y="72"/>
                  <a:pt x="16" y="48"/>
                </a:cubicBezTo>
                <a:cubicBezTo>
                  <a:pt x="32" y="24"/>
                  <a:pt x="80" y="0"/>
                  <a:pt x="112" y="0"/>
                </a:cubicBezTo>
                <a:cubicBezTo>
                  <a:pt x="144" y="0"/>
                  <a:pt x="192" y="16"/>
                  <a:pt x="208" y="48"/>
                </a:cubicBezTo>
                <a:cubicBezTo>
                  <a:pt x="224" y="80"/>
                  <a:pt x="208" y="168"/>
                  <a:pt x="208" y="192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 rot="2700000" flipH="1">
            <a:off x="4581525" y="2513013"/>
            <a:ext cx="1627188" cy="298450"/>
          </a:xfrm>
          <a:custGeom>
            <a:avLst/>
            <a:gdLst>
              <a:gd name="T0" fmla="*/ 0 w 912"/>
              <a:gd name="T1" fmla="*/ 298438 h 144"/>
              <a:gd name="T2" fmla="*/ 856002 w 912"/>
              <a:gd name="T3" fmla="*/ 0 h 144"/>
              <a:gd name="T4" fmla="*/ 1626404 w 912"/>
              <a:gd name="T5" fmla="*/ 298438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 rot="13500000" flipH="1">
            <a:off x="2673350" y="4502150"/>
            <a:ext cx="1627188" cy="230188"/>
          </a:xfrm>
          <a:custGeom>
            <a:avLst/>
            <a:gdLst>
              <a:gd name="T0" fmla="*/ 0 w 912"/>
              <a:gd name="T1" fmla="*/ 229524 h 144"/>
              <a:gd name="T2" fmla="*/ 856002 w 912"/>
              <a:gd name="T3" fmla="*/ 0 h 144"/>
              <a:gd name="T4" fmla="*/ 1626404 w 912"/>
              <a:gd name="T5" fmla="*/ 229524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 rot="8100000" flipH="1">
            <a:off x="4554538" y="4471987"/>
            <a:ext cx="1625600" cy="219075"/>
          </a:xfrm>
          <a:custGeom>
            <a:avLst/>
            <a:gdLst>
              <a:gd name="T0" fmla="*/ 0 w 912"/>
              <a:gd name="T1" fmla="*/ 219409 h 144"/>
              <a:gd name="T2" fmla="*/ 856002 w 912"/>
              <a:gd name="T3" fmla="*/ 0 h 144"/>
              <a:gd name="T4" fmla="*/ 1626404 w 912"/>
              <a:gd name="T5" fmla="*/ 219409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8"/>
          <p:cNvSpPr>
            <a:spLocks/>
          </p:cNvSpPr>
          <p:nvPr/>
        </p:nvSpPr>
        <p:spPr bwMode="auto">
          <a:xfrm rot="18900000" flipH="1">
            <a:off x="2648744" y="2512219"/>
            <a:ext cx="1627188" cy="298450"/>
          </a:xfrm>
          <a:custGeom>
            <a:avLst/>
            <a:gdLst>
              <a:gd name="T0" fmla="*/ 0 w 912"/>
              <a:gd name="T1" fmla="*/ 298438 h 144"/>
              <a:gd name="T2" fmla="*/ 856002 w 912"/>
              <a:gd name="T3" fmla="*/ 0 h 144"/>
              <a:gd name="T4" fmla="*/ 1626404 w 912"/>
              <a:gd name="T5" fmla="*/ 298438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62138" y="3486150"/>
            <a:ext cx="431800" cy="3476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l-GR">
                <a:solidFill>
                  <a:srgbClr val="FF0000"/>
                </a:solidFill>
              </a:rPr>
              <a:t>α</a:t>
            </a:r>
            <a:endParaRPr lang="he-IL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530975" y="3470275"/>
            <a:ext cx="431800" cy="34607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l-GR">
                <a:solidFill>
                  <a:srgbClr val="FF0000"/>
                </a:solidFill>
              </a:rPr>
              <a:t>α</a:t>
            </a:r>
            <a:endParaRPr lang="he-IL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697413" y="5457825"/>
            <a:ext cx="431800" cy="3476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l-GR">
                <a:solidFill>
                  <a:srgbClr val="FF0000"/>
                </a:solidFill>
              </a:rPr>
              <a:t>α</a:t>
            </a:r>
            <a:endParaRPr lang="he-IL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638675" y="1644650"/>
            <a:ext cx="433388" cy="3476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l-GR">
                <a:solidFill>
                  <a:srgbClr val="FF0000"/>
                </a:solidFill>
              </a:rPr>
              <a:t>α</a:t>
            </a:r>
            <a:endParaRPr lang="he-IL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76538" y="2351088"/>
            <a:ext cx="398462" cy="3127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l-GR"/>
              <a:t>β</a:t>
            </a:r>
            <a:endParaRPr lang="he-IL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670550" y="2343150"/>
            <a:ext cx="398463" cy="3143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l-GR"/>
              <a:t>β</a:t>
            </a:r>
            <a:endParaRPr lang="he-IL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532438" y="4622800"/>
            <a:ext cx="396875" cy="31273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l-GR"/>
              <a:t>β</a:t>
            </a:r>
            <a:endParaRPr lang="he-IL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95600" y="4605338"/>
            <a:ext cx="396875" cy="3127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l-GR"/>
              <a:t>β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8" grpId="0"/>
      <p:bldP spid="23" grpId="0"/>
      <p:bldP spid="24" grpId="0"/>
      <p:bldP spid="25" grpId="0"/>
      <p:bldP spid="9" grpId="0"/>
      <p:bldP spid="26" grpId="0"/>
      <p:bldP spid="27" grpId="0"/>
      <p:bldP spid="2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975"/>
          </a:xfrm>
        </p:spPr>
        <p:txBody>
          <a:bodyPr/>
          <a:lstStyle/>
          <a:p>
            <a:r>
              <a:rPr lang="en-US" smtClean="0"/>
              <a:t>Initialization: Secret Sharing</a:t>
            </a:r>
            <a:endParaRPr lang="he-IL" smtClean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510213" y="4403725"/>
            <a:ext cx="1944687" cy="11938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218238" y="4800600"/>
            <a:ext cx="449262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5649913" y="4800600"/>
            <a:ext cx="449262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810375" y="4800600"/>
            <a:ext cx="449263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H="1">
            <a:off x="6667500" y="5014913"/>
            <a:ext cx="142875" cy="20637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30" name="Straight Arrow Connector 29"/>
          <p:cNvCxnSpPr>
            <a:cxnSpLocks noChangeShapeType="1"/>
            <a:stCxn id="26" idx="2"/>
            <a:endCxn id="27" idx="6"/>
          </p:cNvCxnSpPr>
          <p:nvPr/>
        </p:nvCxnSpPr>
        <p:spPr bwMode="auto">
          <a:xfrm flipH="1">
            <a:off x="6099175" y="5014913"/>
            <a:ext cx="119063" cy="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31" name="Freeform 8"/>
          <p:cNvSpPr>
            <a:spLocks/>
          </p:cNvSpPr>
          <p:nvPr/>
        </p:nvSpPr>
        <p:spPr bwMode="auto">
          <a:xfrm rot="10800000" flipH="1">
            <a:off x="5868988" y="5251450"/>
            <a:ext cx="1146175" cy="227013"/>
          </a:xfrm>
          <a:custGeom>
            <a:avLst/>
            <a:gdLst>
              <a:gd name="T0" fmla="*/ 0 w 912"/>
              <a:gd name="T1" fmla="*/ 226591 h 144"/>
              <a:gd name="T2" fmla="*/ 603185 w 912"/>
              <a:gd name="T3" fmla="*/ 0 h 144"/>
              <a:gd name="T4" fmla="*/ 1146052 w 912"/>
              <a:gd name="T5" fmla="*/ 226591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Flowchart: Process 31"/>
          <p:cNvSpPr>
            <a:spLocks noChangeArrowheads="1"/>
          </p:cNvSpPr>
          <p:nvPr/>
        </p:nvSpPr>
        <p:spPr bwMode="auto">
          <a:xfrm>
            <a:off x="2928938" y="6080125"/>
            <a:ext cx="1717675" cy="815975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Secret shares of the value 1</a:t>
            </a:r>
            <a:endParaRPr lang="he-IL" baseline="-25000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422650" y="4716463"/>
            <a:ext cx="1584325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/>
              <a:t>…</a:t>
            </a:r>
            <a:endParaRPr lang="he-IL" sz="2400" b="1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503363" y="4403725"/>
            <a:ext cx="1944687" cy="11938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209800" y="4800600"/>
            <a:ext cx="449263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1643063" y="4800600"/>
            <a:ext cx="449262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2801938" y="4800600"/>
            <a:ext cx="449262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flipH="1">
            <a:off x="2659063" y="5014913"/>
            <a:ext cx="142875" cy="20637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46" name="Straight Arrow Connector 45"/>
          <p:cNvCxnSpPr>
            <a:cxnSpLocks noChangeShapeType="1"/>
            <a:stCxn id="42" idx="2"/>
            <a:endCxn id="43" idx="6"/>
          </p:cNvCxnSpPr>
          <p:nvPr/>
        </p:nvCxnSpPr>
        <p:spPr bwMode="auto">
          <a:xfrm flipH="1">
            <a:off x="2092325" y="5014913"/>
            <a:ext cx="117475" cy="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47" name="Freeform 8"/>
          <p:cNvSpPr>
            <a:spLocks/>
          </p:cNvSpPr>
          <p:nvPr/>
        </p:nvSpPr>
        <p:spPr bwMode="auto">
          <a:xfrm rot="10800000" flipH="1">
            <a:off x="1862138" y="5251450"/>
            <a:ext cx="1146175" cy="227013"/>
          </a:xfrm>
          <a:custGeom>
            <a:avLst/>
            <a:gdLst>
              <a:gd name="T0" fmla="*/ 0 w 912"/>
              <a:gd name="T1" fmla="*/ 226591 h 144"/>
              <a:gd name="T2" fmla="*/ 603185 w 912"/>
              <a:gd name="T3" fmla="*/ 0 h 144"/>
              <a:gd name="T4" fmla="*/ 1146052 w 912"/>
              <a:gd name="T5" fmla="*/ 226591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" name="Left Brace 47"/>
          <p:cNvSpPr>
            <a:spLocks/>
          </p:cNvSpPr>
          <p:nvPr/>
        </p:nvSpPr>
        <p:spPr bwMode="auto">
          <a:xfrm rot="5400000">
            <a:off x="4094163" y="1058863"/>
            <a:ext cx="754062" cy="5935662"/>
          </a:xfrm>
          <a:prstGeom prst="leftBrace">
            <a:avLst>
              <a:gd name="adj1" fmla="val 834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9" name="Flowchart: Process 48"/>
          <p:cNvSpPr>
            <a:spLocks noChangeArrowheads="1"/>
          </p:cNvSpPr>
          <p:nvPr/>
        </p:nvSpPr>
        <p:spPr bwMode="auto">
          <a:xfrm>
            <a:off x="4748213" y="3319463"/>
            <a:ext cx="1935162" cy="457200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k instances</a:t>
            </a:r>
            <a:endParaRPr lang="he-IL" baseline="-25000"/>
          </a:p>
        </p:txBody>
      </p:sp>
      <p:sp>
        <p:nvSpPr>
          <p:cNvPr id="27668" name="Flowchart: Process 49"/>
          <p:cNvSpPr>
            <a:spLocks noChangeArrowheads="1"/>
          </p:cNvSpPr>
          <p:nvPr/>
        </p:nvSpPr>
        <p:spPr bwMode="auto">
          <a:xfrm>
            <a:off x="5983288" y="1482725"/>
            <a:ext cx="1511300" cy="911225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Permutation FSA</a:t>
            </a:r>
            <a:endParaRPr lang="he-IL" baseline="-25000"/>
          </a:p>
        </p:txBody>
      </p:sp>
      <p:cxnSp>
        <p:nvCxnSpPr>
          <p:cNvPr id="52" name="Straight Arrow Connector 51"/>
          <p:cNvCxnSpPr>
            <a:cxnSpLocks noChangeShapeType="1"/>
            <a:endCxn id="42" idx="5"/>
          </p:cNvCxnSpPr>
          <p:nvPr/>
        </p:nvCxnSpPr>
        <p:spPr bwMode="auto">
          <a:xfrm flipH="1" flipV="1">
            <a:off x="2593975" y="5167313"/>
            <a:ext cx="334963" cy="912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" name="Straight Arrow Connector 53"/>
          <p:cNvCxnSpPr>
            <a:cxnSpLocks noChangeShapeType="1"/>
            <a:endCxn id="26" idx="3"/>
          </p:cNvCxnSpPr>
          <p:nvPr/>
        </p:nvCxnSpPr>
        <p:spPr bwMode="auto">
          <a:xfrm flipV="1">
            <a:off x="4471988" y="5167313"/>
            <a:ext cx="1811337" cy="1012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6" name="Flowchart: Process 55"/>
          <p:cNvSpPr>
            <a:spLocks noChangeArrowheads="1"/>
          </p:cNvSpPr>
          <p:nvPr/>
        </p:nvSpPr>
        <p:spPr bwMode="auto">
          <a:xfrm>
            <a:off x="2921000" y="6080125"/>
            <a:ext cx="1717675" cy="815975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Secret shares of the value 0</a:t>
            </a:r>
            <a:endParaRPr lang="he-IL" baseline="-25000"/>
          </a:p>
        </p:txBody>
      </p:sp>
      <p:cxnSp>
        <p:nvCxnSpPr>
          <p:cNvPr id="58" name="Straight Arrow Connector 57"/>
          <p:cNvCxnSpPr>
            <a:cxnSpLocks noChangeShapeType="1"/>
            <a:endCxn id="27" idx="3"/>
          </p:cNvCxnSpPr>
          <p:nvPr/>
        </p:nvCxnSpPr>
        <p:spPr bwMode="auto">
          <a:xfrm flipV="1">
            <a:off x="4471988" y="5167313"/>
            <a:ext cx="1244600" cy="1012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0" name="Straight Arrow Connector 59"/>
          <p:cNvCxnSpPr>
            <a:cxnSpLocks noChangeShapeType="1"/>
            <a:endCxn id="28" idx="3"/>
          </p:cNvCxnSpPr>
          <p:nvPr/>
        </p:nvCxnSpPr>
        <p:spPr bwMode="auto">
          <a:xfrm flipV="1">
            <a:off x="4471988" y="5167313"/>
            <a:ext cx="2403475" cy="1012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2" name="Straight Arrow Connector 61"/>
          <p:cNvCxnSpPr>
            <a:cxnSpLocks noChangeShapeType="1"/>
            <a:endCxn id="43" idx="5"/>
          </p:cNvCxnSpPr>
          <p:nvPr/>
        </p:nvCxnSpPr>
        <p:spPr bwMode="auto">
          <a:xfrm flipH="1" flipV="1">
            <a:off x="2025650" y="5167313"/>
            <a:ext cx="895350" cy="912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4" name="Straight Arrow Connector 63"/>
          <p:cNvCxnSpPr>
            <a:cxnSpLocks noChangeShapeType="1"/>
            <a:endCxn id="44" idx="4"/>
          </p:cNvCxnSpPr>
          <p:nvPr/>
        </p:nvCxnSpPr>
        <p:spPr bwMode="auto">
          <a:xfrm flipV="1">
            <a:off x="2928938" y="5230813"/>
            <a:ext cx="98425" cy="849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1" name="Flowchart: Process 80"/>
          <p:cNvSpPr>
            <a:spLocks noChangeArrowheads="1"/>
          </p:cNvSpPr>
          <p:nvPr/>
        </p:nvSpPr>
        <p:spPr bwMode="auto">
          <a:xfrm>
            <a:off x="2921000" y="6061075"/>
            <a:ext cx="1881188" cy="617538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Each state looks the same</a:t>
            </a:r>
            <a:endParaRPr lang="he-IL" baseline="-25000"/>
          </a:p>
        </p:txBody>
      </p:sp>
      <p:sp>
        <p:nvSpPr>
          <p:cNvPr id="27677" name="Rectangle 64"/>
          <p:cNvSpPr>
            <a:spLocks noChangeArrowheads="1"/>
          </p:cNvSpPr>
          <p:nvPr/>
        </p:nvSpPr>
        <p:spPr bwMode="auto">
          <a:xfrm>
            <a:off x="3567113" y="1341438"/>
            <a:ext cx="1943100" cy="11938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7678" name="Oval 66"/>
          <p:cNvSpPr>
            <a:spLocks noChangeArrowheads="1"/>
          </p:cNvSpPr>
          <p:nvPr/>
        </p:nvSpPr>
        <p:spPr bwMode="auto">
          <a:xfrm>
            <a:off x="4273550" y="1738313"/>
            <a:ext cx="449263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27679" name="Oval 67"/>
          <p:cNvSpPr>
            <a:spLocks noChangeArrowheads="1"/>
          </p:cNvSpPr>
          <p:nvPr/>
        </p:nvSpPr>
        <p:spPr bwMode="auto">
          <a:xfrm>
            <a:off x="3706813" y="1738313"/>
            <a:ext cx="449262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27680" name="Oval 68"/>
          <p:cNvSpPr>
            <a:spLocks noChangeArrowheads="1"/>
          </p:cNvSpPr>
          <p:nvPr/>
        </p:nvSpPr>
        <p:spPr bwMode="auto">
          <a:xfrm>
            <a:off x="4865688" y="1738313"/>
            <a:ext cx="449262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27681" name="Straight Arrow Connector 69"/>
          <p:cNvCxnSpPr>
            <a:cxnSpLocks noChangeShapeType="1"/>
          </p:cNvCxnSpPr>
          <p:nvPr/>
        </p:nvCxnSpPr>
        <p:spPr bwMode="auto">
          <a:xfrm flipH="1">
            <a:off x="4722813" y="1952625"/>
            <a:ext cx="142875" cy="1905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27682" name="Straight Arrow Connector 70"/>
          <p:cNvCxnSpPr>
            <a:cxnSpLocks noChangeShapeType="1"/>
            <a:stCxn id="27678" idx="2"/>
            <a:endCxn id="27679" idx="6"/>
          </p:cNvCxnSpPr>
          <p:nvPr/>
        </p:nvCxnSpPr>
        <p:spPr bwMode="auto">
          <a:xfrm flipH="1">
            <a:off x="4156075" y="1952625"/>
            <a:ext cx="117475" cy="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27683" name="Freeform 8"/>
          <p:cNvSpPr>
            <a:spLocks/>
          </p:cNvSpPr>
          <p:nvPr/>
        </p:nvSpPr>
        <p:spPr bwMode="auto">
          <a:xfrm rot="10800000" flipH="1">
            <a:off x="3925888" y="2189163"/>
            <a:ext cx="1146175" cy="227012"/>
          </a:xfrm>
          <a:custGeom>
            <a:avLst/>
            <a:gdLst>
              <a:gd name="T0" fmla="*/ 0 w 912"/>
              <a:gd name="T1" fmla="*/ 226591 h 144"/>
              <a:gd name="T2" fmla="*/ 603185 w 912"/>
              <a:gd name="T3" fmla="*/ 0 h 144"/>
              <a:gd name="T4" fmla="*/ 1146052 w 912"/>
              <a:gd name="T5" fmla="*/ 226591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Right Arrow 72"/>
          <p:cNvSpPr>
            <a:spLocks noChangeArrowheads="1"/>
          </p:cNvSpPr>
          <p:nvPr/>
        </p:nvSpPr>
        <p:spPr bwMode="auto">
          <a:xfrm rot="5400000">
            <a:off x="3959225" y="2963863"/>
            <a:ext cx="1006475" cy="495300"/>
          </a:xfrm>
          <a:prstGeom prst="rightArrow">
            <a:avLst>
              <a:gd name="adj1" fmla="val 50000"/>
              <a:gd name="adj2" fmla="val 49945"/>
            </a:avLst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4192588" y="1635125"/>
            <a:ext cx="611187" cy="5984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S</a:t>
            </a:r>
            <a:endParaRPr lang="en-US" sz="1400" baseline="-25000"/>
          </a:p>
        </p:txBody>
      </p:sp>
      <p:sp>
        <p:nvSpPr>
          <p:cNvPr id="97" name="Flowchart: Process 96"/>
          <p:cNvSpPr>
            <a:spLocks noChangeArrowheads="1"/>
          </p:cNvSpPr>
          <p:nvPr/>
        </p:nvSpPr>
        <p:spPr bwMode="auto">
          <a:xfrm>
            <a:off x="1524000" y="2286000"/>
            <a:ext cx="1511300" cy="498475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Initial state</a:t>
            </a:r>
            <a:endParaRPr lang="he-IL"/>
          </a:p>
        </p:txBody>
      </p:sp>
      <p:cxnSp>
        <p:nvCxnSpPr>
          <p:cNvPr id="4" name="Straight Arrow Connector 3"/>
          <p:cNvCxnSpPr>
            <a:cxnSpLocks noChangeShapeType="1"/>
            <a:endCxn id="78" idx="3"/>
          </p:cNvCxnSpPr>
          <p:nvPr/>
        </p:nvCxnSpPr>
        <p:spPr bwMode="auto">
          <a:xfrm flipV="1">
            <a:off x="2801938" y="2146300"/>
            <a:ext cx="1481137" cy="269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2209800" y="4800600"/>
            <a:ext cx="449263" cy="428625"/>
          </a:xfrm>
          <a:prstGeom prst="ellipse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6218238" y="4800600"/>
            <a:ext cx="449262" cy="428625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101" name="Oval 100"/>
          <p:cNvSpPr>
            <a:spLocks noChangeArrowheads="1"/>
          </p:cNvSpPr>
          <p:nvPr/>
        </p:nvSpPr>
        <p:spPr bwMode="auto">
          <a:xfrm>
            <a:off x="5665788" y="4800600"/>
            <a:ext cx="449262" cy="43021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1643063" y="4800600"/>
            <a:ext cx="449262" cy="428625"/>
          </a:xfrm>
          <a:prstGeom prst="ellipse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2801938" y="4800600"/>
            <a:ext cx="449262" cy="428625"/>
          </a:xfrm>
          <a:prstGeom prst="ellipse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6810375" y="4810125"/>
            <a:ext cx="449263" cy="430213"/>
          </a:xfrm>
          <a:prstGeom prst="ellipse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  <p:bldP spid="28" grpId="0" animBg="1"/>
      <p:bldP spid="31" grpId="0" animBg="1"/>
      <p:bldP spid="32" grpId="0"/>
      <p:bldP spid="32" grpId="1"/>
      <p:bldP spid="40" grpId="0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/>
      <p:bldP spid="56" grpId="0"/>
      <p:bldP spid="56" grpId="1"/>
      <p:bldP spid="81" grpId="0"/>
      <p:bldP spid="73" grpId="0" animBg="1"/>
      <p:bldP spid="78" grpId="0" animBg="1"/>
      <p:bldP spid="97" grpId="0"/>
      <p:bldP spid="97" grpId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C00CC"/>
                </a:solidFill>
              </a:rPr>
              <a:t>The Polynomial based solution</a:t>
            </a:r>
            <a:r>
              <a:rPr lang="en-US" smtClean="0">
                <a:solidFill>
                  <a:srgbClr val="9900CC"/>
                </a:solidFill>
              </a:rPr>
              <a:t/>
            </a:r>
            <a:br>
              <a:rPr lang="en-US" smtClean="0">
                <a:solidFill>
                  <a:srgbClr val="9900CC"/>
                </a:solidFill>
              </a:rPr>
            </a:br>
            <a:r>
              <a:rPr lang="en-US" sz="3600" smtClean="0">
                <a:solidFill>
                  <a:srgbClr val="009999"/>
                </a:solidFill>
              </a:rPr>
              <a:t>Swarm input: set</a:t>
            </a:r>
          </a:p>
        </p:txBody>
      </p:sp>
      <p:pic>
        <p:nvPicPr>
          <p:cNvPr id="52227" name="Picture 3" descr="bee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0" y="2386013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9750" y="1743075"/>
            <a:ext cx="210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set(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x</a:t>
            </a:r>
            <a:r>
              <a:rPr lang="en-US" sz="24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,p(x</a:t>
            </a:r>
            <a:r>
              <a:rPr lang="en-US" sz="24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)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)</a:t>
            </a: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2571750" y="2071688"/>
            <a:ext cx="1214438" cy="642937"/>
          </a:xfrm>
          <a:prstGeom prst="straightConnector1">
            <a:avLst/>
          </a:prstGeom>
          <a:noFill/>
          <a:ln w="50800" algn="ctr">
            <a:solidFill>
              <a:srgbClr val="99CC00"/>
            </a:solidFill>
            <a:round/>
            <a:headEnd/>
            <a:tailEnd type="triangle" w="med" len="med"/>
          </a:ln>
        </p:spPr>
      </p:cxnSp>
      <p:pic>
        <p:nvPicPr>
          <p:cNvPr id="9" name="Picture 8" descr="envelope1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5" y="3841750"/>
            <a:ext cx="8810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9" descr="garbage_can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95813" y="4865688"/>
            <a:ext cx="1190625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envelope1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50" y="2786063"/>
            <a:ext cx="8810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 Phase</a:t>
            </a:r>
            <a:endParaRPr lang="he-IL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042150" y="1277938"/>
            <a:ext cx="360363" cy="43497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</a:t>
            </a:r>
            <a:endParaRPr lang="he-IL"/>
          </a:p>
        </p:txBody>
      </p:sp>
      <p:sp>
        <p:nvSpPr>
          <p:cNvPr id="4" name="Left Arrow 3"/>
          <p:cNvSpPr>
            <a:spLocks noChangeArrowheads="1"/>
          </p:cNvSpPr>
          <p:nvPr/>
        </p:nvSpPr>
        <p:spPr bwMode="auto">
          <a:xfrm>
            <a:off x="6502400" y="1722438"/>
            <a:ext cx="1655763" cy="187325"/>
          </a:xfrm>
          <a:prstGeom prst="leftArrow">
            <a:avLst>
              <a:gd name="adj1" fmla="val 50000"/>
              <a:gd name="adj2" fmla="val 4976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255713" y="2797175"/>
            <a:ext cx="1943100" cy="11938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962150" y="3194050"/>
            <a:ext cx="449263" cy="428625"/>
          </a:xfrm>
          <a:prstGeom prst="ellipse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395413" y="3194050"/>
            <a:ext cx="447675" cy="428625"/>
          </a:xfrm>
          <a:prstGeom prst="ellipse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54288" y="3194050"/>
            <a:ext cx="449262" cy="428625"/>
          </a:xfrm>
          <a:prstGeom prst="ellipse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28680" name="Straight Arrow Connector 8"/>
          <p:cNvCxnSpPr>
            <a:cxnSpLocks noChangeShapeType="1"/>
          </p:cNvCxnSpPr>
          <p:nvPr/>
        </p:nvCxnSpPr>
        <p:spPr bwMode="auto">
          <a:xfrm flipH="1">
            <a:off x="2411413" y="3408363"/>
            <a:ext cx="142875" cy="1905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28681" name="Straight Arrow Connector 9"/>
          <p:cNvCxnSpPr>
            <a:cxnSpLocks noChangeShapeType="1"/>
            <a:stCxn id="6" idx="2"/>
            <a:endCxn id="7" idx="6"/>
          </p:cNvCxnSpPr>
          <p:nvPr/>
        </p:nvCxnSpPr>
        <p:spPr bwMode="auto">
          <a:xfrm flipH="1">
            <a:off x="1843088" y="3408363"/>
            <a:ext cx="119062" cy="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28682" name="Freeform 8"/>
          <p:cNvSpPr>
            <a:spLocks/>
          </p:cNvSpPr>
          <p:nvPr/>
        </p:nvSpPr>
        <p:spPr bwMode="auto">
          <a:xfrm rot="10800000" flipH="1">
            <a:off x="1614488" y="3644900"/>
            <a:ext cx="1146175" cy="227013"/>
          </a:xfrm>
          <a:custGeom>
            <a:avLst/>
            <a:gdLst>
              <a:gd name="T0" fmla="*/ 0 w 912"/>
              <a:gd name="T1" fmla="*/ 226591 h 144"/>
              <a:gd name="T2" fmla="*/ 603185 w 912"/>
              <a:gd name="T3" fmla="*/ 0 h 144"/>
              <a:gd name="T4" fmla="*/ 1146052 w 912"/>
              <a:gd name="T5" fmla="*/ 226591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273675" y="2771775"/>
            <a:ext cx="1944688" cy="11953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981700" y="3168650"/>
            <a:ext cx="447675" cy="430213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413375" y="3168650"/>
            <a:ext cx="449263" cy="43021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573838" y="3168650"/>
            <a:ext cx="447675" cy="430213"/>
          </a:xfrm>
          <a:prstGeom prst="ellipse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28687" name="Straight Arrow Connector 15"/>
          <p:cNvCxnSpPr>
            <a:cxnSpLocks noChangeShapeType="1"/>
          </p:cNvCxnSpPr>
          <p:nvPr/>
        </p:nvCxnSpPr>
        <p:spPr bwMode="auto">
          <a:xfrm flipH="1">
            <a:off x="6429375" y="3384550"/>
            <a:ext cx="144463" cy="1905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28688" name="Straight Arrow Connector 16"/>
          <p:cNvCxnSpPr>
            <a:cxnSpLocks noChangeShapeType="1"/>
            <a:stCxn id="13" idx="2"/>
            <a:endCxn id="14" idx="6"/>
          </p:cNvCxnSpPr>
          <p:nvPr/>
        </p:nvCxnSpPr>
        <p:spPr bwMode="auto">
          <a:xfrm flipH="1">
            <a:off x="5862638" y="3384550"/>
            <a:ext cx="119062" cy="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28689" name="Freeform 8"/>
          <p:cNvSpPr>
            <a:spLocks/>
          </p:cNvSpPr>
          <p:nvPr/>
        </p:nvSpPr>
        <p:spPr bwMode="auto">
          <a:xfrm rot="10800000" flipH="1">
            <a:off x="5632450" y="3621088"/>
            <a:ext cx="1146175" cy="225425"/>
          </a:xfrm>
          <a:custGeom>
            <a:avLst/>
            <a:gdLst>
              <a:gd name="T0" fmla="*/ 0 w 912"/>
              <a:gd name="T1" fmla="*/ 226591 h 144"/>
              <a:gd name="T2" fmla="*/ 603185 w 912"/>
              <a:gd name="T3" fmla="*/ 0 h 144"/>
              <a:gd name="T4" fmla="*/ 1146052 w 912"/>
              <a:gd name="T5" fmla="*/ 226591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422650" y="3268663"/>
            <a:ext cx="1584325" cy="43338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/>
              <a:t>…</a:t>
            </a:r>
            <a:endParaRPr lang="he-IL" sz="2400" b="1"/>
          </a:p>
        </p:txBody>
      </p:sp>
      <p:sp>
        <p:nvSpPr>
          <p:cNvPr id="20" name="Left Brace 19"/>
          <p:cNvSpPr>
            <a:spLocks/>
          </p:cNvSpPr>
          <p:nvPr/>
        </p:nvSpPr>
        <p:spPr bwMode="auto">
          <a:xfrm rot="5400000">
            <a:off x="3873501" y="-579438"/>
            <a:ext cx="754062" cy="5935663"/>
          </a:xfrm>
          <a:prstGeom prst="leftBrace">
            <a:avLst>
              <a:gd name="adj1" fmla="val 834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1" name="Flowchart: Process 20"/>
          <p:cNvSpPr>
            <a:spLocks noChangeArrowheads="1"/>
          </p:cNvSpPr>
          <p:nvPr/>
        </p:nvSpPr>
        <p:spPr bwMode="auto">
          <a:xfrm>
            <a:off x="4525963" y="1681163"/>
            <a:ext cx="1112837" cy="455612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k parties</a:t>
            </a:r>
            <a:endParaRPr lang="he-IL" baseline="-25000"/>
          </a:p>
        </p:txBody>
      </p:sp>
      <p:sp>
        <p:nvSpPr>
          <p:cNvPr id="22" name="Flowchart: Process 21"/>
          <p:cNvSpPr>
            <a:spLocks noChangeArrowheads="1"/>
          </p:cNvSpPr>
          <p:nvPr/>
        </p:nvSpPr>
        <p:spPr bwMode="auto">
          <a:xfrm>
            <a:off x="7366000" y="1989138"/>
            <a:ext cx="1382713" cy="935037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A global input for all parties</a:t>
            </a:r>
            <a:endParaRPr lang="he-IL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11748E-6 L -0.06424 0.0027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" y="13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-0.06302 2.59259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0.03507 0.03125 C 0.04271 0.03865 0.05382 0.04328 0.06562 0.04328 C 0.07882 0.04328 0.08958 0.03865 0.09705 0.03125 L 0.13333 2.59259E-6 " pathEditMode="relative" rAng="0" ptsTypes="FffFF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15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11748E-6 L -0.06424 0.0027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" y="13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-0.06302 2.59259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0.03507 0.03125 C 0.04271 0.03865 0.05382 0.04328 0.06562 0.04328 C 0.07882 0.04328 0.08958 0.03865 0.09705 0.03125 L 0.13333 2.59259E-6 " pathEditMode="relative" rAng="0" ptsTypes="FffFF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20" grpId="0" animBg="1"/>
      <p:bldP spid="21" grpId="0"/>
      <p:bldP spid="2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Reconstruction</a:t>
            </a:r>
            <a:endParaRPr lang="he-IL" smtClean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Dealer collects all shares from every party</a:t>
            </a:r>
          </a:p>
          <a:p>
            <a:r>
              <a:rPr lang="en-US" smtClean="0"/>
              <a:t>Correct final state is associated with a shared 1</a:t>
            </a:r>
          </a:p>
          <a:p>
            <a:r>
              <a:rPr lang="en-US" smtClean="0"/>
              <a:t>All other states are associated with a shared 0</a:t>
            </a:r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Full Solution</a:t>
            </a:r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Missing?</a:t>
            </a:r>
            <a:endParaRPr lang="he-IL" smtClean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Not every FSA is a permutation FSA!</a:t>
            </a:r>
          </a:p>
          <a:p>
            <a:r>
              <a:rPr lang="en-US" smtClean="0"/>
              <a:t>Our plan:</a:t>
            </a:r>
          </a:p>
          <a:p>
            <a:pPr lvl="1"/>
            <a:r>
              <a:rPr lang="en-US" smtClean="0"/>
              <a:t>Decompose FSA into simple components</a:t>
            </a:r>
          </a:p>
          <a:p>
            <a:pPr lvl="2"/>
            <a:r>
              <a:rPr lang="en-US" smtClean="0"/>
              <a:t>Permutation FSA</a:t>
            </a:r>
          </a:p>
          <a:p>
            <a:pPr lvl="2"/>
            <a:r>
              <a:rPr lang="en-US" smtClean="0"/>
              <a:t>Reset FSA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61963" y="260350"/>
            <a:ext cx="8229600" cy="922338"/>
          </a:xfrm>
        </p:spPr>
        <p:txBody>
          <a:bodyPr/>
          <a:lstStyle/>
          <a:p>
            <a:r>
              <a:rPr lang="en-US" smtClean="0"/>
              <a:t>Reset Automaton</a:t>
            </a:r>
          </a:p>
        </p:txBody>
      </p:sp>
      <p:sp>
        <p:nvSpPr>
          <p:cNvPr id="32770" name="Oval 3"/>
          <p:cNvSpPr>
            <a:spLocks noChangeArrowheads="1"/>
          </p:cNvSpPr>
          <p:nvPr/>
        </p:nvSpPr>
        <p:spPr bwMode="auto">
          <a:xfrm>
            <a:off x="2486025" y="2794000"/>
            <a:ext cx="571500" cy="5715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S</a:t>
            </a:r>
            <a:r>
              <a:rPr lang="en-US" sz="1400" baseline="-25000"/>
              <a:t>1</a:t>
            </a:r>
          </a:p>
        </p:txBody>
      </p:sp>
      <p:sp>
        <p:nvSpPr>
          <p:cNvPr id="32771" name="Oval 4"/>
          <p:cNvSpPr>
            <a:spLocks noChangeArrowheads="1"/>
          </p:cNvSpPr>
          <p:nvPr/>
        </p:nvSpPr>
        <p:spPr bwMode="auto">
          <a:xfrm>
            <a:off x="3565525" y="2794000"/>
            <a:ext cx="571500" cy="5715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S</a:t>
            </a:r>
            <a:r>
              <a:rPr lang="en-US" sz="1400" baseline="-25000"/>
              <a:t>2</a:t>
            </a:r>
          </a:p>
        </p:txBody>
      </p:sp>
      <p:sp>
        <p:nvSpPr>
          <p:cNvPr id="32772" name="Oval 5"/>
          <p:cNvSpPr>
            <a:spLocks noChangeArrowheads="1"/>
          </p:cNvSpPr>
          <p:nvPr/>
        </p:nvSpPr>
        <p:spPr bwMode="auto">
          <a:xfrm>
            <a:off x="4791075" y="2794000"/>
            <a:ext cx="571500" cy="5715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S</a:t>
            </a:r>
            <a:r>
              <a:rPr lang="en-US" sz="1400" baseline="-25000"/>
              <a:t>3</a:t>
            </a:r>
          </a:p>
        </p:txBody>
      </p:sp>
      <p:sp>
        <p:nvSpPr>
          <p:cNvPr id="32773" name="Oval 6"/>
          <p:cNvSpPr>
            <a:spLocks noChangeArrowheads="1"/>
          </p:cNvSpPr>
          <p:nvPr/>
        </p:nvSpPr>
        <p:spPr bwMode="auto">
          <a:xfrm>
            <a:off x="6062663" y="2800350"/>
            <a:ext cx="571500" cy="5715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S</a:t>
            </a:r>
            <a:r>
              <a:rPr lang="en-US" sz="1400" baseline="-25000"/>
              <a:t>4</a:t>
            </a:r>
          </a:p>
        </p:txBody>
      </p:sp>
      <p:sp>
        <p:nvSpPr>
          <p:cNvPr id="8" name="Freeform 22"/>
          <p:cNvSpPr>
            <a:spLocks/>
          </p:cNvSpPr>
          <p:nvPr/>
        </p:nvSpPr>
        <p:spPr bwMode="auto">
          <a:xfrm>
            <a:off x="2644775" y="2495550"/>
            <a:ext cx="254000" cy="304800"/>
          </a:xfrm>
          <a:custGeom>
            <a:avLst/>
            <a:gdLst>
              <a:gd name="T0" fmla="*/ 2147483647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2147483647 w 224"/>
              <a:gd name="T9" fmla="*/ 2147483647 h 192"/>
              <a:gd name="T10" fmla="*/ 2147483647 w 22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4"/>
              <a:gd name="T19" fmla="*/ 0 h 192"/>
              <a:gd name="T20" fmla="*/ 224 w 22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4" h="192">
                <a:moveTo>
                  <a:pt x="64" y="192"/>
                </a:moveTo>
                <a:cubicBezTo>
                  <a:pt x="44" y="180"/>
                  <a:pt x="24" y="168"/>
                  <a:pt x="16" y="144"/>
                </a:cubicBezTo>
                <a:cubicBezTo>
                  <a:pt x="8" y="120"/>
                  <a:pt x="0" y="72"/>
                  <a:pt x="16" y="48"/>
                </a:cubicBezTo>
                <a:cubicBezTo>
                  <a:pt x="32" y="24"/>
                  <a:pt x="80" y="0"/>
                  <a:pt x="112" y="0"/>
                </a:cubicBezTo>
                <a:cubicBezTo>
                  <a:pt x="144" y="0"/>
                  <a:pt x="192" y="16"/>
                  <a:pt x="208" y="48"/>
                </a:cubicBezTo>
                <a:cubicBezTo>
                  <a:pt x="224" y="80"/>
                  <a:pt x="208" y="168"/>
                  <a:pt x="208" y="192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22"/>
          <p:cNvSpPr>
            <a:spLocks/>
          </p:cNvSpPr>
          <p:nvPr/>
        </p:nvSpPr>
        <p:spPr bwMode="auto">
          <a:xfrm>
            <a:off x="6253163" y="2520950"/>
            <a:ext cx="254000" cy="304800"/>
          </a:xfrm>
          <a:custGeom>
            <a:avLst/>
            <a:gdLst>
              <a:gd name="T0" fmla="*/ 2147483647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2147483647 w 224"/>
              <a:gd name="T9" fmla="*/ 2147483647 h 192"/>
              <a:gd name="T10" fmla="*/ 2147483647 w 22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4"/>
              <a:gd name="T19" fmla="*/ 0 h 192"/>
              <a:gd name="T20" fmla="*/ 224 w 22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4" h="192">
                <a:moveTo>
                  <a:pt x="64" y="192"/>
                </a:moveTo>
                <a:cubicBezTo>
                  <a:pt x="44" y="180"/>
                  <a:pt x="24" y="168"/>
                  <a:pt x="16" y="144"/>
                </a:cubicBezTo>
                <a:cubicBezTo>
                  <a:pt x="8" y="120"/>
                  <a:pt x="0" y="72"/>
                  <a:pt x="16" y="48"/>
                </a:cubicBezTo>
                <a:cubicBezTo>
                  <a:pt x="32" y="24"/>
                  <a:pt x="80" y="0"/>
                  <a:pt x="112" y="0"/>
                </a:cubicBezTo>
                <a:cubicBezTo>
                  <a:pt x="144" y="0"/>
                  <a:pt x="192" y="16"/>
                  <a:pt x="208" y="48"/>
                </a:cubicBezTo>
                <a:cubicBezTo>
                  <a:pt x="224" y="80"/>
                  <a:pt x="208" y="168"/>
                  <a:pt x="20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33650" y="2116138"/>
            <a:ext cx="431800" cy="347662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l-GR">
                <a:solidFill>
                  <a:srgbClr val="FF0000"/>
                </a:solidFill>
              </a:rPr>
              <a:t>α</a:t>
            </a:r>
            <a:endParaRPr lang="he-IL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64263" y="2133600"/>
            <a:ext cx="431800" cy="3476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l-GR"/>
              <a:t>β</a:t>
            </a:r>
            <a:endParaRPr lang="he-IL"/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 flipH="1">
            <a:off x="2898775" y="1989138"/>
            <a:ext cx="3354388" cy="836612"/>
          </a:xfrm>
          <a:custGeom>
            <a:avLst/>
            <a:gdLst>
              <a:gd name="T0" fmla="*/ 0 w 912"/>
              <a:gd name="T1" fmla="*/ 836955 h 144"/>
              <a:gd name="T2" fmla="*/ 1765552 w 912"/>
              <a:gd name="T3" fmla="*/ 0 h 144"/>
              <a:gd name="T4" fmla="*/ 3354549 w 912"/>
              <a:gd name="T5" fmla="*/ 836955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 rot="10800000">
            <a:off x="2965450" y="3365500"/>
            <a:ext cx="2225675" cy="568325"/>
          </a:xfrm>
          <a:custGeom>
            <a:avLst/>
            <a:gdLst>
              <a:gd name="T0" fmla="*/ 0 w 912"/>
              <a:gd name="T1" fmla="*/ 568313 h 144"/>
              <a:gd name="T2" fmla="*/ 1170919 w 912"/>
              <a:gd name="T3" fmla="*/ 0 h 144"/>
              <a:gd name="T4" fmla="*/ 2224747 w 912"/>
              <a:gd name="T5" fmla="*/ 568313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8"/>
          <p:cNvSpPr>
            <a:spLocks/>
          </p:cNvSpPr>
          <p:nvPr/>
        </p:nvSpPr>
        <p:spPr bwMode="auto">
          <a:xfrm rot="10800000">
            <a:off x="2965450" y="3365500"/>
            <a:ext cx="952500" cy="207963"/>
          </a:xfrm>
          <a:custGeom>
            <a:avLst/>
            <a:gdLst>
              <a:gd name="T0" fmla="*/ 0 w 912"/>
              <a:gd name="T1" fmla="*/ 208273 h 144"/>
              <a:gd name="T2" fmla="*/ 500932 w 912"/>
              <a:gd name="T3" fmla="*/ 0 h 144"/>
              <a:gd name="T4" fmla="*/ 951770 w 912"/>
              <a:gd name="T5" fmla="*/ 208273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157663" y="1557338"/>
            <a:ext cx="431800" cy="347662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l-GR">
                <a:solidFill>
                  <a:srgbClr val="FF0000"/>
                </a:solidFill>
              </a:rPr>
              <a:t>α</a:t>
            </a:r>
            <a:endParaRPr lang="he-IL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640138" y="3484563"/>
            <a:ext cx="431800" cy="347662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l-GR">
                <a:solidFill>
                  <a:srgbClr val="FF0000"/>
                </a:solidFill>
              </a:rPr>
              <a:t>α</a:t>
            </a:r>
            <a:endParaRPr lang="he-IL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725863" y="4024313"/>
            <a:ext cx="431800" cy="347662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l-GR">
                <a:solidFill>
                  <a:srgbClr val="FF0000"/>
                </a:solidFill>
              </a:rPr>
              <a:t>α</a:t>
            </a:r>
            <a:endParaRPr lang="he-IL">
              <a:solidFill>
                <a:srgbClr val="FF0000"/>
              </a:solidFill>
            </a:endParaRPr>
          </a:p>
        </p:txBody>
      </p:sp>
      <p:sp>
        <p:nvSpPr>
          <p:cNvPr id="22" name="Freeform 8"/>
          <p:cNvSpPr>
            <a:spLocks/>
          </p:cNvSpPr>
          <p:nvPr/>
        </p:nvSpPr>
        <p:spPr bwMode="auto">
          <a:xfrm>
            <a:off x="2965450" y="2647950"/>
            <a:ext cx="3206750" cy="219075"/>
          </a:xfrm>
          <a:custGeom>
            <a:avLst/>
            <a:gdLst>
              <a:gd name="T0" fmla="*/ 0 w 912"/>
              <a:gd name="T1" fmla="*/ 219409 h 144"/>
              <a:gd name="T2" fmla="*/ 1687609 w 912"/>
              <a:gd name="T3" fmla="*/ 0 h 144"/>
              <a:gd name="T4" fmla="*/ 3206458 w 912"/>
              <a:gd name="T5" fmla="*/ 219409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229100" y="2289175"/>
            <a:ext cx="396875" cy="31273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l-GR"/>
              <a:t>β</a:t>
            </a:r>
            <a:endParaRPr lang="he-IL"/>
          </a:p>
        </p:txBody>
      </p:sp>
      <p:sp>
        <p:nvSpPr>
          <p:cNvPr id="24" name="Freeform 8"/>
          <p:cNvSpPr>
            <a:spLocks/>
          </p:cNvSpPr>
          <p:nvPr/>
        </p:nvSpPr>
        <p:spPr bwMode="auto">
          <a:xfrm rot="10800000" flipH="1">
            <a:off x="5087938" y="3365500"/>
            <a:ext cx="1146175" cy="225425"/>
          </a:xfrm>
          <a:custGeom>
            <a:avLst/>
            <a:gdLst>
              <a:gd name="T0" fmla="*/ 0 w 912"/>
              <a:gd name="T1" fmla="*/ 226591 h 144"/>
              <a:gd name="T2" fmla="*/ 603185 w 912"/>
              <a:gd name="T3" fmla="*/ 0 h 144"/>
              <a:gd name="T4" fmla="*/ 1146052 w 912"/>
              <a:gd name="T5" fmla="*/ 226591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65750" y="3608388"/>
            <a:ext cx="396875" cy="3127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l-GR"/>
              <a:t>β</a:t>
            </a:r>
            <a:endParaRPr lang="he-IL"/>
          </a:p>
        </p:txBody>
      </p:sp>
      <p:sp>
        <p:nvSpPr>
          <p:cNvPr id="26" name="Freeform 8"/>
          <p:cNvSpPr>
            <a:spLocks/>
          </p:cNvSpPr>
          <p:nvPr/>
        </p:nvSpPr>
        <p:spPr bwMode="auto">
          <a:xfrm rot="10800000" flipH="1">
            <a:off x="3994150" y="3371850"/>
            <a:ext cx="2239963" cy="825500"/>
          </a:xfrm>
          <a:custGeom>
            <a:avLst/>
            <a:gdLst>
              <a:gd name="T0" fmla="*/ 0 w 912"/>
              <a:gd name="T1" fmla="*/ 825801 h 144"/>
              <a:gd name="T2" fmla="*/ 1178630 w 912"/>
              <a:gd name="T3" fmla="*/ 0 h 144"/>
              <a:gd name="T4" fmla="*/ 2239397 w 912"/>
              <a:gd name="T5" fmla="*/ 825801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264150" y="4314825"/>
            <a:ext cx="396875" cy="31273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l-GR"/>
              <a:t>β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 smtClean="0"/>
              <a:t>Cascade/Wreath Product</a:t>
            </a:r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1979613" y="1557338"/>
            <a:ext cx="1944687" cy="8001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836613" y="3260725"/>
            <a:ext cx="1081087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FSA i-1</a:t>
            </a:r>
            <a:endParaRPr lang="he-IL"/>
          </a:p>
        </p:txBody>
      </p:sp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755650" y="1725613"/>
            <a:ext cx="1079500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FSA 1</a:t>
            </a:r>
            <a:endParaRPr lang="he-IL"/>
          </a:p>
        </p:txBody>
      </p:sp>
      <p:sp>
        <p:nvSpPr>
          <p:cNvPr id="33797" name="Rectangle 8"/>
          <p:cNvSpPr>
            <a:spLocks noChangeArrowheads="1"/>
          </p:cNvSpPr>
          <p:nvPr/>
        </p:nvSpPr>
        <p:spPr bwMode="auto">
          <a:xfrm>
            <a:off x="755650" y="5891213"/>
            <a:ext cx="1079500" cy="43338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FSA n</a:t>
            </a:r>
            <a:endParaRPr lang="he-IL"/>
          </a:p>
        </p:txBody>
      </p:sp>
      <p:sp>
        <p:nvSpPr>
          <p:cNvPr id="33798" name="Rectangle 11"/>
          <p:cNvSpPr>
            <a:spLocks noChangeArrowheads="1"/>
          </p:cNvSpPr>
          <p:nvPr/>
        </p:nvSpPr>
        <p:spPr bwMode="auto">
          <a:xfrm>
            <a:off x="2163763" y="2357438"/>
            <a:ext cx="1584325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/>
              <a:t>…</a:t>
            </a:r>
            <a:endParaRPr lang="he-IL" sz="2400" b="1"/>
          </a:p>
        </p:txBody>
      </p:sp>
      <p:sp>
        <p:nvSpPr>
          <p:cNvPr id="33799" name="Rectangle 12"/>
          <p:cNvSpPr>
            <a:spLocks noChangeArrowheads="1"/>
          </p:cNvSpPr>
          <p:nvPr/>
        </p:nvSpPr>
        <p:spPr bwMode="auto">
          <a:xfrm>
            <a:off x="2224088" y="5272088"/>
            <a:ext cx="1582737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/>
              <a:t>…</a:t>
            </a:r>
            <a:endParaRPr lang="he-IL" sz="2400" b="1"/>
          </a:p>
        </p:txBody>
      </p:sp>
      <p:sp>
        <p:nvSpPr>
          <p:cNvPr id="33800" name="Oval 13"/>
          <p:cNvSpPr>
            <a:spLocks noChangeArrowheads="1"/>
          </p:cNvSpPr>
          <p:nvPr/>
        </p:nvSpPr>
        <p:spPr bwMode="auto">
          <a:xfrm>
            <a:off x="2732088" y="1743075"/>
            <a:ext cx="447675" cy="4302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/>
              <a:t>S</a:t>
            </a:r>
            <a:r>
              <a:rPr lang="en-US" sz="1000" baseline="-25000"/>
              <a:t>1</a:t>
            </a:r>
          </a:p>
        </p:txBody>
      </p:sp>
      <p:sp>
        <p:nvSpPr>
          <p:cNvPr id="33801" name="Rectangle 14"/>
          <p:cNvSpPr>
            <a:spLocks noChangeArrowheads="1"/>
          </p:cNvSpPr>
          <p:nvPr/>
        </p:nvSpPr>
        <p:spPr bwMode="auto">
          <a:xfrm>
            <a:off x="1979613" y="3092450"/>
            <a:ext cx="1944687" cy="8001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3802" name="Rectangle 15"/>
          <p:cNvSpPr>
            <a:spLocks noChangeArrowheads="1"/>
          </p:cNvSpPr>
          <p:nvPr/>
        </p:nvSpPr>
        <p:spPr bwMode="auto">
          <a:xfrm>
            <a:off x="1979613" y="4405313"/>
            <a:ext cx="1944687" cy="801687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3803" name="Rectangle 16"/>
          <p:cNvSpPr>
            <a:spLocks noChangeArrowheads="1"/>
          </p:cNvSpPr>
          <p:nvPr/>
        </p:nvSpPr>
        <p:spPr bwMode="auto">
          <a:xfrm>
            <a:off x="1984375" y="5724525"/>
            <a:ext cx="1943100" cy="8001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3804" name="Rectangle 17"/>
          <p:cNvSpPr>
            <a:spLocks noChangeArrowheads="1"/>
          </p:cNvSpPr>
          <p:nvPr/>
        </p:nvSpPr>
        <p:spPr bwMode="auto">
          <a:xfrm>
            <a:off x="755650" y="4575175"/>
            <a:ext cx="1079500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FSA i</a:t>
            </a:r>
            <a:endParaRPr lang="he-IL"/>
          </a:p>
        </p:txBody>
      </p:sp>
      <p:sp>
        <p:nvSpPr>
          <p:cNvPr id="33805" name="Oval 20"/>
          <p:cNvSpPr>
            <a:spLocks noChangeArrowheads="1"/>
          </p:cNvSpPr>
          <p:nvPr/>
        </p:nvSpPr>
        <p:spPr bwMode="auto">
          <a:xfrm>
            <a:off x="2163763" y="1743075"/>
            <a:ext cx="449262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3806" name="Oval 21"/>
          <p:cNvSpPr>
            <a:spLocks noChangeArrowheads="1"/>
          </p:cNvSpPr>
          <p:nvPr/>
        </p:nvSpPr>
        <p:spPr bwMode="auto">
          <a:xfrm>
            <a:off x="3324225" y="1743075"/>
            <a:ext cx="447675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3807" name="Oval 22"/>
          <p:cNvSpPr>
            <a:spLocks noChangeArrowheads="1"/>
          </p:cNvSpPr>
          <p:nvPr/>
        </p:nvSpPr>
        <p:spPr bwMode="auto">
          <a:xfrm>
            <a:off x="2613025" y="3276600"/>
            <a:ext cx="566738" cy="428625"/>
          </a:xfrm>
          <a:prstGeom prst="ellipse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/>
              <a:t>S</a:t>
            </a:r>
            <a:r>
              <a:rPr lang="en-US" sz="1000" baseline="-25000"/>
              <a:t>i-1</a:t>
            </a:r>
          </a:p>
        </p:txBody>
      </p:sp>
      <p:sp>
        <p:nvSpPr>
          <p:cNvPr id="33808" name="Oval 23"/>
          <p:cNvSpPr>
            <a:spLocks noChangeArrowheads="1"/>
          </p:cNvSpPr>
          <p:nvPr/>
        </p:nvSpPr>
        <p:spPr bwMode="auto">
          <a:xfrm>
            <a:off x="2038350" y="3276600"/>
            <a:ext cx="449263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3809" name="Oval 24"/>
          <p:cNvSpPr>
            <a:spLocks noChangeArrowheads="1"/>
          </p:cNvSpPr>
          <p:nvPr/>
        </p:nvSpPr>
        <p:spPr bwMode="auto">
          <a:xfrm>
            <a:off x="3367088" y="3276600"/>
            <a:ext cx="447675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3810" name="Oval 28"/>
          <p:cNvSpPr>
            <a:spLocks noChangeArrowheads="1"/>
          </p:cNvSpPr>
          <p:nvPr/>
        </p:nvSpPr>
        <p:spPr bwMode="auto">
          <a:xfrm>
            <a:off x="2716213" y="4591050"/>
            <a:ext cx="447675" cy="430213"/>
          </a:xfrm>
          <a:prstGeom prst="ellipse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/>
              <a:t>S</a:t>
            </a:r>
            <a:r>
              <a:rPr lang="en-US" sz="1000" baseline="-25000"/>
              <a:t>i</a:t>
            </a:r>
          </a:p>
        </p:txBody>
      </p:sp>
      <p:sp>
        <p:nvSpPr>
          <p:cNvPr id="33811" name="Oval 29"/>
          <p:cNvSpPr>
            <a:spLocks noChangeArrowheads="1"/>
          </p:cNvSpPr>
          <p:nvPr/>
        </p:nvSpPr>
        <p:spPr bwMode="auto">
          <a:xfrm>
            <a:off x="2147888" y="4591050"/>
            <a:ext cx="449262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3812" name="Oval 30"/>
          <p:cNvSpPr>
            <a:spLocks noChangeArrowheads="1"/>
          </p:cNvSpPr>
          <p:nvPr/>
        </p:nvSpPr>
        <p:spPr bwMode="auto">
          <a:xfrm>
            <a:off x="3308350" y="4591050"/>
            <a:ext cx="447675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3813" name="Oval 31"/>
          <p:cNvSpPr>
            <a:spLocks noChangeArrowheads="1"/>
          </p:cNvSpPr>
          <p:nvPr/>
        </p:nvSpPr>
        <p:spPr bwMode="auto">
          <a:xfrm>
            <a:off x="2706688" y="5908675"/>
            <a:ext cx="449262" cy="430213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/>
              <a:t>S</a:t>
            </a:r>
            <a:r>
              <a:rPr lang="en-US" sz="1000" baseline="-25000"/>
              <a:t>n</a:t>
            </a:r>
          </a:p>
        </p:txBody>
      </p:sp>
      <p:sp>
        <p:nvSpPr>
          <p:cNvPr id="33814" name="Oval 32"/>
          <p:cNvSpPr>
            <a:spLocks noChangeArrowheads="1"/>
          </p:cNvSpPr>
          <p:nvPr/>
        </p:nvSpPr>
        <p:spPr bwMode="auto">
          <a:xfrm>
            <a:off x="2139950" y="5908675"/>
            <a:ext cx="447675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3815" name="Oval 33"/>
          <p:cNvSpPr>
            <a:spLocks noChangeArrowheads="1"/>
          </p:cNvSpPr>
          <p:nvPr/>
        </p:nvSpPr>
        <p:spPr bwMode="auto">
          <a:xfrm>
            <a:off x="3298825" y="5908675"/>
            <a:ext cx="449263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5" name="Right Brace 34"/>
          <p:cNvSpPr>
            <a:spLocks/>
          </p:cNvSpPr>
          <p:nvPr/>
        </p:nvSpPr>
        <p:spPr bwMode="auto">
          <a:xfrm>
            <a:off x="3995738" y="1557338"/>
            <a:ext cx="936625" cy="4967287"/>
          </a:xfrm>
          <a:prstGeom prst="rightBrace">
            <a:avLst>
              <a:gd name="adj1" fmla="val 832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932363" y="3705225"/>
            <a:ext cx="1871662" cy="7000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Sequence of n Automata</a:t>
            </a:r>
            <a:endParaRPr lang="he-IL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926013" y="3690938"/>
            <a:ext cx="1871662" cy="70008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Current state of each FSA</a:t>
            </a:r>
            <a:endParaRPr lang="he-IL"/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3014663" y="2173288"/>
            <a:ext cx="1911350" cy="1517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" name="Straight Arrow Connector 42"/>
          <p:cNvCxnSpPr>
            <a:cxnSpLocks noChangeShapeType="1"/>
            <a:endCxn id="33807" idx="5"/>
          </p:cNvCxnSpPr>
          <p:nvPr/>
        </p:nvCxnSpPr>
        <p:spPr bwMode="auto">
          <a:xfrm flipH="1" flipV="1">
            <a:off x="3097213" y="3643313"/>
            <a:ext cx="1828800" cy="249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" name="Straight Arrow Connector 45"/>
          <p:cNvCxnSpPr>
            <a:cxnSpLocks noChangeShapeType="1"/>
            <a:endCxn id="33810" idx="0"/>
          </p:cNvCxnSpPr>
          <p:nvPr/>
        </p:nvCxnSpPr>
        <p:spPr bwMode="auto">
          <a:xfrm flipH="1">
            <a:off x="2940050" y="4221163"/>
            <a:ext cx="1992313" cy="369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" name="Straight Arrow Connector 48"/>
          <p:cNvCxnSpPr>
            <a:cxnSpLocks noChangeShapeType="1"/>
            <a:endCxn id="33813" idx="7"/>
          </p:cNvCxnSpPr>
          <p:nvPr/>
        </p:nvCxnSpPr>
        <p:spPr bwMode="auto">
          <a:xfrm flipH="1">
            <a:off x="3090863" y="4406900"/>
            <a:ext cx="1841500" cy="1565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976938" y="1095375"/>
            <a:ext cx="360362" cy="4333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</a:t>
            </a:r>
            <a:endParaRPr lang="he-IL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684713" y="3273425"/>
            <a:ext cx="495300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</a:t>
            </a:r>
            <a:r>
              <a:rPr lang="en-US" baseline="-25000">
                <a:sym typeface="Symbol" pitchFamily="18" charset="2"/>
              </a:rPr>
              <a:t>i-1</a:t>
            </a:r>
            <a:endParaRPr lang="he-IL" baseline="-2500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678363" y="5903913"/>
            <a:ext cx="495300" cy="43497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</a:t>
            </a:r>
            <a:r>
              <a:rPr lang="en-US" baseline="-25000">
                <a:sym typeface="Symbol" pitchFamily="18" charset="2"/>
              </a:rPr>
              <a:t>n</a:t>
            </a:r>
            <a:endParaRPr lang="he-IL" baseline="-25000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678363" y="4591050"/>
            <a:ext cx="495300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</a:t>
            </a:r>
            <a:r>
              <a:rPr lang="en-US" baseline="-25000">
                <a:sym typeface="Symbol" pitchFamily="18" charset="2"/>
              </a:rPr>
              <a:t>i</a:t>
            </a:r>
            <a:endParaRPr lang="he-IL" baseline="-25000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4679950" y="1725613"/>
            <a:ext cx="495300" cy="47148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</a:t>
            </a:r>
            <a:r>
              <a:rPr lang="en-US" baseline="-25000">
                <a:sym typeface="Symbol" pitchFamily="18" charset="2"/>
              </a:rPr>
              <a:t>1</a:t>
            </a:r>
            <a:endParaRPr lang="he-IL" baseline="-25000"/>
          </a:p>
        </p:txBody>
      </p:sp>
      <p:cxnSp>
        <p:nvCxnSpPr>
          <p:cNvPr id="56" name="Straight Arrow Connector 55"/>
          <p:cNvCxnSpPr>
            <a:cxnSpLocks noChangeShapeType="1"/>
            <a:stCxn id="52" idx="1"/>
            <a:endCxn id="33803" idx="3"/>
          </p:cNvCxnSpPr>
          <p:nvPr/>
        </p:nvCxnSpPr>
        <p:spPr bwMode="auto">
          <a:xfrm flipH="1">
            <a:off x="3927475" y="6121400"/>
            <a:ext cx="75088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0" name="Straight Arrow Connector 59"/>
          <p:cNvCxnSpPr>
            <a:cxnSpLocks noChangeShapeType="1"/>
            <a:stCxn id="53" idx="1"/>
            <a:endCxn id="33802" idx="3"/>
          </p:cNvCxnSpPr>
          <p:nvPr/>
        </p:nvCxnSpPr>
        <p:spPr bwMode="auto">
          <a:xfrm flipH="1" flipV="1">
            <a:off x="3924300" y="4805363"/>
            <a:ext cx="75406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2" name="Straight Arrow Connector 61"/>
          <p:cNvCxnSpPr>
            <a:cxnSpLocks noChangeShapeType="1"/>
            <a:stCxn id="51" idx="1"/>
            <a:endCxn id="33801" idx="3"/>
          </p:cNvCxnSpPr>
          <p:nvPr/>
        </p:nvCxnSpPr>
        <p:spPr bwMode="auto">
          <a:xfrm flipH="1">
            <a:off x="3924300" y="3489325"/>
            <a:ext cx="760413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" name="Straight Arrow Connector 65"/>
          <p:cNvCxnSpPr>
            <a:cxnSpLocks noChangeShapeType="1"/>
            <a:stCxn id="54" idx="1"/>
            <a:endCxn id="33794" idx="3"/>
          </p:cNvCxnSpPr>
          <p:nvPr/>
        </p:nvCxnSpPr>
        <p:spPr bwMode="auto">
          <a:xfrm flipH="1" flipV="1">
            <a:off x="3924300" y="1957388"/>
            <a:ext cx="755650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" name="Left Arrow 70"/>
          <p:cNvSpPr>
            <a:spLocks noChangeArrowheads="1"/>
          </p:cNvSpPr>
          <p:nvPr/>
        </p:nvSpPr>
        <p:spPr bwMode="auto">
          <a:xfrm>
            <a:off x="5435600" y="1539875"/>
            <a:ext cx="1657350" cy="185738"/>
          </a:xfrm>
          <a:prstGeom prst="leftArrow">
            <a:avLst>
              <a:gd name="adj1" fmla="val 50000"/>
              <a:gd name="adj2" fmla="val 5023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4981575" y="3679825"/>
            <a:ext cx="1871663" cy="6524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Component input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4981575" y="3768725"/>
            <a:ext cx="1871663" cy="47625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Global input</a:t>
            </a:r>
            <a:endParaRPr lang="he-IL"/>
          </a:p>
        </p:txBody>
      </p:sp>
      <p:cxnSp>
        <p:nvCxnSpPr>
          <p:cNvPr id="77" name="Straight Arrow Connector 76"/>
          <p:cNvCxnSpPr>
            <a:cxnSpLocks noChangeShapeType="1"/>
            <a:stCxn id="36" idx="0"/>
          </p:cNvCxnSpPr>
          <p:nvPr/>
        </p:nvCxnSpPr>
        <p:spPr bwMode="auto">
          <a:xfrm flipV="1">
            <a:off x="5867400" y="1725613"/>
            <a:ext cx="0" cy="1979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5175250" y="4332288"/>
            <a:ext cx="1871663" cy="4016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</a:t>
            </a:r>
            <a:r>
              <a:rPr lang="en-US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=</a:t>
            </a:r>
            <a:r>
              <a:rPr lang="en-US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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,s</a:t>
            </a:r>
            <a:r>
              <a:rPr lang="en-US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,…,s</a:t>
            </a:r>
            <a:r>
              <a:rPr lang="en-US" baseline="-25000" dirty="0">
                <a:solidFill>
                  <a:srgbClr val="FF0000"/>
                </a:solidFill>
                <a:sym typeface="Symbol" pitchFamily="18" charset="2"/>
              </a:rPr>
              <a:t>i-1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  <a:endParaRPr lang="he-IL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/>
      <p:bldP spid="36" grpId="1"/>
      <p:bldP spid="37" grpId="0"/>
      <p:bldP spid="37" grpId="1"/>
      <p:bldP spid="50" grpId="0"/>
      <p:bldP spid="51" grpId="0"/>
      <p:bldP spid="52" grpId="0"/>
      <p:bldP spid="53" grpId="0"/>
      <p:bldP spid="54" grpId="0"/>
      <p:bldP spid="71" grpId="0" animBg="1"/>
      <p:bldP spid="73" grpId="0"/>
      <p:bldP spid="75" grpId="0"/>
      <p:bldP spid="75" grpId="1"/>
      <p:bldP spid="7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Homomorphic Representation</a:t>
            </a:r>
            <a:endParaRPr lang="he-IL" smtClean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979613" y="1557338"/>
            <a:ext cx="1944687" cy="8001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836613" y="3260725"/>
            <a:ext cx="1081087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FSA i-1</a:t>
            </a:r>
            <a:endParaRPr lang="he-IL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755650" y="1725613"/>
            <a:ext cx="1079500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FSA 1</a:t>
            </a:r>
            <a:endParaRPr lang="he-IL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755650" y="5891213"/>
            <a:ext cx="1079500" cy="43338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FSA n</a:t>
            </a:r>
            <a:endParaRPr lang="he-IL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163763" y="2357438"/>
            <a:ext cx="1584325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/>
              <a:t>…</a:t>
            </a:r>
            <a:endParaRPr lang="he-IL" sz="2400" b="1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2224088" y="5272088"/>
            <a:ext cx="1582737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/>
              <a:t>…</a:t>
            </a:r>
            <a:endParaRPr lang="he-IL" sz="2400" b="1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32088" y="1743075"/>
            <a:ext cx="447675" cy="4302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/>
              <a:t>S</a:t>
            </a:r>
            <a:r>
              <a:rPr lang="en-US" sz="1000" baseline="-25000"/>
              <a:t>1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979613" y="3092450"/>
            <a:ext cx="1944687" cy="8001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1979613" y="4405313"/>
            <a:ext cx="1944687" cy="801687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1984375" y="5724525"/>
            <a:ext cx="1943100" cy="8001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755650" y="4575175"/>
            <a:ext cx="1079500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FSA i</a:t>
            </a:r>
            <a:endParaRPr lang="he-IL"/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2163763" y="1743075"/>
            <a:ext cx="449262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3324225" y="1743075"/>
            <a:ext cx="447675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613025" y="3276600"/>
            <a:ext cx="566738" cy="428625"/>
          </a:xfrm>
          <a:prstGeom prst="ellipse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/>
              <a:t>S</a:t>
            </a:r>
            <a:r>
              <a:rPr lang="en-US" sz="1000" baseline="-25000"/>
              <a:t>i-1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2038350" y="3276600"/>
            <a:ext cx="449263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4833" name="Oval 17"/>
          <p:cNvSpPr>
            <a:spLocks noChangeArrowheads="1"/>
          </p:cNvSpPr>
          <p:nvPr/>
        </p:nvSpPr>
        <p:spPr bwMode="auto">
          <a:xfrm>
            <a:off x="3367088" y="3276600"/>
            <a:ext cx="447675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716213" y="4591050"/>
            <a:ext cx="447675" cy="430213"/>
          </a:xfrm>
          <a:prstGeom prst="ellipse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/>
              <a:t>S</a:t>
            </a:r>
            <a:r>
              <a:rPr lang="en-US" sz="1000" baseline="-25000"/>
              <a:t>i</a:t>
            </a:r>
          </a:p>
        </p:txBody>
      </p:sp>
      <p:sp>
        <p:nvSpPr>
          <p:cNvPr id="34835" name="Oval 19"/>
          <p:cNvSpPr>
            <a:spLocks noChangeArrowheads="1"/>
          </p:cNvSpPr>
          <p:nvPr/>
        </p:nvSpPr>
        <p:spPr bwMode="auto">
          <a:xfrm>
            <a:off x="2147888" y="4591050"/>
            <a:ext cx="449262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3308350" y="4591050"/>
            <a:ext cx="447675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706688" y="5908675"/>
            <a:ext cx="449262" cy="430213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/>
              <a:t>S</a:t>
            </a:r>
            <a:r>
              <a:rPr lang="en-US" sz="1000" baseline="-25000"/>
              <a:t>n</a:t>
            </a:r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2139950" y="5908675"/>
            <a:ext cx="447675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3298825" y="5908675"/>
            <a:ext cx="449263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4840" name="Flowchart: Alternate Process 24"/>
          <p:cNvSpPr>
            <a:spLocks noChangeArrowheads="1"/>
          </p:cNvSpPr>
          <p:nvPr/>
        </p:nvSpPr>
        <p:spPr bwMode="auto">
          <a:xfrm>
            <a:off x="6875463" y="3476625"/>
            <a:ext cx="1800225" cy="1314450"/>
          </a:xfrm>
          <a:prstGeom prst="flowChartAlternateProcess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4841" name="Flowchart: Process 25"/>
          <p:cNvSpPr>
            <a:spLocks noChangeArrowheads="1"/>
          </p:cNvSpPr>
          <p:nvPr/>
        </p:nvSpPr>
        <p:spPr bwMode="auto">
          <a:xfrm>
            <a:off x="7029450" y="5022850"/>
            <a:ext cx="1512888" cy="498475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Automaton A</a:t>
            </a:r>
            <a:endParaRPr lang="he-IL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7175500" y="3741738"/>
            <a:ext cx="611188" cy="6000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S</a:t>
            </a:r>
            <a:endParaRPr lang="en-US" sz="1400" baseline="-25000"/>
          </a:p>
        </p:txBody>
      </p:sp>
      <p:sp>
        <p:nvSpPr>
          <p:cNvPr id="34843" name="Oval 27"/>
          <p:cNvSpPr>
            <a:spLocks noChangeArrowheads="1"/>
          </p:cNvSpPr>
          <p:nvPr/>
        </p:nvSpPr>
        <p:spPr bwMode="auto">
          <a:xfrm>
            <a:off x="8093075" y="3527425"/>
            <a:ext cx="449263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4844" name="Oval 28"/>
          <p:cNvSpPr>
            <a:spLocks noChangeArrowheads="1"/>
          </p:cNvSpPr>
          <p:nvPr/>
        </p:nvSpPr>
        <p:spPr bwMode="auto">
          <a:xfrm>
            <a:off x="8093075" y="4125913"/>
            <a:ext cx="449263" cy="4302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0" name="Flowchart: Process 29"/>
          <p:cNvSpPr>
            <a:spLocks noChangeArrowheads="1"/>
          </p:cNvSpPr>
          <p:nvPr/>
        </p:nvSpPr>
        <p:spPr bwMode="auto">
          <a:xfrm>
            <a:off x="4430713" y="1679575"/>
            <a:ext cx="2233612" cy="893763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Cascade product represents some FSA </a:t>
            </a:r>
            <a:endParaRPr lang="he-IL"/>
          </a:p>
        </p:txBody>
      </p:sp>
      <p:sp>
        <p:nvSpPr>
          <p:cNvPr id="31" name="Flowchart: Process 30"/>
          <p:cNvSpPr>
            <a:spLocks noChangeArrowheads="1"/>
          </p:cNvSpPr>
          <p:nvPr/>
        </p:nvSpPr>
        <p:spPr bwMode="auto">
          <a:xfrm>
            <a:off x="4459288" y="2814638"/>
            <a:ext cx="2232025" cy="893762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Mapping between states </a:t>
            </a:r>
            <a:r>
              <a:rPr lang="en-US">
                <a:sym typeface="Symbol" pitchFamily="18" charset="2"/>
              </a:rPr>
              <a:t>(s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,…,s</a:t>
            </a:r>
            <a:r>
              <a:rPr lang="en-US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)=s</a:t>
            </a:r>
            <a:endParaRPr lang="he-IL"/>
          </a:p>
        </p:txBody>
      </p:sp>
      <p:sp>
        <p:nvSpPr>
          <p:cNvPr id="36" name="Flowchart: Process 35"/>
          <p:cNvSpPr>
            <a:spLocks noChangeArrowheads="1"/>
          </p:cNvSpPr>
          <p:nvPr/>
        </p:nvSpPr>
        <p:spPr bwMode="auto">
          <a:xfrm>
            <a:off x="4427538" y="3662363"/>
            <a:ext cx="2232025" cy="893762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Mapping satisfied for every input </a:t>
            </a:r>
            <a:r>
              <a:rPr lang="en-US">
                <a:sym typeface="Symbol" pitchFamily="18" charset="2"/>
              </a:rPr>
              <a:t></a:t>
            </a:r>
            <a:endParaRPr lang="he-IL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679950" y="1281113"/>
            <a:ext cx="360363" cy="43497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</a:t>
            </a:r>
            <a:endParaRPr lang="he-IL"/>
          </a:p>
        </p:txBody>
      </p:sp>
      <p:sp>
        <p:nvSpPr>
          <p:cNvPr id="38" name="Left Arrow 37"/>
          <p:cNvSpPr>
            <a:spLocks noChangeArrowheads="1"/>
          </p:cNvSpPr>
          <p:nvPr/>
        </p:nvSpPr>
        <p:spPr bwMode="auto">
          <a:xfrm>
            <a:off x="3943350" y="1739900"/>
            <a:ext cx="1655763" cy="185738"/>
          </a:xfrm>
          <a:prstGeom prst="leftArrow">
            <a:avLst>
              <a:gd name="adj1" fmla="val 50000"/>
              <a:gd name="adj2" fmla="val 50185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640638" y="2338388"/>
            <a:ext cx="358775" cy="43497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</a:t>
            </a:r>
            <a:endParaRPr lang="he-IL"/>
          </a:p>
        </p:txBody>
      </p:sp>
      <p:sp>
        <p:nvSpPr>
          <p:cNvPr id="40" name="Left Arrow 39"/>
          <p:cNvSpPr>
            <a:spLocks noChangeArrowheads="1"/>
          </p:cNvSpPr>
          <p:nvPr/>
        </p:nvSpPr>
        <p:spPr bwMode="auto">
          <a:xfrm rot="-5400000">
            <a:off x="7265195" y="2570956"/>
            <a:ext cx="1655762" cy="187325"/>
          </a:xfrm>
          <a:prstGeom prst="leftArrow">
            <a:avLst>
              <a:gd name="adj1" fmla="val 50000"/>
              <a:gd name="adj2" fmla="val 4976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1" name="Flowchart: Process 40"/>
          <p:cNvSpPr>
            <a:spLocks noChangeArrowheads="1"/>
          </p:cNvSpPr>
          <p:nvPr/>
        </p:nvSpPr>
        <p:spPr bwMode="auto">
          <a:xfrm>
            <a:off x="4556125" y="4556125"/>
            <a:ext cx="2232025" cy="893763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Cascade can be used instead of A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decel="25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9" grpId="0" animBg="1"/>
      <p:bldP spid="22" grpId="0" animBg="1"/>
      <p:bldP spid="27" grpId="0" animBg="1"/>
      <p:bldP spid="30" grpId="0"/>
      <p:bldP spid="30" grpId="1"/>
      <p:bldP spid="31" grpId="0"/>
      <p:bldP spid="31" grpId="1"/>
      <p:bldP spid="36" grpId="0"/>
      <p:bldP spid="36" grpId="1"/>
      <p:bldP spid="37" grpId="0"/>
      <p:bldP spid="38" grpId="0" animBg="1"/>
      <p:bldP spid="39" grpId="0"/>
      <p:bldP spid="40" grpId="0" animBg="1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Krohn-Rhodes Theory</a:t>
            </a:r>
            <a:endParaRPr lang="he-IL" smtClean="0"/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[Krohn-Rhodes 1962, 1965] – every FSA can be homomorphically represented by cascade of permutation FSA and reset FSA</a:t>
            </a:r>
          </a:p>
          <a:p>
            <a:r>
              <a:rPr lang="en-US" smtClean="0"/>
              <a:t>[Zieger 1967, Eilenberg 1976] – the Holonomy decomposition – for </a:t>
            </a:r>
            <a:r>
              <a:rPr lang="en-US" smtClean="0">
                <a:solidFill>
                  <a:srgbClr val="FF0000"/>
                </a:solidFill>
              </a:rPr>
              <a:t>n</a:t>
            </a:r>
            <a:r>
              <a:rPr lang="en-US" smtClean="0"/>
              <a:t>-state FSA A, ≤n level cascade, ≤n states in each component</a:t>
            </a:r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 smtClean="0"/>
              <a:t>Initialization: Decomposition</a:t>
            </a:r>
            <a:endParaRPr lang="he-IL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871538" y="1414463"/>
            <a:ext cx="2324100" cy="5762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/>
          <a:lstStyle/>
          <a:p>
            <a:pPr algn="ctr">
              <a:defRPr/>
            </a:pPr>
            <a:r>
              <a:rPr lang="en-US" sz="2400" dirty="0">
                <a:solidFill>
                  <a:srgbClr val="002060"/>
                </a:solidFill>
                <a:latin typeface="+mn-lt"/>
              </a:rPr>
              <a:t>Dealer input</a:t>
            </a:r>
            <a:endParaRPr lang="he-IL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6" name="Flowchart: Alternate Process 5"/>
          <p:cNvSpPr>
            <a:spLocks noChangeArrowheads="1"/>
          </p:cNvSpPr>
          <p:nvPr/>
        </p:nvSpPr>
        <p:spPr bwMode="auto">
          <a:xfrm>
            <a:off x="1133475" y="2211388"/>
            <a:ext cx="1800225" cy="1312862"/>
          </a:xfrm>
          <a:prstGeom prst="flowChartAlternateProcess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7" name="Flowchart: Process 6"/>
          <p:cNvSpPr>
            <a:spLocks noChangeArrowheads="1"/>
          </p:cNvSpPr>
          <p:nvPr/>
        </p:nvSpPr>
        <p:spPr bwMode="auto">
          <a:xfrm>
            <a:off x="1285875" y="3757613"/>
            <a:ext cx="1512888" cy="496887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Automaton A</a:t>
            </a:r>
            <a:endParaRPr lang="he-IL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349500" y="2260600"/>
            <a:ext cx="449263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49500" y="2860675"/>
            <a:ext cx="449263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584325" y="2541588"/>
            <a:ext cx="449263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12" name="Flowchart: Process 11"/>
          <p:cNvSpPr>
            <a:spLocks noChangeArrowheads="1"/>
          </p:cNvSpPr>
          <p:nvPr/>
        </p:nvSpPr>
        <p:spPr bwMode="auto">
          <a:xfrm>
            <a:off x="3195638" y="2578100"/>
            <a:ext cx="1511300" cy="496888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Initial state </a:t>
            </a:r>
            <a:endParaRPr lang="he-IL"/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2124075" y="2755900"/>
            <a:ext cx="12239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503363" y="2455863"/>
            <a:ext cx="611187" cy="6000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S</a:t>
            </a:r>
            <a:endParaRPr lang="en-US" sz="1400" baseline="-25000"/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>
            <a:off x="3348038" y="2519363"/>
            <a:ext cx="1412875" cy="495300"/>
          </a:xfrm>
          <a:prstGeom prst="rightArrow">
            <a:avLst>
              <a:gd name="adj1" fmla="val 50000"/>
              <a:gd name="adj2" fmla="val 49933"/>
            </a:avLst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92750" y="3760788"/>
            <a:ext cx="1943100" cy="11811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508625" y="1844675"/>
            <a:ext cx="1943100" cy="11938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688013" y="3116263"/>
            <a:ext cx="1584325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/>
              <a:t>…</a:t>
            </a:r>
            <a:endParaRPr lang="he-IL" sz="2400" b="1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672138" y="5049838"/>
            <a:ext cx="1584325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/>
              <a:t>…</a:t>
            </a:r>
            <a:endParaRPr lang="he-IL" sz="2400" b="1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684838" y="1270000"/>
            <a:ext cx="1584325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/>
              <a:t>…</a:t>
            </a:r>
            <a:endParaRPr lang="he-IL" sz="2400" b="1"/>
          </a:p>
        </p:txBody>
      </p:sp>
      <p:sp>
        <p:nvSpPr>
          <p:cNvPr id="21" name="Flowchart: Process 20"/>
          <p:cNvSpPr>
            <a:spLocks noChangeArrowheads="1"/>
          </p:cNvSpPr>
          <p:nvPr/>
        </p:nvSpPr>
        <p:spPr bwMode="auto">
          <a:xfrm>
            <a:off x="3298825" y="3276600"/>
            <a:ext cx="1849438" cy="1447800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Decompose to cascade of permutation and reset FSA</a:t>
            </a:r>
            <a:endParaRPr lang="he-IL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215063" y="2241550"/>
            <a:ext cx="449262" cy="4302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/>
              <a:t>S</a:t>
            </a:r>
            <a:r>
              <a:rPr lang="en-US" sz="1000" baseline="-25000"/>
              <a:t>i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648325" y="2241550"/>
            <a:ext cx="447675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6807200" y="2241550"/>
            <a:ext cx="449263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flipH="1">
            <a:off x="6664325" y="2455863"/>
            <a:ext cx="142875" cy="20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" name="Straight Arrow Connector 47"/>
          <p:cNvCxnSpPr>
            <a:cxnSpLocks noChangeShapeType="1"/>
            <a:stCxn id="42" idx="2"/>
            <a:endCxn id="43" idx="6"/>
          </p:cNvCxnSpPr>
          <p:nvPr/>
        </p:nvCxnSpPr>
        <p:spPr bwMode="auto">
          <a:xfrm flipH="1">
            <a:off x="6096000" y="2455863"/>
            <a:ext cx="1190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" name="Freeform 8"/>
          <p:cNvSpPr>
            <a:spLocks/>
          </p:cNvSpPr>
          <p:nvPr/>
        </p:nvSpPr>
        <p:spPr bwMode="auto">
          <a:xfrm rot="10800000" flipH="1">
            <a:off x="5867400" y="2692400"/>
            <a:ext cx="1146175" cy="227013"/>
          </a:xfrm>
          <a:custGeom>
            <a:avLst/>
            <a:gdLst>
              <a:gd name="T0" fmla="*/ 0 w 912"/>
              <a:gd name="T1" fmla="*/ 226591 h 144"/>
              <a:gd name="T2" fmla="*/ 603185 w 912"/>
              <a:gd name="T3" fmla="*/ 0 h 144"/>
              <a:gd name="T4" fmla="*/ 1146052 w 912"/>
              <a:gd name="T5" fmla="*/ 226591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" name="Flowchart: Process 49"/>
          <p:cNvSpPr>
            <a:spLocks noChangeArrowheads="1"/>
          </p:cNvSpPr>
          <p:nvPr/>
        </p:nvSpPr>
        <p:spPr bwMode="auto">
          <a:xfrm>
            <a:off x="7505700" y="2101850"/>
            <a:ext cx="1512888" cy="912813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Permutation FSA, initial state s</a:t>
            </a:r>
            <a:r>
              <a:rPr lang="en-US" baseline="-25000"/>
              <a:t>i</a:t>
            </a:r>
            <a:endParaRPr lang="he-IL" baseline="-25000"/>
          </a:p>
        </p:txBody>
      </p:sp>
      <p:sp>
        <p:nvSpPr>
          <p:cNvPr id="51" name="Flowchart: Process 50"/>
          <p:cNvSpPr>
            <a:spLocks noChangeArrowheads="1"/>
          </p:cNvSpPr>
          <p:nvPr/>
        </p:nvSpPr>
        <p:spPr bwMode="auto">
          <a:xfrm>
            <a:off x="7529513" y="4005263"/>
            <a:ext cx="1511300" cy="719137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Reset FSA, initial state s</a:t>
            </a:r>
            <a:r>
              <a:rPr lang="en-US" baseline="-25000"/>
              <a:t>j</a:t>
            </a:r>
            <a:r>
              <a:rPr lang="en-US"/>
              <a:t> </a:t>
            </a:r>
            <a:endParaRPr lang="he-IL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6230938" y="4135438"/>
            <a:ext cx="449262" cy="430212"/>
          </a:xfrm>
          <a:prstGeom prst="ellipse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/>
              <a:t>S</a:t>
            </a:r>
            <a:r>
              <a:rPr lang="en-US" sz="1000" baseline="-25000"/>
              <a:t>j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5664200" y="4135438"/>
            <a:ext cx="447675" cy="4302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6823075" y="4135438"/>
            <a:ext cx="449263" cy="4302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 flipH="1">
            <a:off x="6680200" y="4351338"/>
            <a:ext cx="142875" cy="19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>
            <a:off x="6111875" y="4351338"/>
            <a:ext cx="1190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" name="Freeform 22"/>
          <p:cNvSpPr>
            <a:spLocks/>
          </p:cNvSpPr>
          <p:nvPr/>
        </p:nvSpPr>
        <p:spPr bwMode="auto">
          <a:xfrm>
            <a:off x="6313488" y="3830638"/>
            <a:ext cx="254000" cy="304800"/>
          </a:xfrm>
          <a:custGeom>
            <a:avLst/>
            <a:gdLst>
              <a:gd name="T0" fmla="*/ 2147483647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2147483647 w 224"/>
              <a:gd name="T9" fmla="*/ 2147483647 h 192"/>
              <a:gd name="T10" fmla="*/ 2147483647 w 22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4"/>
              <a:gd name="T19" fmla="*/ 0 h 192"/>
              <a:gd name="T20" fmla="*/ 224 w 22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4" h="192">
                <a:moveTo>
                  <a:pt x="64" y="192"/>
                </a:moveTo>
                <a:cubicBezTo>
                  <a:pt x="44" y="180"/>
                  <a:pt x="24" y="168"/>
                  <a:pt x="16" y="144"/>
                </a:cubicBezTo>
                <a:cubicBezTo>
                  <a:pt x="8" y="120"/>
                  <a:pt x="0" y="72"/>
                  <a:pt x="16" y="48"/>
                </a:cubicBezTo>
                <a:cubicBezTo>
                  <a:pt x="32" y="24"/>
                  <a:pt x="80" y="0"/>
                  <a:pt x="112" y="0"/>
                </a:cubicBezTo>
                <a:cubicBezTo>
                  <a:pt x="144" y="0"/>
                  <a:pt x="192" y="16"/>
                  <a:pt x="208" y="48"/>
                </a:cubicBezTo>
                <a:cubicBezTo>
                  <a:pt x="224" y="80"/>
                  <a:pt x="208" y="168"/>
                  <a:pt x="20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" name="Flowchart: Process 58"/>
          <p:cNvSpPr>
            <a:spLocks noChangeArrowheads="1"/>
          </p:cNvSpPr>
          <p:nvPr/>
        </p:nvSpPr>
        <p:spPr bwMode="auto">
          <a:xfrm>
            <a:off x="3255963" y="3557588"/>
            <a:ext cx="1851025" cy="442912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>
                <a:sym typeface="Symbol" pitchFamily="18" charset="2"/>
              </a:rPr>
              <a:t>(s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,…,s</a:t>
            </a:r>
            <a:r>
              <a:rPr lang="en-US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)=s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 animBg="1"/>
      <p:bldP spid="11" grpId="0" animBg="1"/>
      <p:bldP spid="12" grpId="0"/>
      <p:bldP spid="12" grpId="1"/>
      <p:bldP spid="8" grpId="0" animBg="1"/>
      <p:bldP spid="15" grpId="0" animBg="1"/>
      <p:bldP spid="15" grpId="1" animBg="1"/>
      <p:bldP spid="16" grpId="0" animBg="1"/>
      <p:bldP spid="17" grpId="0" animBg="1"/>
      <p:bldP spid="18" grpId="0"/>
      <p:bldP spid="19" grpId="0"/>
      <p:bldP spid="20" grpId="0"/>
      <p:bldP spid="21" grpId="0"/>
      <p:bldP spid="21" grpId="1"/>
      <p:bldP spid="42" grpId="0" animBg="1"/>
      <p:bldP spid="43" grpId="0" animBg="1"/>
      <p:bldP spid="44" grpId="0" animBg="1"/>
      <p:bldP spid="49" grpId="0" animBg="1"/>
      <p:bldP spid="50" grpId="0"/>
      <p:bldP spid="51" grpId="0"/>
      <p:bldP spid="52" grpId="0" animBg="1"/>
      <p:bldP spid="53" grpId="0" animBg="1"/>
      <p:bldP spid="54" grpId="0" animBg="1"/>
      <p:bldP spid="57" grpId="0" animBg="1"/>
      <p:bldP spid="5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975"/>
          </a:xfrm>
        </p:spPr>
        <p:txBody>
          <a:bodyPr/>
          <a:lstStyle/>
          <a:p>
            <a:r>
              <a:rPr lang="en-US" smtClean="0"/>
              <a:t>Initialization: Secret Sharing</a:t>
            </a:r>
            <a:endParaRPr lang="he-IL" smtClean="0"/>
          </a:p>
        </p:txBody>
      </p:sp>
      <p:sp>
        <p:nvSpPr>
          <p:cNvPr id="37890" name="Rectangle 20"/>
          <p:cNvSpPr>
            <a:spLocks noChangeArrowheads="1"/>
          </p:cNvSpPr>
          <p:nvPr/>
        </p:nvSpPr>
        <p:spPr bwMode="auto">
          <a:xfrm>
            <a:off x="5492750" y="4289425"/>
            <a:ext cx="1943100" cy="1757363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7891" name="Rectangle 21"/>
          <p:cNvSpPr>
            <a:spLocks noChangeArrowheads="1"/>
          </p:cNvSpPr>
          <p:nvPr/>
        </p:nvSpPr>
        <p:spPr bwMode="auto">
          <a:xfrm>
            <a:off x="5508625" y="2373313"/>
            <a:ext cx="1943100" cy="11938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7892" name="Rectangle 22"/>
          <p:cNvSpPr>
            <a:spLocks noChangeArrowheads="1"/>
          </p:cNvSpPr>
          <p:nvPr/>
        </p:nvSpPr>
        <p:spPr bwMode="auto">
          <a:xfrm>
            <a:off x="5688013" y="3644900"/>
            <a:ext cx="1584325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/>
              <a:t>…</a:t>
            </a:r>
            <a:endParaRPr lang="he-IL" sz="2400" b="1"/>
          </a:p>
        </p:txBody>
      </p:sp>
      <p:sp>
        <p:nvSpPr>
          <p:cNvPr id="37893" name="Rectangle 23"/>
          <p:cNvSpPr>
            <a:spLocks noChangeArrowheads="1"/>
          </p:cNvSpPr>
          <p:nvPr/>
        </p:nvSpPr>
        <p:spPr bwMode="auto">
          <a:xfrm>
            <a:off x="5672138" y="6046788"/>
            <a:ext cx="1584325" cy="51435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/>
              <a:t>…</a:t>
            </a:r>
            <a:endParaRPr lang="he-IL" sz="2400" b="1"/>
          </a:p>
        </p:txBody>
      </p:sp>
      <p:sp>
        <p:nvSpPr>
          <p:cNvPr id="37894" name="Rectangle 24"/>
          <p:cNvSpPr>
            <a:spLocks noChangeArrowheads="1"/>
          </p:cNvSpPr>
          <p:nvPr/>
        </p:nvSpPr>
        <p:spPr bwMode="auto">
          <a:xfrm>
            <a:off x="5684838" y="1798638"/>
            <a:ext cx="1584325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/>
              <a:t>…</a:t>
            </a:r>
            <a:endParaRPr lang="he-IL" sz="2400" b="1"/>
          </a:p>
        </p:txBody>
      </p:sp>
      <p:sp>
        <p:nvSpPr>
          <p:cNvPr id="37895" name="Oval 25"/>
          <p:cNvSpPr>
            <a:spLocks noChangeArrowheads="1"/>
          </p:cNvSpPr>
          <p:nvPr/>
        </p:nvSpPr>
        <p:spPr bwMode="auto">
          <a:xfrm>
            <a:off x="6215063" y="2770188"/>
            <a:ext cx="449262" cy="4302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7896" name="Oval 26"/>
          <p:cNvSpPr>
            <a:spLocks noChangeArrowheads="1"/>
          </p:cNvSpPr>
          <p:nvPr/>
        </p:nvSpPr>
        <p:spPr bwMode="auto">
          <a:xfrm>
            <a:off x="5648325" y="2770188"/>
            <a:ext cx="447675" cy="4302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7897" name="Oval 27"/>
          <p:cNvSpPr>
            <a:spLocks noChangeArrowheads="1"/>
          </p:cNvSpPr>
          <p:nvPr/>
        </p:nvSpPr>
        <p:spPr bwMode="auto">
          <a:xfrm>
            <a:off x="6807200" y="2770188"/>
            <a:ext cx="449263" cy="4302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37898" name="Straight Arrow Connector 28"/>
          <p:cNvCxnSpPr>
            <a:cxnSpLocks noChangeShapeType="1"/>
          </p:cNvCxnSpPr>
          <p:nvPr/>
        </p:nvCxnSpPr>
        <p:spPr bwMode="auto">
          <a:xfrm flipH="1">
            <a:off x="6664325" y="2984500"/>
            <a:ext cx="142875" cy="20638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37899" name="Straight Arrow Connector 29"/>
          <p:cNvCxnSpPr>
            <a:cxnSpLocks noChangeShapeType="1"/>
            <a:stCxn id="37895" idx="2"/>
            <a:endCxn id="37896" idx="6"/>
          </p:cNvCxnSpPr>
          <p:nvPr/>
        </p:nvCxnSpPr>
        <p:spPr bwMode="auto">
          <a:xfrm flipH="1">
            <a:off x="6096000" y="2984500"/>
            <a:ext cx="119063" cy="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37900" name="Freeform 8"/>
          <p:cNvSpPr>
            <a:spLocks/>
          </p:cNvSpPr>
          <p:nvPr/>
        </p:nvSpPr>
        <p:spPr bwMode="auto">
          <a:xfrm rot="10800000" flipH="1">
            <a:off x="5867400" y="3221038"/>
            <a:ext cx="1146175" cy="227012"/>
          </a:xfrm>
          <a:custGeom>
            <a:avLst/>
            <a:gdLst>
              <a:gd name="T0" fmla="*/ 0 w 912"/>
              <a:gd name="T1" fmla="*/ 226591 h 144"/>
              <a:gd name="T2" fmla="*/ 603185 w 912"/>
              <a:gd name="T3" fmla="*/ 0 h 144"/>
              <a:gd name="T4" fmla="*/ 1146052 w 912"/>
              <a:gd name="T5" fmla="*/ 226591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Flowchart: Process 31"/>
          <p:cNvSpPr>
            <a:spLocks noChangeArrowheads="1"/>
          </p:cNvSpPr>
          <p:nvPr/>
        </p:nvSpPr>
        <p:spPr bwMode="auto">
          <a:xfrm>
            <a:off x="2925763" y="4049713"/>
            <a:ext cx="1717675" cy="815975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Secret shares of the value 1</a:t>
            </a:r>
            <a:endParaRPr lang="he-IL" baseline="-25000"/>
          </a:p>
        </p:txBody>
      </p:sp>
      <p:sp>
        <p:nvSpPr>
          <p:cNvPr id="37902" name="Flowchart: Process 32"/>
          <p:cNvSpPr>
            <a:spLocks noChangeArrowheads="1"/>
          </p:cNvSpPr>
          <p:nvPr/>
        </p:nvSpPr>
        <p:spPr bwMode="auto">
          <a:xfrm>
            <a:off x="7505700" y="4506913"/>
            <a:ext cx="1512888" cy="719137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Reset FSA</a:t>
            </a:r>
            <a:endParaRPr lang="he-IL"/>
          </a:p>
        </p:txBody>
      </p:sp>
      <p:sp>
        <p:nvSpPr>
          <p:cNvPr id="37903" name="Oval 33"/>
          <p:cNvSpPr>
            <a:spLocks noChangeArrowheads="1"/>
          </p:cNvSpPr>
          <p:nvPr/>
        </p:nvSpPr>
        <p:spPr bwMode="auto">
          <a:xfrm>
            <a:off x="6230938" y="4664075"/>
            <a:ext cx="449262" cy="430213"/>
          </a:xfrm>
          <a:prstGeom prst="ellipse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7904" name="Oval 34"/>
          <p:cNvSpPr>
            <a:spLocks noChangeArrowheads="1"/>
          </p:cNvSpPr>
          <p:nvPr/>
        </p:nvSpPr>
        <p:spPr bwMode="auto">
          <a:xfrm>
            <a:off x="5664200" y="4664075"/>
            <a:ext cx="447675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7905" name="Oval 35"/>
          <p:cNvSpPr>
            <a:spLocks noChangeArrowheads="1"/>
          </p:cNvSpPr>
          <p:nvPr/>
        </p:nvSpPr>
        <p:spPr bwMode="auto">
          <a:xfrm>
            <a:off x="6823075" y="4664075"/>
            <a:ext cx="449263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37906" name="Straight Arrow Connector 36"/>
          <p:cNvCxnSpPr>
            <a:cxnSpLocks noChangeShapeType="1"/>
          </p:cNvCxnSpPr>
          <p:nvPr/>
        </p:nvCxnSpPr>
        <p:spPr bwMode="auto">
          <a:xfrm flipH="1">
            <a:off x="6680200" y="4879975"/>
            <a:ext cx="142875" cy="1905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37907" name="Straight Arrow Connector 37"/>
          <p:cNvCxnSpPr>
            <a:cxnSpLocks noChangeShapeType="1"/>
          </p:cNvCxnSpPr>
          <p:nvPr/>
        </p:nvCxnSpPr>
        <p:spPr bwMode="auto">
          <a:xfrm>
            <a:off x="6111875" y="4879975"/>
            <a:ext cx="119063" cy="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37908" name="Freeform 22"/>
          <p:cNvSpPr>
            <a:spLocks/>
          </p:cNvSpPr>
          <p:nvPr/>
        </p:nvSpPr>
        <p:spPr bwMode="auto">
          <a:xfrm>
            <a:off x="6313488" y="4359275"/>
            <a:ext cx="254000" cy="304800"/>
          </a:xfrm>
          <a:custGeom>
            <a:avLst/>
            <a:gdLst>
              <a:gd name="T0" fmla="*/ 2147483647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2147483647 w 224"/>
              <a:gd name="T9" fmla="*/ 2147483647 h 192"/>
              <a:gd name="T10" fmla="*/ 2147483647 w 22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4"/>
              <a:gd name="T19" fmla="*/ 0 h 192"/>
              <a:gd name="T20" fmla="*/ 224 w 22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4" h="192">
                <a:moveTo>
                  <a:pt x="64" y="192"/>
                </a:moveTo>
                <a:cubicBezTo>
                  <a:pt x="44" y="180"/>
                  <a:pt x="24" y="168"/>
                  <a:pt x="16" y="144"/>
                </a:cubicBezTo>
                <a:cubicBezTo>
                  <a:pt x="8" y="120"/>
                  <a:pt x="0" y="72"/>
                  <a:pt x="16" y="48"/>
                </a:cubicBezTo>
                <a:cubicBezTo>
                  <a:pt x="32" y="24"/>
                  <a:pt x="80" y="0"/>
                  <a:pt x="112" y="0"/>
                </a:cubicBezTo>
                <a:cubicBezTo>
                  <a:pt x="144" y="0"/>
                  <a:pt x="192" y="16"/>
                  <a:pt x="208" y="48"/>
                </a:cubicBezTo>
                <a:cubicBezTo>
                  <a:pt x="224" y="80"/>
                  <a:pt x="208" y="168"/>
                  <a:pt x="208" y="192"/>
                </a:cubicBezTo>
              </a:path>
            </a:pathLst>
          </a:cu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419475" y="2686050"/>
            <a:ext cx="1584325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/>
              <a:t>…</a:t>
            </a:r>
            <a:endParaRPr lang="he-IL" sz="2400" b="1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500188" y="2373313"/>
            <a:ext cx="1944687" cy="11938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208213" y="2770188"/>
            <a:ext cx="447675" cy="4302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1639888" y="2770188"/>
            <a:ext cx="449262" cy="4302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2800350" y="2770188"/>
            <a:ext cx="447675" cy="4302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flipH="1">
            <a:off x="2655888" y="2984500"/>
            <a:ext cx="144462" cy="20638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46" name="Straight Arrow Connector 45"/>
          <p:cNvCxnSpPr>
            <a:cxnSpLocks noChangeShapeType="1"/>
            <a:stCxn id="42" idx="2"/>
            <a:endCxn id="43" idx="6"/>
          </p:cNvCxnSpPr>
          <p:nvPr/>
        </p:nvCxnSpPr>
        <p:spPr bwMode="auto">
          <a:xfrm flipH="1">
            <a:off x="2089150" y="2984500"/>
            <a:ext cx="119063" cy="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47" name="Freeform 8"/>
          <p:cNvSpPr>
            <a:spLocks/>
          </p:cNvSpPr>
          <p:nvPr/>
        </p:nvSpPr>
        <p:spPr bwMode="auto">
          <a:xfrm rot="10800000" flipH="1">
            <a:off x="1858963" y="3221038"/>
            <a:ext cx="1146175" cy="227012"/>
          </a:xfrm>
          <a:custGeom>
            <a:avLst/>
            <a:gdLst>
              <a:gd name="T0" fmla="*/ 0 w 912"/>
              <a:gd name="T1" fmla="*/ 226591 h 144"/>
              <a:gd name="T2" fmla="*/ 603185 w 912"/>
              <a:gd name="T3" fmla="*/ 0 h 144"/>
              <a:gd name="T4" fmla="*/ 1146052 w 912"/>
              <a:gd name="T5" fmla="*/ 226591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" name="Left Brace 47"/>
          <p:cNvSpPr>
            <a:spLocks/>
          </p:cNvSpPr>
          <p:nvPr/>
        </p:nvSpPr>
        <p:spPr bwMode="auto">
          <a:xfrm rot="5400000">
            <a:off x="4090987" y="-971549"/>
            <a:ext cx="754063" cy="5935662"/>
          </a:xfrm>
          <a:prstGeom prst="leftBrace">
            <a:avLst>
              <a:gd name="adj1" fmla="val 834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9" name="Flowchart: Process 48"/>
          <p:cNvSpPr>
            <a:spLocks noChangeArrowheads="1"/>
          </p:cNvSpPr>
          <p:nvPr/>
        </p:nvSpPr>
        <p:spPr bwMode="auto">
          <a:xfrm>
            <a:off x="4745038" y="1289050"/>
            <a:ext cx="1935162" cy="457200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k instances</a:t>
            </a:r>
            <a:endParaRPr lang="he-IL" baseline="-25000"/>
          </a:p>
        </p:txBody>
      </p:sp>
      <p:sp>
        <p:nvSpPr>
          <p:cNvPr id="37919" name="Flowchart: Process 49"/>
          <p:cNvSpPr>
            <a:spLocks noChangeArrowheads="1"/>
          </p:cNvSpPr>
          <p:nvPr/>
        </p:nvSpPr>
        <p:spPr bwMode="auto">
          <a:xfrm>
            <a:off x="7658100" y="2782888"/>
            <a:ext cx="1512888" cy="912812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Permutation FSA</a:t>
            </a:r>
            <a:endParaRPr lang="he-IL" baseline="-25000"/>
          </a:p>
        </p:txBody>
      </p:sp>
      <p:cxnSp>
        <p:nvCxnSpPr>
          <p:cNvPr id="52" name="Straight Arrow Connector 51"/>
          <p:cNvCxnSpPr>
            <a:cxnSpLocks noChangeShapeType="1"/>
            <a:endCxn id="42" idx="5"/>
          </p:cNvCxnSpPr>
          <p:nvPr/>
        </p:nvCxnSpPr>
        <p:spPr bwMode="auto">
          <a:xfrm flipH="1" flipV="1">
            <a:off x="2590800" y="3136900"/>
            <a:ext cx="334963" cy="912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4" name="Straight Arrow Connector 53"/>
          <p:cNvCxnSpPr>
            <a:cxnSpLocks noChangeShapeType="1"/>
            <a:endCxn id="37895" idx="3"/>
          </p:cNvCxnSpPr>
          <p:nvPr/>
        </p:nvCxnSpPr>
        <p:spPr bwMode="auto">
          <a:xfrm flipV="1">
            <a:off x="4468813" y="3136900"/>
            <a:ext cx="1812925" cy="1012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6" name="Flowchart: Process 55"/>
          <p:cNvSpPr>
            <a:spLocks noChangeArrowheads="1"/>
          </p:cNvSpPr>
          <p:nvPr/>
        </p:nvSpPr>
        <p:spPr bwMode="auto">
          <a:xfrm>
            <a:off x="2917825" y="4049713"/>
            <a:ext cx="1717675" cy="815975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Secret shares of the value 0</a:t>
            </a:r>
            <a:endParaRPr lang="he-IL" baseline="-25000"/>
          </a:p>
        </p:txBody>
      </p:sp>
      <p:cxnSp>
        <p:nvCxnSpPr>
          <p:cNvPr id="58" name="Straight Arrow Connector 57"/>
          <p:cNvCxnSpPr>
            <a:cxnSpLocks noChangeShapeType="1"/>
            <a:endCxn id="37896" idx="3"/>
          </p:cNvCxnSpPr>
          <p:nvPr/>
        </p:nvCxnSpPr>
        <p:spPr bwMode="auto">
          <a:xfrm flipV="1">
            <a:off x="4468813" y="3136900"/>
            <a:ext cx="1244600" cy="1012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0" name="Straight Arrow Connector 59"/>
          <p:cNvCxnSpPr>
            <a:cxnSpLocks noChangeShapeType="1"/>
            <a:endCxn id="37897" idx="3"/>
          </p:cNvCxnSpPr>
          <p:nvPr/>
        </p:nvCxnSpPr>
        <p:spPr bwMode="auto">
          <a:xfrm flipV="1">
            <a:off x="4468813" y="3136900"/>
            <a:ext cx="2405062" cy="1012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2" name="Straight Arrow Connector 61"/>
          <p:cNvCxnSpPr>
            <a:cxnSpLocks noChangeShapeType="1"/>
            <a:endCxn id="43" idx="5"/>
          </p:cNvCxnSpPr>
          <p:nvPr/>
        </p:nvCxnSpPr>
        <p:spPr bwMode="auto">
          <a:xfrm flipH="1" flipV="1">
            <a:off x="2022475" y="3136900"/>
            <a:ext cx="895350" cy="912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4" name="Straight Arrow Connector 63"/>
          <p:cNvCxnSpPr>
            <a:cxnSpLocks noChangeShapeType="1"/>
            <a:endCxn id="44" idx="4"/>
          </p:cNvCxnSpPr>
          <p:nvPr/>
        </p:nvCxnSpPr>
        <p:spPr bwMode="auto">
          <a:xfrm flipV="1">
            <a:off x="2925763" y="3200400"/>
            <a:ext cx="98425" cy="849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506788" y="4838700"/>
            <a:ext cx="1584325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/>
              <a:t>…</a:t>
            </a:r>
            <a:endParaRPr lang="he-IL" sz="2400" b="1"/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6281738" y="5522913"/>
            <a:ext cx="447675" cy="4302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5713413" y="5522913"/>
            <a:ext cx="449262" cy="4302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6873875" y="5522913"/>
            <a:ext cx="447675" cy="430212"/>
          </a:xfrm>
          <a:prstGeom prst="ellipse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77" name="Straight Arrow Connector 76"/>
          <p:cNvCxnSpPr>
            <a:cxnSpLocks noChangeShapeType="1"/>
          </p:cNvCxnSpPr>
          <p:nvPr/>
        </p:nvCxnSpPr>
        <p:spPr bwMode="auto">
          <a:xfrm>
            <a:off x="6729413" y="5738813"/>
            <a:ext cx="144462" cy="1905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79" name="Freeform 22"/>
          <p:cNvSpPr>
            <a:spLocks/>
          </p:cNvSpPr>
          <p:nvPr/>
        </p:nvSpPr>
        <p:spPr bwMode="auto">
          <a:xfrm>
            <a:off x="6970713" y="5226050"/>
            <a:ext cx="254000" cy="304800"/>
          </a:xfrm>
          <a:custGeom>
            <a:avLst/>
            <a:gdLst>
              <a:gd name="T0" fmla="*/ 2147483647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2147483647 w 224"/>
              <a:gd name="T9" fmla="*/ 2147483647 h 192"/>
              <a:gd name="T10" fmla="*/ 2147483647 w 22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4"/>
              <a:gd name="T19" fmla="*/ 0 h 192"/>
              <a:gd name="T20" fmla="*/ 224 w 22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4" h="192">
                <a:moveTo>
                  <a:pt x="64" y="192"/>
                </a:moveTo>
                <a:cubicBezTo>
                  <a:pt x="44" y="180"/>
                  <a:pt x="24" y="168"/>
                  <a:pt x="16" y="144"/>
                </a:cubicBezTo>
                <a:cubicBezTo>
                  <a:pt x="8" y="120"/>
                  <a:pt x="0" y="72"/>
                  <a:pt x="16" y="48"/>
                </a:cubicBezTo>
                <a:cubicBezTo>
                  <a:pt x="32" y="24"/>
                  <a:pt x="80" y="0"/>
                  <a:pt x="112" y="0"/>
                </a:cubicBezTo>
                <a:cubicBezTo>
                  <a:pt x="144" y="0"/>
                  <a:pt x="192" y="16"/>
                  <a:pt x="208" y="48"/>
                </a:cubicBezTo>
                <a:cubicBezTo>
                  <a:pt x="224" y="80"/>
                  <a:pt x="208" y="168"/>
                  <a:pt x="208" y="192"/>
                </a:cubicBezTo>
              </a:path>
            </a:pathLst>
          </a:cu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Freeform 8"/>
          <p:cNvSpPr>
            <a:spLocks/>
          </p:cNvSpPr>
          <p:nvPr/>
        </p:nvSpPr>
        <p:spPr bwMode="auto">
          <a:xfrm rot="10800000" flipH="1" flipV="1">
            <a:off x="5838825" y="5334000"/>
            <a:ext cx="1144588" cy="227013"/>
          </a:xfrm>
          <a:custGeom>
            <a:avLst/>
            <a:gdLst>
              <a:gd name="T0" fmla="*/ 0 w 912"/>
              <a:gd name="T1" fmla="*/ 226591 h 144"/>
              <a:gd name="T2" fmla="*/ 603185 w 912"/>
              <a:gd name="T3" fmla="*/ 0 h 144"/>
              <a:gd name="T4" fmla="*/ 1146052 w 912"/>
              <a:gd name="T5" fmla="*/ 226591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" name="Flowchart: Process 80"/>
          <p:cNvSpPr>
            <a:spLocks noChangeArrowheads="1"/>
          </p:cNvSpPr>
          <p:nvPr/>
        </p:nvSpPr>
        <p:spPr bwMode="auto">
          <a:xfrm>
            <a:off x="2917825" y="4030663"/>
            <a:ext cx="1881188" cy="617537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Each state looks the same</a:t>
            </a:r>
            <a:endParaRPr lang="he-IL" baseline="-25000"/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1500188" y="4216400"/>
            <a:ext cx="1944687" cy="175577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2239963" y="4591050"/>
            <a:ext cx="447675" cy="430213"/>
          </a:xfrm>
          <a:prstGeom prst="ellipse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1671638" y="4591050"/>
            <a:ext cx="449262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2832100" y="4591050"/>
            <a:ext cx="447675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86" name="Straight Arrow Connector 85"/>
          <p:cNvCxnSpPr>
            <a:cxnSpLocks noChangeShapeType="1"/>
          </p:cNvCxnSpPr>
          <p:nvPr/>
        </p:nvCxnSpPr>
        <p:spPr bwMode="auto">
          <a:xfrm flipH="1">
            <a:off x="2687638" y="4805363"/>
            <a:ext cx="144462" cy="20637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87" name="Straight Arrow Connector 86"/>
          <p:cNvCxnSpPr>
            <a:cxnSpLocks noChangeShapeType="1"/>
          </p:cNvCxnSpPr>
          <p:nvPr/>
        </p:nvCxnSpPr>
        <p:spPr bwMode="auto">
          <a:xfrm>
            <a:off x="2120900" y="4805363"/>
            <a:ext cx="119063" cy="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88" name="Freeform 22"/>
          <p:cNvSpPr>
            <a:spLocks/>
          </p:cNvSpPr>
          <p:nvPr/>
        </p:nvSpPr>
        <p:spPr bwMode="auto">
          <a:xfrm>
            <a:off x="2320925" y="4286250"/>
            <a:ext cx="254000" cy="304800"/>
          </a:xfrm>
          <a:custGeom>
            <a:avLst/>
            <a:gdLst>
              <a:gd name="T0" fmla="*/ 2147483647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2147483647 w 224"/>
              <a:gd name="T9" fmla="*/ 2147483647 h 192"/>
              <a:gd name="T10" fmla="*/ 2147483647 w 22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4"/>
              <a:gd name="T19" fmla="*/ 0 h 192"/>
              <a:gd name="T20" fmla="*/ 224 w 22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4" h="192">
                <a:moveTo>
                  <a:pt x="64" y="192"/>
                </a:moveTo>
                <a:cubicBezTo>
                  <a:pt x="44" y="180"/>
                  <a:pt x="24" y="168"/>
                  <a:pt x="16" y="144"/>
                </a:cubicBezTo>
                <a:cubicBezTo>
                  <a:pt x="8" y="120"/>
                  <a:pt x="0" y="72"/>
                  <a:pt x="16" y="48"/>
                </a:cubicBezTo>
                <a:cubicBezTo>
                  <a:pt x="32" y="24"/>
                  <a:pt x="80" y="0"/>
                  <a:pt x="112" y="0"/>
                </a:cubicBezTo>
                <a:cubicBezTo>
                  <a:pt x="144" y="0"/>
                  <a:pt x="192" y="16"/>
                  <a:pt x="208" y="48"/>
                </a:cubicBezTo>
                <a:cubicBezTo>
                  <a:pt x="224" y="80"/>
                  <a:pt x="208" y="168"/>
                  <a:pt x="208" y="192"/>
                </a:cubicBezTo>
              </a:path>
            </a:pathLst>
          </a:cu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2289175" y="5449888"/>
            <a:ext cx="449263" cy="4302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1720850" y="5449888"/>
            <a:ext cx="449263" cy="4302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2881313" y="5449888"/>
            <a:ext cx="449262" cy="430212"/>
          </a:xfrm>
          <a:prstGeom prst="ellipse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92" name="Straight Arrow Connector 91"/>
          <p:cNvCxnSpPr>
            <a:cxnSpLocks noChangeShapeType="1"/>
          </p:cNvCxnSpPr>
          <p:nvPr/>
        </p:nvCxnSpPr>
        <p:spPr bwMode="auto">
          <a:xfrm>
            <a:off x="2738438" y="5664200"/>
            <a:ext cx="142875" cy="20638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93" name="Freeform 22"/>
          <p:cNvSpPr>
            <a:spLocks/>
          </p:cNvSpPr>
          <p:nvPr/>
        </p:nvSpPr>
        <p:spPr bwMode="auto">
          <a:xfrm>
            <a:off x="2978150" y="5151438"/>
            <a:ext cx="254000" cy="304800"/>
          </a:xfrm>
          <a:custGeom>
            <a:avLst/>
            <a:gdLst>
              <a:gd name="T0" fmla="*/ 2147483647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2147483647 w 224"/>
              <a:gd name="T9" fmla="*/ 2147483647 h 192"/>
              <a:gd name="T10" fmla="*/ 2147483647 w 22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4"/>
              <a:gd name="T19" fmla="*/ 0 h 192"/>
              <a:gd name="T20" fmla="*/ 224 w 22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4" h="192">
                <a:moveTo>
                  <a:pt x="64" y="192"/>
                </a:moveTo>
                <a:cubicBezTo>
                  <a:pt x="44" y="180"/>
                  <a:pt x="24" y="168"/>
                  <a:pt x="16" y="144"/>
                </a:cubicBezTo>
                <a:cubicBezTo>
                  <a:pt x="8" y="120"/>
                  <a:pt x="0" y="72"/>
                  <a:pt x="16" y="48"/>
                </a:cubicBezTo>
                <a:cubicBezTo>
                  <a:pt x="32" y="24"/>
                  <a:pt x="80" y="0"/>
                  <a:pt x="112" y="0"/>
                </a:cubicBezTo>
                <a:cubicBezTo>
                  <a:pt x="144" y="0"/>
                  <a:pt x="192" y="16"/>
                  <a:pt x="208" y="48"/>
                </a:cubicBezTo>
                <a:cubicBezTo>
                  <a:pt x="224" y="80"/>
                  <a:pt x="208" y="168"/>
                  <a:pt x="208" y="192"/>
                </a:cubicBezTo>
              </a:path>
            </a:pathLst>
          </a:cu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" name="Freeform 8"/>
          <p:cNvSpPr>
            <a:spLocks/>
          </p:cNvSpPr>
          <p:nvPr/>
        </p:nvSpPr>
        <p:spPr bwMode="auto">
          <a:xfrm rot="10800000" flipH="1" flipV="1">
            <a:off x="1846263" y="5260975"/>
            <a:ext cx="1146175" cy="225425"/>
          </a:xfrm>
          <a:custGeom>
            <a:avLst/>
            <a:gdLst>
              <a:gd name="T0" fmla="*/ 0 w 912"/>
              <a:gd name="T1" fmla="*/ 226591 h 144"/>
              <a:gd name="T2" fmla="*/ 603185 w 912"/>
              <a:gd name="T3" fmla="*/ 0 h 144"/>
              <a:gd name="T4" fmla="*/ 1146052 w 912"/>
              <a:gd name="T5" fmla="*/ 226591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" name="Flowchart: Process 94"/>
          <p:cNvSpPr>
            <a:spLocks noChangeArrowheads="1"/>
          </p:cNvSpPr>
          <p:nvPr/>
        </p:nvSpPr>
        <p:spPr bwMode="auto">
          <a:xfrm>
            <a:off x="3527425" y="5260975"/>
            <a:ext cx="1881188" cy="617538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Secret share 1 for correct reset</a:t>
            </a:r>
            <a:endParaRPr lang="he-IL" baseline="-25000"/>
          </a:p>
        </p:txBody>
      </p:sp>
      <p:sp>
        <p:nvSpPr>
          <p:cNvPr id="96" name="Flowchart: Process 95"/>
          <p:cNvSpPr>
            <a:spLocks noChangeArrowheads="1"/>
          </p:cNvSpPr>
          <p:nvPr/>
        </p:nvSpPr>
        <p:spPr bwMode="auto">
          <a:xfrm>
            <a:off x="3494088" y="5303838"/>
            <a:ext cx="1881187" cy="619125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Secret share 0 for other resets</a:t>
            </a:r>
            <a:endParaRPr lang="he-IL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40" grpId="0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/>
      <p:bldP spid="56" grpId="0"/>
      <p:bldP spid="56" grpId="1"/>
      <p:bldP spid="66" grpId="0"/>
      <p:bldP spid="74" grpId="0" animBg="1"/>
      <p:bldP spid="75" grpId="0" animBg="1"/>
      <p:bldP spid="76" grpId="0" animBg="1"/>
      <p:bldP spid="79" grpId="0" animBg="1"/>
      <p:bldP spid="80" grpId="0" animBg="1"/>
      <p:bldP spid="81" grpId="0"/>
      <p:bldP spid="81" grpId="1"/>
      <p:bldP spid="82" grpId="0" animBg="1"/>
      <p:bldP spid="83" grpId="0" animBg="1"/>
      <p:bldP spid="84" grpId="0" animBg="1"/>
      <p:bldP spid="85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/>
      <p:bldP spid="95" grpId="1"/>
      <p:bldP spid="96" grpId="0"/>
      <p:bldP spid="9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C00CC"/>
                </a:solidFill>
              </a:rPr>
              <a:t>The Polynomial based solution</a:t>
            </a:r>
            <a:r>
              <a:rPr lang="en-US" smtClean="0">
                <a:solidFill>
                  <a:srgbClr val="9900CC"/>
                </a:solidFill>
              </a:rPr>
              <a:t/>
            </a:r>
            <a:br>
              <a:rPr lang="en-US" smtClean="0">
                <a:solidFill>
                  <a:srgbClr val="9900CC"/>
                </a:solidFill>
              </a:rPr>
            </a:br>
            <a:r>
              <a:rPr lang="en-US" sz="3600" smtClean="0">
                <a:solidFill>
                  <a:srgbClr val="009999"/>
                </a:solidFill>
              </a:rPr>
              <a:t>Swarm input: step</a:t>
            </a:r>
          </a:p>
        </p:txBody>
      </p:sp>
      <p:pic>
        <p:nvPicPr>
          <p:cNvPr id="53251" name="Picture 3" descr="bee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0" y="2386013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44600" y="1743075"/>
            <a:ext cx="210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step()</a:t>
            </a:r>
            <a:endParaRPr lang="en-US">
              <a:solidFill>
                <a:schemeClr val="accent2"/>
              </a:solidFill>
              <a:sym typeface="Symbol" pitchFamily="18" charset="2"/>
            </a:endParaRP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2571750" y="2071688"/>
            <a:ext cx="1214438" cy="642937"/>
          </a:xfrm>
          <a:prstGeom prst="straightConnector1">
            <a:avLst/>
          </a:prstGeom>
          <a:noFill/>
          <a:ln w="50800" algn="ctr">
            <a:solidFill>
              <a:srgbClr val="99CC00"/>
            </a:solidFill>
            <a:round/>
            <a:headEnd/>
            <a:tailEnd type="triangle" w="med" len="med"/>
          </a:ln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29063" y="2708275"/>
            <a:ext cx="357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</a:t>
            </a:r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656013" y="4149725"/>
            <a:ext cx="45164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x</a:t>
            </a:r>
            <a:r>
              <a:rPr lang="en-US" sz="28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, p(x</a:t>
            </a:r>
            <a:r>
              <a:rPr lang="en-US" sz="28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)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 x</a:t>
            </a:r>
            <a:r>
              <a:rPr lang="en-US" sz="28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, p(x</a:t>
            </a:r>
            <a:r>
              <a:rPr lang="en-US" sz="28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)+</a:t>
            </a:r>
            <a:r>
              <a:rPr lang="en-US" sz="2800">
                <a:latin typeface="Comic Sans MS" pitchFamily="66" charset="0"/>
              </a:rPr>
              <a:t> </a:t>
            </a:r>
            <a:endParaRPr lang="en-US" sz="28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8491" name="Rectangle 2"/>
          <p:cNvSpPr>
            <a:spLocks noChangeArrowheads="1"/>
          </p:cNvSpPr>
          <p:nvPr/>
        </p:nvSpPr>
        <p:spPr bwMode="auto">
          <a:xfrm>
            <a:off x="468313" y="5238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>
                <a:solidFill>
                  <a:srgbClr val="CC00CC"/>
                </a:solidFill>
                <a:latin typeface="Comic Sans MS" pitchFamily="66" charset="0"/>
              </a:rPr>
              <a:t>And the same for multiplication by </a:t>
            </a:r>
            <a:r>
              <a:rPr lang="el-GR" sz="3200">
                <a:solidFill>
                  <a:srgbClr val="CC00CC"/>
                </a:solidFill>
                <a:latin typeface="Comic Sans MS" pitchFamily="66" charset="0"/>
              </a:rPr>
              <a:t>μ</a:t>
            </a:r>
            <a:endParaRPr lang="el-GR" sz="3200">
              <a:solidFill>
                <a:srgbClr val="0099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 build="p"/>
      <p:bldP spid="14849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Party Input</a:t>
            </a:r>
            <a:endParaRPr lang="he-IL" smtClean="0"/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 Parties</a:t>
            </a:r>
          </a:p>
          <a:p>
            <a:r>
              <a:rPr lang="en-US" smtClean="0"/>
              <a:t>Decomposition of A to permutation and reset FSA</a:t>
            </a:r>
          </a:p>
          <a:p>
            <a:r>
              <a:rPr lang="en-US" smtClean="0"/>
              <a:t>Cascade functions </a:t>
            </a:r>
            <a:r>
              <a:rPr lang="en-US" smtClean="0">
                <a:sym typeface="Symbol" pitchFamily="18" charset="2"/>
              </a:rPr>
              <a:t>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,…,</a:t>
            </a:r>
            <a:r>
              <a:rPr lang="en-US" baseline="-25000" smtClean="0">
                <a:sym typeface="Symbol" pitchFamily="18" charset="2"/>
              </a:rPr>
              <a:t>n-1</a:t>
            </a:r>
          </a:p>
          <a:p>
            <a:r>
              <a:rPr lang="en-US" smtClean="0">
                <a:sym typeface="Symbol" pitchFamily="18" charset="2"/>
              </a:rPr>
              <a:t>Secret shares for one instance </a:t>
            </a:r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Party Initialization</a:t>
            </a:r>
            <a:endParaRPr lang="he-IL" smtClean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276600" y="3963988"/>
            <a:ext cx="1943100" cy="175577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276600" y="2078038"/>
            <a:ext cx="1943100" cy="11938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3562350" y="6348413"/>
            <a:ext cx="1584325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/>
              <a:t>…</a:t>
            </a:r>
            <a:endParaRPr lang="he-IL" sz="2400" b="1"/>
          </a:p>
        </p:txBody>
      </p:sp>
      <p:sp>
        <p:nvSpPr>
          <p:cNvPr id="39941" name="Oval 6"/>
          <p:cNvSpPr>
            <a:spLocks noChangeArrowheads="1"/>
          </p:cNvSpPr>
          <p:nvPr/>
        </p:nvSpPr>
        <p:spPr bwMode="auto">
          <a:xfrm>
            <a:off x="3983038" y="2474913"/>
            <a:ext cx="449262" cy="428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9942" name="Oval 7"/>
          <p:cNvSpPr>
            <a:spLocks noChangeArrowheads="1"/>
          </p:cNvSpPr>
          <p:nvPr/>
        </p:nvSpPr>
        <p:spPr bwMode="auto">
          <a:xfrm>
            <a:off x="3416300" y="2474913"/>
            <a:ext cx="447675" cy="428625"/>
          </a:xfrm>
          <a:prstGeom prst="ellipse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9943" name="Oval 8"/>
          <p:cNvSpPr>
            <a:spLocks noChangeArrowheads="1"/>
          </p:cNvSpPr>
          <p:nvPr/>
        </p:nvSpPr>
        <p:spPr bwMode="auto">
          <a:xfrm>
            <a:off x="4575175" y="2474913"/>
            <a:ext cx="449263" cy="428625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39944" name="Straight Arrow Connector 9"/>
          <p:cNvCxnSpPr>
            <a:cxnSpLocks noChangeShapeType="1"/>
          </p:cNvCxnSpPr>
          <p:nvPr/>
        </p:nvCxnSpPr>
        <p:spPr bwMode="auto">
          <a:xfrm flipH="1">
            <a:off x="4432300" y="2689225"/>
            <a:ext cx="142875" cy="1905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39945" name="Straight Arrow Connector 10"/>
          <p:cNvCxnSpPr>
            <a:cxnSpLocks noChangeShapeType="1"/>
            <a:stCxn id="39941" idx="2"/>
            <a:endCxn id="39942" idx="6"/>
          </p:cNvCxnSpPr>
          <p:nvPr/>
        </p:nvCxnSpPr>
        <p:spPr bwMode="auto">
          <a:xfrm flipH="1">
            <a:off x="3863975" y="2689225"/>
            <a:ext cx="119063" cy="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39946" name="Freeform 8"/>
          <p:cNvSpPr>
            <a:spLocks/>
          </p:cNvSpPr>
          <p:nvPr/>
        </p:nvSpPr>
        <p:spPr bwMode="auto">
          <a:xfrm rot="10800000" flipH="1">
            <a:off x="3635375" y="2925763"/>
            <a:ext cx="1144588" cy="227012"/>
          </a:xfrm>
          <a:custGeom>
            <a:avLst/>
            <a:gdLst>
              <a:gd name="T0" fmla="*/ 0 w 912"/>
              <a:gd name="T1" fmla="*/ 226591 h 144"/>
              <a:gd name="T2" fmla="*/ 603185 w 912"/>
              <a:gd name="T3" fmla="*/ 0 h 144"/>
              <a:gd name="T4" fmla="*/ 1146052 w 912"/>
              <a:gd name="T5" fmla="*/ 226591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Oval 12"/>
          <p:cNvSpPr>
            <a:spLocks noChangeArrowheads="1"/>
          </p:cNvSpPr>
          <p:nvPr/>
        </p:nvSpPr>
        <p:spPr bwMode="auto">
          <a:xfrm>
            <a:off x="4014788" y="4338638"/>
            <a:ext cx="449262" cy="430212"/>
          </a:xfrm>
          <a:prstGeom prst="ellipse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9948" name="Oval 13"/>
          <p:cNvSpPr>
            <a:spLocks noChangeArrowheads="1"/>
          </p:cNvSpPr>
          <p:nvPr/>
        </p:nvSpPr>
        <p:spPr bwMode="auto">
          <a:xfrm>
            <a:off x="3446463" y="4338638"/>
            <a:ext cx="449262" cy="4302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9949" name="Oval 14"/>
          <p:cNvSpPr>
            <a:spLocks noChangeArrowheads="1"/>
          </p:cNvSpPr>
          <p:nvPr/>
        </p:nvSpPr>
        <p:spPr bwMode="auto">
          <a:xfrm>
            <a:off x="4606925" y="4338638"/>
            <a:ext cx="449263" cy="4302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39950" name="Straight Arrow Connector 15"/>
          <p:cNvCxnSpPr>
            <a:cxnSpLocks noChangeShapeType="1"/>
          </p:cNvCxnSpPr>
          <p:nvPr/>
        </p:nvCxnSpPr>
        <p:spPr bwMode="auto">
          <a:xfrm flipH="1">
            <a:off x="4464050" y="4552950"/>
            <a:ext cx="142875" cy="20638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39951" name="Straight Arrow Connector 16"/>
          <p:cNvCxnSpPr>
            <a:cxnSpLocks noChangeShapeType="1"/>
          </p:cNvCxnSpPr>
          <p:nvPr/>
        </p:nvCxnSpPr>
        <p:spPr bwMode="auto">
          <a:xfrm>
            <a:off x="3895725" y="4552950"/>
            <a:ext cx="119063" cy="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39952" name="Freeform 22"/>
          <p:cNvSpPr>
            <a:spLocks/>
          </p:cNvSpPr>
          <p:nvPr/>
        </p:nvSpPr>
        <p:spPr bwMode="auto">
          <a:xfrm>
            <a:off x="4095750" y="4033838"/>
            <a:ext cx="254000" cy="304800"/>
          </a:xfrm>
          <a:custGeom>
            <a:avLst/>
            <a:gdLst>
              <a:gd name="T0" fmla="*/ 2147483647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2147483647 w 224"/>
              <a:gd name="T9" fmla="*/ 2147483647 h 192"/>
              <a:gd name="T10" fmla="*/ 2147483647 w 22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4"/>
              <a:gd name="T19" fmla="*/ 0 h 192"/>
              <a:gd name="T20" fmla="*/ 224 w 22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4" h="192">
                <a:moveTo>
                  <a:pt x="64" y="192"/>
                </a:moveTo>
                <a:cubicBezTo>
                  <a:pt x="44" y="180"/>
                  <a:pt x="24" y="168"/>
                  <a:pt x="16" y="144"/>
                </a:cubicBezTo>
                <a:cubicBezTo>
                  <a:pt x="8" y="120"/>
                  <a:pt x="0" y="72"/>
                  <a:pt x="16" y="48"/>
                </a:cubicBezTo>
                <a:cubicBezTo>
                  <a:pt x="32" y="24"/>
                  <a:pt x="80" y="0"/>
                  <a:pt x="112" y="0"/>
                </a:cubicBezTo>
                <a:cubicBezTo>
                  <a:pt x="144" y="0"/>
                  <a:pt x="192" y="16"/>
                  <a:pt x="208" y="48"/>
                </a:cubicBezTo>
                <a:cubicBezTo>
                  <a:pt x="224" y="80"/>
                  <a:pt x="208" y="168"/>
                  <a:pt x="208" y="192"/>
                </a:cubicBezTo>
              </a:path>
            </a:pathLst>
          </a:cu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Oval 18"/>
          <p:cNvSpPr>
            <a:spLocks noChangeArrowheads="1"/>
          </p:cNvSpPr>
          <p:nvPr/>
        </p:nvSpPr>
        <p:spPr bwMode="auto">
          <a:xfrm>
            <a:off x="4064000" y="5197475"/>
            <a:ext cx="449263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9954" name="Oval 19"/>
          <p:cNvSpPr>
            <a:spLocks noChangeArrowheads="1"/>
          </p:cNvSpPr>
          <p:nvPr/>
        </p:nvSpPr>
        <p:spPr bwMode="auto">
          <a:xfrm>
            <a:off x="3497263" y="5197475"/>
            <a:ext cx="449262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9955" name="Oval 20"/>
          <p:cNvSpPr>
            <a:spLocks noChangeArrowheads="1"/>
          </p:cNvSpPr>
          <p:nvPr/>
        </p:nvSpPr>
        <p:spPr bwMode="auto">
          <a:xfrm>
            <a:off x="4656138" y="5197475"/>
            <a:ext cx="449262" cy="428625"/>
          </a:xfrm>
          <a:prstGeom prst="ellipse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39956" name="Straight Arrow Connector 21"/>
          <p:cNvCxnSpPr>
            <a:cxnSpLocks noChangeShapeType="1"/>
          </p:cNvCxnSpPr>
          <p:nvPr/>
        </p:nvCxnSpPr>
        <p:spPr bwMode="auto">
          <a:xfrm>
            <a:off x="4513263" y="5411788"/>
            <a:ext cx="142875" cy="1905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39957" name="Freeform 22"/>
          <p:cNvSpPr>
            <a:spLocks/>
          </p:cNvSpPr>
          <p:nvPr/>
        </p:nvSpPr>
        <p:spPr bwMode="auto">
          <a:xfrm>
            <a:off x="4754563" y="4899025"/>
            <a:ext cx="254000" cy="304800"/>
          </a:xfrm>
          <a:custGeom>
            <a:avLst/>
            <a:gdLst>
              <a:gd name="T0" fmla="*/ 2147483647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2147483647 w 224"/>
              <a:gd name="T9" fmla="*/ 2147483647 h 192"/>
              <a:gd name="T10" fmla="*/ 2147483647 w 22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4"/>
              <a:gd name="T19" fmla="*/ 0 h 192"/>
              <a:gd name="T20" fmla="*/ 224 w 22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4" h="192">
                <a:moveTo>
                  <a:pt x="64" y="192"/>
                </a:moveTo>
                <a:cubicBezTo>
                  <a:pt x="44" y="180"/>
                  <a:pt x="24" y="168"/>
                  <a:pt x="16" y="144"/>
                </a:cubicBezTo>
                <a:cubicBezTo>
                  <a:pt x="8" y="120"/>
                  <a:pt x="0" y="72"/>
                  <a:pt x="16" y="48"/>
                </a:cubicBezTo>
                <a:cubicBezTo>
                  <a:pt x="32" y="24"/>
                  <a:pt x="80" y="0"/>
                  <a:pt x="112" y="0"/>
                </a:cubicBezTo>
                <a:cubicBezTo>
                  <a:pt x="144" y="0"/>
                  <a:pt x="192" y="16"/>
                  <a:pt x="208" y="48"/>
                </a:cubicBezTo>
                <a:cubicBezTo>
                  <a:pt x="224" y="80"/>
                  <a:pt x="208" y="168"/>
                  <a:pt x="208" y="192"/>
                </a:cubicBezTo>
              </a:path>
            </a:pathLst>
          </a:cu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Freeform 8"/>
          <p:cNvSpPr>
            <a:spLocks/>
          </p:cNvSpPr>
          <p:nvPr/>
        </p:nvSpPr>
        <p:spPr bwMode="auto">
          <a:xfrm rot="10800000" flipH="1" flipV="1">
            <a:off x="3621088" y="5006975"/>
            <a:ext cx="1146175" cy="227013"/>
          </a:xfrm>
          <a:custGeom>
            <a:avLst/>
            <a:gdLst>
              <a:gd name="T0" fmla="*/ 0 w 912"/>
              <a:gd name="T1" fmla="*/ 226591 h 144"/>
              <a:gd name="T2" fmla="*/ 603185 w 912"/>
              <a:gd name="T3" fmla="*/ 0 h 144"/>
              <a:gd name="T4" fmla="*/ 1146052 w 912"/>
              <a:gd name="T5" fmla="*/ 226591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9" name="Rectangle 24"/>
          <p:cNvSpPr>
            <a:spLocks noChangeArrowheads="1"/>
          </p:cNvSpPr>
          <p:nvPr/>
        </p:nvSpPr>
        <p:spPr bwMode="auto">
          <a:xfrm>
            <a:off x="3554413" y="1439863"/>
            <a:ext cx="1584325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/>
              <a:t>…</a:t>
            </a:r>
            <a:endParaRPr lang="he-IL" sz="2400" b="1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867400" y="4000500"/>
            <a:ext cx="1944688" cy="175577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607175" y="4375150"/>
            <a:ext cx="449263" cy="430213"/>
          </a:xfrm>
          <a:prstGeom prst="ellipse">
            <a:avLst/>
          </a:prstGeom>
          <a:solidFill>
            <a:srgbClr val="CC00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038850" y="4375150"/>
            <a:ext cx="449263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7199313" y="4375150"/>
            <a:ext cx="449262" cy="43021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 flipH="1">
            <a:off x="7056438" y="4591050"/>
            <a:ext cx="142875" cy="1905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>
            <a:off x="6488113" y="4591050"/>
            <a:ext cx="119062" cy="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32" name="Freeform 22"/>
          <p:cNvSpPr>
            <a:spLocks/>
          </p:cNvSpPr>
          <p:nvPr/>
        </p:nvSpPr>
        <p:spPr bwMode="auto">
          <a:xfrm>
            <a:off x="6688138" y="4070350"/>
            <a:ext cx="254000" cy="304800"/>
          </a:xfrm>
          <a:custGeom>
            <a:avLst/>
            <a:gdLst>
              <a:gd name="T0" fmla="*/ 2147483647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2147483647 w 224"/>
              <a:gd name="T9" fmla="*/ 2147483647 h 192"/>
              <a:gd name="T10" fmla="*/ 2147483647 w 22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4"/>
              <a:gd name="T19" fmla="*/ 0 h 192"/>
              <a:gd name="T20" fmla="*/ 224 w 22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4" h="192">
                <a:moveTo>
                  <a:pt x="64" y="192"/>
                </a:moveTo>
                <a:cubicBezTo>
                  <a:pt x="44" y="180"/>
                  <a:pt x="24" y="168"/>
                  <a:pt x="16" y="144"/>
                </a:cubicBezTo>
                <a:cubicBezTo>
                  <a:pt x="8" y="120"/>
                  <a:pt x="0" y="72"/>
                  <a:pt x="16" y="48"/>
                </a:cubicBezTo>
                <a:cubicBezTo>
                  <a:pt x="32" y="24"/>
                  <a:pt x="80" y="0"/>
                  <a:pt x="112" y="0"/>
                </a:cubicBezTo>
                <a:cubicBezTo>
                  <a:pt x="144" y="0"/>
                  <a:pt x="192" y="16"/>
                  <a:pt x="208" y="48"/>
                </a:cubicBezTo>
                <a:cubicBezTo>
                  <a:pt x="224" y="80"/>
                  <a:pt x="208" y="168"/>
                  <a:pt x="208" y="192"/>
                </a:cubicBezTo>
              </a:path>
            </a:pathLst>
          </a:cu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656388" y="5233988"/>
            <a:ext cx="449262" cy="4302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6089650" y="5233988"/>
            <a:ext cx="449263" cy="4302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7248525" y="5233988"/>
            <a:ext cx="449263" cy="430212"/>
          </a:xfrm>
          <a:prstGeom prst="ellipse">
            <a:avLst/>
          </a:prstGeom>
          <a:solidFill>
            <a:srgbClr val="CC00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7105650" y="5448300"/>
            <a:ext cx="142875" cy="20638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37" name="Freeform 36"/>
          <p:cNvSpPr>
            <a:spLocks/>
          </p:cNvSpPr>
          <p:nvPr/>
        </p:nvSpPr>
        <p:spPr bwMode="auto">
          <a:xfrm>
            <a:off x="7346950" y="4937125"/>
            <a:ext cx="254000" cy="304800"/>
          </a:xfrm>
          <a:custGeom>
            <a:avLst/>
            <a:gdLst>
              <a:gd name="T0" fmla="*/ 2147483647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2147483647 w 224"/>
              <a:gd name="T9" fmla="*/ 2147483647 h 192"/>
              <a:gd name="T10" fmla="*/ 2147483647 w 22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4"/>
              <a:gd name="T19" fmla="*/ 0 h 192"/>
              <a:gd name="T20" fmla="*/ 224 w 22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4" h="192">
                <a:moveTo>
                  <a:pt x="64" y="192"/>
                </a:moveTo>
                <a:cubicBezTo>
                  <a:pt x="44" y="180"/>
                  <a:pt x="24" y="168"/>
                  <a:pt x="16" y="144"/>
                </a:cubicBezTo>
                <a:cubicBezTo>
                  <a:pt x="8" y="120"/>
                  <a:pt x="0" y="72"/>
                  <a:pt x="16" y="48"/>
                </a:cubicBezTo>
                <a:cubicBezTo>
                  <a:pt x="32" y="24"/>
                  <a:pt x="80" y="0"/>
                  <a:pt x="112" y="0"/>
                </a:cubicBezTo>
                <a:cubicBezTo>
                  <a:pt x="144" y="0"/>
                  <a:pt x="192" y="16"/>
                  <a:pt x="208" y="48"/>
                </a:cubicBezTo>
                <a:cubicBezTo>
                  <a:pt x="224" y="80"/>
                  <a:pt x="208" y="168"/>
                  <a:pt x="208" y="192"/>
                </a:cubicBezTo>
              </a:path>
            </a:pathLst>
          </a:cu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8"/>
          <p:cNvSpPr>
            <a:spLocks/>
          </p:cNvSpPr>
          <p:nvPr/>
        </p:nvSpPr>
        <p:spPr bwMode="auto">
          <a:xfrm rot="10800000" flipH="1" flipV="1">
            <a:off x="6213475" y="5045075"/>
            <a:ext cx="1146175" cy="225425"/>
          </a:xfrm>
          <a:custGeom>
            <a:avLst/>
            <a:gdLst>
              <a:gd name="T0" fmla="*/ 0 w 912"/>
              <a:gd name="T1" fmla="*/ 226591 h 144"/>
              <a:gd name="T2" fmla="*/ 603185 w 912"/>
              <a:gd name="T3" fmla="*/ 0 h 144"/>
              <a:gd name="T4" fmla="*/ 1146052 w 912"/>
              <a:gd name="T5" fmla="*/ 226591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11188" y="3963988"/>
            <a:ext cx="1944687" cy="175577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350963" y="4338638"/>
            <a:ext cx="449262" cy="43021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782638" y="4338638"/>
            <a:ext cx="449262" cy="4302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1943100" y="4338638"/>
            <a:ext cx="449263" cy="43021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flipH="1">
            <a:off x="1800225" y="4552950"/>
            <a:ext cx="142875" cy="20638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>
            <a:off x="1231900" y="4552950"/>
            <a:ext cx="119063" cy="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45" name="Freeform 22"/>
          <p:cNvSpPr>
            <a:spLocks/>
          </p:cNvSpPr>
          <p:nvPr/>
        </p:nvSpPr>
        <p:spPr bwMode="auto">
          <a:xfrm>
            <a:off x="1431925" y="4033838"/>
            <a:ext cx="254000" cy="304800"/>
          </a:xfrm>
          <a:custGeom>
            <a:avLst/>
            <a:gdLst>
              <a:gd name="T0" fmla="*/ 2147483647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2147483647 w 224"/>
              <a:gd name="T9" fmla="*/ 2147483647 h 192"/>
              <a:gd name="T10" fmla="*/ 2147483647 w 22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4"/>
              <a:gd name="T19" fmla="*/ 0 h 192"/>
              <a:gd name="T20" fmla="*/ 224 w 22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4" h="192">
                <a:moveTo>
                  <a:pt x="64" y="192"/>
                </a:moveTo>
                <a:cubicBezTo>
                  <a:pt x="44" y="180"/>
                  <a:pt x="24" y="168"/>
                  <a:pt x="16" y="144"/>
                </a:cubicBezTo>
                <a:cubicBezTo>
                  <a:pt x="8" y="120"/>
                  <a:pt x="0" y="72"/>
                  <a:pt x="16" y="48"/>
                </a:cubicBezTo>
                <a:cubicBezTo>
                  <a:pt x="32" y="24"/>
                  <a:pt x="80" y="0"/>
                  <a:pt x="112" y="0"/>
                </a:cubicBezTo>
                <a:cubicBezTo>
                  <a:pt x="144" y="0"/>
                  <a:pt x="192" y="16"/>
                  <a:pt x="208" y="48"/>
                </a:cubicBezTo>
                <a:cubicBezTo>
                  <a:pt x="224" y="80"/>
                  <a:pt x="208" y="168"/>
                  <a:pt x="208" y="192"/>
                </a:cubicBezTo>
              </a:path>
            </a:pathLst>
          </a:cu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1400175" y="5197475"/>
            <a:ext cx="449263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833438" y="5197475"/>
            <a:ext cx="447675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1992313" y="5197475"/>
            <a:ext cx="449262" cy="4286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>
            <a:off x="1849438" y="5411788"/>
            <a:ext cx="142875" cy="1905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50" name="Freeform 49"/>
          <p:cNvSpPr>
            <a:spLocks/>
          </p:cNvSpPr>
          <p:nvPr/>
        </p:nvSpPr>
        <p:spPr bwMode="auto">
          <a:xfrm>
            <a:off x="2090738" y="4899025"/>
            <a:ext cx="254000" cy="304800"/>
          </a:xfrm>
          <a:custGeom>
            <a:avLst/>
            <a:gdLst>
              <a:gd name="T0" fmla="*/ 2147483647 w 224"/>
              <a:gd name="T1" fmla="*/ 2147483647 h 192"/>
              <a:gd name="T2" fmla="*/ 2147483647 w 224"/>
              <a:gd name="T3" fmla="*/ 2147483647 h 192"/>
              <a:gd name="T4" fmla="*/ 2147483647 w 224"/>
              <a:gd name="T5" fmla="*/ 2147483647 h 192"/>
              <a:gd name="T6" fmla="*/ 2147483647 w 224"/>
              <a:gd name="T7" fmla="*/ 0 h 192"/>
              <a:gd name="T8" fmla="*/ 2147483647 w 224"/>
              <a:gd name="T9" fmla="*/ 2147483647 h 192"/>
              <a:gd name="T10" fmla="*/ 2147483647 w 224"/>
              <a:gd name="T11" fmla="*/ 2147483647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4"/>
              <a:gd name="T19" fmla="*/ 0 h 192"/>
              <a:gd name="T20" fmla="*/ 224 w 22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4" h="192">
                <a:moveTo>
                  <a:pt x="64" y="192"/>
                </a:moveTo>
                <a:cubicBezTo>
                  <a:pt x="44" y="180"/>
                  <a:pt x="24" y="168"/>
                  <a:pt x="16" y="144"/>
                </a:cubicBezTo>
                <a:cubicBezTo>
                  <a:pt x="8" y="120"/>
                  <a:pt x="0" y="72"/>
                  <a:pt x="16" y="48"/>
                </a:cubicBezTo>
                <a:cubicBezTo>
                  <a:pt x="32" y="24"/>
                  <a:pt x="80" y="0"/>
                  <a:pt x="112" y="0"/>
                </a:cubicBezTo>
                <a:cubicBezTo>
                  <a:pt x="144" y="0"/>
                  <a:pt x="192" y="16"/>
                  <a:pt x="208" y="48"/>
                </a:cubicBezTo>
                <a:cubicBezTo>
                  <a:pt x="224" y="80"/>
                  <a:pt x="208" y="168"/>
                  <a:pt x="208" y="192"/>
                </a:cubicBezTo>
              </a:path>
            </a:pathLst>
          </a:cu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8"/>
          <p:cNvSpPr>
            <a:spLocks/>
          </p:cNvSpPr>
          <p:nvPr/>
        </p:nvSpPr>
        <p:spPr bwMode="auto">
          <a:xfrm rot="10800000" flipH="1" flipV="1">
            <a:off x="957263" y="5006975"/>
            <a:ext cx="1146175" cy="227013"/>
          </a:xfrm>
          <a:custGeom>
            <a:avLst/>
            <a:gdLst>
              <a:gd name="T0" fmla="*/ 0 w 912"/>
              <a:gd name="T1" fmla="*/ 226591 h 144"/>
              <a:gd name="T2" fmla="*/ 603185 w 912"/>
              <a:gd name="T3" fmla="*/ 0 h 144"/>
              <a:gd name="T4" fmla="*/ 1146052 w 912"/>
              <a:gd name="T5" fmla="*/ 226591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53" name="Straight Arrow Connector 52"/>
          <p:cNvCxnSpPr>
            <a:cxnSpLocks noChangeShapeType="1"/>
            <a:stCxn id="39942" idx="2"/>
            <a:endCxn id="39" idx="0"/>
          </p:cNvCxnSpPr>
          <p:nvPr/>
        </p:nvCxnSpPr>
        <p:spPr bwMode="auto">
          <a:xfrm flipH="1">
            <a:off x="1584325" y="2689225"/>
            <a:ext cx="1831975" cy="1274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5" name="Straight Arrow Connector 54"/>
          <p:cNvCxnSpPr>
            <a:cxnSpLocks noChangeShapeType="1"/>
            <a:endCxn id="39938" idx="0"/>
          </p:cNvCxnSpPr>
          <p:nvPr/>
        </p:nvCxnSpPr>
        <p:spPr bwMode="auto">
          <a:xfrm>
            <a:off x="4222750" y="2925763"/>
            <a:ext cx="25400" cy="1038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7" name="Straight Arrow Connector 56"/>
          <p:cNvCxnSpPr>
            <a:cxnSpLocks noChangeShapeType="1"/>
            <a:stCxn id="39943" idx="6"/>
          </p:cNvCxnSpPr>
          <p:nvPr/>
        </p:nvCxnSpPr>
        <p:spPr bwMode="auto">
          <a:xfrm>
            <a:off x="5024438" y="2689225"/>
            <a:ext cx="1631950" cy="1274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8" name="Flowchart: Process 57"/>
          <p:cNvSpPr>
            <a:spLocks noChangeArrowheads="1"/>
          </p:cNvSpPr>
          <p:nvPr/>
        </p:nvSpPr>
        <p:spPr bwMode="auto">
          <a:xfrm>
            <a:off x="6421438" y="2544763"/>
            <a:ext cx="1655762" cy="912812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Permutation: One child per state</a:t>
            </a:r>
            <a:endParaRPr lang="he-IL" baseline="-25000"/>
          </a:p>
        </p:txBody>
      </p:sp>
      <p:cxnSp>
        <p:nvCxnSpPr>
          <p:cNvPr id="60" name="Straight Arrow Connector 59"/>
          <p:cNvCxnSpPr>
            <a:cxnSpLocks noChangeShapeType="1"/>
          </p:cNvCxnSpPr>
          <p:nvPr/>
        </p:nvCxnSpPr>
        <p:spPr bwMode="auto">
          <a:xfrm flipH="1">
            <a:off x="539750" y="5719763"/>
            <a:ext cx="242888" cy="588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2" name="Straight Arrow Connector 61"/>
          <p:cNvCxnSpPr>
            <a:cxnSpLocks noChangeShapeType="1"/>
            <a:stCxn id="39" idx="2"/>
          </p:cNvCxnSpPr>
          <p:nvPr/>
        </p:nvCxnSpPr>
        <p:spPr bwMode="auto">
          <a:xfrm>
            <a:off x="1584325" y="5719763"/>
            <a:ext cx="0" cy="661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4" name="Straight Arrow Connector 63"/>
          <p:cNvCxnSpPr>
            <a:cxnSpLocks noChangeShapeType="1"/>
          </p:cNvCxnSpPr>
          <p:nvPr/>
        </p:nvCxnSpPr>
        <p:spPr bwMode="auto">
          <a:xfrm>
            <a:off x="2217738" y="5719763"/>
            <a:ext cx="338137" cy="661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 flipH="1">
            <a:off x="3203575" y="5738813"/>
            <a:ext cx="242888" cy="590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7" name="Straight Arrow Connector 66"/>
          <p:cNvCxnSpPr>
            <a:cxnSpLocks noChangeShapeType="1"/>
          </p:cNvCxnSpPr>
          <p:nvPr/>
        </p:nvCxnSpPr>
        <p:spPr bwMode="auto">
          <a:xfrm>
            <a:off x="4248150" y="5738813"/>
            <a:ext cx="0" cy="661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4881563" y="5738813"/>
            <a:ext cx="338137" cy="661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9" name="Straight Arrow Connector 68"/>
          <p:cNvCxnSpPr>
            <a:cxnSpLocks noChangeShapeType="1"/>
          </p:cNvCxnSpPr>
          <p:nvPr/>
        </p:nvCxnSpPr>
        <p:spPr bwMode="auto">
          <a:xfrm flipH="1">
            <a:off x="5800725" y="5762625"/>
            <a:ext cx="244475" cy="5889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0" name="Straight Arrow Connector 69"/>
          <p:cNvCxnSpPr>
            <a:cxnSpLocks noChangeShapeType="1"/>
          </p:cNvCxnSpPr>
          <p:nvPr/>
        </p:nvCxnSpPr>
        <p:spPr bwMode="auto">
          <a:xfrm>
            <a:off x="6845300" y="5762625"/>
            <a:ext cx="0" cy="661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" name="Straight Arrow Connector 70"/>
          <p:cNvCxnSpPr>
            <a:cxnSpLocks noChangeShapeType="1"/>
          </p:cNvCxnSpPr>
          <p:nvPr/>
        </p:nvCxnSpPr>
        <p:spPr bwMode="auto">
          <a:xfrm>
            <a:off x="7478713" y="5762625"/>
            <a:ext cx="338137" cy="661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" name="Flowchart: Process 71"/>
          <p:cNvSpPr>
            <a:spLocks noChangeArrowheads="1"/>
          </p:cNvSpPr>
          <p:nvPr/>
        </p:nvSpPr>
        <p:spPr bwMode="auto">
          <a:xfrm>
            <a:off x="6357938" y="2532063"/>
            <a:ext cx="1657350" cy="912812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Reset: One child per FSA</a:t>
            </a:r>
            <a:endParaRPr lang="he-IL" baseline="-25000"/>
          </a:p>
        </p:txBody>
      </p:sp>
      <p:sp>
        <p:nvSpPr>
          <p:cNvPr id="73" name="Flowchart: Process 72"/>
          <p:cNvSpPr>
            <a:spLocks noChangeArrowheads="1"/>
          </p:cNvSpPr>
          <p:nvPr/>
        </p:nvSpPr>
        <p:spPr bwMode="auto">
          <a:xfrm>
            <a:off x="6351588" y="2514600"/>
            <a:ext cx="1958975" cy="912813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Every path: cascade representing A</a:t>
            </a:r>
            <a:endParaRPr lang="he-IL" baseline="-25000"/>
          </a:p>
        </p:txBody>
      </p:sp>
      <p:sp>
        <p:nvSpPr>
          <p:cNvPr id="74" name="Flowchart: Process 73"/>
          <p:cNvSpPr>
            <a:spLocks noChangeArrowheads="1"/>
          </p:cNvSpPr>
          <p:nvPr/>
        </p:nvSpPr>
        <p:spPr bwMode="auto">
          <a:xfrm>
            <a:off x="6330950" y="2544763"/>
            <a:ext cx="1958975" cy="912812"/>
          </a:xfrm>
          <a:prstGeom prst="flowChartProcess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/>
              <a:t>Correct path: 1 shares</a:t>
            </a:r>
            <a:endParaRPr lang="he-IL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8" grpId="0"/>
      <p:bldP spid="58" grpId="1"/>
      <p:bldP spid="72" grpId="0"/>
      <p:bldP spid="72" grpId="1"/>
      <p:bldP spid="73" grpId="0"/>
      <p:bldP spid="73" grpId="1"/>
      <p:bldP spid="7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20688" y="293688"/>
            <a:ext cx="8229600" cy="801687"/>
          </a:xfrm>
        </p:spPr>
        <p:txBody>
          <a:bodyPr/>
          <a:lstStyle/>
          <a:p>
            <a:r>
              <a:rPr lang="en-US" smtClean="0"/>
              <a:t>Online Phase</a:t>
            </a:r>
          </a:p>
        </p:txBody>
      </p:sp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3276600" y="2078038"/>
            <a:ext cx="1943100" cy="11938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3562350" y="6348413"/>
            <a:ext cx="1584325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/>
              <a:t>…</a:t>
            </a:r>
            <a:endParaRPr lang="he-IL" sz="2400" b="1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983038" y="2474913"/>
            <a:ext cx="449262" cy="428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416300" y="2474913"/>
            <a:ext cx="447675" cy="428625"/>
          </a:xfrm>
          <a:prstGeom prst="ellipse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575175" y="2474913"/>
            <a:ext cx="449263" cy="428625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aseline="-25000"/>
          </a:p>
        </p:txBody>
      </p:sp>
      <p:cxnSp>
        <p:nvCxnSpPr>
          <p:cNvPr id="40967" name="Straight Arrow Connector 9"/>
          <p:cNvCxnSpPr>
            <a:cxnSpLocks noChangeShapeType="1"/>
          </p:cNvCxnSpPr>
          <p:nvPr/>
        </p:nvCxnSpPr>
        <p:spPr bwMode="auto">
          <a:xfrm flipH="1">
            <a:off x="4432300" y="2689225"/>
            <a:ext cx="142875" cy="1905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40968" name="Straight Arrow Connector 10"/>
          <p:cNvCxnSpPr>
            <a:cxnSpLocks noChangeShapeType="1"/>
            <a:stCxn id="7" idx="2"/>
            <a:endCxn id="8" idx="6"/>
          </p:cNvCxnSpPr>
          <p:nvPr/>
        </p:nvCxnSpPr>
        <p:spPr bwMode="auto">
          <a:xfrm flipH="1">
            <a:off x="3863975" y="2689225"/>
            <a:ext cx="119063" cy="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sp>
        <p:nvSpPr>
          <p:cNvPr id="40969" name="Freeform 8"/>
          <p:cNvSpPr>
            <a:spLocks/>
          </p:cNvSpPr>
          <p:nvPr/>
        </p:nvSpPr>
        <p:spPr bwMode="auto">
          <a:xfrm rot="10800000" flipH="1">
            <a:off x="3635375" y="2925763"/>
            <a:ext cx="1144588" cy="227012"/>
          </a:xfrm>
          <a:custGeom>
            <a:avLst/>
            <a:gdLst>
              <a:gd name="T0" fmla="*/ 0 w 912"/>
              <a:gd name="T1" fmla="*/ 226591 h 144"/>
              <a:gd name="T2" fmla="*/ 603185 w 912"/>
              <a:gd name="T3" fmla="*/ 0 h 144"/>
              <a:gd name="T4" fmla="*/ 1146052 w 912"/>
              <a:gd name="T5" fmla="*/ 226591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0" y="144"/>
                </a:moveTo>
                <a:cubicBezTo>
                  <a:pt x="164" y="72"/>
                  <a:pt x="328" y="0"/>
                  <a:pt x="480" y="0"/>
                </a:cubicBezTo>
                <a:cubicBezTo>
                  <a:pt x="632" y="0"/>
                  <a:pt x="772" y="72"/>
                  <a:pt x="912" y="144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0" name="Rectangle 24"/>
          <p:cNvSpPr>
            <a:spLocks noChangeArrowheads="1"/>
          </p:cNvSpPr>
          <p:nvPr/>
        </p:nvSpPr>
        <p:spPr bwMode="auto">
          <a:xfrm>
            <a:off x="3554413" y="1439863"/>
            <a:ext cx="1584325" cy="431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/>
              <a:t>…</a:t>
            </a:r>
            <a:endParaRPr lang="he-IL" sz="2400" b="1"/>
          </a:p>
        </p:txBody>
      </p:sp>
      <p:cxnSp>
        <p:nvCxnSpPr>
          <p:cNvPr id="40971" name="Straight Arrow Connector 51"/>
          <p:cNvCxnSpPr>
            <a:cxnSpLocks noChangeShapeType="1"/>
            <a:stCxn id="8" idx="2"/>
            <a:endCxn id="41017" idx="0"/>
          </p:cNvCxnSpPr>
          <p:nvPr/>
        </p:nvCxnSpPr>
        <p:spPr bwMode="auto">
          <a:xfrm flipH="1">
            <a:off x="1566863" y="2689225"/>
            <a:ext cx="1849437" cy="1169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0972" name="Straight Arrow Connector 52"/>
          <p:cNvCxnSpPr>
            <a:cxnSpLocks noChangeShapeType="1"/>
            <a:endCxn id="41001" idx="0"/>
          </p:cNvCxnSpPr>
          <p:nvPr/>
        </p:nvCxnSpPr>
        <p:spPr bwMode="auto">
          <a:xfrm>
            <a:off x="4222750" y="2925763"/>
            <a:ext cx="25400" cy="1038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0973" name="Straight Arrow Connector 53"/>
          <p:cNvCxnSpPr>
            <a:cxnSpLocks noChangeShapeType="1"/>
            <a:stCxn id="9" idx="6"/>
          </p:cNvCxnSpPr>
          <p:nvPr/>
        </p:nvCxnSpPr>
        <p:spPr bwMode="auto">
          <a:xfrm>
            <a:off x="5024438" y="2689225"/>
            <a:ext cx="1631950" cy="1274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522288" y="3859213"/>
            <a:ext cx="2016125" cy="2417762"/>
            <a:chOff x="539552" y="3963197"/>
            <a:chExt cx="2016224" cy="2418131"/>
          </a:xfrm>
        </p:grpSpPr>
        <p:sp>
          <p:nvSpPr>
            <p:cNvPr id="41017" name="Rectangle 38"/>
            <p:cNvSpPr>
              <a:spLocks noChangeArrowheads="1"/>
            </p:cNvSpPr>
            <p:nvPr/>
          </p:nvSpPr>
          <p:spPr bwMode="auto">
            <a:xfrm>
              <a:off x="611560" y="3963197"/>
              <a:ext cx="1944216" cy="175677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018" name="Oval 39"/>
            <p:cNvSpPr>
              <a:spLocks noChangeArrowheads="1"/>
            </p:cNvSpPr>
            <p:nvPr/>
          </p:nvSpPr>
          <p:spPr bwMode="auto">
            <a:xfrm>
              <a:off x="1350614" y="4338380"/>
              <a:ext cx="448859" cy="429768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aseline="-25000"/>
            </a:p>
          </p:txBody>
        </p:sp>
        <p:sp>
          <p:nvSpPr>
            <p:cNvPr id="41019" name="Oval 40"/>
            <p:cNvSpPr>
              <a:spLocks noChangeArrowheads="1"/>
            </p:cNvSpPr>
            <p:nvPr/>
          </p:nvSpPr>
          <p:spPr bwMode="auto">
            <a:xfrm>
              <a:off x="782956" y="4338380"/>
              <a:ext cx="448859" cy="42976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aseline="-25000"/>
            </a:p>
          </p:txBody>
        </p:sp>
        <p:sp>
          <p:nvSpPr>
            <p:cNvPr id="41020" name="Oval 41"/>
            <p:cNvSpPr>
              <a:spLocks noChangeArrowheads="1"/>
            </p:cNvSpPr>
            <p:nvPr/>
          </p:nvSpPr>
          <p:spPr bwMode="auto">
            <a:xfrm>
              <a:off x="1942760" y="4338380"/>
              <a:ext cx="448859" cy="42976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aseline="-25000"/>
            </a:p>
          </p:txBody>
        </p:sp>
        <p:cxnSp>
          <p:nvCxnSpPr>
            <p:cNvPr id="41021" name="Straight Arrow Connector 42"/>
            <p:cNvCxnSpPr>
              <a:cxnSpLocks noChangeShapeType="1"/>
            </p:cNvCxnSpPr>
            <p:nvPr/>
          </p:nvCxnSpPr>
          <p:spPr bwMode="auto">
            <a:xfrm flipH="1">
              <a:off x="1799473" y="4553264"/>
              <a:ext cx="143287" cy="1971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cxnSp>
          <p:nvCxnSpPr>
            <p:cNvPr id="41022" name="Straight Arrow Connector 43"/>
            <p:cNvCxnSpPr>
              <a:cxnSpLocks noChangeShapeType="1"/>
            </p:cNvCxnSpPr>
            <p:nvPr/>
          </p:nvCxnSpPr>
          <p:spPr bwMode="auto">
            <a:xfrm>
              <a:off x="1231815" y="4553264"/>
              <a:ext cx="118799" cy="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sp>
          <p:nvSpPr>
            <p:cNvPr id="41023" name="Freeform 22"/>
            <p:cNvSpPr>
              <a:spLocks/>
            </p:cNvSpPr>
            <p:nvPr/>
          </p:nvSpPr>
          <p:spPr bwMode="auto">
            <a:xfrm>
              <a:off x="1432180" y="4033580"/>
              <a:ext cx="254000" cy="304800"/>
            </a:xfrm>
            <a:custGeom>
              <a:avLst/>
              <a:gdLst>
                <a:gd name="T0" fmla="*/ 2147483647 w 224"/>
                <a:gd name="T1" fmla="*/ 2147483647 h 192"/>
                <a:gd name="T2" fmla="*/ 2147483647 w 224"/>
                <a:gd name="T3" fmla="*/ 2147483647 h 192"/>
                <a:gd name="T4" fmla="*/ 2147483647 w 224"/>
                <a:gd name="T5" fmla="*/ 2147483647 h 192"/>
                <a:gd name="T6" fmla="*/ 2147483647 w 224"/>
                <a:gd name="T7" fmla="*/ 0 h 192"/>
                <a:gd name="T8" fmla="*/ 2147483647 w 224"/>
                <a:gd name="T9" fmla="*/ 2147483647 h 192"/>
                <a:gd name="T10" fmla="*/ 2147483647 w 224"/>
                <a:gd name="T11" fmla="*/ 2147483647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192"/>
                <a:gd name="T20" fmla="*/ 224 w 224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192">
                  <a:moveTo>
                    <a:pt x="64" y="192"/>
                  </a:moveTo>
                  <a:cubicBezTo>
                    <a:pt x="44" y="180"/>
                    <a:pt x="24" y="168"/>
                    <a:pt x="16" y="144"/>
                  </a:cubicBezTo>
                  <a:cubicBezTo>
                    <a:pt x="8" y="120"/>
                    <a:pt x="0" y="72"/>
                    <a:pt x="16" y="48"/>
                  </a:cubicBezTo>
                  <a:cubicBezTo>
                    <a:pt x="32" y="24"/>
                    <a:pt x="80" y="0"/>
                    <a:pt x="112" y="0"/>
                  </a:cubicBezTo>
                  <a:cubicBezTo>
                    <a:pt x="144" y="0"/>
                    <a:pt x="192" y="16"/>
                    <a:pt x="208" y="48"/>
                  </a:cubicBezTo>
                  <a:cubicBezTo>
                    <a:pt x="224" y="80"/>
                    <a:pt x="208" y="168"/>
                    <a:pt x="208" y="192"/>
                  </a:cubicBez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4" name="Oval 45"/>
            <p:cNvSpPr>
              <a:spLocks noChangeArrowheads="1"/>
            </p:cNvSpPr>
            <p:nvPr/>
          </p:nvSpPr>
          <p:spPr bwMode="auto">
            <a:xfrm>
              <a:off x="1400485" y="5196921"/>
              <a:ext cx="448859" cy="42976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aseline="-25000"/>
            </a:p>
          </p:txBody>
        </p:sp>
        <p:sp>
          <p:nvSpPr>
            <p:cNvPr id="41025" name="Oval 46"/>
            <p:cNvSpPr>
              <a:spLocks noChangeArrowheads="1"/>
            </p:cNvSpPr>
            <p:nvPr/>
          </p:nvSpPr>
          <p:spPr bwMode="auto">
            <a:xfrm>
              <a:off x="832827" y="5196921"/>
              <a:ext cx="448859" cy="42976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aseline="-25000"/>
            </a:p>
          </p:txBody>
        </p:sp>
        <p:sp>
          <p:nvSpPr>
            <p:cNvPr id="41026" name="Oval 47"/>
            <p:cNvSpPr>
              <a:spLocks noChangeArrowheads="1"/>
            </p:cNvSpPr>
            <p:nvPr/>
          </p:nvSpPr>
          <p:spPr bwMode="auto">
            <a:xfrm>
              <a:off x="1992631" y="5196921"/>
              <a:ext cx="448859" cy="429768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aseline="-25000"/>
            </a:p>
          </p:txBody>
        </p:sp>
        <p:cxnSp>
          <p:nvCxnSpPr>
            <p:cNvPr id="41027" name="Straight Arrow Connector 48"/>
            <p:cNvCxnSpPr>
              <a:cxnSpLocks noChangeShapeType="1"/>
            </p:cNvCxnSpPr>
            <p:nvPr/>
          </p:nvCxnSpPr>
          <p:spPr bwMode="auto">
            <a:xfrm>
              <a:off x="1849344" y="5411805"/>
              <a:ext cx="143287" cy="1971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sp>
          <p:nvSpPr>
            <p:cNvPr id="41028" name="Freeform 49"/>
            <p:cNvSpPr>
              <a:spLocks/>
            </p:cNvSpPr>
            <p:nvPr/>
          </p:nvSpPr>
          <p:spPr bwMode="auto">
            <a:xfrm>
              <a:off x="2090060" y="4899281"/>
              <a:ext cx="254000" cy="304800"/>
            </a:xfrm>
            <a:custGeom>
              <a:avLst/>
              <a:gdLst>
                <a:gd name="T0" fmla="*/ 2147483647 w 224"/>
                <a:gd name="T1" fmla="*/ 2147483647 h 192"/>
                <a:gd name="T2" fmla="*/ 2147483647 w 224"/>
                <a:gd name="T3" fmla="*/ 2147483647 h 192"/>
                <a:gd name="T4" fmla="*/ 2147483647 w 224"/>
                <a:gd name="T5" fmla="*/ 2147483647 h 192"/>
                <a:gd name="T6" fmla="*/ 2147483647 w 224"/>
                <a:gd name="T7" fmla="*/ 0 h 192"/>
                <a:gd name="T8" fmla="*/ 2147483647 w 224"/>
                <a:gd name="T9" fmla="*/ 2147483647 h 192"/>
                <a:gd name="T10" fmla="*/ 2147483647 w 224"/>
                <a:gd name="T11" fmla="*/ 2147483647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192"/>
                <a:gd name="T20" fmla="*/ 224 w 224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192">
                  <a:moveTo>
                    <a:pt x="64" y="192"/>
                  </a:moveTo>
                  <a:cubicBezTo>
                    <a:pt x="44" y="180"/>
                    <a:pt x="24" y="168"/>
                    <a:pt x="16" y="144"/>
                  </a:cubicBezTo>
                  <a:cubicBezTo>
                    <a:pt x="8" y="120"/>
                    <a:pt x="0" y="72"/>
                    <a:pt x="16" y="48"/>
                  </a:cubicBezTo>
                  <a:cubicBezTo>
                    <a:pt x="32" y="24"/>
                    <a:pt x="80" y="0"/>
                    <a:pt x="112" y="0"/>
                  </a:cubicBezTo>
                  <a:cubicBezTo>
                    <a:pt x="144" y="0"/>
                    <a:pt x="192" y="16"/>
                    <a:pt x="208" y="48"/>
                  </a:cubicBezTo>
                  <a:cubicBezTo>
                    <a:pt x="224" y="80"/>
                    <a:pt x="208" y="168"/>
                    <a:pt x="208" y="192"/>
                  </a:cubicBez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9" name="Freeform 8"/>
            <p:cNvSpPr>
              <a:spLocks/>
            </p:cNvSpPr>
            <p:nvPr/>
          </p:nvSpPr>
          <p:spPr bwMode="auto">
            <a:xfrm rot="10800000" flipH="1" flipV="1">
              <a:off x="957465" y="5007358"/>
              <a:ext cx="1146052" cy="226591"/>
            </a:xfrm>
            <a:custGeom>
              <a:avLst/>
              <a:gdLst>
                <a:gd name="T0" fmla="*/ 0 w 912"/>
                <a:gd name="T1" fmla="*/ 226591 h 144"/>
                <a:gd name="T2" fmla="*/ 603185 w 912"/>
                <a:gd name="T3" fmla="*/ 0 h 144"/>
                <a:gd name="T4" fmla="*/ 1146052 w 912"/>
                <a:gd name="T5" fmla="*/ 226591 h 144"/>
                <a:gd name="T6" fmla="*/ 0 60000 65536"/>
                <a:gd name="T7" fmla="*/ 0 60000 65536"/>
                <a:gd name="T8" fmla="*/ 0 60000 65536"/>
                <a:gd name="T9" fmla="*/ 0 w 912"/>
                <a:gd name="T10" fmla="*/ 0 h 144"/>
                <a:gd name="T11" fmla="*/ 912 w 91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44">
                  <a:moveTo>
                    <a:pt x="0" y="144"/>
                  </a:moveTo>
                  <a:cubicBezTo>
                    <a:pt x="164" y="72"/>
                    <a:pt x="328" y="0"/>
                    <a:pt x="480" y="0"/>
                  </a:cubicBezTo>
                  <a:cubicBezTo>
                    <a:pt x="632" y="0"/>
                    <a:pt x="772" y="72"/>
                    <a:pt x="912" y="144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1030" name="Straight Arrow Connector 55"/>
            <p:cNvCxnSpPr>
              <a:cxnSpLocks noChangeShapeType="1"/>
            </p:cNvCxnSpPr>
            <p:nvPr/>
          </p:nvCxnSpPr>
          <p:spPr bwMode="auto">
            <a:xfrm flipH="1">
              <a:off x="539552" y="5719969"/>
              <a:ext cx="243404" cy="58935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31" name="Straight Arrow Connector 56"/>
            <p:cNvCxnSpPr>
              <a:cxnSpLocks noChangeShapeType="1"/>
              <a:stCxn id="41017" idx="2"/>
            </p:cNvCxnSpPr>
            <p:nvPr/>
          </p:nvCxnSpPr>
          <p:spPr bwMode="auto">
            <a:xfrm>
              <a:off x="1583668" y="5719969"/>
              <a:ext cx="0" cy="6613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32" name="Straight Arrow Connector 57"/>
            <p:cNvCxnSpPr>
              <a:cxnSpLocks noChangeShapeType="1"/>
            </p:cNvCxnSpPr>
            <p:nvPr/>
          </p:nvCxnSpPr>
          <p:spPr bwMode="auto">
            <a:xfrm>
              <a:off x="2217060" y="5719969"/>
              <a:ext cx="338716" cy="6613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3203575" y="3963988"/>
            <a:ext cx="2016125" cy="2436812"/>
            <a:chOff x="3203848" y="3963197"/>
            <a:chExt cx="2016224" cy="2437526"/>
          </a:xfrm>
        </p:grpSpPr>
        <p:sp>
          <p:nvSpPr>
            <p:cNvPr id="41001" name="Rectangle 3"/>
            <p:cNvSpPr>
              <a:spLocks noChangeArrowheads="1"/>
            </p:cNvSpPr>
            <p:nvPr/>
          </p:nvSpPr>
          <p:spPr bwMode="auto">
            <a:xfrm>
              <a:off x="3275856" y="3963197"/>
              <a:ext cx="1944216" cy="175677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002" name="Oval 12"/>
            <p:cNvSpPr>
              <a:spLocks noChangeArrowheads="1"/>
            </p:cNvSpPr>
            <p:nvPr/>
          </p:nvSpPr>
          <p:spPr bwMode="auto">
            <a:xfrm>
              <a:off x="4014910" y="4338380"/>
              <a:ext cx="448859" cy="429768"/>
            </a:xfrm>
            <a:prstGeom prst="ellipse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aseline="-25000"/>
            </a:p>
          </p:txBody>
        </p:sp>
        <p:sp>
          <p:nvSpPr>
            <p:cNvPr id="41003" name="Oval 13"/>
            <p:cNvSpPr>
              <a:spLocks noChangeArrowheads="1"/>
            </p:cNvSpPr>
            <p:nvPr/>
          </p:nvSpPr>
          <p:spPr bwMode="auto">
            <a:xfrm>
              <a:off x="3447252" y="4338380"/>
              <a:ext cx="448859" cy="42976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aseline="-25000"/>
            </a:p>
          </p:txBody>
        </p:sp>
        <p:sp>
          <p:nvSpPr>
            <p:cNvPr id="41004" name="Oval 14"/>
            <p:cNvSpPr>
              <a:spLocks noChangeArrowheads="1"/>
            </p:cNvSpPr>
            <p:nvPr/>
          </p:nvSpPr>
          <p:spPr bwMode="auto">
            <a:xfrm>
              <a:off x="4607056" y="4338380"/>
              <a:ext cx="448859" cy="42976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aseline="-25000"/>
            </a:p>
          </p:txBody>
        </p:sp>
        <p:cxnSp>
          <p:nvCxnSpPr>
            <p:cNvPr id="41005" name="Straight Arrow Connector 15"/>
            <p:cNvCxnSpPr>
              <a:cxnSpLocks noChangeShapeType="1"/>
            </p:cNvCxnSpPr>
            <p:nvPr/>
          </p:nvCxnSpPr>
          <p:spPr bwMode="auto">
            <a:xfrm flipH="1">
              <a:off x="4463769" y="4553264"/>
              <a:ext cx="143287" cy="1971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cxnSp>
          <p:nvCxnSpPr>
            <p:cNvPr id="41006" name="Straight Arrow Connector 16"/>
            <p:cNvCxnSpPr>
              <a:cxnSpLocks noChangeShapeType="1"/>
            </p:cNvCxnSpPr>
            <p:nvPr/>
          </p:nvCxnSpPr>
          <p:spPr bwMode="auto">
            <a:xfrm>
              <a:off x="3896111" y="4553264"/>
              <a:ext cx="118799" cy="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sp>
          <p:nvSpPr>
            <p:cNvPr id="41007" name="Freeform 22"/>
            <p:cNvSpPr>
              <a:spLocks/>
            </p:cNvSpPr>
            <p:nvPr/>
          </p:nvSpPr>
          <p:spPr bwMode="auto">
            <a:xfrm>
              <a:off x="4096476" y="4033580"/>
              <a:ext cx="254000" cy="304800"/>
            </a:xfrm>
            <a:custGeom>
              <a:avLst/>
              <a:gdLst>
                <a:gd name="T0" fmla="*/ 2147483647 w 224"/>
                <a:gd name="T1" fmla="*/ 2147483647 h 192"/>
                <a:gd name="T2" fmla="*/ 2147483647 w 224"/>
                <a:gd name="T3" fmla="*/ 2147483647 h 192"/>
                <a:gd name="T4" fmla="*/ 2147483647 w 224"/>
                <a:gd name="T5" fmla="*/ 2147483647 h 192"/>
                <a:gd name="T6" fmla="*/ 2147483647 w 224"/>
                <a:gd name="T7" fmla="*/ 0 h 192"/>
                <a:gd name="T8" fmla="*/ 2147483647 w 224"/>
                <a:gd name="T9" fmla="*/ 2147483647 h 192"/>
                <a:gd name="T10" fmla="*/ 2147483647 w 224"/>
                <a:gd name="T11" fmla="*/ 2147483647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192"/>
                <a:gd name="T20" fmla="*/ 224 w 224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192">
                  <a:moveTo>
                    <a:pt x="64" y="192"/>
                  </a:moveTo>
                  <a:cubicBezTo>
                    <a:pt x="44" y="180"/>
                    <a:pt x="24" y="168"/>
                    <a:pt x="16" y="144"/>
                  </a:cubicBezTo>
                  <a:cubicBezTo>
                    <a:pt x="8" y="120"/>
                    <a:pt x="0" y="72"/>
                    <a:pt x="16" y="48"/>
                  </a:cubicBezTo>
                  <a:cubicBezTo>
                    <a:pt x="32" y="24"/>
                    <a:pt x="80" y="0"/>
                    <a:pt x="112" y="0"/>
                  </a:cubicBezTo>
                  <a:cubicBezTo>
                    <a:pt x="144" y="0"/>
                    <a:pt x="192" y="16"/>
                    <a:pt x="208" y="48"/>
                  </a:cubicBezTo>
                  <a:cubicBezTo>
                    <a:pt x="224" y="80"/>
                    <a:pt x="208" y="168"/>
                    <a:pt x="208" y="192"/>
                  </a:cubicBez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8" name="Oval 18"/>
            <p:cNvSpPr>
              <a:spLocks noChangeArrowheads="1"/>
            </p:cNvSpPr>
            <p:nvPr/>
          </p:nvSpPr>
          <p:spPr bwMode="auto">
            <a:xfrm>
              <a:off x="4064781" y="5196921"/>
              <a:ext cx="448859" cy="42976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aseline="-25000"/>
            </a:p>
          </p:txBody>
        </p:sp>
        <p:sp>
          <p:nvSpPr>
            <p:cNvPr id="41009" name="Oval 19"/>
            <p:cNvSpPr>
              <a:spLocks noChangeArrowheads="1"/>
            </p:cNvSpPr>
            <p:nvPr/>
          </p:nvSpPr>
          <p:spPr bwMode="auto">
            <a:xfrm>
              <a:off x="3497123" y="5196921"/>
              <a:ext cx="448859" cy="42976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aseline="-25000"/>
            </a:p>
          </p:txBody>
        </p:sp>
        <p:sp>
          <p:nvSpPr>
            <p:cNvPr id="41010" name="Oval 20"/>
            <p:cNvSpPr>
              <a:spLocks noChangeArrowheads="1"/>
            </p:cNvSpPr>
            <p:nvPr/>
          </p:nvSpPr>
          <p:spPr bwMode="auto">
            <a:xfrm>
              <a:off x="4656927" y="5196921"/>
              <a:ext cx="448859" cy="429768"/>
            </a:xfrm>
            <a:prstGeom prst="ellipse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aseline="-25000"/>
            </a:p>
          </p:txBody>
        </p:sp>
        <p:cxnSp>
          <p:nvCxnSpPr>
            <p:cNvPr id="41011" name="Straight Arrow Connector 21"/>
            <p:cNvCxnSpPr>
              <a:cxnSpLocks noChangeShapeType="1"/>
            </p:cNvCxnSpPr>
            <p:nvPr/>
          </p:nvCxnSpPr>
          <p:spPr bwMode="auto">
            <a:xfrm>
              <a:off x="4513640" y="5411805"/>
              <a:ext cx="143287" cy="1971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sp>
          <p:nvSpPr>
            <p:cNvPr id="41012" name="Freeform 22"/>
            <p:cNvSpPr>
              <a:spLocks/>
            </p:cNvSpPr>
            <p:nvPr/>
          </p:nvSpPr>
          <p:spPr bwMode="auto">
            <a:xfrm>
              <a:off x="4754356" y="4899281"/>
              <a:ext cx="254000" cy="304800"/>
            </a:xfrm>
            <a:custGeom>
              <a:avLst/>
              <a:gdLst>
                <a:gd name="T0" fmla="*/ 2147483647 w 224"/>
                <a:gd name="T1" fmla="*/ 2147483647 h 192"/>
                <a:gd name="T2" fmla="*/ 2147483647 w 224"/>
                <a:gd name="T3" fmla="*/ 2147483647 h 192"/>
                <a:gd name="T4" fmla="*/ 2147483647 w 224"/>
                <a:gd name="T5" fmla="*/ 2147483647 h 192"/>
                <a:gd name="T6" fmla="*/ 2147483647 w 224"/>
                <a:gd name="T7" fmla="*/ 0 h 192"/>
                <a:gd name="T8" fmla="*/ 2147483647 w 224"/>
                <a:gd name="T9" fmla="*/ 2147483647 h 192"/>
                <a:gd name="T10" fmla="*/ 2147483647 w 224"/>
                <a:gd name="T11" fmla="*/ 2147483647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192"/>
                <a:gd name="T20" fmla="*/ 224 w 224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192">
                  <a:moveTo>
                    <a:pt x="64" y="192"/>
                  </a:moveTo>
                  <a:cubicBezTo>
                    <a:pt x="44" y="180"/>
                    <a:pt x="24" y="168"/>
                    <a:pt x="16" y="144"/>
                  </a:cubicBezTo>
                  <a:cubicBezTo>
                    <a:pt x="8" y="120"/>
                    <a:pt x="0" y="72"/>
                    <a:pt x="16" y="48"/>
                  </a:cubicBezTo>
                  <a:cubicBezTo>
                    <a:pt x="32" y="24"/>
                    <a:pt x="80" y="0"/>
                    <a:pt x="112" y="0"/>
                  </a:cubicBezTo>
                  <a:cubicBezTo>
                    <a:pt x="144" y="0"/>
                    <a:pt x="192" y="16"/>
                    <a:pt x="208" y="48"/>
                  </a:cubicBezTo>
                  <a:cubicBezTo>
                    <a:pt x="224" y="80"/>
                    <a:pt x="208" y="168"/>
                    <a:pt x="208" y="192"/>
                  </a:cubicBez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Freeform 8"/>
            <p:cNvSpPr>
              <a:spLocks/>
            </p:cNvSpPr>
            <p:nvPr/>
          </p:nvSpPr>
          <p:spPr bwMode="auto">
            <a:xfrm rot="10800000" flipH="1" flipV="1">
              <a:off x="3621761" y="5007358"/>
              <a:ext cx="1146052" cy="226591"/>
            </a:xfrm>
            <a:custGeom>
              <a:avLst/>
              <a:gdLst>
                <a:gd name="T0" fmla="*/ 0 w 912"/>
                <a:gd name="T1" fmla="*/ 226591 h 144"/>
                <a:gd name="T2" fmla="*/ 603185 w 912"/>
                <a:gd name="T3" fmla="*/ 0 h 144"/>
                <a:gd name="T4" fmla="*/ 1146052 w 912"/>
                <a:gd name="T5" fmla="*/ 226591 h 144"/>
                <a:gd name="T6" fmla="*/ 0 60000 65536"/>
                <a:gd name="T7" fmla="*/ 0 60000 65536"/>
                <a:gd name="T8" fmla="*/ 0 60000 65536"/>
                <a:gd name="T9" fmla="*/ 0 w 912"/>
                <a:gd name="T10" fmla="*/ 0 h 144"/>
                <a:gd name="T11" fmla="*/ 912 w 91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44">
                  <a:moveTo>
                    <a:pt x="0" y="144"/>
                  </a:moveTo>
                  <a:cubicBezTo>
                    <a:pt x="164" y="72"/>
                    <a:pt x="328" y="0"/>
                    <a:pt x="480" y="0"/>
                  </a:cubicBezTo>
                  <a:cubicBezTo>
                    <a:pt x="632" y="0"/>
                    <a:pt x="772" y="72"/>
                    <a:pt x="912" y="144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1014" name="Straight Arrow Connector 58"/>
            <p:cNvCxnSpPr>
              <a:cxnSpLocks noChangeShapeType="1"/>
            </p:cNvCxnSpPr>
            <p:nvPr/>
          </p:nvCxnSpPr>
          <p:spPr bwMode="auto">
            <a:xfrm flipH="1">
              <a:off x="3203848" y="5739364"/>
              <a:ext cx="243404" cy="58935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15" name="Straight Arrow Connector 59"/>
            <p:cNvCxnSpPr>
              <a:cxnSpLocks noChangeShapeType="1"/>
            </p:cNvCxnSpPr>
            <p:nvPr/>
          </p:nvCxnSpPr>
          <p:spPr bwMode="auto">
            <a:xfrm>
              <a:off x="4247964" y="5739364"/>
              <a:ext cx="0" cy="6613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16" name="Straight Arrow Connector 60"/>
            <p:cNvCxnSpPr>
              <a:cxnSpLocks noChangeShapeType="1"/>
            </p:cNvCxnSpPr>
            <p:nvPr/>
          </p:nvCxnSpPr>
          <p:spPr bwMode="auto">
            <a:xfrm>
              <a:off x="4881356" y="5739364"/>
              <a:ext cx="338716" cy="6613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5800725" y="4000500"/>
            <a:ext cx="2016125" cy="2424113"/>
            <a:chOff x="5801337" y="4000258"/>
            <a:chExt cx="2016224" cy="2423717"/>
          </a:xfrm>
        </p:grpSpPr>
        <p:sp>
          <p:nvSpPr>
            <p:cNvPr id="40985" name="Rectangle 25"/>
            <p:cNvSpPr>
              <a:spLocks noChangeArrowheads="1"/>
            </p:cNvSpPr>
            <p:nvPr/>
          </p:nvSpPr>
          <p:spPr bwMode="auto">
            <a:xfrm>
              <a:off x="5868144" y="4000258"/>
              <a:ext cx="1944216" cy="175677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0986" name="Oval 26"/>
            <p:cNvSpPr>
              <a:spLocks noChangeArrowheads="1"/>
            </p:cNvSpPr>
            <p:nvPr/>
          </p:nvSpPr>
          <p:spPr bwMode="auto">
            <a:xfrm>
              <a:off x="6607198" y="4375441"/>
              <a:ext cx="448859" cy="429768"/>
            </a:xfrm>
            <a:prstGeom prst="ellipse">
              <a:avLst/>
            </a:prstGeom>
            <a:solidFill>
              <a:srgbClr val="CC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aseline="-25000"/>
            </a:p>
          </p:txBody>
        </p:sp>
        <p:sp>
          <p:nvSpPr>
            <p:cNvPr id="40987" name="Oval 27"/>
            <p:cNvSpPr>
              <a:spLocks noChangeArrowheads="1"/>
            </p:cNvSpPr>
            <p:nvPr/>
          </p:nvSpPr>
          <p:spPr bwMode="auto">
            <a:xfrm>
              <a:off x="6039540" y="4375441"/>
              <a:ext cx="448859" cy="42976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aseline="-25000"/>
            </a:p>
          </p:txBody>
        </p:sp>
        <p:sp>
          <p:nvSpPr>
            <p:cNvPr id="40988" name="Oval 28"/>
            <p:cNvSpPr>
              <a:spLocks noChangeArrowheads="1"/>
            </p:cNvSpPr>
            <p:nvPr/>
          </p:nvSpPr>
          <p:spPr bwMode="auto">
            <a:xfrm>
              <a:off x="7199344" y="4375441"/>
              <a:ext cx="448859" cy="42976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aseline="-25000"/>
            </a:p>
          </p:txBody>
        </p:sp>
        <p:cxnSp>
          <p:nvCxnSpPr>
            <p:cNvPr id="40989" name="Straight Arrow Connector 29"/>
            <p:cNvCxnSpPr>
              <a:cxnSpLocks noChangeShapeType="1"/>
            </p:cNvCxnSpPr>
            <p:nvPr/>
          </p:nvCxnSpPr>
          <p:spPr bwMode="auto">
            <a:xfrm flipH="1">
              <a:off x="7056057" y="4590325"/>
              <a:ext cx="143287" cy="1971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cxnSp>
          <p:nvCxnSpPr>
            <p:cNvPr id="40990" name="Straight Arrow Connector 30"/>
            <p:cNvCxnSpPr>
              <a:cxnSpLocks noChangeShapeType="1"/>
            </p:cNvCxnSpPr>
            <p:nvPr/>
          </p:nvCxnSpPr>
          <p:spPr bwMode="auto">
            <a:xfrm>
              <a:off x="6488399" y="4590325"/>
              <a:ext cx="118799" cy="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sp>
          <p:nvSpPr>
            <p:cNvPr id="40991" name="Freeform 22"/>
            <p:cNvSpPr>
              <a:spLocks/>
            </p:cNvSpPr>
            <p:nvPr/>
          </p:nvSpPr>
          <p:spPr bwMode="auto">
            <a:xfrm>
              <a:off x="6688764" y="4070641"/>
              <a:ext cx="254000" cy="304800"/>
            </a:xfrm>
            <a:custGeom>
              <a:avLst/>
              <a:gdLst>
                <a:gd name="T0" fmla="*/ 2147483647 w 224"/>
                <a:gd name="T1" fmla="*/ 2147483647 h 192"/>
                <a:gd name="T2" fmla="*/ 2147483647 w 224"/>
                <a:gd name="T3" fmla="*/ 2147483647 h 192"/>
                <a:gd name="T4" fmla="*/ 2147483647 w 224"/>
                <a:gd name="T5" fmla="*/ 2147483647 h 192"/>
                <a:gd name="T6" fmla="*/ 2147483647 w 224"/>
                <a:gd name="T7" fmla="*/ 0 h 192"/>
                <a:gd name="T8" fmla="*/ 2147483647 w 224"/>
                <a:gd name="T9" fmla="*/ 2147483647 h 192"/>
                <a:gd name="T10" fmla="*/ 2147483647 w 224"/>
                <a:gd name="T11" fmla="*/ 2147483647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192"/>
                <a:gd name="T20" fmla="*/ 224 w 224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192">
                  <a:moveTo>
                    <a:pt x="64" y="192"/>
                  </a:moveTo>
                  <a:cubicBezTo>
                    <a:pt x="44" y="180"/>
                    <a:pt x="24" y="168"/>
                    <a:pt x="16" y="144"/>
                  </a:cubicBezTo>
                  <a:cubicBezTo>
                    <a:pt x="8" y="120"/>
                    <a:pt x="0" y="72"/>
                    <a:pt x="16" y="48"/>
                  </a:cubicBezTo>
                  <a:cubicBezTo>
                    <a:pt x="32" y="24"/>
                    <a:pt x="80" y="0"/>
                    <a:pt x="112" y="0"/>
                  </a:cubicBezTo>
                  <a:cubicBezTo>
                    <a:pt x="144" y="0"/>
                    <a:pt x="192" y="16"/>
                    <a:pt x="208" y="48"/>
                  </a:cubicBezTo>
                  <a:cubicBezTo>
                    <a:pt x="224" y="80"/>
                    <a:pt x="208" y="168"/>
                    <a:pt x="208" y="192"/>
                  </a:cubicBez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Oval 32"/>
            <p:cNvSpPr>
              <a:spLocks noChangeArrowheads="1"/>
            </p:cNvSpPr>
            <p:nvPr/>
          </p:nvSpPr>
          <p:spPr bwMode="auto">
            <a:xfrm>
              <a:off x="6657069" y="5233982"/>
              <a:ext cx="448859" cy="42976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aseline="-25000"/>
            </a:p>
          </p:txBody>
        </p:sp>
        <p:sp>
          <p:nvSpPr>
            <p:cNvPr id="40993" name="Oval 33"/>
            <p:cNvSpPr>
              <a:spLocks noChangeArrowheads="1"/>
            </p:cNvSpPr>
            <p:nvPr/>
          </p:nvSpPr>
          <p:spPr bwMode="auto">
            <a:xfrm>
              <a:off x="6089411" y="5233982"/>
              <a:ext cx="448859" cy="42976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aseline="-25000"/>
            </a:p>
          </p:txBody>
        </p:sp>
        <p:sp>
          <p:nvSpPr>
            <p:cNvPr id="40994" name="Oval 34"/>
            <p:cNvSpPr>
              <a:spLocks noChangeArrowheads="1"/>
            </p:cNvSpPr>
            <p:nvPr/>
          </p:nvSpPr>
          <p:spPr bwMode="auto">
            <a:xfrm>
              <a:off x="7249215" y="5233982"/>
              <a:ext cx="448859" cy="429768"/>
            </a:xfrm>
            <a:prstGeom prst="ellipse">
              <a:avLst/>
            </a:prstGeom>
            <a:solidFill>
              <a:srgbClr val="CC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 baseline="-25000"/>
            </a:p>
          </p:txBody>
        </p:sp>
        <p:cxnSp>
          <p:nvCxnSpPr>
            <p:cNvPr id="40995" name="Straight Arrow Connector 35"/>
            <p:cNvCxnSpPr>
              <a:cxnSpLocks noChangeShapeType="1"/>
            </p:cNvCxnSpPr>
            <p:nvPr/>
          </p:nvCxnSpPr>
          <p:spPr bwMode="auto">
            <a:xfrm>
              <a:off x="7105928" y="5448866"/>
              <a:ext cx="143287" cy="1971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sp>
          <p:nvSpPr>
            <p:cNvPr id="40996" name="Freeform 36"/>
            <p:cNvSpPr>
              <a:spLocks/>
            </p:cNvSpPr>
            <p:nvPr/>
          </p:nvSpPr>
          <p:spPr bwMode="auto">
            <a:xfrm>
              <a:off x="7346644" y="4936342"/>
              <a:ext cx="254000" cy="304800"/>
            </a:xfrm>
            <a:custGeom>
              <a:avLst/>
              <a:gdLst>
                <a:gd name="T0" fmla="*/ 2147483647 w 224"/>
                <a:gd name="T1" fmla="*/ 2147483647 h 192"/>
                <a:gd name="T2" fmla="*/ 2147483647 w 224"/>
                <a:gd name="T3" fmla="*/ 2147483647 h 192"/>
                <a:gd name="T4" fmla="*/ 2147483647 w 224"/>
                <a:gd name="T5" fmla="*/ 2147483647 h 192"/>
                <a:gd name="T6" fmla="*/ 2147483647 w 224"/>
                <a:gd name="T7" fmla="*/ 0 h 192"/>
                <a:gd name="T8" fmla="*/ 2147483647 w 224"/>
                <a:gd name="T9" fmla="*/ 2147483647 h 192"/>
                <a:gd name="T10" fmla="*/ 2147483647 w 224"/>
                <a:gd name="T11" fmla="*/ 2147483647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192"/>
                <a:gd name="T20" fmla="*/ 224 w 224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192">
                  <a:moveTo>
                    <a:pt x="64" y="192"/>
                  </a:moveTo>
                  <a:cubicBezTo>
                    <a:pt x="44" y="180"/>
                    <a:pt x="24" y="168"/>
                    <a:pt x="16" y="144"/>
                  </a:cubicBezTo>
                  <a:cubicBezTo>
                    <a:pt x="8" y="120"/>
                    <a:pt x="0" y="72"/>
                    <a:pt x="16" y="48"/>
                  </a:cubicBezTo>
                  <a:cubicBezTo>
                    <a:pt x="32" y="24"/>
                    <a:pt x="80" y="0"/>
                    <a:pt x="112" y="0"/>
                  </a:cubicBezTo>
                  <a:cubicBezTo>
                    <a:pt x="144" y="0"/>
                    <a:pt x="192" y="16"/>
                    <a:pt x="208" y="48"/>
                  </a:cubicBezTo>
                  <a:cubicBezTo>
                    <a:pt x="224" y="80"/>
                    <a:pt x="208" y="168"/>
                    <a:pt x="208" y="192"/>
                  </a:cubicBez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Freeform 8"/>
            <p:cNvSpPr>
              <a:spLocks/>
            </p:cNvSpPr>
            <p:nvPr/>
          </p:nvSpPr>
          <p:spPr bwMode="auto">
            <a:xfrm rot="10800000" flipH="1" flipV="1">
              <a:off x="6214049" y="5044419"/>
              <a:ext cx="1146052" cy="226591"/>
            </a:xfrm>
            <a:custGeom>
              <a:avLst/>
              <a:gdLst>
                <a:gd name="T0" fmla="*/ 0 w 912"/>
                <a:gd name="T1" fmla="*/ 226591 h 144"/>
                <a:gd name="T2" fmla="*/ 603185 w 912"/>
                <a:gd name="T3" fmla="*/ 0 h 144"/>
                <a:gd name="T4" fmla="*/ 1146052 w 912"/>
                <a:gd name="T5" fmla="*/ 226591 h 144"/>
                <a:gd name="T6" fmla="*/ 0 60000 65536"/>
                <a:gd name="T7" fmla="*/ 0 60000 65536"/>
                <a:gd name="T8" fmla="*/ 0 60000 65536"/>
                <a:gd name="T9" fmla="*/ 0 w 912"/>
                <a:gd name="T10" fmla="*/ 0 h 144"/>
                <a:gd name="T11" fmla="*/ 912 w 91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44">
                  <a:moveTo>
                    <a:pt x="0" y="144"/>
                  </a:moveTo>
                  <a:cubicBezTo>
                    <a:pt x="164" y="72"/>
                    <a:pt x="328" y="0"/>
                    <a:pt x="480" y="0"/>
                  </a:cubicBezTo>
                  <a:cubicBezTo>
                    <a:pt x="632" y="0"/>
                    <a:pt x="772" y="72"/>
                    <a:pt x="912" y="144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0998" name="Straight Arrow Connector 61"/>
            <p:cNvCxnSpPr>
              <a:cxnSpLocks noChangeShapeType="1"/>
            </p:cNvCxnSpPr>
            <p:nvPr/>
          </p:nvCxnSpPr>
          <p:spPr bwMode="auto">
            <a:xfrm flipH="1">
              <a:off x="5801337" y="5762616"/>
              <a:ext cx="243404" cy="58935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999" name="Straight Arrow Connector 62"/>
            <p:cNvCxnSpPr>
              <a:cxnSpLocks noChangeShapeType="1"/>
            </p:cNvCxnSpPr>
            <p:nvPr/>
          </p:nvCxnSpPr>
          <p:spPr bwMode="auto">
            <a:xfrm>
              <a:off x="6845453" y="5762616"/>
              <a:ext cx="0" cy="6613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00" name="Straight Arrow Connector 63"/>
            <p:cNvCxnSpPr>
              <a:cxnSpLocks noChangeShapeType="1"/>
            </p:cNvCxnSpPr>
            <p:nvPr/>
          </p:nvCxnSpPr>
          <p:spPr bwMode="auto">
            <a:xfrm>
              <a:off x="7478845" y="5762616"/>
              <a:ext cx="338716" cy="6613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6769100" y="1095375"/>
            <a:ext cx="358775" cy="4333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</a:t>
            </a:r>
            <a:endParaRPr lang="he-IL"/>
          </a:p>
        </p:txBody>
      </p:sp>
      <p:sp>
        <p:nvSpPr>
          <p:cNvPr id="69" name="Left Arrow 68"/>
          <p:cNvSpPr>
            <a:spLocks noChangeArrowheads="1"/>
          </p:cNvSpPr>
          <p:nvPr/>
        </p:nvSpPr>
        <p:spPr bwMode="auto">
          <a:xfrm>
            <a:off x="6227763" y="1539875"/>
            <a:ext cx="1655762" cy="185738"/>
          </a:xfrm>
          <a:prstGeom prst="leftArrow">
            <a:avLst>
              <a:gd name="adj1" fmla="val 50000"/>
              <a:gd name="adj2" fmla="val 50185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5257800" y="2185988"/>
            <a:ext cx="1946275" cy="43497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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=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(,s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,…,s</a:t>
            </a:r>
            <a:r>
              <a:rPr lang="en-US" baseline="-25000">
                <a:sym typeface="Symbol" pitchFamily="18" charset="2"/>
              </a:rPr>
              <a:t>i-1</a:t>
            </a:r>
            <a:r>
              <a:rPr lang="en-US">
                <a:sym typeface="Symbol" pitchFamily="18" charset="2"/>
              </a:rPr>
              <a:t>)</a:t>
            </a:r>
            <a:endParaRPr lang="he-IL"/>
          </a:p>
        </p:txBody>
      </p:sp>
      <p:sp>
        <p:nvSpPr>
          <p:cNvPr id="71" name="Left Arrow 70"/>
          <p:cNvSpPr>
            <a:spLocks noChangeArrowheads="1"/>
          </p:cNvSpPr>
          <p:nvPr/>
        </p:nvSpPr>
        <p:spPr bwMode="auto">
          <a:xfrm>
            <a:off x="5211763" y="2616200"/>
            <a:ext cx="1655762" cy="185738"/>
          </a:xfrm>
          <a:prstGeom prst="leftArrow">
            <a:avLst>
              <a:gd name="adj1" fmla="val 50000"/>
              <a:gd name="adj2" fmla="val 50185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6815138" y="3243263"/>
            <a:ext cx="2078037" cy="43338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</a:t>
            </a:r>
            <a:r>
              <a:rPr lang="en-US" baseline="-25000">
                <a:sym typeface="Symbol" pitchFamily="18" charset="2"/>
              </a:rPr>
              <a:t>i+1</a:t>
            </a:r>
            <a:r>
              <a:rPr lang="en-US">
                <a:sym typeface="Symbol" pitchFamily="18" charset="2"/>
              </a:rPr>
              <a:t>=</a:t>
            </a:r>
            <a:r>
              <a:rPr lang="en-US" baseline="-25000">
                <a:sym typeface="Symbol" pitchFamily="18" charset="2"/>
              </a:rPr>
              <a:t>i+1</a:t>
            </a:r>
            <a:r>
              <a:rPr lang="en-US">
                <a:sym typeface="Symbol" pitchFamily="18" charset="2"/>
              </a:rPr>
              <a:t>(,s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,…,s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)</a:t>
            </a:r>
            <a:endParaRPr lang="he-IL"/>
          </a:p>
        </p:txBody>
      </p:sp>
      <p:sp>
        <p:nvSpPr>
          <p:cNvPr id="80" name="Bent-Up Arrow 79"/>
          <p:cNvSpPr/>
          <p:nvPr/>
        </p:nvSpPr>
        <p:spPr bwMode="auto">
          <a:xfrm rot="16200000" flipH="1">
            <a:off x="7403306" y="4060032"/>
            <a:ext cx="1344613" cy="577850"/>
          </a:xfrm>
          <a:prstGeom prst="bent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/>
          <a:lstStyle/>
          <a:p>
            <a:pPr>
              <a:defRPr/>
            </a:pPr>
            <a:endParaRPr lang="he-IL">
              <a:latin typeface="Arial" pitchFamily="34" charset="0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50838" y="2951163"/>
            <a:ext cx="2076450" cy="43497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</a:t>
            </a:r>
            <a:r>
              <a:rPr lang="en-US" baseline="-25000">
                <a:sym typeface="Symbol" pitchFamily="18" charset="2"/>
              </a:rPr>
              <a:t>i+1</a:t>
            </a:r>
            <a:r>
              <a:rPr lang="en-US">
                <a:sym typeface="Symbol" pitchFamily="18" charset="2"/>
              </a:rPr>
              <a:t>=</a:t>
            </a:r>
            <a:r>
              <a:rPr lang="en-US" baseline="-25000">
                <a:sym typeface="Symbol" pitchFamily="18" charset="2"/>
              </a:rPr>
              <a:t>i+1</a:t>
            </a:r>
            <a:r>
              <a:rPr lang="en-US">
                <a:sym typeface="Symbol" pitchFamily="18" charset="2"/>
              </a:rPr>
              <a:t>(,s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,…,t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)</a:t>
            </a:r>
            <a:endParaRPr lang="he-IL"/>
          </a:p>
        </p:txBody>
      </p:sp>
      <p:sp>
        <p:nvSpPr>
          <p:cNvPr id="82" name="Down Arrow 81"/>
          <p:cNvSpPr>
            <a:spLocks noChangeArrowheads="1"/>
          </p:cNvSpPr>
          <p:nvPr/>
        </p:nvSpPr>
        <p:spPr bwMode="auto">
          <a:xfrm>
            <a:off x="644525" y="3386138"/>
            <a:ext cx="346075" cy="577850"/>
          </a:xfrm>
          <a:prstGeom prst="downArrow">
            <a:avLst>
              <a:gd name="adj1" fmla="val 50000"/>
              <a:gd name="adj2" fmla="val 50092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11748E-6 L -0.06424 0.002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" y="13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-0.06302 2.59259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0.03507 0.03125 C 0.04271 0.03865 0.05382 0.04328 0.06562 0.04328 C 0.07882 0.04328 0.08958 0.03865 0.09705 0.03125 L 0.13333 2.59259E-6 " pathEditMode="relative" rAng="0" ptsTypes="FffFF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15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L -0.28403 -0.0078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1" y="-39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347 L -0.29913 -0.0175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-71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0.1599 0.09236 C 0.19375 0.1132 0.24392 0.12848 0.29618 0.12848 C 0.35625 0.12848 0.40382 0.1132 0.43767 0.09236 L 0.59844 -3.7037E-6 " pathEditMode="relative" rAng="0" ptsTypes="FffFF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13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8" grpId="0"/>
      <p:bldP spid="69" grpId="0" animBg="1"/>
      <p:bldP spid="70" grpId="0"/>
      <p:bldP spid="71" grpId="0" animBg="1"/>
      <p:bldP spid="78" grpId="0"/>
      <p:bldP spid="81" grpId="0"/>
      <p:bldP spid="8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Reconstruction</a:t>
            </a:r>
            <a:endParaRPr lang="he-IL" smtClean="0"/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Dealer collects shares</a:t>
            </a:r>
          </a:p>
          <a:p>
            <a:r>
              <a:rPr lang="en-US" smtClean="0"/>
              <a:t>Reconstructs 1 shares layer by layer</a:t>
            </a:r>
          </a:p>
          <a:p>
            <a:r>
              <a:rPr lang="en-US" smtClean="0"/>
              <a:t>Obtains s</a:t>
            </a:r>
            <a:r>
              <a:rPr lang="en-US" baseline="-25000" smtClean="0"/>
              <a:t>1</a:t>
            </a:r>
            <a:r>
              <a:rPr lang="en-US" smtClean="0"/>
              <a:t>,…,s</a:t>
            </a:r>
            <a:r>
              <a:rPr lang="en-US" baseline="-25000" smtClean="0"/>
              <a:t>n</a:t>
            </a:r>
          </a:p>
          <a:p>
            <a:r>
              <a:rPr lang="en-US" smtClean="0"/>
              <a:t>Computes s=</a:t>
            </a:r>
            <a:r>
              <a:rPr lang="en-US" smtClean="0">
                <a:sym typeface="Symbol" pitchFamily="18" charset="2"/>
              </a:rPr>
              <a:t>(</a:t>
            </a:r>
            <a:r>
              <a:rPr lang="en-US" smtClean="0"/>
              <a:t>s</a:t>
            </a:r>
            <a:r>
              <a:rPr lang="en-US" baseline="-25000" smtClean="0"/>
              <a:t>1</a:t>
            </a:r>
            <a:r>
              <a:rPr lang="en-US" smtClean="0"/>
              <a:t>,…,s</a:t>
            </a:r>
            <a:r>
              <a:rPr lang="en-US" baseline="-25000" smtClean="0"/>
              <a:t>n</a:t>
            </a:r>
            <a:r>
              <a:rPr lang="en-US" smtClean="0">
                <a:sym typeface="Symbol" pitchFamily="18" charset="2"/>
              </a:rPr>
              <a:t>)</a:t>
            </a:r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Gen. Decision Tree</a:t>
            </a:r>
            <a:endParaRPr lang="he-IL" smtClean="0"/>
          </a:p>
        </p:txBody>
      </p:sp>
      <p:pic>
        <p:nvPicPr>
          <p:cNvPr id="43010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0413" y="2060575"/>
            <a:ext cx="3622675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84576"/>
          </a:xfrm>
        </p:spPr>
        <p:txBody>
          <a:bodyPr/>
          <a:lstStyle/>
          <a:p>
            <a:r>
              <a:rPr lang="en-US" sz="2800" dirty="0" smtClean="0"/>
              <a:t>Scheme for </a:t>
            </a:r>
            <a:r>
              <a:rPr lang="en-US" sz="2800" i="1" dirty="0" smtClean="0">
                <a:solidFill>
                  <a:srgbClr val="FF0000"/>
                </a:solidFill>
              </a:rPr>
              <a:t>perennial</a:t>
            </a:r>
            <a:r>
              <a:rPr lang="en-US" sz="2800" dirty="0" smtClean="0">
                <a:solidFill>
                  <a:srgbClr val="FF0000"/>
                </a:solidFill>
              </a:rPr>
              <a:t> computation </a:t>
            </a:r>
            <a:r>
              <a:rPr lang="en-US" sz="2800" dirty="0" smtClean="0"/>
              <a:t>for every FSA</a:t>
            </a:r>
          </a:p>
          <a:p>
            <a:r>
              <a:rPr lang="en-US" sz="2800" dirty="0" smtClean="0"/>
              <a:t>Complexity depends on complexity of </a:t>
            </a:r>
            <a:r>
              <a:rPr lang="en-US" sz="2800" dirty="0" err="1" smtClean="0"/>
              <a:t>Krohn</a:t>
            </a:r>
            <a:r>
              <a:rPr lang="en-US" sz="2800" dirty="0" smtClean="0"/>
              <a:t>-Rhodes decomposition of FSA</a:t>
            </a:r>
          </a:p>
          <a:p>
            <a:pPr lvl="1"/>
            <a:r>
              <a:rPr lang="en-US" sz="2400" dirty="0" smtClean="0"/>
              <a:t>Linear for certain interesting cases </a:t>
            </a:r>
          </a:p>
          <a:p>
            <a:pPr lvl="1"/>
            <a:r>
              <a:rPr lang="en-US" sz="2400" dirty="0" smtClean="0"/>
              <a:t>n! in the worst case </a:t>
            </a:r>
          </a:p>
          <a:p>
            <a:r>
              <a:rPr lang="en-US" sz="2800" dirty="0" smtClean="0"/>
              <a:t>Complexity measures</a:t>
            </a:r>
          </a:p>
          <a:p>
            <a:pPr lvl="1"/>
            <a:r>
              <a:rPr lang="en-US" sz="2400" dirty="0" smtClean="0"/>
              <a:t>Size of FSA (space)</a:t>
            </a:r>
          </a:p>
          <a:p>
            <a:pPr lvl="1"/>
            <a:r>
              <a:rPr lang="en-US" sz="2400" dirty="0" smtClean="0"/>
              <a:t>Number of transitions per original transition (time)</a:t>
            </a:r>
          </a:p>
          <a:p>
            <a:r>
              <a:rPr lang="en-US" sz="2800" dirty="0" smtClean="0"/>
              <a:t>Bridging of two “worlds”: IT cryptography and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1445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488" y="5387975"/>
            <a:ext cx="7772400" cy="1470025"/>
          </a:xfrm>
        </p:spPr>
        <p:txBody>
          <a:bodyPr/>
          <a:lstStyle/>
          <a:p>
            <a:r>
              <a:rPr lang="en-US" dirty="0" smtClean="0"/>
              <a:t>Thank You!!!</a:t>
            </a:r>
          </a:p>
        </p:txBody>
      </p:sp>
      <p:pic>
        <p:nvPicPr>
          <p:cNvPr id="3" name="Picture 2" descr="presentation-cloud-comput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526040" cy="5000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0" descr="sat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2418696">
            <a:off x="539750" y="1484313"/>
            <a:ext cx="15113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26" descr="bee4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0" y="3644900"/>
            <a:ext cx="130492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CC00CC"/>
                </a:solidFill>
              </a:rPr>
              <a:t>The Polynomial based solution</a:t>
            </a:r>
            <a:r>
              <a:rPr lang="en-US" sz="4000" smtClean="0">
                <a:solidFill>
                  <a:srgbClr val="9900CC"/>
                </a:solidFill>
              </a:rPr>
              <a:t/>
            </a:r>
            <a:br>
              <a:rPr lang="en-US" sz="4000" smtClean="0">
                <a:solidFill>
                  <a:srgbClr val="9900CC"/>
                </a:solidFill>
              </a:rPr>
            </a:br>
            <a:r>
              <a:rPr lang="en-US" sz="3200" smtClean="0">
                <a:solidFill>
                  <a:srgbClr val="009999"/>
                </a:solidFill>
              </a:rPr>
              <a:t>input: regain consistency request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387475" y="3121025"/>
            <a:ext cx="3732213" cy="812800"/>
            <a:chOff x="874" y="1966"/>
            <a:chExt cx="2351" cy="512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975" y="1979"/>
              <a:ext cx="2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>
                <a:defRPr/>
              </a:pPr>
              <a:r>
                <a:rPr lang="en-US" sz="2400" dirty="0" err="1">
                  <a:solidFill>
                    <a:schemeClr val="accent2"/>
                  </a:solidFill>
                  <a:latin typeface="+mn-lt"/>
                </a:rPr>
                <a:t>regainConsistencyReq</a:t>
              </a:r>
              <a:r>
                <a:rPr lang="en-US" sz="2400" dirty="0">
                  <a:solidFill>
                    <a:schemeClr val="accent2"/>
                  </a:solidFill>
                  <a:latin typeface="+mn-lt"/>
                </a:rPr>
                <a:t>()</a:t>
              </a:r>
            </a:p>
          </p:txBody>
        </p:sp>
        <p:cxnSp>
          <p:nvCxnSpPr>
            <p:cNvPr id="54292" name="Straight Arrow Connector 5"/>
            <p:cNvCxnSpPr>
              <a:cxnSpLocks noChangeShapeType="1"/>
            </p:cNvCxnSpPr>
            <p:nvPr/>
          </p:nvCxnSpPr>
          <p:spPr bwMode="auto">
            <a:xfrm>
              <a:off x="874" y="1966"/>
              <a:ext cx="13" cy="512"/>
            </a:xfrm>
            <a:prstGeom prst="straightConnector1">
              <a:avLst/>
            </a:prstGeom>
            <a:noFill/>
            <a:ln w="50800" algn="ctr">
              <a:solidFill>
                <a:srgbClr val="99CC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7072313" y="3214688"/>
            <a:ext cx="1547812" cy="2892425"/>
            <a:chOff x="4455" y="2025"/>
            <a:chExt cx="975" cy="1822"/>
          </a:xfrm>
        </p:grpSpPr>
        <p:pic>
          <p:nvPicPr>
            <p:cNvPr id="54289" name="Picture 10" descr="bee_queen2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55" y="2385"/>
              <a:ext cx="975" cy="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3"/>
            <p:cNvSpPr txBox="1">
              <a:spLocks noChangeArrowheads="1"/>
            </p:cNvSpPr>
            <p:nvPr/>
          </p:nvSpPr>
          <p:spPr bwMode="auto">
            <a:xfrm>
              <a:off x="4590" y="2025"/>
              <a:ext cx="720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400" dirty="0">
                  <a:latin typeface="+mn-lt"/>
                </a:rPr>
                <a:t>leader</a:t>
              </a:r>
              <a:endParaRPr lang="en-US" sz="3200" kern="0" baseline="-25000" dirty="0">
                <a:latin typeface="+mn-lt"/>
              </a:endParaRPr>
            </a:p>
            <a:p>
              <a:pPr marL="742950" lvl="2" indent="-342900">
                <a:spcBef>
                  <a:spcPct val="20000"/>
                </a:spcBef>
                <a:defRPr/>
              </a:pPr>
              <a:endParaRPr lang="en-US" sz="2400" kern="0" dirty="0">
                <a:solidFill>
                  <a:schemeClr val="accent2"/>
                </a:solidFill>
                <a:latin typeface="+mn-lt"/>
              </a:endParaRPr>
            </a:p>
          </p:txBody>
        </p:sp>
      </p:grpSp>
      <p:cxnSp>
        <p:nvCxnSpPr>
          <p:cNvPr id="138253" name="Straight Arrow Connector 16"/>
          <p:cNvCxnSpPr>
            <a:cxnSpLocks noChangeShapeType="1"/>
          </p:cNvCxnSpPr>
          <p:nvPr/>
        </p:nvCxnSpPr>
        <p:spPr bwMode="auto">
          <a:xfrm flipV="1">
            <a:off x="2052638" y="5486400"/>
            <a:ext cx="4957762" cy="606425"/>
          </a:xfrm>
          <a:prstGeom prst="straightConnector1">
            <a:avLst/>
          </a:prstGeom>
          <a:noFill/>
          <a:ln w="50800" algn="ctr">
            <a:solidFill>
              <a:srgbClr val="99CC00"/>
            </a:solidFill>
            <a:round/>
            <a:headEnd/>
            <a:tailEnd type="triangle" w="med" len="med"/>
          </a:ln>
        </p:spPr>
      </p:cxnSp>
      <p:cxnSp>
        <p:nvCxnSpPr>
          <p:cNvPr id="2" name="Straight Arrow Connector 16"/>
          <p:cNvCxnSpPr>
            <a:cxnSpLocks noChangeShapeType="1"/>
          </p:cNvCxnSpPr>
          <p:nvPr/>
        </p:nvCxnSpPr>
        <p:spPr bwMode="auto">
          <a:xfrm>
            <a:off x="1908175" y="4365625"/>
            <a:ext cx="4824413" cy="0"/>
          </a:xfrm>
          <a:prstGeom prst="straightConnector1">
            <a:avLst/>
          </a:prstGeom>
          <a:noFill/>
          <a:ln w="50800" algn="ctr">
            <a:solidFill>
              <a:srgbClr val="99CC00"/>
            </a:solidFill>
            <a:round/>
            <a:headEnd/>
            <a:tailEnd type="triangle" w="med" len="med"/>
          </a:ln>
        </p:spPr>
      </p:cxn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843213" y="4508500"/>
            <a:ext cx="2016125" cy="503238"/>
            <a:chOff x="1791" y="2840"/>
            <a:chExt cx="1270" cy="317"/>
          </a:xfrm>
        </p:grpSpPr>
        <p:sp>
          <p:nvSpPr>
            <p:cNvPr id="54287" name="Rectangle 3"/>
            <p:cNvSpPr txBox="1">
              <a:spLocks noChangeArrowheads="1"/>
            </p:cNvSpPr>
            <p:nvPr/>
          </p:nvSpPr>
          <p:spPr bwMode="auto">
            <a:xfrm>
              <a:off x="1791" y="2840"/>
              <a:ext cx="95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x</a:t>
              </a:r>
              <a:r>
                <a:rPr lang="en-US" sz="2400" baseline="-25000">
                  <a:solidFill>
                    <a:schemeClr val="accent2"/>
                  </a:solidFill>
                  <a:latin typeface="Comic Sans MS" pitchFamily="66" charset="0"/>
                </a:rPr>
                <a:t>i</a:t>
              </a:r>
              <a:r>
                <a:rPr lang="en-US" sz="2400">
                  <a:solidFill>
                    <a:schemeClr val="accent2"/>
                  </a:solidFill>
                  <a:latin typeface="Comic Sans MS" pitchFamily="66" charset="0"/>
                </a:rPr>
                <a:t>, p(x</a:t>
              </a:r>
              <a:r>
                <a:rPr lang="en-US" sz="2400" baseline="-25000">
                  <a:solidFill>
                    <a:schemeClr val="accent2"/>
                  </a:solidFill>
                  <a:latin typeface="Comic Sans MS" pitchFamily="66" charset="0"/>
                </a:rPr>
                <a:t>i</a:t>
              </a:r>
              <a:r>
                <a:rPr lang="en-US" sz="2400">
                  <a:solidFill>
                    <a:schemeClr val="accent2"/>
                  </a:solidFill>
                  <a:latin typeface="Comic Sans MS" pitchFamily="66" charset="0"/>
                </a:rPr>
                <a:t>)</a:t>
              </a:r>
              <a:r>
                <a:rPr lang="en-US" sz="240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</a:t>
              </a:r>
              <a:endParaRPr lang="en-US" sz="240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  <p:pic>
          <p:nvPicPr>
            <p:cNvPr id="54288" name="Picture 10" descr="envelope1.gif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88" y="2886"/>
              <a:ext cx="273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8266" name="Picture 10" descr="envelope1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10213" y="5715000"/>
            <a:ext cx="4333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3" name="Picture 26" descr="bee4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88" y="4868863"/>
            <a:ext cx="130492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4" name="Picture 26" descr="bee4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5050" y="5499100"/>
            <a:ext cx="130492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8271" name="Straight Arrow Connector 16"/>
          <p:cNvCxnSpPr>
            <a:cxnSpLocks noChangeShapeType="1"/>
          </p:cNvCxnSpPr>
          <p:nvPr/>
        </p:nvCxnSpPr>
        <p:spPr bwMode="auto">
          <a:xfrm flipV="1">
            <a:off x="1476375" y="4946650"/>
            <a:ext cx="5595938" cy="355600"/>
          </a:xfrm>
          <a:prstGeom prst="straightConnector1">
            <a:avLst/>
          </a:prstGeom>
          <a:noFill/>
          <a:ln w="50800" algn="ctr">
            <a:solidFill>
              <a:srgbClr val="99CC00"/>
            </a:solidFill>
            <a:round/>
            <a:headEnd/>
            <a:tailEnd type="triangle" w="med" len="med"/>
          </a:ln>
        </p:spPr>
      </p:cxnSp>
      <p:pic>
        <p:nvPicPr>
          <p:cNvPr id="138273" name="Picture 10" descr="envelope1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0775" y="5181600"/>
            <a:ext cx="4333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0" descr="sat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2418696">
            <a:off x="539750" y="1484313"/>
            <a:ext cx="15113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26" descr="bee4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0" y="3644900"/>
            <a:ext cx="130492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CC00CC"/>
                </a:solidFill>
              </a:rPr>
              <a:t>The Polynomial based solution</a:t>
            </a:r>
            <a:r>
              <a:rPr lang="en-US" sz="4000" smtClean="0">
                <a:solidFill>
                  <a:srgbClr val="9900CC"/>
                </a:solidFill>
              </a:rPr>
              <a:t/>
            </a:r>
            <a:br>
              <a:rPr lang="en-US" sz="4000" smtClean="0">
                <a:solidFill>
                  <a:srgbClr val="9900CC"/>
                </a:solidFill>
              </a:rPr>
            </a:br>
            <a:r>
              <a:rPr lang="en-US" sz="3200" smtClean="0">
                <a:solidFill>
                  <a:srgbClr val="009999"/>
                </a:solidFill>
              </a:rPr>
              <a:t>input: regain consistency request</a:t>
            </a:r>
          </a:p>
        </p:txBody>
      </p:sp>
      <p:pic>
        <p:nvPicPr>
          <p:cNvPr id="55301" name="Picture 10" descr="bee_queen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13" y="3786188"/>
            <a:ext cx="1547812" cy="2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286625" y="3214688"/>
            <a:ext cx="1143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>
                <a:latin typeface="+mn-lt"/>
              </a:rPr>
              <a:t>leader</a:t>
            </a:r>
            <a:endParaRPr lang="en-US" sz="3200" kern="0" baseline="-25000" dirty="0">
              <a:latin typeface="+mn-lt"/>
            </a:endParaRPr>
          </a:p>
          <a:p>
            <a:pPr marL="742950" lvl="2" indent="-342900">
              <a:spcBef>
                <a:spcPct val="20000"/>
              </a:spcBef>
              <a:defRPr/>
            </a:pPr>
            <a:endParaRPr lang="en-US" sz="2400" kern="0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55303" name="Picture 26" descr="bee4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88" y="4868863"/>
            <a:ext cx="130492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26" descr="bee4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5050" y="5499100"/>
            <a:ext cx="130492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5" name="Picture 10" descr="envelope1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3663" y="4797425"/>
            <a:ext cx="4333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6" name="Picture 10" descr="envelope1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0638" y="4292600"/>
            <a:ext cx="4333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7" name="Picture 10" descr="envelope1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425" y="4581525"/>
            <a:ext cx="4333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8" name="Picture 10" descr="envelope1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1863" y="5014913"/>
            <a:ext cx="4333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9" name="Picture 10" descr="envelope1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3663" y="5302250"/>
            <a:ext cx="4333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10" name="Picture 10" descr="envelope1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425" y="5518150"/>
            <a:ext cx="4333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11" name="Picture 10" descr="envelope1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625" y="5084763"/>
            <a:ext cx="4333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603" name="Picture 27" descr="envelope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4116388"/>
            <a:ext cx="2519363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52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8493</TotalTime>
  <Words>2517</Words>
  <Application>Microsoft Office PowerPoint</Application>
  <PresentationFormat>On-screen Show (4:3)</PresentationFormat>
  <Paragraphs>796</Paragraphs>
  <Slides>76</Slides>
  <Notes>48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79" baseType="lpstr">
      <vt:lpstr>Modèle par défaut</vt:lpstr>
      <vt:lpstr>משוואה</vt:lpstr>
      <vt:lpstr>Visio</vt:lpstr>
      <vt:lpstr>Multi-Party Computation Forever  for Cloud Computing and Beyond  </vt:lpstr>
      <vt:lpstr>Secret Swarm Unit  Reactive K-Secret Sharing  </vt:lpstr>
      <vt:lpstr>Talk Outline</vt:lpstr>
      <vt:lpstr>The Polynomial Based Solution  Shamir’s (k,n)-threshold scheme</vt:lpstr>
      <vt:lpstr>The Polynomial Based counter</vt:lpstr>
      <vt:lpstr>The Polynomial based solution Swarm input: set</vt:lpstr>
      <vt:lpstr>The Polynomial based solution Swarm input: step</vt:lpstr>
      <vt:lpstr>The Polynomial based solution input: regain consistency request</vt:lpstr>
      <vt:lpstr>The Polynomial based solution input: regain consistency request</vt:lpstr>
      <vt:lpstr>The Polynomial based solution input: regain consistency reply</vt:lpstr>
      <vt:lpstr>The Polynomial based solution input: join request &amp; reply</vt:lpstr>
      <vt:lpstr>The Polynomial Based Solution (Corruptive Adversary)</vt:lpstr>
      <vt:lpstr>Talk Outline</vt:lpstr>
      <vt:lpstr>Our Chinese Remainder  Based Solution</vt:lpstr>
      <vt:lpstr>Swarm Input</vt:lpstr>
      <vt:lpstr>Talk Outline</vt:lpstr>
      <vt:lpstr>Virtual I/O Automaton</vt:lpstr>
      <vt:lpstr>Virtual I/O Automaton</vt:lpstr>
      <vt:lpstr>Talk Outline</vt:lpstr>
      <vt:lpstr>Conclusions</vt:lpstr>
      <vt:lpstr>Thank You!</vt:lpstr>
      <vt:lpstr>Swarming Secrets </vt:lpstr>
      <vt:lpstr>Talk Outline</vt:lpstr>
      <vt:lpstr>Objectives</vt:lpstr>
      <vt:lpstr>Adversary</vt:lpstr>
      <vt:lpstr>Secret sharing</vt:lpstr>
      <vt:lpstr>Join</vt:lpstr>
      <vt:lpstr>Leave</vt:lpstr>
      <vt:lpstr>Additional Operations</vt:lpstr>
      <vt:lpstr>Increase Threshold</vt:lpstr>
      <vt:lpstr>Decrease Threshold- t to t*</vt:lpstr>
      <vt:lpstr>Decrease Threshold- t to t*</vt:lpstr>
      <vt:lpstr>Decrease Threshold- t to t*</vt:lpstr>
      <vt:lpstr>Computation in a Swarm</vt:lpstr>
      <vt:lpstr>What is Hidden</vt:lpstr>
      <vt:lpstr>How is it Hidden?</vt:lpstr>
      <vt:lpstr>Architecture of a Swarm TM</vt:lpstr>
      <vt:lpstr>Perfectly Oblivious TM</vt:lpstr>
      <vt:lpstr>Perfectly Oblivious TM</vt:lpstr>
      <vt:lpstr>TM Transitions</vt:lpstr>
      <vt:lpstr>Encoding States &amp; Cells </vt:lpstr>
      <vt:lpstr>Computing a Transition</vt:lpstr>
      <vt:lpstr>Encoding State Transitions</vt:lpstr>
      <vt:lpstr>Encoding Symbol Transitions</vt:lpstr>
      <vt:lpstr>What about Privacy?</vt:lpstr>
      <vt:lpstr>Sharing States &amp; Symbols</vt:lpstr>
      <vt:lpstr>Thank You!!!  E.g. http://senseable.mit.edu/flyfire/</vt:lpstr>
      <vt:lpstr>Secret Sharing Krohn-Rhodes: Private and Perennial Distributed Computation</vt:lpstr>
      <vt:lpstr>Model</vt:lpstr>
      <vt:lpstr>The Setting</vt:lpstr>
      <vt:lpstr>Adversary Model</vt:lpstr>
      <vt:lpstr>Security</vt:lpstr>
      <vt:lpstr>Why not MPC?</vt:lpstr>
      <vt:lpstr>FSA</vt:lpstr>
      <vt:lpstr>Our Scheme</vt:lpstr>
      <vt:lpstr>Contributions</vt:lpstr>
      <vt:lpstr>A simple Case</vt:lpstr>
      <vt:lpstr>Permutation Automaton</vt:lpstr>
      <vt:lpstr>Initialization: Secret Sharing</vt:lpstr>
      <vt:lpstr>Online Phase</vt:lpstr>
      <vt:lpstr>Reconstruction</vt:lpstr>
      <vt:lpstr>The Full Solution</vt:lpstr>
      <vt:lpstr>What’s Missing?</vt:lpstr>
      <vt:lpstr>Reset Automaton</vt:lpstr>
      <vt:lpstr>Cascade/Wreath Product</vt:lpstr>
      <vt:lpstr>Homomorphic Representation</vt:lpstr>
      <vt:lpstr>Krohn-Rhodes Theory</vt:lpstr>
      <vt:lpstr>Initialization: Decomposition</vt:lpstr>
      <vt:lpstr>Initialization: Secret Sharing</vt:lpstr>
      <vt:lpstr>Party Input</vt:lpstr>
      <vt:lpstr>Party Initialization</vt:lpstr>
      <vt:lpstr>Online Phase</vt:lpstr>
      <vt:lpstr>Reconstruction</vt:lpstr>
      <vt:lpstr>Example: Gen. Decision Tree</vt:lpstr>
      <vt:lpstr>Summary</vt:lpstr>
      <vt:lpstr>Thank You!!!</vt:lpstr>
    </vt:vector>
  </TitlesOfParts>
  <Company>LRI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Khaldoun Al Agha</dc:creator>
  <cp:lastModifiedBy>admin</cp:lastModifiedBy>
  <cp:revision>558</cp:revision>
  <cp:lastPrinted>2005-09-22T14:08:39Z</cp:lastPrinted>
  <dcterms:created xsi:type="dcterms:W3CDTF">2003-05-23T09:26:17Z</dcterms:created>
  <dcterms:modified xsi:type="dcterms:W3CDTF">2013-05-28T17:38:54Z</dcterms:modified>
</cp:coreProperties>
</file>