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1" r:id="rId2"/>
    <p:sldId id="442" r:id="rId3"/>
    <p:sldId id="448" r:id="rId4"/>
    <p:sldId id="432" r:id="rId5"/>
    <p:sldId id="437" r:id="rId6"/>
    <p:sldId id="322" r:id="rId7"/>
    <p:sldId id="425" r:id="rId8"/>
    <p:sldId id="452" r:id="rId9"/>
    <p:sldId id="449" r:id="rId10"/>
    <p:sldId id="424" r:id="rId11"/>
    <p:sldId id="429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50" r:id="rId23"/>
    <p:sldId id="434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27" r:id="rId34"/>
    <p:sldId id="472" r:id="rId35"/>
    <p:sldId id="473" r:id="rId36"/>
    <p:sldId id="474" r:id="rId37"/>
    <p:sldId id="475" r:id="rId38"/>
    <p:sldId id="451" r:id="rId39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斌文" initials="吴" lastIdx="6" clrIdx="0">
    <p:extLst>
      <p:ext uri="{19B8F6BF-5375-455C-9EA6-DF929625EA0E}">
        <p15:presenceInfo xmlns:p15="http://schemas.microsoft.com/office/powerpoint/2012/main" userId="60d7e08ba4af15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91"/>
    <a:srgbClr val="CF0E1C"/>
    <a:srgbClr val="016371"/>
    <a:srgbClr val="019287"/>
    <a:srgbClr val="EC6E0E"/>
    <a:srgbClr val="9F624F"/>
    <a:srgbClr val="906B82"/>
    <a:srgbClr val="E6C1B9"/>
    <a:srgbClr val="8F847D"/>
    <a:srgbClr val="5AA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82609" autoAdjust="0"/>
  </p:normalViewPr>
  <p:slideViewPr>
    <p:cSldViewPr>
      <p:cViewPr varScale="1">
        <p:scale>
          <a:sx n="83" d="100"/>
          <a:sy n="83" d="100"/>
        </p:scale>
        <p:origin x="1254" y="162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9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0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1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下面使用 </a:t>
            </a:r>
            <a:r>
              <a:rPr lang="en-US" altLang="zh-CN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MPI </a:t>
            </a:r>
            <a:r>
              <a:rPr lang="zh-CN" altLang="en-US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并行计算加快这一算法，将数组分为 </a:t>
            </a:r>
            <a:r>
              <a:rPr lang="en-US" altLang="zh-CN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个连续的块，每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个块的大小基本相等，为了平衡负载，要给每个进程分配 </a:t>
            </a:r>
            <a:r>
              <a:rPr lang="en-US" altLang="zh-CN" sz="1800" dirty="0">
                <a:solidFill>
                  <a:srgbClr val="4F81BD"/>
                </a:solidFill>
                <a:effectLst/>
                <a:latin typeface="Cambria Math" panose="02040503050406030204" pitchFamily="18" charset="0"/>
              </a:rPr>
              <a:t>[ </a:t>
            </a:r>
            <a:r>
              <a:rPr lang="zh-CN" altLang="en-US" sz="1800" dirty="0">
                <a:solidFill>
                  <a:srgbClr val="4F81BD"/>
                </a:solidFill>
                <a:effectLst/>
                <a:latin typeface="Cambria Math" panose="02040503050406030204" pitchFamily="18" charset="0"/>
              </a:rPr>
              <a:t>𝑛 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zh-CN" altLang="en-US" sz="1800" dirty="0">
                <a:solidFill>
                  <a:srgbClr val="4F81BD"/>
                </a:solidFill>
                <a:effectLst/>
                <a:latin typeface="Cambria Math" panose="02040503050406030204" pitchFamily="18" charset="0"/>
              </a:rPr>
              <a:t>𝑝 </a:t>
            </a:r>
            <a:r>
              <a:rPr lang="en-US" altLang="zh-CN" sz="1800" dirty="0">
                <a:solidFill>
                  <a:srgbClr val="4F81BD"/>
                </a:solidFill>
                <a:effectLst/>
                <a:latin typeface="Cambria Math" panose="02040503050406030204" pitchFamily="18" charset="0"/>
              </a:rPr>
              <a:t>] </a:t>
            </a:r>
            <a:r>
              <a:rPr lang="zh-CN" altLang="en-US" sz="1800" dirty="0">
                <a:solidFill>
                  <a:srgbClr val="4F81B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6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04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9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45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57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3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2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96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97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8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当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便可以称为“线性加速比”，即当某一并行算法的加速比为理想加速比时，若将处理器数量加倍，执行速度也会加倍，但是在规模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1,0000,0000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的情况下除了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优化和去广播优化，其他两种优化并没有表现这种趋势，初步分析认为可能是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占据了程序的一部分。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不难看出，在原始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和优化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中，上述三种加速比情况均未出现；而在优化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（去广播优化）中，在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12-16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进程阶段出现了</a:t>
            </a:r>
            <a:r>
              <a:rPr lang="zh-CN" altLang="zh-CN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线性加速比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20-24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进程阶段出现了超线性加速比，而在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8-12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进程阶段出现了病态加速比；在优化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优化）中，在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4-8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20-24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进程阶段出现了线性加速比，而在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12-16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24-32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进程阶段出现了病态加速比。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对于超线性加速比的情况，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维基百科得知，超线性加速比有几种可能的成因，如现代计算机的存储层次不同所带来的“高速缓存效应”；具体来说，较之顺序计算，在并行计算中，不仅参与计算的处理器数量更多，不同处理器的高速缓存也集合使用。而有鉴于此，集合的缓存便足以提供计算所需的存储量，算法执行时便不必使用速度较慢的内存，因而存储器读些时间便能大幅降低，这便对实际计算产生了额外的加速效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6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7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2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31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74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1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53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18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由此可见，随着核数的增加，通讯时间和额外开销的影响也越来越大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45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42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3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3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8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0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4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4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3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4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4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2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2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https://blog.csdn.net/ZengGL24/article/details/108693795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docs.microsoft.com/en-us/message-passing-interface/microsoft-mp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" y="1419621"/>
            <a:ext cx="4961097" cy="2520279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D38ABDFD-A8C1-4C7C-9F9D-6CE212C606C7}"/>
              </a:ext>
            </a:extLst>
          </p:cNvPr>
          <p:cNvSpPr/>
          <p:nvPr/>
        </p:nvSpPr>
        <p:spPr>
          <a:xfrm rot="10800000">
            <a:off x="3770691" y="1419622"/>
            <a:ext cx="5364088" cy="2520278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E0E458-EB69-45BE-8D89-FED4D6E1D95B}"/>
              </a:ext>
            </a:extLst>
          </p:cNvPr>
          <p:cNvCxnSpPr/>
          <p:nvPr/>
        </p:nvCxnSpPr>
        <p:spPr>
          <a:xfrm>
            <a:off x="2539312" y="0"/>
            <a:ext cx="1296144" cy="23762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70DD94-34C7-4C2A-9018-799B9A1CE9E1}"/>
              </a:ext>
            </a:extLst>
          </p:cNvPr>
          <p:cNvCxnSpPr/>
          <p:nvPr/>
        </p:nvCxnSpPr>
        <p:spPr>
          <a:xfrm>
            <a:off x="3445269" y="278360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DA9F77-1B86-4E21-A6D6-8D95309EC0DA}"/>
              </a:ext>
            </a:extLst>
          </p:cNvPr>
          <p:cNvSpPr txBox="1"/>
          <p:nvPr/>
        </p:nvSpPr>
        <p:spPr>
          <a:xfrm>
            <a:off x="4469984" y="2325817"/>
            <a:ext cx="445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基于</a:t>
            </a:r>
            <a:r>
              <a:rPr lang="en-US" altLang="zh-CN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MPI</a:t>
            </a:r>
            <a:r>
              <a:rPr lang="zh-CN" altLang="en-US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的埃拉托斯特尼筛法的并行化设计、实现与结果分析</a:t>
            </a:r>
            <a:r>
              <a:rPr lang="en-US" altLang="zh-CN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》</a:t>
            </a:r>
            <a:endParaRPr lang="zh-CN" altLang="en-US" sz="2000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A0011-A8D2-495E-9A68-272CCCA722DF}"/>
              </a:ext>
            </a:extLst>
          </p:cNvPr>
          <p:cNvSpPr txBox="1"/>
          <p:nvPr/>
        </p:nvSpPr>
        <p:spPr>
          <a:xfrm>
            <a:off x="5721036" y="3329184"/>
            <a:ext cx="188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汇报人：</a:t>
            </a:r>
            <a:r>
              <a:rPr lang="zh-CN" altLang="en-US" sz="1400" spc="300" dirty="0">
                <a:solidFill>
                  <a:schemeClr val="bg1"/>
                </a:solidFill>
                <a:latin typeface="方正黑体简体" panose="02010601030101010101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吴斌文</a:t>
            </a:r>
            <a:endParaRPr lang="zh-CN" altLang="en-US" sz="14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28144"/>
            <a:ext cx="795043" cy="7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9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B76A5B-7817-404D-BB5F-4EC79E7E53FB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1" name="矩形 1">
              <a:extLst>
                <a:ext uri="{FF2B5EF4-FFF2-40B4-BE49-F238E27FC236}">
                  <a16:creationId xmlns:a16="http://schemas.microsoft.com/office/drawing/2014/main" id="{EADA088C-8704-44F9-BAF2-390CB90A00D2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737C2E-8472-4182-AE6D-844B1F8B86B3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3FB9FC6-D1E0-ADBB-7988-2322F0A57153}"/>
              </a:ext>
            </a:extLst>
          </p:cNvPr>
          <p:cNvGrpSpPr/>
          <p:nvPr/>
        </p:nvGrpSpPr>
        <p:grpSpPr>
          <a:xfrm>
            <a:off x="916287" y="1057091"/>
            <a:ext cx="837594" cy="789299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AA38151-27D5-E9EA-C304-EBDFA8FD536E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0C840E1C-DC7D-C070-6FB9-AFA3363168A0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47496A9-2CA4-C301-EE0B-401089AF4179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5F795926-7135-1C35-268E-B744AF6BD8F4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TextBox 23">
            <a:extLst>
              <a:ext uri="{FF2B5EF4-FFF2-40B4-BE49-F238E27FC236}">
                <a16:creationId xmlns:a16="http://schemas.microsoft.com/office/drawing/2014/main" id="{A78F7ABE-ACEF-69BB-1565-F78587AE37A3}"/>
              </a:ext>
            </a:extLst>
          </p:cNvPr>
          <p:cNvSpPr txBox="1"/>
          <p:nvPr/>
        </p:nvSpPr>
        <p:spPr>
          <a:xfrm>
            <a:off x="-84154" y="1282605"/>
            <a:ext cx="1512168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串行</a:t>
            </a: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875232D1-BF91-8AC3-DABD-7283D7EF2391}"/>
              </a:ext>
            </a:extLst>
          </p:cNvPr>
          <p:cNvSpPr txBox="1"/>
          <p:nvPr/>
        </p:nvSpPr>
        <p:spPr>
          <a:xfrm>
            <a:off x="1487176" y="1277588"/>
            <a:ext cx="1512168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并行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E7C10A49-4CBE-32ED-445D-77C699C2D353}"/>
              </a:ext>
            </a:extLst>
          </p:cNvPr>
          <p:cNvSpPr txBox="1"/>
          <p:nvPr/>
        </p:nvSpPr>
        <p:spPr>
          <a:xfrm>
            <a:off x="4089643" y="2728372"/>
            <a:ext cx="1512168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ECB0F8CF-B5A0-CB53-0CCD-2626364272D0}"/>
              </a:ext>
            </a:extLst>
          </p:cNvPr>
          <p:cNvSpPr txBox="1"/>
          <p:nvPr/>
        </p:nvSpPr>
        <p:spPr>
          <a:xfrm>
            <a:off x="3489921" y="1284983"/>
            <a:ext cx="1512168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去偶数优化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91C74B86-2659-E6A4-E2C5-502D7A49C9C4}"/>
              </a:ext>
            </a:extLst>
          </p:cNvPr>
          <p:cNvSpPr txBox="1"/>
          <p:nvPr/>
        </p:nvSpPr>
        <p:spPr>
          <a:xfrm>
            <a:off x="3560905" y="2746577"/>
            <a:ext cx="1512168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去广播优化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2A8FA5DC-E676-84D1-C04E-DD0CF0E75816}"/>
              </a:ext>
            </a:extLst>
          </p:cNvPr>
          <p:cNvSpPr txBox="1"/>
          <p:nvPr/>
        </p:nvSpPr>
        <p:spPr>
          <a:xfrm>
            <a:off x="5148064" y="4227934"/>
            <a:ext cx="4104456" cy="33214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分块筛选，提高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Cache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命中率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FEE1E9E-1848-DBED-FA49-C6FFBD2765DD}"/>
              </a:ext>
            </a:extLst>
          </p:cNvPr>
          <p:cNvGrpSpPr/>
          <p:nvPr/>
        </p:nvGrpSpPr>
        <p:grpSpPr>
          <a:xfrm>
            <a:off x="2894010" y="1049009"/>
            <a:ext cx="837594" cy="789299"/>
            <a:chOff x="4525013" y="1808163"/>
            <a:chExt cx="1782762" cy="1373187"/>
          </a:xfrm>
          <a:solidFill>
            <a:srgbClr val="0070C0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49A381F-AA0A-F34C-E239-B5963D3DCB23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868F728-BBDE-709A-47D4-D3AFC3820680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5D54FE5B-2BC6-41AD-79B1-B5072509BBCC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C500BDAE-FC1F-F058-0522-DE16ACCA554E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1787AE8-719E-BB09-69EB-6F1F43863A7A}"/>
              </a:ext>
            </a:extLst>
          </p:cNvPr>
          <p:cNvGrpSpPr/>
          <p:nvPr/>
        </p:nvGrpSpPr>
        <p:grpSpPr>
          <a:xfrm rot="5400000">
            <a:off x="4130171" y="1807594"/>
            <a:ext cx="837594" cy="789299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561ED03-9411-B28F-B336-D970E54B054C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E72F1E71-0DB8-48CC-FF9A-51164527FB9D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A81E54F1-BC43-5061-DCB9-EF91FA0326A3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49CAB08A-095A-0EF9-06CA-3D299289C1C6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3337BD6-70FE-8DF1-4B03-48D66DB043CB}"/>
              </a:ext>
            </a:extLst>
          </p:cNvPr>
          <p:cNvGrpSpPr/>
          <p:nvPr/>
        </p:nvGrpSpPr>
        <p:grpSpPr>
          <a:xfrm rot="2588480">
            <a:off x="4770859" y="3347533"/>
            <a:ext cx="837594" cy="789299"/>
            <a:chOff x="4525013" y="1808163"/>
            <a:chExt cx="1782762" cy="1373187"/>
          </a:xfrm>
          <a:solidFill>
            <a:srgbClr val="0070C0"/>
          </a:solidFill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723BA19-DC28-6FED-9867-714426878BB1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8F604BD2-09D5-F8E7-8BE0-92F5FADD7C80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F889C6D0-4A4E-C718-1FA0-9BF5C695973D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BC4417F5-E599-2D3C-7FB9-D918312193D4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9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串行算法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908BA-D53B-D11D-4D8C-CAB9C78CA3F8}"/>
              </a:ext>
            </a:extLst>
          </p:cNvPr>
          <p:cNvSpPr txBox="1"/>
          <p:nvPr/>
        </p:nvSpPr>
        <p:spPr>
          <a:xfrm>
            <a:off x="8722" y="658892"/>
            <a:ext cx="4131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70C0"/>
                </a:solidFill>
                <a:ea typeface="宋体" panose="02010600030101010101" pitchFamily="2" charset="-122"/>
              </a:rPr>
              <a:t>在开始前，让我们再回顾一下</a:t>
            </a:r>
            <a:r>
              <a:rPr lang="en-US" altLang="zh-CN" sz="1600" kern="100" dirty="0">
                <a:solidFill>
                  <a:srgbClr val="0070C0"/>
                </a:solidFill>
                <a:ea typeface="宋体" panose="02010600030101010101" pitchFamily="2" charset="-122"/>
              </a:rPr>
              <a:t>Eratosthenes</a:t>
            </a:r>
            <a:r>
              <a:rPr lang="zh-CN" altLang="en-US" sz="1600" kern="100" dirty="0">
                <a:solidFill>
                  <a:srgbClr val="0070C0"/>
                </a:solidFill>
                <a:ea typeface="宋体" panose="02010600030101010101" pitchFamily="2" charset="-122"/>
              </a:rPr>
              <a:t>筛法的步骤：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6C1E08-C54B-A21B-274C-D76462DF48A2}"/>
                  </a:ext>
                </a:extLst>
              </p:cNvPr>
              <p:cNvSpPr txBox="1"/>
              <p:nvPr/>
            </p:nvSpPr>
            <p:spPr>
              <a:xfrm>
                <a:off x="88723" y="1275606"/>
                <a:ext cx="369147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1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、创建一个自然数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2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3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4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…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n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的列表，其中所有自然数都被标记为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0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。</a:t>
                </a:r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2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、令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k=2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，它是列表中第一个未被标记的自然数。</a:t>
                </a:r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3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、重复下面步骤，直到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&gt;</m:t>
                    </m:r>
                    <m:r>
                      <a:rPr lang="en-US" altLang="zh-CN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𝑛</m:t>
                    </m:r>
                    <m:r>
                      <a:rPr lang="zh-CN" altLang="zh-CN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为止。</m:t>
                    </m:r>
                  </m:oMath>
                </a14:m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（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a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）找出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和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n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之间的是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k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的倍数的数并标记为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1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。</a:t>
                </a:r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（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b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）找到比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k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大的未被标记的数中最小的那个，令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k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等于这个数。</a:t>
                </a:r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4</a:t>
                </a:r>
                <a:r>
                  <a:rPr lang="zh-CN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、列表中未被标记的数就是质数。</a:t>
                </a:r>
                <a:endParaRPr lang="zh-CN" altLang="zh-CN" sz="1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6C1E08-C54B-A21B-274C-D76462D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3" y="1275606"/>
                <a:ext cx="3691474" cy="3416320"/>
              </a:xfrm>
              <a:prstGeom prst="rect">
                <a:avLst/>
              </a:prstGeom>
              <a:blipFill>
                <a:blip r:embed="rId5"/>
                <a:stretch>
                  <a:fillRect l="-1488" t="-1248" r="-7603" b="-1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CC7688B-ADAF-8C1A-0201-72C93A593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272" y="1008766"/>
            <a:ext cx="3092661" cy="2322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8C649F-801A-FD9D-DD01-E9D26F6C368E}"/>
                  </a:ext>
                </a:extLst>
              </p:cNvPr>
              <p:cNvSpPr txBox="1"/>
              <p:nvPr/>
            </p:nvSpPr>
            <p:spPr>
              <a:xfrm>
                <a:off x="5747785" y="3498870"/>
                <a:ext cx="590881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100" dirty="0">
                    <a:solidFill>
                      <a:srgbClr val="CF0E1C"/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𝑛𝑙𝑛</m:t>
                    </m:r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100" i="1">
                        <a:solidFill>
                          <a:srgbClr val="CF0E1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100" dirty="0">
                  <a:solidFill>
                    <a:srgbClr val="CF0E1C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8C649F-801A-FD9D-DD01-E9D26F6C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85" y="3498870"/>
                <a:ext cx="5908812" cy="261610"/>
              </a:xfrm>
              <a:prstGeom prst="rect">
                <a:avLst/>
              </a:prstGeom>
              <a:blipFill>
                <a:blip r:embed="rId7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2250ED2-6FFB-933A-CEC6-F29751FED359}"/>
                  </a:ext>
                </a:extLst>
              </p:cNvPr>
              <p:cNvSpPr txBox="1"/>
              <p:nvPr/>
            </p:nvSpPr>
            <p:spPr>
              <a:xfrm>
                <a:off x="4499992" y="3822978"/>
                <a:ext cx="4464496" cy="1035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内层循环一共计算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÷</m:t>
                        </m:r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en-US" altLang="zh-CN" sz="11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循环总数</a:t>
                </a:r>
                <a14:m>
                  <m:oMath xmlns:m="http://schemas.openxmlformats.org/officeDocument/2006/math"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≈</m:t>
                    </m:r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d>
                      <m:dPr>
                        <m:ctrlPr>
                          <a:rPr lang="zh-CN" altLang="zh-CN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+…+</m:t>
                        </m:r>
                        <m:f>
                          <m:fPr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11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zh-CN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rad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rad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−1)/2</m:t>
                    </m:r>
                  </m:oMath>
                </a14:m>
                <a:r>
                  <a:rPr lang="en-US" altLang="zh-CN" sz="11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又因为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1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sz="11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11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func>
                          <m:funcPr>
                            <m:ctrlPr>
                              <a:rPr lang="zh-CN" altLang="zh-CN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1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 </m:t>
                            </m:r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𝛾</m:t>
                            </m:r>
                            <m:r>
                              <a:rPr lang="en-US" altLang="zh-CN" sz="11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11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:r>
                  <a:rPr lang="en-US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n-&gt;</a:t>
                </a:r>
                <a14:m>
                  <m:oMath xmlns:m="http://schemas.openxmlformats.org/officeDocument/2006/math">
                    <m:r>
                      <a:rPr lang="en-US" altLang="zh-CN" sz="11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∞</m:t>
                    </m:r>
                  </m:oMath>
                </a14:m>
                <a:r>
                  <a:rPr lang="en-US" altLang="zh-CN" sz="11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11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时，</a:t>
                </a:r>
                <a:r>
                  <a:rPr lang="en-US" altLang="zh-CN" sz="1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 sz="11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𝑙𝑛𝑛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 sz="11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𝑛𝑙𝑛𝑛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100" dirty="0"/>
              </a:p>
              <a:p>
                <a:pPr algn="just"/>
                <a:endParaRPr lang="zh-CN" altLang="zh-CN" sz="11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2250ED2-6FFB-933A-CEC6-F29751FED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822978"/>
                <a:ext cx="4464496" cy="1035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AE0F2F7-7E53-11CA-5122-D69DEE458055}"/>
              </a:ext>
            </a:extLst>
          </p:cNvPr>
          <p:cNvCxnSpPr>
            <a:cxnSpLocks/>
          </p:cNvCxnSpPr>
          <p:nvPr/>
        </p:nvCxnSpPr>
        <p:spPr>
          <a:xfrm>
            <a:off x="4139952" y="469697"/>
            <a:ext cx="0" cy="438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C3EB41D-E7C8-239F-4F41-2A2E58BA7765}"/>
              </a:ext>
            </a:extLst>
          </p:cNvPr>
          <p:cNvCxnSpPr/>
          <p:nvPr/>
        </p:nvCxnSpPr>
        <p:spPr>
          <a:xfrm>
            <a:off x="4283968" y="3414885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MPI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并行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942110-104C-3CC3-88B9-9618A5180AAE}"/>
                  </a:ext>
                </a:extLst>
              </p:cNvPr>
              <p:cNvSpPr txBox="1"/>
              <p:nvPr/>
            </p:nvSpPr>
            <p:spPr>
              <a:xfrm>
                <a:off x="1284078" y="1067484"/>
                <a:ext cx="7024022" cy="190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1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、首先计算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𝑟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=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𝑛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 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𝑚𝑜𝑑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 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 ,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前</a:t>
                </a:r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r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个进程分配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[</m:t>
                    </m:r>
                    <m:f>
                      <m:f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den>
                    </m:f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个元素</a:t>
                </a:r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r>
                  <a:rPr lang="en-US" altLang="zh-CN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2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、进程</a:t>
                </a:r>
                <a:r>
                  <a:rPr lang="en-US" altLang="zh-CN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i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控制的第一个元素是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min</m:t>
                    </m:r>
                    <m: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⁡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(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𝑖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,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𝑟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,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最后一个元素是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+</m:t>
                    </m:r>
                    <m:func>
                      <m:func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+1,</m:t>
                            </m:r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−1,</m:t>
                    </m:r>
                  </m:oMath>
                </a14:m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对特定元素</a:t>
                </a:r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j</a:t>
                </a:r>
                <a:r>
                  <a:rPr lang="zh-CN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，控制它的进程是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𝑗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黑体" panose="02010609060101010101" pitchFamily="49" charset="-122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黑体" panose="02010609060101010101" pitchFamily="49" charset="-122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𝑗</m:t>
                                    </m:r>
                                    <m:r>
                                      <a:rPr lang="en-US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𝑟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黑体" panose="02010609060101010101" pitchFamily="49" charset="-122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黑体" panose="02010609060101010101" pitchFamily="49" charset="-122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zh-CN" altLang="zh-CN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942110-104C-3CC3-88B9-9618A5180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78" y="1067484"/>
                <a:ext cx="7024022" cy="1908984"/>
              </a:xfrm>
              <a:prstGeom prst="rect">
                <a:avLst/>
              </a:prstGeom>
              <a:blipFill>
                <a:blip r:embed="rId4"/>
                <a:stretch>
                  <a:fillRect l="-781" t="-958" r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32C27B0-7DDA-80AE-120B-A74A65AA4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09" y="3208803"/>
            <a:ext cx="8904762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MPI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并行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6E2DF4-C9FE-6A98-CD39-81732AFC66C3}"/>
                  </a:ext>
                </a:extLst>
              </p:cNvPr>
              <p:cNvSpPr txBox="1"/>
              <p:nvPr/>
            </p:nvSpPr>
            <p:spPr>
              <a:xfrm>
                <a:off x="1648384" y="1078720"/>
                <a:ext cx="5908812" cy="1363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3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0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进程分到的数据块的大小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𝑝𝑟𝑜𝑐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0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𝑠𝑖𝑧𝑒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我们用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0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进程来存储步骤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3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b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）中用于筛选的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k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值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即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2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的质数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，所以程序运行的前提要求是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2+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𝑝𝑟𝑜𝑐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0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𝑠𝑖𝑧𝑒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≥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𝑖𝑛𝑡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𝑠𝑞𝑟𝑡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(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𝑑𝑜𝑢𝑏𝑙𝑒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𝑛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6E2DF4-C9FE-6A98-CD39-81732AFC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84" y="1078720"/>
                <a:ext cx="5908812" cy="1363515"/>
              </a:xfrm>
              <a:prstGeom prst="rect">
                <a:avLst/>
              </a:prstGeom>
              <a:blipFill>
                <a:blip r:embed="rId4"/>
                <a:stretch>
                  <a:fillRect l="-825" r="-825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3BD151-E11F-39EC-3264-DBFFB5F00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381" y="2640883"/>
            <a:ext cx="5695238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MPI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并行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A33FF7-B6AD-CCF7-C0C2-507F1872478E}"/>
              </a:ext>
            </a:extLst>
          </p:cNvPr>
          <p:cNvSpPr txBox="1"/>
          <p:nvPr/>
        </p:nvSpPr>
        <p:spPr>
          <a:xfrm>
            <a:off x="1617594" y="883060"/>
            <a:ext cx="5908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、对每个进程都提供一个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marked[size]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这样的数组，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prime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保存当前用于筛选的质数，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first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表示进程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中第一个要求被筛掉的数对应的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marked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数组的下标。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index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用于步骤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）中找到的比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prime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大的未被标记的数中最小的那个数，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index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进程专属。核心部分的程序为：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58BBDF-9903-882D-37BB-E47C018A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" y="2342124"/>
            <a:ext cx="4133664" cy="2153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ED21B6-329A-211A-F06E-2BCE8349A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784" y="2342123"/>
            <a:ext cx="4970182" cy="194244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3D63F1-E05E-EEAD-9C08-2070193BF8D5}"/>
              </a:ext>
            </a:extLst>
          </p:cNvPr>
          <p:cNvSpPr txBox="1"/>
          <p:nvPr/>
        </p:nvSpPr>
        <p:spPr>
          <a:xfrm>
            <a:off x="254972" y="4530869"/>
            <a:ext cx="863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其中</a:t>
            </a:r>
            <a:r>
              <a:rPr lang="en-US" altLang="zh-CN" kern="10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MPI_Bcast</a:t>
            </a:r>
            <a:r>
              <a:rPr lang="en-US" altLang="zh-CN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(&amp;</a:t>
            </a:r>
            <a:r>
              <a:rPr lang="en-US" altLang="zh-CN" kern="100" dirty="0" err="1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buffer,count,datatype,root,comm</a:t>
            </a:r>
            <a:r>
              <a:rPr lang="en-US" altLang="zh-CN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表示标号为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root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的进程发送相同的消息给通信域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comm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中所有的进程，消息的内容为三元组：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&amp;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buffer,count,datatype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MPI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并行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2686037" y="-79772"/>
            <a:ext cx="3771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时间复杂度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70C68B-31E2-E3B4-A79C-5CA115719842}"/>
                  </a:ext>
                </a:extLst>
              </p:cNvPr>
              <p:cNvSpPr txBox="1"/>
              <p:nvPr/>
            </p:nvSpPr>
            <p:spPr>
              <a:xfrm>
                <a:off x="1456146" y="1131590"/>
                <a:ext cx="7004286" cy="384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𝜒</m:t>
                    </m:r>
                  </m:oMath>
                </a14:m>
                <a:r>
                  <a:rPr lang="zh-CN" altLang="zh-CN" sz="20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：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执行二元操作所需要的时间。</a:t>
                </a:r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zh-CN" sz="20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：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经由通道将一个整数传到另一个通道所需要的时间。</a:t>
                </a:r>
                <a:endParaRPr lang="en-US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zh-CN" sz="20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素数定理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𝜋</m:t>
                    </m:r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~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𝑙𝑛𝑥</m:t>
                        </m:r>
                      </m:den>
                    </m:f>
                    <m:r>
                      <a:rPr lang="zh-CN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𝜋</m:t>
                    </m:r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表示不超过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x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的素数的个数。</a:t>
                </a:r>
                <a:endParaRPr lang="en-US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0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2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内，找到一个质数需要一个广播，所以通信的预期时间为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func>
                          </m:den>
                        </m:f>
                      </m:e>
                    </m:d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𝜆</m:t>
                    </m:r>
                    <m:func>
                      <m:func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e>
                    </m:func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，对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n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个质数，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p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个进程，需要筛选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次，一共需要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，又因为素数的倒数和为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~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𝑂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(</m:t>
                        </m:r>
                        <m:func>
                          <m:func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，所以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p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个进程的筛选的预期时间粗略估计为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𝜒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(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𝑛</m:t>
                    </m:r>
                    <m:func>
                      <m:func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)/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sz="20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,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总预期时间为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𝜒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(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𝑛</m:t>
                    </m:r>
                    <m:func>
                      <m:func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>
                            <a:latin typeface="Cambria Math" panose="02040503050406030204" pitchFamily="18" charset="0"/>
                            <a:cs typeface="黑体" panose="02010609060101010101" pitchFamily="49" charset="-122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latin typeface="Cambria Math" panose="02040503050406030204" pitchFamily="18" charset="0"/>
                                <a:cs typeface="黑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)/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𝑝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 +</m:t>
                    </m:r>
                    <m:d>
                      <m:d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func>
                          </m:den>
                        </m:f>
                      </m:e>
                    </m:d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𝜆</m:t>
                    </m:r>
                    <m:func>
                      <m:func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e>
                    </m:func>
                    <m:r>
                      <a:rPr lang="zh-CN" altLang="zh-CN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70C68B-31E2-E3B4-A79C-5CA11571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46" y="1131590"/>
                <a:ext cx="7004286" cy="3846309"/>
              </a:xfrm>
              <a:prstGeom prst="rect">
                <a:avLst/>
              </a:prstGeom>
              <a:blipFill>
                <a:blip r:embed="rId4"/>
                <a:stretch>
                  <a:fillRect l="-957" t="-126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2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去偶数优化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855F78-B656-26ED-E5D8-5210FBC82DD5}"/>
                  </a:ext>
                </a:extLst>
              </p:cNvPr>
              <p:cNvSpPr txBox="1"/>
              <p:nvPr/>
            </p:nvSpPr>
            <p:spPr>
              <a:xfrm>
                <a:off x="1781858" y="881272"/>
                <a:ext cx="59088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利用已知</a:t>
                </a:r>
                <a:r>
                  <a:rPr lang="zh-CN" altLang="zh-CN" sz="18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除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2 </a:t>
                </a:r>
                <a:r>
                  <a:rPr lang="zh-CN" altLang="zh-CN" sz="18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以外的所有偶数都不是素数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的常识，可以将待筛选数字总量减半，从而提高筛选效率。关键在于数组减半，找到新的索引映射，以及首个倍数（非素数）的位置。这样筛选的预期时间约为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𝜒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𝑛</m:t>
                    </m:r>
                    <m:func>
                      <m:func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)/(2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𝑝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zh-CN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855F78-B656-26ED-E5D8-5210FBC8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58" y="881272"/>
                <a:ext cx="5908812" cy="1200329"/>
              </a:xfrm>
              <a:prstGeom prst="rect">
                <a:avLst/>
              </a:prstGeom>
              <a:blipFill>
                <a:blip r:embed="rId4"/>
                <a:stretch>
                  <a:fillRect l="-825" t="-3061" r="-825" b="-6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2B0DFDD-1A49-227D-2B32-38D47DD0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672" y="2393176"/>
            <a:ext cx="2923809" cy="2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7A654E-D972-0BF4-AEFC-90F1B9BBE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2855430"/>
            <a:ext cx="4248472" cy="1822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10623F-F069-2B7F-EA2A-EA5C7B39A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577" y="2855430"/>
            <a:ext cx="4641087" cy="1898856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0C2FEE-C51D-2A91-CA30-DEF8D2EA8826}"/>
              </a:ext>
            </a:extLst>
          </p:cNvPr>
          <p:cNvCxnSpPr/>
          <p:nvPr/>
        </p:nvCxnSpPr>
        <p:spPr>
          <a:xfrm>
            <a:off x="182004" y="2113228"/>
            <a:ext cx="8749144" cy="2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去偶数优化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F9187B-3296-F693-5DE8-9019445A3A01}"/>
              </a:ext>
            </a:extLst>
          </p:cNvPr>
          <p:cNvSpPr txBox="1"/>
          <p:nvPr/>
        </p:nvSpPr>
        <p:spPr>
          <a:xfrm>
            <a:off x="107504" y="861965"/>
            <a:ext cx="435940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①当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=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，考虑序列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15 17 19 21 23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，则满足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% prime == 0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，所以索引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0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即第一个数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15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的倍数，这个很好理解。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②当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=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，考虑序列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3 5 7 9 11 13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，则满足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prime * prime 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first = (prime * prime -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/ 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即第一个非素数索引为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即值为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9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，这个和前面的一样，主要是减去一个偏移，不难理解。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比较难以理解的是后面两个判断：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③当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=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，考虑序列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17 19 21 23 25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，则满足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prime * prime &lt;=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，并且满足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% prime % 2 == 0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first = prime - ((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% prime) / 2)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，即第一个非素数的位置为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0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，即值为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④当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=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，考虑序列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11 13 15 17 19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，则满足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prime * prime &lt;=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，并且满足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% prime % 2 != 0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first = (prime -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low_value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% prime)) / 2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，即第一个非素数索引为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，即值为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15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2997D-2048-00A8-CBCA-A273623AA932}"/>
              </a:ext>
            </a:extLst>
          </p:cNvPr>
          <p:cNvSpPr txBox="1"/>
          <p:nvPr/>
        </p:nvSpPr>
        <p:spPr>
          <a:xfrm>
            <a:off x="4493123" y="861965"/>
            <a:ext cx="41085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⑤我理解了很久，我认为主要是由于每次遇到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的公倍数的时候性质会发生改变，当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=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，考虑原有序列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7 8 9 10 11 12 13 14 15 16 17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的公倍数，排除除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以外的其他偶数，该序列为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7 9 11 12 13 15 17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，再排除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的倍数，该序列为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7 11 12 13 17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，问题的本质在于小于等于该数（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7,11,13,17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）最近的并且为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prime(3)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的公倍数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是否为偶数。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⑥对于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11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而言，即满足条件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9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为奇数，偏差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bias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（求余）为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，所以可以更进一步判断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bias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是否为偶数，由于其下一个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倍数的位置只能取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[0, prime - 1]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，故而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下一个倍数所在的位置为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- bias / 2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⑦对于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而言，即满足条件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为偶数，偏差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bias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（求余）为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，同样由于其下一个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倍数的位置只能取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[0, prime - 1]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，故而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prime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下一个倍数所在的位置为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(prime - bias) / 2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64C2ED-2387-2C38-F5EA-4A4E8F895FE7}"/>
              </a:ext>
            </a:extLst>
          </p:cNvPr>
          <p:cNvCxnSpPr/>
          <p:nvPr/>
        </p:nvCxnSpPr>
        <p:spPr>
          <a:xfrm>
            <a:off x="4339268" y="861965"/>
            <a:ext cx="0" cy="418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去广播优化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EA0B2B-5EE2-4F94-3097-F7DEC0556FDF}"/>
                  </a:ext>
                </a:extLst>
              </p:cNvPr>
              <p:cNvSpPr txBox="1"/>
              <p:nvPr/>
            </p:nvSpPr>
            <p:spPr>
              <a:xfrm>
                <a:off x="1006565" y="921578"/>
                <a:ext cx="7130870" cy="222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原理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：初始的代码是通过进程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0 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广播下一个筛选倍数的素数。进程之间需要通过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 err="1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MPI_Bcast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函数进行通信。通信就一定会有开销，特别是在分布式计算机架构上，因此我们让每个进程都各自找出它们的前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sqrt(n) 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个数中的素数，再通过这些素数筛选剩下的素数，这样一来进程之间就不需要每个循环广播素数了，只需要最后通信归总结果，这样只需要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的通信时间。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与去偶数优化结合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，则一共只需要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  <m:rad>
                      <m:radPr>
                        <m:deg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黑体" panose="02010609060101010101" pitchFamily="49" charset="-122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黑体" panose="02010609060101010101" pitchFamily="49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EA0B2B-5EE2-4F94-3097-F7DEC055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5" y="921578"/>
                <a:ext cx="7130870" cy="2229136"/>
              </a:xfrm>
              <a:prstGeom prst="rect">
                <a:avLst/>
              </a:prstGeom>
              <a:blipFill>
                <a:blip r:embed="rId4"/>
                <a:stretch>
                  <a:fillRect l="-684" t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33F85725-4C3F-5C12-5E41-EBC7B1CB0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857" y="3315440"/>
            <a:ext cx="6314286" cy="147619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BB3EB06-1BE4-DD88-8E06-B00E43DC7986}"/>
              </a:ext>
            </a:extLst>
          </p:cNvPr>
          <p:cNvCxnSpPr/>
          <p:nvPr/>
        </p:nvCxnSpPr>
        <p:spPr>
          <a:xfrm>
            <a:off x="179512" y="3122373"/>
            <a:ext cx="8908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7" name="Freeform 888">
            <a:extLst>
              <a:ext uri="{FF2B5EF4-FFF2-40B4-BE49-F238E27FC236}">
                <a16:creationId xmlns:a16="http://schemas.microsoft.com/office/drawing/2014/main" id="{90F30035-E7A3-468D-BD68-8A9340911D12}"/>
              </a:ext>
            </a:extLst>
          </p:cNvPr>
          <p:cNvSpPr>
            <a:spLocks/>
          </p:cNvSpPr>
          <p:nvPr/>
        </p:nvSpPr>
        <p:spPr bwMode="auto">
          <a:xfrm>
            <a:off x="5337637" y="1965361"/>
            <a:ext cx="537979" cy="293443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Cache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27AE65-53F1-44E4-F8DB-D617E196ADFF}"/>
              </a:ext>
            </a:extLst>
          </p:cNvPr>
          <p:cNvSpPr txBox="1"/>
          <p:nvPr/>
        </p:nvSpPr>
        <p:spPr>
          <a:xfrm>
            <a:off x="1973314" y="993007"/>
            <a:ext cx="51973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kern="100" dirty="0">
                <a:solidFill>
                  <a:srgbClr val="4F81B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此方法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有两个优化思路，第一个是基于</a:t>
            </a:r>
            <a:r>
              <a:rPr lang="en-US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cache_linesize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的优化</a:t>
            </a:r>
            <a:r>
              <a:rPr lang="zh-CN" altLang="en-US" sz="2000" kern="100" dirty="0">
                <a:solidFill>
                  <a:srgbClr val="4F81BD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另外一个是基于</a:t>
            </a:r>
            <a:r>
              <a:rPr lang="en-US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cache_size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的优化。对于</a:t>
            </a:r>
            <a:r>
              <a:rPr lang="en-US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，在任务管理器的性能中能看到相关信息，也可以通过软件</a:t>
            </a:r>
            <a:r>
              <a:rPr lang="en-US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CPU-Z</a:t>
            </a:r>
            <a:r>
              <a:rPr lang="zh-CN" altLang="zh-CN" sz="2000" kern="100" dirty="0">
                <a:solidFill>
                  <a:srgbClr val="4F81B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来查看。</a:t>
            </a:r>
            <a:endParaRPr lang="zh-CN" altLang="en-US" sz="2000" dirty="0"/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138D7D84-50BB-F783-7594-3620D2D2B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1" y="3579862"/>
            <a:ext cx="1980565" cy="128524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FD4897-1514-70B3-7F02-2F2EF1646003}"/>
              </a:ext>
            </a:extLst>
          </p:cNvPr>
          <p:cNvGrpSpPr/>
          <p:nvPr/>
        </p:nvGrpSpPr>
        <p:grpSpPr>
          <a:xfrm rot="5400000">
            <a:off x="4153201" y="2642875"/>
            <a:ext cx="837594" cy="789299"/>
            <a:chOff x="4525013" y="1808163"/>
            <a:chExt cx="1782762" cy="1373187"/>
          </a:xfrm>
          <a:solidFill>
            <a:srgbClr val="0070C0"/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0E3F25-DEF6-3394-F16B-F0AF209207A9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3C43BE2-F436-7B4A-5CC5-0179866AA978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97E601C2-B787-B50C-1DE9-EDA67B65ADE1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BADBC928-6AC2-71E9-3489-A21518B5EB72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5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">
            <a:extLst>
              <a:ext uri="{FF2B5EF4-FFF2-40B4-BE49-F238E27FC236}">
                <a16:creationId xmlns:a16="http://schemas.microsoft.com/office/drawing/2014/main" id="{FFD53CAC-AA96-40C1-8B70-19734BFBC180}"/>
              </a:ext>
            </a:extLst>
          </p:cNvPr>
          <p:cNvSpPr/>
          <p:nvPr/>
        </p:nvSpPr>
        <p:spPr>
          <a:xfrm>
            <a:off x="0" y="1851670"/>
            <a:ext cx="5083399" cy="2520279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101133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2" hidden="1"/>
          <p:cNvGrpSpPr/>
          <p:nvPr/>
        </p:nvGrpSpPr>
        <p:grpSpPr>
          <a:xfrm>
            <a:off x="0" y="1457982"/>
            <a:ext cx="7930278" cy="1253120"/>
            <a:chOff x="-41328" y="1943975"/>
            <a:chExt cx="11361717" cy="1670826"/>
          </a:xfrm>
        </p:grpSpPr>
        <p:cxnSp>
          <p:nvCxnSpPr>
            <p:cNvPr id="46" name="Straight Connector 10"/>
            <p:cNvCxnSpPr>
              <a:cxnSpLocks/>
              <a:stCxn id="42" idx="0"/>
            </p:cNvCxnSpPr>
            <p:nvPr/>
          </p:nvCxnSpPr>
          <p:spPr>
            <a:xfrm>
              <a:off x="-41328" y="2468892"/>
              <a:ext cx="2007072" cy="1145909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/>
            <p:cNvCxnSpPr/>
            <p:nvPr/>
          </p:nvCxnSpPr>
          <p:spPr>
            <a:xfrm>
              <a:off x="189793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8"/>
            <p:cNvCxnSpPr/>
            <p:nvPr/>
          </p:nvCxnSpPr>
          <p:spPr>
            <a:xfrm flipH="1">
              <a:off x="2940929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3"/>
            <p:cNvCxnSpPr/>
            <p:nvPr/>
          </p:nvCxnSpPr>
          <p:spPr>
            <a:xfrm>
              <a:off x="3992369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4"/>
            <p:cNvCxnSpPr/>
            <p:nvPr/>
          </p:nvCxnSpPr>
          <p:spPr>
            <a:xfrm flipH="1">
              <a:off x="5035364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5"/>
            <p:cNvCxnSpPr/>
            <p:nvPr/>
          </p:nvCxnSpPr>
          <p:spPr>
            <a:xfrm>
              <a:off x="608680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6"/>
            <p:cNvCxnSpPr/>
            <p:nvPr/>
          </p:nvCxnSpPr>
          <p:spPr>
            <a:xfrm flipH="1">
              <a:off x="7129799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7"/>
            <p:cNvCxnSpPr/>
            <p:nvPr/>
          </p:nvCxnSpPr>
          <p:spPr>
            <a:xfrm>
              <a:off x="8181239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8"/>
            <p:cNvCxnSpPr/>
            <p:nvPr/>
          </p:nvCxnSpPr>
          <p:spPr>
            <a:xfrm flipH="1">
              <a:off x="9224234" y="1943975"/>
              <a:ext cx="1046634" cy="1052977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9"/>
            <p:cNvCxnSpPr/>
            <p:nvPr/>
          </p:nvCxnSpPr>
          <p:spPr>
            <a:xfrm>
              <a:off x="10275674" y="1943975"/>
              <a:ext cx="1044715" cy="1051258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1">
            <a:extLst>
              <a:ext uri="{FF2B5EF4-FFF2-40B4-BE49-F238E27FC236}">
                <a16:creationId xmlns:a16="http://schemas.microsoft.com/office/drawing/2014/main" id="{FE263ACB-51E1-411B-A378-B7CDB9395BB2}"/>
              </a:ext>
            </a:extLst>
          </p:cNvPr>
          <p:cNvSpPr/>
          <p:nvPr/>
        </p:nvSpPr>
        <p:spPr>
          <a:xfrm>
            <a:off x="0" y="1419622"/>
            <a:ext cx="4211960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101133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Group 5">
            <a:extLst>
              <a:ext uri="{FF2B5EF4-FFF2-40B4-BE49-F238E27FC236}">
                <a16:creationId xmlns:a16="http://schemas.microsoft.com/office/drawing/2014/main" id="{89645305-AD81-41D1-A983-716C7590B8C7}"/>
              </a:ext>
            </a:extLst>
          </p:cNvPr>
          <p:cNvGrpSpPr/>
          <p:nvPr/>
        </p:nvGrpSpPr>
        <p:grpSpPr>
          <a:xfrm>
            <a:off x="5382454" y="305827"/>
            <a:ext cx="3330085" cy="659379"/>
            <a:chOff x="1598315" y="1246900"/>
            <a:chExt cx="4440114" cy="879171"/>
          </a:xfrm>
        </p:grpSpPr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D891C1BE-9EED-49D3-8D2E-779C2C296CD6}"/>
                </a:ext>
              </a:extLst>
            </p:cNvPr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 dirty="0">
                  <a:solidFill>
                    <a:srgbClr val="016371"/>
                  </a:solidFill>
                  <a:latin typeface="Stencil Std" panose="04020904080802020404" pitchFamily="82" charset="0"/>
                  <a:ea typeface="方正黑体简体" panose="02010601030101010101" pitchFamily="2" charset="-122"/>
                </a:rPr>
                <a:t>01</a:t>
              </a:r>
            </a:p>
          </p:txBody>
        </p:sp>
        <p:grpSp>
          <p:nvGrpSpPr>
            <p:cNvPr id="59" name="Group 7">
              <a:extLst>
                <a:ext uri="{FF2B5EF4-FFF2-40B4-BE49-F238E27FC236}">
                  <a16:creationId xmlns:a16="http://schemas.microsoft.com/office/drawing/2014/main" id="{31512B51-9884-4905-9C04-B5B4CC877AFA}"/>
                </a:ext>
              </a:extLst>
            </p:cNvPr>
            <p:cNvGrpSpPr/>
            <p:nvPr/>
          </p:nvGrpSpPr>
          <p:grpSpPr>
            <a:xfrm>
              <a:off x="2075855" y="1246900"/>
              <a:ext cx="3962574" cy="825485"/>
              <a:chOff x="3953322" y="422045"/>
              <a:chExt cx="3962574" cy="825485"/>
            </a:xfrm>
          </p:grpSpPr>
          <p:sp>
            <p:nvSpPr>
              <p:cNvPr id="60" name="TextBox 8">
                <a:extLst>
                  <a:ext uri="{FF2B5EF4-FFF2-40B4-BE49-F238E27FC236}">
                    <a16:creationId xmlns:a16="http://schemas.microsoft.com/office/drawing/2014/main" id="{99C8EA55-E780-4FBF-9DAD-BBBE98EE04CD}"/>
                  </a:ext>
                </a:extLst>
              </p:cNvPr>
              <p:cNvSpPr txBox="1"/>
              <p:nvPr/>
            </p:nvSpPr>
            <p:spPr>
              <a:xfrm>
                <a:off x="3953322" y="422045"/>
                <a:ext cx="3962574" cy="52522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00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选题介绍</a:t>
                </a:r>
              </a:p>
            </p:txBody>
          </p:sp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F53B5751-C39E-499B-9387-B9B9E7B1D0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163" y="954730"/>
                <a:ext cx="3671921" cy="292800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INTRODUCTION OF SELECTED TOPICS</a:t>
                </a:r>
                <a:endParaRPr lang="zh-CN" altLang="en-US" sz="1050" dirty="0">
                  <a:solidFill>
                    <a:srgbClr val="01637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grpSp>
        <p:nvGrpSpPr>
          <p:cNvPr id="64" name="Group 10">
            <a:extLst>
              <a:ext uri="{FF2B5EF4-FFF2-40B4-BE49-F238E27FC236}">
                <a16:creationId xmlns:a16="http://schemas.microsoft.com/office/drawing/2014/main" id="{108F6552-EB26-40F1-9870-49DAC46760C5}"/>
              </a:ext>
            </a:extLst>
          </p:cNvPr>
          <p:cNvGrpSpPr/>
          <p:nvPr/>
        </p:nvGrpSpPr>
        <p:grpSpPr>
          <a:xfrm>
            <a:off x="5370586" y="1104276"/>
            <a:ext cx="3341953" cy="891631"/>
            <a:chOff x="1573003" y="2736277"/>
            <a:chExt cx="4455938" cy="1188839"/>
          </a:xfrm>
        </p:grpSpPr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4B53BC57-1304-4F4A-801A-7F551EC890DB}"/>
                </a:ext>
              </a:extLst>
            </p:cNvPr>
            <p:cNvSpPr txBox="1"/>
            <p:nvPr/>
          </p:nvSpPr>
          <p:spPr>
            <a:xfrm>
              <a:off x="1573003" y="2960430"/>
              <a:ext cx="718465" cy="70788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tencil Std" panose="04020904080802020404" pitchFamily="82" charset="0"/>
                  <a:ea typeface="方正黑体简体" panose="02010601030101010101" pitchFamily="2" charset="-122"/>
                </a:rPr>
                <a:t>02</a:t>
              </a:r>
            </a:p>
          </p:txBody>
        </p:sp>
        <p:grpSp>
          <p:nvGrpSpPr>
            <p:cNvPr id="88" name="Group 12">
              <a:extLst>
                <a:ext uri="{FF2B5EF4-FFF2-40B4-BE49-F238E27FC236}">
                  <a16:creationId xmlns:a16="http://schemas.microsoft.com/office/drawing/2014/main" id="{141C5559-8862-40E9-9EFA-0F8D58FFBEB9}"/>
                </a:ext>
              </a:extLst>
            </p:cNvPr>
            <p:cNvGrpSpPr/>
            <p:nvPr/>
          </p:nvGrpSpPr>
          <p:grpSpPr>
            <a:xfrm>
              <a:off x="2066367" y="2736277"/>
              <a:ext cx="3962574" cy="1188839"/>
              <a:chOff x="3943834" y="543270"/>
              <a:chExt cx="3962574" cy="1188839"/>
            </a:xfrm>
          </p:grpSpPr>
          <p:sp>
            <p:nvSpPr>
              <p:cNvPr id="89" name="TextBox 13">
                <a:extLst>
                  <a:ext uri="{FF2B5EF4-FFF2-40B4-BE49-F238E27FC236}">
                    <a16:creationId xmlns:a16="http://schemas.microsoft.com/office/drawing/2014/main" id="{C4FC6172-02BD-4785-AC8D-C643C8449156}"/>
                  </a:ext>
                </a:extLst>
              </p:cNvPr>
              <p:cNvSpPr txBox="1"/>
              <p:nvPr/>
            </p:nvSpPr>
            <p:spPr>
              <a:xfrm>
                <a:off x="3943834" y="543270"/>
                <a:ext cx="3244109" cy="563232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环境配置</a:t>
                </a:r>
              </a:p>
            </p:txBody>
          </p:sp>
          <p:sp>
            <p:nvSpPr>
              <p:cNvPr id="90" name="TextBox 14">
                <a:extLst>
                  <a:ext uri="{FF2B5EF4-FFF2-40B4-BE49-F238E27FC236}">
                    <a16:creationId xmlns:a16="http://schemas.microsoft.com/office/drawing/2014/main" id="{B06BD488-D4EC-47C3-BE07-CE7B0BF45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745878"/>
                <a:ext cx="3962574" cy="986231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ENVIRONMENT CONFIGURATION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grpSp>
        <p:nvGrpSpPr>
          <p:cNvPr id="91" name="Group 15">
            <a:extLst>
              <a:ext uri="{FF2B5EF4-FFF2-40B4-BE49-F238E27FC236}">
                <a16:creationId xmlns:a16="http://schemas.microsoft.com/office/drawing/2014/main" id="{C586CE2C-29E1-4768-BCC1-296E5AB09D45}"/>
              </a:ext>
            </a:extLst>
          </p:cNvPr>
          <p:cNvGrpSpPr/>
          <p:nvPr/>
        </p:nvGrpSpPr>
        <p:grpSpPr>
          <a:xfrm>
            <a:off x="5370586" y="2005057"/>
            <a:ext cx="3322969" cy="758941"/>
            <a:chOff x="1598315" y="3988072"/>
            <a:chExt cx="4430626" cy="1011920"/>
          </a:xfrm>
        </p:grpSpPr>
        <p:sp>
          <p:nvSpPr>
            <p:cNvPr id="92" name="TextBox 16">
              <a:extLst>
                <a:ext uri="{FF2B5EF4-FFF2-40B4-BE49-F238E27FC236}">
                  <a16:creationId xmlns:a16="http://schemas.microsoft.com/office/drawing/2014/main" id="{8A50BD89-196A-4DEC-950F-B89C9877EA54}"/>
                </a:ext>
              </a:extLst>
            </p:cNvPr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400" dirty="0">
                  <a:solidFill>
                    <a:srgbClr val="016371"/>
                  </a:solidFill>
                  <a:latin typeface="Stencil Std" panose="04020904080802020404" pitchFamily="82" charset="0"/>
                  <a:ea typeface="方正黑体简体" panose="02010601030101010101" pitchFamily="2" charset="-122"/>
                </a:rPr>
                <a:t>03</a:t>
              </a:r>
            </a:p>
          </p:txBody>
        </p:sp>
        <p:grpSp>
          <p:nvGrpSpPr>
            <p:cNvPr id="93" name="Group 17">
              <a:extLst>
                <a:ext uri="{FF2B5EF4-FFF2-40B4-BE49-F238E27FC236}">
                  <a16:creationId xmlns:a16="http://schemas.microsoft.com/office/drawing/2014/main" id="{41160093-05CB-40FB-8D3B-AC0F49EF95FF}"/>
                </a:ext>
              </a:extLst>
            </p:cNvPr>
            <p:cNvGrpSpPr/>
            <p:nvPr/>
          </p:nvGrpSpPr>
          <p:grpSpPr>
            <a:xfrm>
              <a:off x="2066367" y="3988072"/>
              <a:ext cx="3962574" cy="1011920"/>
              <a:chOff x="3943834" y="426913"/>
              <a:chExt cx="3962574" cy="1011920"/>
            </a:xfrm>
          </p:grpSpPr>
          <p:sp>
            <p:nvSpPr>
              <p:cNvPr id="94" name="TextBox 18">
                <a:extLst>
                  <a:ext uri="{FF2B5EF4-FFF2-40B4-BE49-F238E27FC236}">
                    <a16:creationId xmlns:a16="http://schemas.microsoft.com/office/drawing/2014/main" id="{6E577C16-5420-451F-AEE0-784F10984186}"/>
                  </a:ext>
                </a:extLst>
              </p:cNvPr>
              <p:cNvSpPr txBox="1"/>
              <p:nvPr/>
            </p:nvSpPr>
            <p:spPr>
              <a:xfrm>
                <a:off x="3943834" y="426913"/>
                <a:ext cx="3962574" cy="520360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实验流程</a:t>
                </a:r>
              </a:p>
            </p:txBody>
          </p:sp>
          <p:sp>
            <p:nvSpPr>
              <p:cNvPr id="95" name="TextBox 19">
                <a:extLst>
                  <a:ext uri="{FF2B5EF4-FFF2-40B4-BE49-F238E27FC236}">
                    <a16:creationId xmlns:a16="http://schemas.microsoft.com/office/drawing/2014/main" id="{F5FF1035-A19D-4934-A5EA-DB54536348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764522"/>
                <a:ext cx="3962574" cy="674311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EXPERIMENTAL PROCEDURE</a:t>
                </a:r>
                <a:endParaRPr lang="zh-CN" altLang="en-US" sz="1050" dirty="0">
                  <a:solidFill>
                    <a:srgbClr val="01637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4403FC4-EC71-4697-AC05-065857A74699}"/>
              </a:ext>
            </a:extLst>
          </p:cNvPr>
          <p:cNvGrpSpPr/>
          <p:nvPr/>
        </p:nvGrpSpPr>
        <p:grpSpPr>
          <a:xfrm>
            <a:off x="5382454" y="2892392"/>
            <a:ext cx="3322969" cy="686552"/>
            <a:chOff x="1598315" y="5433728"/>
            <a:chExt cx="4430626" cy="915401"/>
          </a:xfrm>
        </p:grpSpPr>
        <p:sp>
          <p:nvSpPr>
            <p:cNvPr id="97" name="TextBox 21">
              <a:extLst>
                <a:ext uri="{FF2B5EF4-FFF2-40B4-BE49-F238E27FC236}">
                  <a16:creationId xmlns:a16="http://schemas.microsoft.com/office/drawing/2014/main" id="{98C167AE-7C93-4302-A01E-71934682E645}"/>
                </a:ext>
              </a:extLst>
            </p:cNvPr>
            <p:cNvSpPr txBox="1"/>
            <p:nvPr/>
          </p:nvSpPr>
          <p:spPr>
            <a:xfrm>
              <a:off x="1598315" y="552264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tencil Std" panose="04020904080802020404" pitchFamily="82" charset="0"/>
                  <a:ea typeface="方正黑体简体" panose="02010601030101010101" pitchFamily="2" charset="-122"/>
                </a:rPr>
                <a:t>04</a:t>
              </a:r>
            </a:p>
          </p:txBody>
        </p:sp>
        <p:grpSp>
          <p:nvGrpSpPr>
            <p:cNvPr id="98" name="Group 22">
              <a:extLst>
                <a:ext uri="{FF2B5EF4-FFF2-40B4-BE49-F238E27FC236}">
                  <a16:creationId xmlns:a16="http://schemas.microsoft.com/office/drawing/2014/main" id="{436D5915-5122-4BFD-A2BB-133D21AC992A}"/>
                </a:ext>
              </a:extLst>
            </p:cNvPr>
            <p:cNvGrpSpPr/>
            <p:nvPr/>
          </p:nvGrpSpPr>
          <p:grpSpPr>
            <a:xfrm>
              <a:off x="2066367" y="5433728"/>
              <a:ext cx="3962574" cy="915401"/>
              <a:chOff x="3943834" y="504417"/>
              <a:chExt cx="3962574" cy="915401"/>
            </a:xfrm>
          </p:grpSpPr>
          <p:sp>
            <p:nvSpPr>
              <p:cNvPr id="99" name="TextBox 23">
                <a:extLst>
                  <a:ext uri="{FF2B5EF4-FFF2-40B4-BE49-F238E27FC236}">
                    <a16:creationId xmlns:a16="http://schemas.microsoft.com/office/drawing/2014/main" id="{22134F3E-D3FB-4C14-AB5B-22D84E553CA6}"/>
                  </a:ext>
                </a:extLst>
              </p:cNvPr>
              <p:cNvSpPr txBox="1"/>
              <p:nvPr/>
            </p:nvSpPr>
            <p:spPr>
              <a:xfrm>
                <a:off x="3943834" y="504417"/>
                <a:ext cx="3962574" cy="44285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结果分析</a:t>
                </a:r>
              </a:p>
            </p:txBody>
          </p:sp>
          <p:sp>
            <p:nvSpPr>
              <p:cNvPr id="100" name="TextBox 24">
                <a:extLst>
                  <a:ext uri="{FF2B5EF4-FFF2-40B4-BE49-F238E27FC236}">
                    <a16:creationId xmlns:a16="http://schemas.microsoft.com/office/drawing/2014/main" id="{CED33A63-28B7-43ED-9954-7B9A8FE29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711934"/>
                <a:ext cx="3962574" cy="707884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ANALYSIS OF RESULTS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grpSp>
        <p:nvGrpSpPr>
          <p:cNvPr id="101" name="Group 9">
            <a:extLst>
              <a:ext uri="{FF2B5EF4-FFF2-40B4-BE49-F238E27FC236}">
                <a16:creationId xmlns:a16="http://schemas.microsoft.com/office/drawing/2014/main" id="{524D81BE-D6FE-4B7F-B56D-B4268FF86AE2}"/>
              </a:ext>
            </a:extLst>
          </p:cNvPr>
          <p:cNvGrpSpPr/>
          <p:nvPr/>
        </p:nvGrpSpPr>
        <p:grpSpPr>
          <a:xfrm>
            <a:off x="2492329" y="3588763"/>
            <a:ext cx="1693940" cy="1444208"/>
            <a:chOff x="1943568" y="2498602"/>
            <a:chExt cx="2636575" cy="2247874"/>
          </a:xfrm>
        </p:grpSpPr>
        <p:sp>
          <p:nvSpPr>
            <p:cNvPr id="102" name="TextBox 7">
              <a:extLst>
                <a:ext uri="{FF2B5EF4-FFF2-40B4-BE49-F238E27FC236}">
                  <a16:creationId xmlns:a16="http://schemas.microsoft.com/office/drawing/2014/main" id="{36694C25-705D-4E09-8619-6B4C2365C8B9}"/>
                </a:ext>
              </a:extLst>
            </p:cNvPr>
            <p:cNvSpPr txBox="1"/>
            <p:nvPr/>
          </p:nvSpPr>
          <p:spPr>
            <a:xfrm>
              <a:off x="1943568" y="2498602"/>
              <a:ext cx="2636575" cy="22478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  目   录</a:t>
              </a:r>
            </a:p>
          </p:txBody>
        </p:sp>
        <p:sp>
          <p:nvSpPr>
            <p:cNvPr id="103" name="TextBox 8">
              <a:extLst>
                <a:ext uri="{FF2B5EF4-FFF2-40B4-BE49-F238E27FC236}">
                  <a16:creationId xmlns:a16="http://schemas.microsoft.com/office/drawing/2014/main" id="{AA8DD680-6286-4542-97CA-125914E5735F}"/>
                </a:ext>
              </a:extLst>
            </p:cNvPr>
            <p:cNvSpPr txBox="1"/>
            <p:nvPr/>
          </p:nvSpPr>
          <p:spPr>
            <a:xfrm>
              <a:off x="2323835" y="3310771"/>
              <a:ext cx="2217541" cy="56877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CONTENTS</a:t>
              </a: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2504C22-1E7A-4883-BFAE-255A3DB5CEBA}"/>
              </a:ext>
            </a:extLst>
          </p:cNvPr>
          <p:cNvCxnSpPr/>
          <p:nvPr/>
        </p:nvCxnSpPr>
        <p:spPr>
          <a:xfrm>
            <a:off x="3999608" y="2767236"/>
            <a:ext cx="1296144" cy="23762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640B9E4-B44C-41E5-A430-07210483E405}"/>
              </a:ext>
            </a:extLst>
          </p:cNvPr>
          <p:cNvCxnSpPr/>
          <p:nvPr/>
        </p:nvCxnSpPr>
        <p:spPr>
          <a:xfrm>
            <a:off x="2043155" y="0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5">
            <a:extLst>
              <a:ext uri="{FF2B5EF4-FFF2-40B4-BE49-F238E27FC236}">
                <a16:creationId xmlns:a16="http://schemas.microsoft.com/office/drawing/2014/main" id="{8720393C-DEF2-5B27-7BDB-93C3516FD802}"/>
              </a:ext>
            </a:extLst>
          </p:cNvPr>
          <p:cNvGrpSpPr/>
          <p:nvPr/>
        </p:nvGrpSpPr>
        <p:grpSpPr>
          <a:xfrm>
            <a:off x="5389570" y="3615942"/>
            <a:ext cx="3430901" cy="758941"/>
            <a:chOff x="1598315" y="3988072"/>
            <a:chExt cx="4574536" cy="1011920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B5091806-224B-6088-5DCD-62B67CA1E170}"/>
                </a:ext>
              </a:extLst>
            </p:cNvPr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400" dirty="0">
                  <a:solidFill>
                    <a:srgbClr val="016371"/>
                  </a:solidFill>
                  <a:latin typeface="Stencil Std" panose="04020904080802020404" pitchFamily="82" charset="0"/>
                  <a:ea typeface="方正黑体简体" panose="02010601030101010101" pitchFamily="2" charset="-122"/>
                </a:rPr>
                <a:t>05</a:t>
              </a:r>
            </a:p>
          </p:txBody>
        </p: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7B3031F1-90DA-094E-F9E0-9D65D82C5004}"/>
                </a:ext>
              </a:extLst>
            </p:cNvPr>
            <p:cNvGrpSpPr/>
            <p:nvPr/>
          </p:nvGrpSpPr>
          <p:grpSpPr>
            <a:xfrm>
              <a:off x="2066366" y="3988072"/>
              <a:ext cx="4106485" cy="1011920"/>
              <a:chOff x="3943833" y="426913"/>
              <a:chExt cx="4106485" cy="1011920"/>
            </a:xfrm>
          </p:grpSpPr>
          <p:sp>
            <p:nvSpPr>
              <p:cNvPr id="11" name="TextBox 18">
                <a:extLst>
                  <a:ext uri="{FF2B5EF4-FFF2-40B4-BE49-F238E27FC236}">
                    <a16:creationId xmlns:a16="http://schemas.microsoft.com/office/drawing/2014/main" id="{B9B8FE61-A08A-104D-1693-953BF8F5068C}"/>
                  </a:ext>
                </a:extLst>
              </p:cNvPr>
              <p:cNvSpPr txBox="1"/>
              <p:nvPr/>
            </p:nvSpPr>
            <p:spPr>
              <a:xfrm>
                <a:off x="3943834" y="426913"/>
                <a:ext cx="3962574" cy="520360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结论与改进思路</a:t>
                </a:r>
              </a:p>
            </p:txBody>
          </p:sp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07A97861-5BD6-375F-605F-94BC373219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3" y="764522"/>
                <a:ext cx="4106485" cy="674311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016371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CONCLUSION AND IMPROVEMENT IDEAS</a:t>
                </a:r>
                <a:endParaRPr lang="zh-CN" altLang="en-US" sz="1050" dirty="0">
                  <a:solidFill>
                    <a:srgbClr val="01637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7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58">
            <a:extLst>
              <a:ext uri="{FF2B5EF4-FFF2-40B4-BE49-F238E27FC236}">
                <a16:creationId xmlns:a16="http://schemas.microsoft.com/office/drawing/2014/main" id="{1F7D32B7-A437-48C5-A7F4-AE36D8AA2D00}"/>
              </a:ext>
            </a:extLst>
          </p:cNvPr>
          <p:cNvSpPr>
            <a:spLocks noEditPoints="1"/>
          </p:cNvSpPr>
          <p:nvPr/>
        </p:nvSpPr>
        <p:spPr bwMode="auto">
          <a:xfrm>
            <a:off x="1331640" y="1963590"/>
            <a:ext cx="271324" cy="337063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46" name="Freeform 864">
            <a:extLst>
              <a:ext uri="{FF2B5EF4-FFF2-40B4-BE49-F238E27FC236}">
                <a16:creationId xmlns:a16="http://schemas.microsoft.com/office/drawing/2014/main" id="{CFF02B61-0D1F-41F3-9F17-0629523BE56C}"/>
              </a:ext>
            </a:extLst>
          </p:cNvPr>
          <p:cNvSpPr>
            <a:spLocks noEditPoints="1"/>
          </p:cNvSpPr>
          <p:nvPr/>
        </p:nvSpPr>
        <p:spPr bwMode="auto">
          <a:xfrm>
            <a:off x="3298031" y="1994857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Cache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2" y="-7977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优化思路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B2465A-F27B-630B-F4BC-E25D6C0B96F0}"/>
              </a:ext>
            </a:extLst>
          </p:cNvPr>
          <p:cNvSpPr txBox="1"/>
          <p:nvPr/>
        </p:nvSpPr>
        <p:spPr>
          <a:xfrm>
            <a:off x="185665" y="896183"/>
            <a:ext cx="43547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对于大规模的数组来说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cache_line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的优化效果并不是很明显，所以下面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只针对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做优化，本优化方法需每个进程都各计算出前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sqrt(n)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个数中的素数，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对应去广播优化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由于从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读取的速度远高于从内存中处理，所以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cache_size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优化的思路在于每次处理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大小的数组，之前我们已经将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内分成大小约为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n/p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的块给每个进程处理，然后再在每个进程中将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n/p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大小块按照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cache_size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进行分块，在此之前我们需要对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的大小从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byte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转化为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64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位系统即除以 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windows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为例，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缓存分别可以存 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48KB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0.1875MB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1.5MB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C7481D-62C6-40F7-8417-267E391BA7BC}"/>
              </a:ext>
            </a:extLst>
          </p:cNvPr>
          <p:cNvSpPr txBox="1"/>
          <p:nvPr/>
        </p:nvSpPr>
        <p:spPr>
          <a:xfrm>
            <a:off x="4789244" y="1173181"/>
            <a:ext cx="41204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而单机（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注意是单机，如果是分布式计算机理论上可以占满所有的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）中每个进程又将划分其中的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，如果对于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L3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而言如果分配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个进程则每个进程能够得到 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0.75 MB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进程处理，而实际中由于计算机中有其他进程也会使用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，所以在实际中这个数还要小。另外根据测试的时候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大小进行选择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的级别，比如我测试的是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亿级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的数据，远超过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的大小，所以直接对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L3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级别的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cache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进行分块，当然选择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L3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并不一定是最优策略，需要多次实证才能知道。关键在于进程内分块。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2A6226F-E909-0AAB-DD5F-C18EECB9671C}"/>
              </a:ext>
            </a:extLst>
          </p:cNvPr>
          <p:cNvCxnSpPr/>
          <p:nvPr/>
        </p:nvCxnSpPr>
        <p:spPr>
          <a:xfrm>
            <a:off x="4572000" y="1059582"/>
            <a:ext cx="0" cy="392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48D078A-9543-991C-A7E5-AC4F475C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7" y="776931"/>
            <a:ext cx="7859824" cy="4366569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223FA945-6E25-4F6A-B4B5-E75AB0D4C38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0" name="矩形 1">
              <a:extLst>
                <a:ext uri="{FF2B5EF4-FFF2-40B4-BE49-F238E27FC236}">
                  <a16:creationId xmlns:a16="http://schemas.microsoft.com/office/drawing/2014/main" id="{D65FC78C-C42E-4730-98A0-B105389C3A18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5E51D90-E443-4CD2-873C-CDC952414FB5}"/>
                </a:ext>
              </a:extLst>
            </p:cNvPr>
            <p:cNvSpPr txBox="1"/>
            <p:nvPr/>
          </p:nvSpPr>
          <p:spPr>
            <a:xfrm>
              <a:off x="-36512" y="161920"/>
              <a:ext cx="18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03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实验流程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6B1891-6A86-D454-F43A-DAA98FF5E3F1}"/>
              </a:ext>
            </a:extLst>
          </p:cNvPr>
          <p:cNvSpPr/>
          <p:nvPr/>
        </p:nvSpPr>
        <p:spPr>
          <a:xfrm rot="542955">
            <a:off x="2843978" y="178465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Cache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优化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16F51C-DF08-17D2-35F3-70080D72D3FF}"/>
              </a:ext>
            </a:extLst>
          </p:cNvPr>
          <p:cNvSpPr/>
          <p:nvPr/>
        </p:nvSpPr>
        <p:spPr>
          <a:xfrm>
            <a:off x="3094675" y="-7977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7066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>
            <a:extLst>
              <a:ext uri="{FF2B5EF4-FFF2-40B4-BE49-F238E27FC236}">
                <a16:creationId xmlns:a16="http://schemas.microsoft.com/office/drawing/2014/main" id="{71588594-9AE0-4F25-BB4C-742F4C94A0BC}"/>
              </a:ext>
            </a:extLst>
          </p:cNvPr>
          <p:cNvSpPr/>
          <p:nvPr/>
        </p:nvSpPr>
        <p:spPr>
          <a:xfrm>
            <a:off x="2079991" y="1851247"/>
            <a:ext cx="5364088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1EF813-7D91-44D3-BC4D-92BEE2F1C4E2}"/>
              </a:ext>
            </a:extLst>
          </p:cNvPr>
          <p:cNvGrpSpPr/>
          <p:nvPr/>
        </p:nvGrpSpPr>
        <p:grpSpPr>
          <a:xfrm>
            <a:off x="-5705" y="1419622"/>
            <a:ext cx="5873849" cy="2921797"/>
            <a:chOff x="-5705" y="1419622"/>
            <a:chExt cx="5873849" cy="2921797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BF9E9D5B-7DE1-4838-8E3E-41665DF274B7}"/>
                </a:ext>
              </a:extLst>
            </p:cNvPr>
            <p:cNvSpPr/>
            <p:nvPr/>
          </p:nvSpPr>
          <p:spPr>
            <a:xfrm>
              <a:off x="0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7BBD6790-44CE-495F-AE9D-ABCAAA0A5D66}"/>
                </a:ext>
              </a:extLst>
            </p:cNvPr>
            <p:cNvSpPr/>
            <p:nvPr/>
          </p:nvSpPr>
          <p:spPr>
            <a:xfrm>
              <a:off x="-5705" y="1432074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FDB26-FB22-4BCA-850D-4CB2591709BB}"/>
              </a:ext>
            </a:extLst>
          </p:cNvPr>
          <p:cNvSpPr txBox="1"/>
          <p:nvPr/>
        </p:nvSpPr>
        <p:spPr>
          <a:xfrm>
            <a:off x="755576" y="2341365"/>
            <a:ext cx="321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结果分析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43527-17D2-4D5A-BED1-71A22FC22E93}"/>
              </a:ext>
            </a:extLst>
          </p:cNvPr>
          <p:cNvSpPr txBox="1"/>
          <p:nvPr/>
        </p:nvSpPr>
        <p:spPr>
          <a:xfrm>
            <a:off x="630817" y="2994485"/>
            <a:ext cx="3463887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ANALYSIS OF RESULTS</a:t>
            </a:r>
            <a:endParaRPr lang="zh-CN" altLang="en-US" sz="10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69F2D-31CA-43A3-BD24-44257A3369D9}"/>
              </a:ext>
            </a:extLst>
          </p:cNvPr>
          <p:cNvSpPr txBox="1"/>
          <p:nvPr/>
        </p:nvSpPr>
        <p:spPr>
          <a:xfrm>
            <a:off x="5438827" y="2566868"/>
            <a:ext cx="1179188" cy="85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Stencil Std" panose="04020904080802020404" pitchFamily="82" charset="0"/>
                <a:ea typeface="方正黑体简体" panose="02010601030101010101" pitchFamily="2" charset="-122"/>
              </a:rPr>
              <a:t>04</a:t>
            </a:r>
            <a:endParaRPr lang="zh-CN" altLang="en-US" sz="6000" dirty="0">
              <a:solidFill>
                <a:schemeClr val="bg1"/>
              </a:solidFill>
              <a:latin typeface="Stencil Std" panose="04020904080802020404" pitchFamily="82" charset="0"/>
              <a:ea typeface="方正黑体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5B84A-070E-4E0E-A92E-095FC4FDBA2F}"/>
              </a:ext>
            </a:extLst>
          </p:cNvPr>
          <p:cNvCxnSpPr>
            <a:cxnSpLocks/>
          </p:cNvCxnSpPr>
          <p:nvPr/>
        </p:nvCxnSpPr>
        <p:spPr>
          <a:xfrm>
            <a:off x="6569290" y="1347614"/>
            <a:ext cx="2070483" cy="37958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1AAC7F-6041-4F66-97D4-9421CBCB8217}"/>
              </a:ext>
            </a:extLst>
          </p:cNvPr>
          <p:cNvCxnSpPr/>
          <p:nvPr/>
        </p:nvCxnSpPr>
        <p:spPr>
          <a:xfrm>
            <a:off x="4113963" y="-74082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339752" y="15973"/>
            <a:ext cx="5141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实验组一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(1,0000,0000)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0EBD95-615C-FD06-3F46-E81244F63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96" y="843558"/>
            <a:ext cx="3677662" cy="2016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E161DA-93F0-A9B2-10FA-76EB9E470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42" y="843557"/>
            <a:ext cx="3513134" cy="20166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37D317-F47B-AC3B-72A0-18138AEC4F6B}"/>
              </a:ext>
            </a:extLst>
          </p:cNvPr>
          <p:cNvSpPr txBox="1"/>
          <p:nvPr/>
        </p:nvSpPr>
        <p:spPr>
          <a:xfrm>
            <a:off x="432805" y="3285988"/>
            <a:ext cx="37683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横向对比可以看出通过优化一去掉偶数可以使待处理数组减半，故而时间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减少一半左右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；通过优化二去掉通信在单机上进程数量较少的时候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优化效果不明显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，随着进程数量增加，优化效果有所提升；通过优化三增加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命中率可以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显著提升优化效果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198F77-D20C-3C18-5C81-11E98D30336F}"/>
              </a:ext>
            </a:extLst>
          </p:cNvPr>
          <p:cNvSpPr txBox="1"/>
          <p:nvPr/>
        </p:nvSpPr>
        <p:spPr>
          <a:xfrm>
            <a:off x="4734996" y="3147814"/>
            <a:ext cx="3933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可以发现通过优化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去除偶数，在进程数较少时，加速比表现为原始版本的两倍左右，在进程数大于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时，加速比继续稳定增长。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5600" algn="l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而通过优化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去除广播通信在进程数较少时优化效果不明显，但在进程较多的时候优化效果明显。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5600" algn="l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通过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优化对加速比提升明显，但在进程数不断增加时，加速比增长不够稳定，甚至出现了进程数增加，加速比下降的情况。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CD5D91-55C1-33B2-528F-513565196C26}"/>
              </a:ext>
            </a:extLst>
          </p:cNvPr>
          <p:cNvCxnSpPr/>
          <p:nvPr/>
        </p:nvCxnSpPr>
        <p:spPr>
          <a:xfrm>
            <a:off x="4409005" y="843557"/>
            <a:ext cx="0" cy="4104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F4B76E-39BB-F115-8AB0-A241B652FE4C}"/>
              </a:ext>
            </a:extLst>
          </p:cNvPr>
          <p:cNvCxnSpPr>
            <a:cxnSpLocks/>
          </p:cNvCxnSpPr>
          <p:nvPr/>
        </p:nvCxnSpPr>
        <p:spPr>
          <a:xfrm>
            <a:off x="395536" y="3075806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339752" y="15973"/>
            <a:ext cx="5141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实验组一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(1,0000,0000)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0C6CE-772A-89BB-C095-1568B78A4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6" y="1419622"/>
            <a:ext cx="4369437" cy="24725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AA4C66-5269-6098-5D5C-746EAAC83931}"/>
              </a:ext>
            </a:extLst>
          </p:cNvPr>
          <p:cNvSpPr txBox="1"/>
          <p:nvPr/>
        </p:nvSpPr>
        <p:spPr>
          <a:xfrm>
            <a:off x="4678661" y="1917248"/>
            <a:ext cx="4272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可以看到在没有使用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优化的时候，并行效率一般介于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0-2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之间，通过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优化在进程数较少时，并行效率提升明显，但随着进程数的增加，并行效率呈现急速下降并趋于平缓。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A0446C-1601-B9D9-4FB7-BD6270C53FDF}"/>
              </a:ext>
            </a:extLst>
          </p:cNvPr>
          <p:cNvCxnSpPr/>
          <p:nvPr/>
        </p:nvCxnSpPr>
        <p:spPr>
          <a:xfrm>
            <a:off x="4499992" y="91556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209909" y="15973"/>
            <a:ext cx="54008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实验组二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(10,0000,0000)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CEBBE-4627-C7A0-19B1-D5DA1B02CFD2}"/>
              </a:ext>
            </a:extLst>
          </p:cNvPr>
          <p:cNvSpPr txBox="1"/>
          <p:nvPr/>
        </p:nvSpPr>
        <p:spPr>
          <a:xfrm>
            <a:off x="353597" y="723859"/>
            <a:ext cx="843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为了减少</a:t>
            </a:r>
            <a:r>
              <a:rPr lang="en-US" altLang="zh-CN" sz="1800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/o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占比，让计算占据程序更大的部分，我们将规模增加为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10,0000,0000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ACB187-9963-793B-42EF-036087BF0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" y="1177583"/>
            <a:ext cx="4364676" cy="2394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3D872D-851A-28E9-770E-1E54D348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548" y="1177583"/>
            <a:ext cx="4323152" cy="23963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A03CEE-EAC0-2943-6380-EA18C1158292}"/>
              </a:ext>
            </a:extLst>
          </p:cNvPr>
          <p:cNvSpPr txBox="1"/>
          <p:nvPr/>
        </p:nvSpPr>
        <p:spPr>
          <a:xfrm>
            <a:off x="571372" y="3845828"/>
            <a:ext cx="3353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除优化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以外，其他优化方案均有明显的提升效果，但随着进程数的增加，各优化方案提升都不明显。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B1388C-53BA-73C4-7C9E-3EB41B71111D}"/>
              </a:ext>
            </a:extLst>
          </p:cNvPr>
          <p:cNvSpPr txBox="1"/>
          <p:nvPr/>
        </p:nvSpPr>
        <p:spPr>
          <a:xfrm>
            <a:off x="4648789" y="3819476"/>
            <a:ext cx="4598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在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10,0000,0000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数量级下，去除偶数优化对原始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MPI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小有提升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，而去广播优化则几乎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没有明显效果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，前三种优化方案在进程数增加时，加速比增长都不明显。对比下，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优化在前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12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核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加速比按照处理器核数线性增加，而后续则出现波动，并不在呈现线性趋势，因为处理器有限不能同时处理多个任务，这与之前查看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windows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系统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CPU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配置的</a:t>
            </a:r>
            <a:r>
              <a:rPr lang="en-US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6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核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12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处理器</a:t>
            </a:r>
            <a:r>
              <a:rPr lang="zh-CN" altLang="zh-CN" sz="1200" kern="100" dirty="0">
                <a:effectLst/>
                <a:ea typeface="宋体" panose="02010600030101010101" pitchFamily="2" charset="-122"/>
                <a:cs typeface="黑体" panose="02010609060101010101" pitchFamily="49" charset="-122"/>
              </a:rPr>
              <a:t>相符。</a:t>
            </a:r>
            <a:endParaRPr lang="zh-CN" altLang="en-US" sz="12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B70C285-A946-544B-A098-E6B0AED0185A}"/>
              </a:ext>
            </a:extLst>
          </p:cNvPr>
          <p:cNvCxnSpPr>
            <a:cxnSpLocks/>
          </p:cNvCxnSpPr>
          <p:nvPr/>
        </p:nvCxnSpPr>
        <p:spPr>
          <a:xfrm>
            <a:off x="4556760" y="1093191"/>
            <a:ext cx="0" cy="392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FA43A8-4239-F0BF-5D14-D8BF8D2BBA30}"/>
              </a:ext>
            </a:extLst>
          </p:cNvPr>
          <p:cNvCxnSpPr/>
          <p:nvPr/>
        </p:nvCxnSpPr>
        <p:spPr>
          <a:xfrm flipV="1">
            <a:off x="195929" y="3702466"/>
            <a:ext cx="8856984" cy="2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209908" y="15973"/>
            <a:ext cx="54008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实验组二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(10,0000,0000)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A0446C-1601-B9D9-4FB7-BD6270C53FDF}"/>
              </a:ext>
            </a:extLst>
          </p:cNvPr>
          <p:cNvCxnSpPr/>
          <p:nvPr/>
        </p:nvCxnSpPr>
        <p:spPr>
          <a:xfrm>
            <a:off x="4590668" y="917104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3132FDF-AA2F-9D7D-D446-032CEABA8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563638"/>
            <a:ext cx="4320480" cy="23915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5A4C59-A652-6993-00C4-69FE0C5B667A}"/>
              </a:ext>
            </a:extLst>
          </p:cNvPr>
          <p:cNvSpPr txBox="1"/>
          <p:nvPr/>
        </p:nvSpPr>
        <p:spPr>
          <a:xfrm>
            <a:off x="4681344" y="2067694"/>
            <a:ext cx="4598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可以看到在没有使用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优化的时候，并行效率一般介于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0-2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之间，通过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优化在进程数较少时，并行效率提升明显，但随着进程数的增加，并行效率呈现下降趋势。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8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469595" y="15973"/>
            <a:ext cx="4881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实验组三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(10,000,000)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F2F123-7763-D5DC-4B3B-B76C0CAED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04" y="1098514"/>
            <a:ext cx="3980808" cy="2167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970593-D449-41A8-EB08-7968E9A4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098514"/>
            <a:ext cx="3980808" cy="2173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652510-80EE-27A5-B31E-CA9C1B298081}"/>
              </a:ext>
            </a:extLst>
          </p:cNvPr>
          <p:cNvSpPr txBox="1"/>
          <p:nvPr/>
        </p:nvSpPr>
        <p:spPr>
          <a:xfrm>
            <a:off x="452416" y="3669247"/>
            <a:ext cx="3456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495300" algn="l"/>
              </a:tabLst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可以看到在规模较少的时候优化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对原始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的提升效果都不明显，同时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优化的效果也不及数量级大的情况。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ED786C-0ACF-E051-342B-E316D3E534EB}"/>
              </a:ext>
            </a:extLst>
          </p:cNvPr>
          <p:cNvSpPr txBox="1"/>
          <p:nvPr/>
        </p:nvSpPr>
        <p:spPr>
          <a:xfrm>
            <a:off x="4947570" y="3537154"/>
            <a:ext cx="3805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495300" algn="l"/>
              </a:tabLst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在数量级较小时，优化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相较于原始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都有明显的提升，但之间相差不大，并随着进程数的增加，绝对加速比呈现波动趋势。同时，主要的优化提升都是优化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（去偶数优化）所致，优化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的效果不明显。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95D15-06B4-B0EC-B8BC-4CB7CE65D037}"/>
              </a:ext>
            </a:extLst>
          </p:cNvPr>
          <p:cNvCxnSpPr/>
          <p:nvPr/>
        </p:nvCxnSpPr>
        <p:spPr>
          <a:xfrm>
            <a:off x="4427984" y="84355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D13A5B-6AB8-A01A-68EC-F1BD6DDD82AF}"/>
              </a:ext>
            </a:extLst>
          </p:cNvPr>
          <p:cNvCxnSpPr/>
          <p:nvPr/>
        </p:nvCxnSpPr>
        <p:spPr>
          <a:xfrm>
            <a:off x="251520" y="3435846"/>
            <a:ext cx="8589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469594" y="15973"/>
            <a:ext cx="4881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实验组三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(10,000,000)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A0446C-1601-B9D9-4FB7-BD6270C53FDF}"/>
              </a:ext>
            </a:extLst>
          </p:cNvPr>
          <p:cNvCxnSpPr/>
          <p:nvPr/>
        </p:nvCxnSpPr>
        <p:spPr>
          <a:xfrm>
            <a:off x="4590668" y="917104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382BE60-9982-0515-329F-3A618D196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5" y="1491630"/>
            <a:ext cx="4244730" cy="23078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F20620-8B8F-8D7E-6728-97FDD222C993}"/>
              </a:ext>
            </a:extLst>
          </p:cNvPr>
          <p:cNvSpPr txBox="1"/>
          <p:nvPr/>
        </p:nvSpPr>
        <p:spPr>
          <a:xfrm>
            <a:off x="4874126" y="1491120"/>
            <a:ext cx="3806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4953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分析情况与绝对加速比分析一致。我认为导致的原因之一是数量级小，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/o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占程序的比重比计算大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，另一个原因可能是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分块太大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导致的，本次实习采用的均为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12MB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12*1024*1024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，默认使用的是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。因此考虑将分块减小，再分析一下结果。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469594" y="15973"/>
            <a:ext cx="4881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实验组三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(10,000,000)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A0446C-1601-B9D9-4FB7-BD6270C53FDF}"/>
              </a:ext>
            </a:extLst>
          </p:cNvPr>
          <p:cNvCxnSpPr>
            <a:cxnSpLocks/>
          </p:cNvCxnSpPr>
          <p:nvPr/>
        </p:nvCxnSpPr>
        <p:spPr>
          <a:xfrm>
            <a:off x="4590668" y="917104"/>
            <a:ext cx="0" cy="410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9288EE7-FD6C-E60B-A7F0-847A84D74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5" y="917104"/>
            <a:ext cx="4211136" cy="2316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9DA2DE-E6F9-9B3D-7C83-EA563D72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920020"/>
            <a:ext cx="4243928" cy="23137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211B2A-7D5B-3C56-D810-381D1BF55DA9}"/>
              </a:ext>
            </a:extLst>
          </p:cNvPr>
          <p:cNvSpPr txBox="1"/>
          <p:nvPr/>
        </p:nvSpPr>
        <p:spPr>
          <a:xfrm>
            <a:off x="87088" y="3427061"/>
            <a:ext cx="4598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但是从结果上看，对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分块大小减小得到的并行效率并没有明显的改变。因此，我们继续在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分块大小为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12MB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不变的情况下，改变</a:t>
            </a:r>
            <a:r>
              <a:rPr lang="en-US" altLang="zh-CN" sz="1600" kern="100" dirty="0" err="1">
                <a:solidFill>
                  <a:srgbClr val="4F81BD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cache_linesize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的大小进行实验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9C71CA-B6C5-D12C-A1F8-A9854778D3EE}"/>
              </a:ext>
            </a:extLst>
          </p:cNvPr>
          <p:cNvSpPr txBox="1"/>
          <p:nvPr/>
        </p:nvSpPr>
        <p:spPr>
          <a:xfrm>
            <a:off x="4652222" y="3427061"/>
            <a:ext cx="4598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从结果上看，在不同的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cache_linesize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大小下并行效率并没有呈现明显的差别，说明应该也不是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cache_linesize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的大小导致的。因此可以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推测是由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/o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占比增大导致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31A6EC-E6E1-82A0-6192-50C53DBEE2F8}"/>
              </a:ext>
            </a:extLst>
          </p:cNvPr>
          <p:cNvCxnSpPr/>
          <p:nvPr/>
        </p:nvCxnSpPr>
        <p:spPr>
          <a:xfrm>
            <a:off x="280855" y="3363838"/>
            <a:ext cx="8751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>
            <a:extLst>
              <a:ext uri="{FF2B5EF4-FFF2-40B4-BE49-F238E27FC236}">
                <a16:creationId xmlns:a16="http://schemas.microsoft.com/office/drawing/2014/main" id="{71588594-9AE0-4F25-BB4C-742F4C94A0BC}"/>
              </a:ext>
            </a:extLst>
          </p:cNvPr>
          <p:cNvSpPr/>
          <p:nvPr/>
        </p:nvSpPr>
        <p:spPr>
          <a:xfrm>
            <a:off x="2079991" y="1851247"/>
            <a:ext cx="5364088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1EF813-7D91-44D3-BC4D-92BEE2F1C4E2}"/>
              </a:ext>
            </a:extLst>
          </p:cNvPr>
          <p:cNvGrpSpPr/>
          <p:nvPr/>
        </p:nvGrpSpPr>
        <p:grpSpPr>
          <a:xfrm>
            <a:off x="-5705" y="1419622"/>
            <a:ext cx="5873849" cy="2909345"/>
            <a:chOff x="-5705" y="1419622"/>
            <a:chExt cx="5873849" cy="2909345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BF9E9D5B-7DE1-4838-8E3E-41665DF274B7}"/>
                </a:ext>
              </a:extLst>
            </p:cNvPr>
            <p:cNvSpPr/>
            <p:nvPr/>
          </p:nvSpPr>
          <p:spPr>
            <a:xfrm>
              <a:off x="0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7BBD6790-44CE-495F-AE9D-ABCAAA0A5D66}"/>
                </a:ext>
              </a:extLst>
            </p:cNvPr>
            <p:cNvSpPr/>
            <p:nvPr/>
          </p:nvSpPr>
          <p:spPr>
            <a:xfrm>
              <a:off x="-5705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FDB26-FB22-4BCA-850D-4CB2591709BB}"/>
              </a:ext>
            </a:extLst>
          </p:cNvPr>
          <p:cNvSpPr txBox="1"/>
          <p:nvPr/>
        </p:nvSpPr>
        <p:spPr>
          <a:xfrm>
            <a:off x="755576" y="2341365"/>
            <a:ext cx="321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选题介绍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43527-17D2-4D5A-BED1-71A22FC22E93}"/>
              </a:ext>
            </a:extLst>
          </p:cNvPr>
          <p:cNvSpPr txBox="1"/>
          <p:nvPr/>
        </p:nvSpPr>
        <p:spPr>
          <a:xfrm>
            <a:off x="630817" y="2994485"/>
            <a:ext cx="3463887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 OF SELECTED TOPICS</a:t>
            </a:r>
            <a:endParaRPr lang="zh-CN" altLang="en-US" sz="10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69F2D-31CA-43A3-BD24-44257A3369D9}"/>
              </a:ext>
            </a:extLst>
          </p:cNvPr>
          <p:cNvSpPr txBox="1"/>
          <p:nvPr/>
        </p:nvSpPr>
        <p:spPr>
          <a:xfrm>
            <a:off x="5465219" y="2542034"/>
            <a:ext cx="1179188" cy="85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Stencil Std" panose="04020904080802020404" pitchFamily="82" charset="0"/>
                <a:ea typeface="方正黑体简体" panose="02010601030101010101" pitchFamily="2" charset="-122"/>
              </a:rPr>
              <a:t>01</a:t>
            </a:r>
            <a:endParaRPr lang="zh-CN" altLang="en-US" sz="6000" dirty="0">
              <a:solidFill>
                <a:schemeClr val="bg1"/>
              </a:solidFill>
              <a:latin typeface="Stencil Std" panose="04020904080802020404" pitchFamily="82" charset="0"/>
              <a:ea typeface="方正黑体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5B84A-070E-4E0E-A92E-095FC4FDBA2F}"/>
              </a:ext>
            </a:extLst>
          </p:cNvPr>
          <p:cNvCxnSpPr>
            <a:cxnSpLocks/>
          </p:cNvCxnSpPr>
          <p:nvPr/>
        </p:nvCxnSpPr>
        <p:spPr>
          <a:xfrm>
            <a:off x="6569290" y="1347614"/>
            <a:ext cx="2070483" cy="37958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1AAC7F-6041-4F66-97D4-9421CBCB8217}"/>
              </a:ext>
            </a:extLst>
          </p:cNvPr>
          <p:cNvCxnSpPr/>
          <p:nvPr/>
        </p:nvCxnSpPr>
        <p:spPr>
          <a:xfrm>
            <a:off x="4113963" y="-74082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930370" y="41528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阿达姆定律评估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2F802C-1F9B-1B4B-C0BF-9E4E7047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7574"/>
            <a:ext cx="9144000" cy="36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2307A-D099-4A14-87A8-9EFA62E92ACE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33" name="矩形 1">
              <a:extLst>
                <a:ext uri="{FF2B5EF4-FFF2-40B4-BE49-F238E27FC236}">
                  <a16:creationId xmlns:a16="http://schemas.microsoft.com/office/drawing/2014/main" id="{F0965F1B-4220-4C92-9332-2F81EC94026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97274B-5024-4BD0-AFD5-C3CCEF2ED8D2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04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结果分析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D37BA7-D86B-3BD0-559E-6DAF95FF87BE}"/>
              </a:ext>
            </a:extLst>
          </p:cNvPr>
          <p:cNvSpPr/>
          <p:nvPr/>
        </p:nvSpPr>
        <p:spPr>
          <a:xfrm>
            <a:off x="2930370" y="41528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阿达姆定律评估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BF6588-9137-4FA4-A38A-814DFCE9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16" y="1833253"/>
            <a:ext cx="5047612" cy="3094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DCDBEA-3DF7-E6EF-1DEC-A2EDE176E747}"/>
              </a:ext>
            </a:extLst>
          </p:cNvPr>
          <p:cNvSpPr txBox="1"/>
          <p:nvPr/>
        </p:nvSpPr>
        <p:spPr>
          <a:xfrm>
            <a:off x="2475117" y="93585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若通讯时间和额外开销为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，则计算结果如下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63BF7E5-BC52-257B-DF8E-9BD43D7B7F49}"/>
              </a:ext>
            </a:extLst>
          </p:cNvPr>
          <p:cNvGrpSpPr/>
          <p:nvPr/>
        </p:nvGrpSpPr>
        <p:grpSpPr>
          <a:xfrm rot="5400000">
            <a:off x="4583338" y="1314909"/>
            <a:ext cx="474475" cy="508624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2D9E1BF-BDB6-C7E3-468E-859B824D5EF1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7EF3E8C-48C2-07D1-8B19-1E476F532CF2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E0D37066-1D97-D0C5-BFAD-61CCA9771799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7DAE5F85-BB6A-F084-AD80-B1062652A32E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>
            <a:extLst>
              <a:ext uri="{FF2B5EF4-FFF2-40B4-BE49-F238E27FC236}">
                <a16:creationId xmlns:a16="http://schemas.microsoft.com/office/drawing/2014/main" id="{71588594-9AE0-4F25-BB4C-742F4C94A0BC}"/>
              </a:ext>
            </a:extLst>
          </p:cNvPr>
          <p:cNvSpPr/>
          <p:nvPr/>
        </p:nvSpPr>
        <p:spPr>
          <a:xfrm>
            <a:off x="2079991" y="1851247"/>
            <a:ext cx="5364088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1EF813-7D91-44D3-BC4D-92BEE2F1C4E2}"/>
              </a:ext>
            </a:extLst>
          </p:cNvPr>
          <p:cNvGrpSpPr/>
          <p:nvPr/>
        </p:nvGrpSpPr>
        <p:grpSpPr>
          <a:xfrm>
            <a:off x="-5705" y="1419622"/>
            <a:ext cx="5873849" cy="2921797"/>
            <a:chOff x="-5705" y="1419622"/>
            <a:chExt cx="5873849" cy="2921797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BF9E9D5B-7DE1-4838-8E3E-41665DF274B7}"/>
                </a:ext>
              </a:extLst>
            </p:cNvPr>
            <p:cNvSpPr/>
            <p:nvPr/>
          </p:nvSpPr>
          <p:spPr>
            <a:xfrm>
              <a:off x="0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7BBD6790-44CE-495F-AE9D-ABCAAA0A5D66}"/>
                </a:ext>
              </a:extLst>
            </p:cNvPr>
            <p:cNvSpPr/>
            <p:nvPr/>
          </p:nvSpPr>
          <p:spPr>
            <a:xfrm>
              <a:off x="-5705" y="1432074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FDB26-FB22-4BCA-850D-4CB2591709BB}"/>
              </a:ext>
            </a:extLst>
          </p:cNvPr>
          <p:cNvSpPr txBox="1"/>
          <p:nvPr/>
        </p:nvSpPr>
        <p:spPr>
          <a:xfrm>
            <a:off x="755576" y="2341365"/>
            <a:ext cx="321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结论与改进思路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43527-17D2-4D5A-BED1-71A22FC22E93}"/>
              </a:ext>
            </a:extLst>
          </p:cNvPr>
          <p:cNvSpPr txBox="1"/>
          <p:nvPr/>
        </p:nvSpPr>
        <p:spPr>
          <a:xfrm>
            <a:off x="630817" y="2994485"/>
            <a:ext cx="3463887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CONCLUSION AND IMPROVEMENT IDEAS</a:t>
            </a:r>
            <a:endParaRPr lang="zh-CN" altLang="en-US" sz="10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69F2D-31CA-43A3-BD24-44257A3369D9}"/>
              </a:ext>
            </a:extLst>
          </p:cNvPr>
          <p:cNvSpPr txBox="1"/>
          <p:nvPr/>
        </p:nvSpPr>
        <p:spPr>
          <a:xfrm>
            <a:off x="5438827" y="2566868"/>
            <a:ext cx="117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Stencil Std" panose="04020904080802020404" pitchFamily="82" charset="0"/>
                <a:ea typeface="方正黑体简体" panose="02010601030101010101" pitchFamily="2" charset="-122"/>
              </a:rPr>
              <a:t>05</a:t>
            </a:r>
            <a:endParaRPr lang="zh-CN" altLang="en-US" sz="6000" dirty="0">
              <a:solidFill>
                <a:schemeClr val="bg1"/>
              </a:solidFill>
              <a:latin typeface="Stencil Std" panose="04020904080802020404" pitchFamily="82" charset="0"/>
              <a:ea typeface="方正黑体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5B84A-070E-4E0E-A92E-095FC4FDBA2F}"/>
              </a:ext>
            </a:extLst>
          </p:cNvPr>
          <p:cNvCxnSpPr>
            <a:cxnSpLocks/>
          </p:cNvCxnSpPr>
          <p:nvPr/>
        </p:nvCxnSpPr>
        <p:spPr>
          <a:xfrm>
            <a:off x="6569290" y="1347614"/>
            <a:ext cx="2070483" cy="37958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1AAC7F-6041-4F66-97D4-9421CBCB8217}"/>
              </a:ext>
            </a:extLst>
          </p:cNvPr>
          <p:cNvCxnSpPr/>
          <p:nvPr/>
        </p:nvCxnSpPr>
        <p:spPr>
          <a:xfrm>
            <a:off x="4113963" y="-74082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D34D10-CAD9-4F52-B8D0-9B8FC8B6A840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8" name="矩形 1">
              <a:extLst>
                <a:ext uri="{FF2B5EF4-FFF2-40B4-BE49-F238E27FC236}">
                  <a16:creationId xmlns:a16="http://schemas.microsoft.com/office/drawing/2014/main" id="{E949FF39-8268-46A7-92F3-9A85778D425C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F57471-7468-4129-9499-83219B9DF2C9}"/>
                </a:ext>
              </a:extLst>
            </p:cNvPr>
            <p:cNvSpPr txBox="1"/>
            <p:nvPr/>
          </p:nvSpPr>
          <p:spPr>
            <a:xfrm>
              <a:off x="-36512" y="161920"/>
              <a:ext cx="182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05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结论与改进思路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225946-D4A4-26D8-BFE7-AA7ACDB28565}"/>
              </a:ext>
            </a:extLst>
          </p:cNvPr>
          <p:cNvSpPr txBox="1"/>
          <p:nvPr/>
        </p:nvSpPr>
        <p:spPr>
          <a:xfrm>
            <a:off x="-22423" y="882000"/>
            <a:ext cx="9274943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(1).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去偶数优化其实只是数量上线性地减少了问题规模（接近一半），通信和广播模式没有改变，所有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优化效果是线性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接近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2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倍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，并行效率也相似；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(2).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核心数少时广播代价并不大，随着核心数增加广播代价增大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，所以在核心数很大时去广播优化就明显优于去偶数。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(3).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显然存在计算代价、通信代价（或者广播代价、计算代价、通信代价），而通信（通信和广播）会随着核心数增加增大，所以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Cache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优化和去广播优化在加速计算时，如果通信代价过大，计算加速带来的收益就下降，加速比曲线存在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峰值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；而通信代价与直接计算代价的相对比例在不同问题规模不同，使不同问题规模下最大加速比对应核心数不同；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(4).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通信代价存在，导致并行效率随核心数增大而下降；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(5).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问题规模溢出本人计算机性能，出现大规模加速比下降，反阿姆达尔效应。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75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(6).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从相对加速比上不难得出，在进程数较少时，各数据级情况的程序均呈现良好的可扩展性，而在进程数较大时，更大数据级情况的程序的可扩展性会更好。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23B22-8FD6-EA18-15BA-1CDE809C3E7F}"/>
              </a:ext>
            </a:extLst>
          </p:cNvPr>
          <p:cNvSpPr/>
          <p:nvPr/>
        </p:nvSpPr>
        <p:spPr>
          <a:xfrm>
            <a:off x="4212770" y="41528"/>
            <a:ext cx="1210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结论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4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D34D10-CAD9-4F52-B8D0-9B8FC8B6A840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8" name="矩形 1">
              <a:extLst>
                <a:ext uri="{FF2B5EF4-FFF2-40B4-BE49-F238E27FC236}">
                  <a16:creationId xmlns:a16="http://schemas.microsoft.com/office/drawing/2014/main" id="{E949FF39-8268-46A7-92F3-9A85778D425C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F57471-7468-4129-9499-83219B9DF2C9}"/>
                </a:ext>
              </a:extLst>
            </p:cNvPr>
            <p:cNvSpPr txBox="1"/>
            <p:nvPr/>
          </p:nvSpPr>
          <p:spPr>
            <a:xfrm>
              <a:off x="-36512" y="161920"/>
              <a:ext cx="182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05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结论与改进思路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623B22-8FD6-EA18-15BA-1CDE809C3E7F}"/>
              </a:ext>
            </a:extLst>
          </p:cNvPr>
          <p:cNvSpPr/>
          <p:nvPr/>
        </p:nvSpPr>
        <p:spPr>
          <a:xfrm>
            <a:off x="2464692" y="32792"/>
            <a:ext cx="47051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改进思路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1-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并行策略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8D959-C4DD-DBAB-DB6A-F79A550378F1}"/>
                  </a:ext>
                </a:extLst>
              </p:cNvPr>
              <p:cNvSpPr txBox="1"/>
              <p:nvPr/>
            </p:nvSpPr>
            <p:spPr>
              <a:xfrm>
                <a:off x="1399667" y="1253210"/>
                <a:ext cx="6649342" cy="2794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本次实验中采用的是数据并行策略，因此可以考虑优化数据分配，通过资料查询，发现有另一种数据分配方法，其计算量较本次实验的方法更少。具体如下：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 algn="just"/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让进程</a:t>
                </a:r>
                <a14:m>
                  <m:oMath xmlns:m="http://schemas.openxmlformats.org/officeDocument/2006/math"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黑体" panose="02010609060101010101" pitchFamily="49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黑体" panose="02010609060101010101" pitchFamily="49" charset="-122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控制的第一个元素是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[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𝑖𝑛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]</m:t>
                    </m:r>
                  </m:oMath>
                </a14:m>
                <a:r>
                  <a:rPr lang="en-US" altLang="zh-CN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,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最后一个元素是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黑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，对于特定元素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，控制它的进程是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[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黑体" panose="02010609060101010101" pitchFamily="49" charset="-122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−1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黑体" panose="02010609060101010101" pitchFamily="49" charset="-122"/>
                  </a:rPr>
                  <a:t>。</a:t>
                </a:r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8D959-C4DD-DBAB-DB6A-F79A5503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67" y="1253210"/>
                <a:ext cx="6649342" cy="2794676"/>
              </a:xfrm>
              <a:prstGeom prst="rect">
                <a:avLst/>
              </a:prstGeom>
              <a:blipFill>
                <a:blip r:embed="rId4"/>
                <a:stretch>
                  <a:fillRect l="-826" t="-1310" r="-4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83E4976-2E6C-DA9E-B550-E3CA0CBD9437}"/>
              </a:ext>
            </a:extLst>
          </p:cNvPr>
          <p:cNvGrpSpPr/>
          <p:nvPr/>
        </p:nvGrpSpPr>
        <p:grpSpPr>
          <a:xfrm rot="5400000">
            <a:off x="4445058" y="2317438"/>
            <a:ext cx="474475" cy="508624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61E77D52-E7D0-A0AD-0A82-8A915E5428B1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C1F6F93-6F3F-D5F1-0270-EEFB151E7C89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CCFA3284-2639-1721-0931-8F0E7111E26A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EDB83F96-2A18-F4E4-B460-F8E20057702B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7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D34D10-CAD9-4F52-B8D0-9B8FC8B6A840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8" name="矩形 1">
              <a:extLst>
                <a:ext uri="{FF2B5EF4-FFF2-40B4-BE49-F238E27FC236}">
                  <a16:creationId xmlns:a16="http://schemas.microsoft.com/office/drawing/2014/main" id="{E949FF39-8268-46A7-92F3-9A85778D425C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F57471-7468-4129-9499-83219B9DF2C9}"/>
                </a:ext>
              </a:extLst>
            </p:cNvPr>
            <p:cNvSpPr txBox="1"/>
            <p:nvPr/>
          </p:nvSpPr>
          <p:spPr>
            <a:xfrm>
              <a:off x="-36512" y="161920"/>
              <a:ext cx="182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05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结论与改进思路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623B22-8FD6-EA18-15BA-1CDE809C3E7F}"/>
              </a:ext>
            </a:extLst>
          </p:cNvPr>
          <p:cNvSpPr/>
          <p:nvPr/>
        </p:nvSpPr>
        <p:spPr>
          <a:xfrm>
            <a:off x="2455075" y="32792"/>
            <a:ext cx="47243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改进思路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2-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负载均衡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990A4-0A34-F94A-868B-31AFD3096598}"/>
              </a:ext>
            </a:extLst>
          </p:cNvPr>
          <p:cNvSpPr txBox="1"/>
          <p:nvPr/>
        </p:nvSpPr>
        <p:spPr>
          <a:xfrm>
            <a:off x="1583668" y="1088176"/>
            <a:ext cx="5976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负载均衡是通过调整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计算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在各个处理器上的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分配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，以充分发挥系统内处理器的计算能力，通常意味着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各个处理器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近似同时结束计算。负载均衡法分为两种，分别是静态负载均衡和动态负载均衡：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32C263-9565-3880-C2BD-98B86D32133A}"/>
              </a:ext>
            </a:extLst>
          </p:cNvPr>
          <p:cNvSpPr txBox="1"/>
          <p:nvPr/>
        </p:nvSpPr>
        <p:spPr>
          <a:xfrm>
            <a:off x="1583668" y="2427734"/>
            <a:ext cx="589729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·静态负载均衡：指在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程序运行前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，开发人员已经将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计算任务分割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为多个部分并保证能够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均匀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地把各个部分计算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分配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给控制流运行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·动态负载均衡：指在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程序运行过程中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重新调整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任务的分布以达到负载均衡的目的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/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2C091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本次实验使用的是静态负载均衡，只在计算执行前进行了一次分配，因此可以考虑使用动态负载均衡优化程序。</a:t>
            </a:r>
            <a:endParaRPr lang="zh-CN" altLang="zh-CN" sz="1200" kern="100" dirty="0">
              <a:effectLst/>
              <a:highlight>
                <a:srgbClr val="F2C091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9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D34D10-CAD9-4F52-B8D0-9B8FC8B6A840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8" name="矩形 1">
              <a:extLst>
                <a:ext uri="{FF2B5EF4-FFF2-40B4-BE49-F238E27FC236}">
                  <a16:creationId xmlns:a16="http://schemas.microsoft.com/office/drawing/2014/main" id="{E949FF39-8268-46A7-92F3-9A85778D425C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F57471-7468-4129-9499-83219B9DF2C9}"/>
                </a:ext>
              </a:extLst>
            </p:cNvPr>
            <p:cNvSpPr txBox="1"/>
            <p:nvPr/>
          </p:nvSpPr>
          <p:spPr>
            <a:xfrm>
              <a:off x="-36512" y="161920"/>
              <a:ext cx="182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05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结论与改进思路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623B22-8FD6-EA18-15BA-1CDE809C3E7F}"/>
              </a:ext>
            </a:extLst>
          </p:cNvPr>
          <p:cNvSpPr/>
          <p:nvPr/>
        </p:nvSpPr>
        <p:spPr>
          <a:xfrm>
            <a:off x="2643427" y="32792"/>
            <a:ext cx="43476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改进思路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3-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并行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I/O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E549-06F8-DA73-2BD7-ACDDA7621195}"/>
              </a:ext>
            </a:extLst>
          </p:cNvPr>
          <p:cNvSpPr txBox="1"/>
          <p:nvPr/>
        </p:nvSpPr>
        <p:spPr>
          <a:xfrm>
            <a:off x="223999" y="786363"/>
            <a:ext cx="844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数据的串行</a:t>
            </a:r>
            <a:r>
              <a:rPr lang="en-US" altLang="zh-CN" sz="1800" kern="1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I/O</a:t>
            </a:r>
            <a:r>
              <a:rPr lang="zh-CN" altLang="zh-CN" sz="1800" kern="1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方式严重限制了并行计算性能的提升，这在我们的实验中也有体现。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E034B6-4476-7BD2-8F86-197347A7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9" y="1696616"/>
            <a:ext cx="5057140" cy="2437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1760364-60D0-076B-66EB-D3CFC744F127}"/>
              </a:ext>
            </a:extLst>
          </p:cNvPr>
          <p:cNvSpPr txBox="1"/>
          <p:nvPr/>
        </p:nvSpPr>
        <p:spPr>
          <a:xfrm>
            <a:off x="5572065" y="1826057"/>
            <a:ext cx="3209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解决方案：可以考虑使用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I/O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异步并行手段，即同时开展多个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I/O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操作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(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也被称为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overlapped I/O)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I/O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并行的美妙之处在于其伸缩性，在多核的环境下，如果可以充分利用计算资源，则通常会获得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倍甚至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8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倍的性能提高。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3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D34D10-CAD9-4F52-B8D0-9B8FC8B6A840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28" name="矩形 1">
              <a:extLst>
                <a:ext uri="{FF2B5EF4-FFF2-40B4-BE49-F238E27FC236}">
                  <a16:creationId xmlns:a16="http://schemas.microsoft.com/office/drawing/2014/main" id="{E949FF39-8268-46A7-92F3-9A85778D425C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F57471-7468-4129-9499-83219B9DF2C9}"/>
                </a:ext>
              </a:extLst>
            </p:cNvPr>
            <p:cNvSpPr txBox="1"/>
            <p:nvPr/>
          </p:nvSpPr>
          <p:spPr>
            <a:xfrm>
              <a:off x="-36512" y="161920"/>
              <a:ext cx="182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05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结论与改进思路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623B22-8FD6-EA18-15BA-1CDE809C3E7F}"/>
              </a:ext>
            </a:extLst>
          </p:cNvPr>
          <p:cNvSpPr/>
          <p:nvPr/>
        </p:nvSpPr>
        <p:spPr>
          <a:xfrm>
            <a:off x="2977653" y="32792"/>
            <a:ext cx="36792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改进思路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4-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通信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67559-46F4-E0BD-7F69-A1644AA70B5B}"/>
              </a:ext>
            </a:extLst>
          </p:cNvPr>
          <p:cNvSpPr txBox="1"/>
          <p:nvPr/>
        </p:nvSpPr>
        <p:spPr>
          <a:xfrm>
            <a:off x="956666" y="915566"/>
            <a:ext cx="7575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在本次实习的优化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（去广播优化）中，我们采用的是通过使用串行算法先求出一部分质数，然后最后再通信归总结果，这种做法避免了过多的广播通信，从结果上看，确实也是有效的。然而基于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Eratosthenes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算法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本身的特点，我们实习中采用了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MPI_Barrier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MPI_Comm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 comm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）函数：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B4E782-D76F-6BB3-1E94-A2E5310E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06" y="2288430"/>
            <a:ext cx="4561905" cy="73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C566B3-C8BD-CC6E-1840-528C323CA7A2}"/>
              </a:ext>
            </a:extLst>
          </p:cNvPr>
          <p:cNvSpPr txBox="1"/>
          <p:nvPr/>
        </p:nvSpPr>
        <p:spPr>
          <a:xfrm>
            <a:off x="903474" y="3147814"/>
            <a:ext cx="76289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这个函数就像一道障碍，在操作中，通信子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comm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中的所有进程相互同步，即它们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相互等待，直到所有的进程都执行了它们各自的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MPI_Barrier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函数，然后再各自接着开始执行后续的代码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，这么做是为了保证控制执行的顺序，但一定程度上降低了程序的效能。因此是否可以考虑使用异步通信方案，并采用诸如“树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结构通信”来进一步减小通信的开支，从而达到更佳的优化结果，这也是一个可以值得尝试的方向。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" y="1419621"/>
            <a:ext cx="4961097" cy="2520279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D38ABDFD-A8C1-4C7C-9F9D-6CE212C606C7}"/>
              </a:ext>
            </a:extLst>
          </p:cNvPr>
          <p:cNvSpPr/>
          <p:nvPr/>
        </p:nvSpPr>
        <p:spPr>
          <a:xfrm rot="10800000">
            <a:off x="3779912" y="1419621"/>
            <a:ext cx="5364088" cy="2520278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E0E458-EB69-45BE-8D89-FED4D6E1D95B}"/>
              </a:ext>
            </a:extLst>
          </p:cNvPr>
          <p:cNvCxnSpPr/>
          <p:nvPr/>
        </p:nvCxnSpPr>
        <p:spPr>
          <a:xfrm>
            <a:off x="2539312" y="0"/>
            <a:ext cx="1296144" cy="23762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70DD94-34C7-4C2A-9018-799B9A1CE9E1}"/>
              </a:ext>
            </a:extLst>
          </p:cNvPr>
          <p:cNvCxnSpPr/>
          <p:nvPr/>
        </p:nvCxnSpPr>
        <p:spPr>
          <a:xfrm>
            <a:off x="3445269" y="278360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DA9F77-1B86-4E21-A6D6-8D95309EC0DA}"/>
              </a:ext>
            </a:extLst>
          </p:cNvPr>
          <p:cNvSpPr txBox="1"/>
          <p:nvPr/>
        </p:nvSpPr>
        <p:spPr>
          <a:xfrm>
            <a:off x="4469984" y="2325817"/>
            <a:ext cx="445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Thanks</a:t>
            </a:r>
            <a:endParaRPr lang="zh-CN" altLang="en-US" sz="4000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A0011-A8D2-495E-9A68-272CCCA722DF}"/>
              </a:ext>
            </a:extLst>
          </p:cNvPr>
          <p:cNvSpPr txBox="1"/>
          <p:nvPr/>
        </p:nvSpPr>
        <p:spPr>
          <a:xfrm>
            <a:off x="5721036" y="3329184"/>
            <a:ext cx="188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汇报人：</a:t>
            </a:r>
            <a:r>
              <a:rPr lang="zh-CN" altLang="en-US" sz="1400" spc="300" dirty="0">
                <a:solidFill>
                  <a:schemeClr val="bg1"/>
                </a:solidFill>
                <a:latin typeface="方正黑体简体" panose="02010601030101010101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吴斌文</a:t>
            </a:r>
            <a:endParaRPr lang="zh-CN" altLang="en-US" sz="14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28144"/>
            <a:ext cx="795043" cy="7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9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埃拉托色尼">
            <a:extLst>
              <a:ext uri="{FF2B5EF4-FFF2-40B4-BE49-F238E27FC236}">
                <a16:creationId xmlns:a16="http://schemas.microsoft.com/office/drawing/2014/main" id="{93D3BB2D-4D60-080C-7F63-DC8AC9E3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0" y="542500"/>
            <a:ext cx="771551" cy="107612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2F2309ED-BF25-46FA-B6B3-E4E33445C3A5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60" name="矩形 1">
              <a:extLst>
                <a:ext uri="{FF2B5EF4-FFF2-40B4-BE49-F238E27FC236}">
                  <a16:creationId xmlns:a16="http://schemas.microsoft.com/office/drawing/2014/main" id="{72C485CC-2508-40A8-B97B-3FE6C671D4F6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99DF1AB-EC0A-4803-955A-135B15D8CB4F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01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选题介绍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8CD748-4D19-59B5-A5C0-08F9A64B6FE6}"/>
              </a:ext>
            </a:extLst>
          </p:cNvPr>
          <p:cNvSpPr/>
          <p:nvPr/>
        </p:nvSpPr>
        <p:spPr>
          <a:xfrm>
            <a:off x="395536" y="301791"/>
            <a:ext cx="89181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算法介绍</a:t>
            </a:r>
            <a:r>
              <a:rPr lang="en-US" altLang="zh-CN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—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埃拉托斯特尼筛法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09294-7ECD-582D-3C21-38E1EFD7D423}"/>
              </a:ext>
            </a:extLst>
          </p:cNvPr>
          <p:cNvSpPr txBox="1"/>
          <p:nvPr/>
        </p:nvSpPr>
        <p:spPr>
          <a:xfrm>
            <a:off x="135460" y="1260145"/>
            <a:ext cx="45365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埃拉托斯特尼是一位古希腊数学家，他在寻找整数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以内的素数时，采用了一种与众不同的方法：先将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的各个数写在纸上：</a:t>
            </a:r>
            <a:endParaRPr lang="en-US" altLang="zh-CN" sz="1800" dirty="0"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的上面画一个圆圈，然后划去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的其他倍数；第一个既未画圈又没有被划去的数是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，将它画圈，再划去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的其他倍数；现在既未画圈又没有被划去的第一个数是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，将它画圈，并划去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的其他倍数……依此类推，一直到所有小于或等于Ｎ的各数都画了圈或划去为止。这时，画了圈的以及未划去的那些数正好就是小于Ｎ的素数。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F167D1-3114-5206-DFDF-3AEAB7FE0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20" y="1779662"/>
            <a:ext cx="3432196" cy="28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>
            <a:extLst>
              <a:ext uri="{FF2B5EF4-FFF2-40B4-BE49-F238E27FC236}">
                <a16:creationId xmlns:a16="http://schemas.microsoft.com/office/drawing/2014/main" id="{75B0F0CB-A665-43D2-8064-6A850486318B}"/>
              </a:ext>
            </a:extLst>
          </p:cNvPr>
          <p:cNvSpPr/>
          <p:nvPr/>
        </p:nvSpPr>
        <p:spPr>
          <a:xfrm>
            <a:off x="0" y="123478"/>
            <a:ext cx="1979712" cy="408931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DEB823-6328-AF79-CC3C-C6991B9EE222}"/>
              </a:ext>
            </a:extLst>
          </p:cNvPr>
          <p:cNvSpPr txBox="1"/>
          <p:nvPr/>
        </p:nvSpPr>
        <p:spPr>
          <a:xfrm>
            <a:off x="-36512" y="16192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01  </a:t>
            </a:r>
            <a:r>
              <a:rPr lang="zh-CN" altLang="en-US" sz="14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选题介绍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6B8959-9EC0-87E3-1259-86B2EF37D7C3}"/>
              </a:ext>
            </a:extLst>
          </p:cNvPr>
          <p:cNvSpPr/>
          <p:nvPr/>
        </p:nvSpPr>
        <p:spPr>
          <a:xfrm>
            <a:off x="3440921" y="707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伪代码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A7F91E6-0BF9-41D6-5579-0E22296D2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21" y="1471750"/>
            <a:ext cx="7438095" cy="2200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393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>
            <a:extLst>
              <a:ext uri="{FF2B5EF4-FFF2-40B4-BE49-F238E27FC236}">
                <a16:creationId xmlns:a16="http://schemas.microsoft.com/office/drawing/2014/main" id="{71588594-9AE0-4F25-BB4C-742F4C94A0BC}"/>
              </a:ext>
            </a:extLst>
          </p:cNvPr>
          <p:cNvSpPr/>
          <p:nvPr/>
        </p:nvSpPr>
        <p:spPr>
          <a:xfrm>
            <a:off x="2079991" y="1851247"/>
            <a:ext cx="5364088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1EF813-7D91-44D3-BC4D-92BEE2F1C4E2}"/>
              </a:ext>
            </a:extLst>
          </p:cNvPr>
          <p:cNvGrpSpPr/>
          <p:nvPr/>
        </p:nvGrpSpPr>
        <p:grpSpPr>
          <a:xfrm>
            <a:off x="-4260" y="1539812"/>
            <a:ext cx="5873849" cy="2909345"/>
            <a:chOff x="-5705" y="1419622"/>
            <a:chExt cx="5873849" cy="2909345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BF9E9D5B-7DE1-4838-8E3E-41665DF274B7}"/>
                </a:ext>
              </a:extLst>
            </p:cNvPr>
            <p:cNvSpPr/>
            <p:nvPr/>
          </p:nvSpPr>
          <p:spPr>
            <a:xfrm>
              <a:off x="0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7BBD6790-44CE-495F-AE9D-ABCAAA0A5D66}"/>
                </a:ext>
              </a:extLst>
            </p:cNvPr>
            <p:cNvSpPr/>
            <p:nvPr/>
          </p:nvSpPr>
          <p:spPr>
            <a:xfrm>
              <a:off x="-5705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FDB26-FB22-4BCA-850D-4CB2591709BB}"/>
              </a:ext>
            </a:extLst>
          </p:cNvPr>
          <p:cNvSpPr txBox="1"/>
          <p:nvPr/>
        </p:nvSpPr>
        <p:spPr>
          <a:xfrm>
            <a:off x="755576" y="2341365"/>
            <a:ext cx="321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环境配置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43527-17D2-4D5A-BED1-71A22FC22E93}"/>
              </a:ext>
            </a:extLst>
          </p:cNvPr>
          <p:cNvSpPr txBox="1"/>
          <p:nvPr/>
        </p:nvSpPr>
        <p:spPr>
          <a:xfrm>
            <a:off x="630817" y="2994485"/>
            <a:ext cx="3463887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ENVIRONMENT CONFIGURATION</a:t>
            </a:r>
            <a:endParaRPr lang="zh-CN" altLang="en-US" sz="10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69F2D-31CA-43A3-BD24-44257A3369D9}"/>
              </a:ext>
            </a:extLst>
          </p:cNvPr>
          <p:cNvSpPr txBox="1"/>
          <p:nvPr/>
        </p:nvSpPr>
        <p:spPr>
          <a:xfrm>
            <a:off x="5438827" y="2554458"/>
            <a:ext cx="1179188" cy="85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Stencil Std" panose="04020904080802020404" pitchFamily="82" charset="0"/>
                <a:ea typeface="方正黑体简体" panose="02010601030101010101" pitchFamily="2" charset="-122"/>
              </a:rPr>
              <a:t>02</a:t>
            </a:r>
            <a:endParaRPr lang="zh-CN" altLang="en-US" sz="6000" dirty="0">
              <a:solidFill>
                <a:schemeClr val="bg1"/>
              </a:solidFill>
              <a:latin typeface="Stencil Std" panose="04020904080802020404" pitchFamily="82" charset="0"/>
              <a:ea typeface="方正黑体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5B84A-070E-4E0E-A92E-095FC4FDBA2F}"/>
              </a:ext>
            </a:extLst>
          </p:cNvPr>
          <p:cNvCxnSpPr>
            <a:cxnSpLocks/>
          </p:cNvCxnSpPr>
          <p:nvPr/>
        </p:nvCxnSpPr>
        <p:spPr>
          <a:xfrm>
            <a:off x="6569290" y="1347614"/>
            <a:ext cx="2070483" cy="37958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1AAC7F-6041-4F66-97D4-9421CBCB8217}"/>
              </a:ext>
            </a:extLst>
          </p:cNvPr>
          <p:cNvCxnSpPr/>
          <p:nvPr/>
        </p:nvCxnSpPr>
        <p:spPr>
          <a:xfrm>
            <a:off x="4113963" y="-74082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73B2DF-1663-4401-8290-CF38FCC9E912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2" name="矩形 1">
              <a:extLst>
                <a:ext uri="{FF2B5EF4-FFF2-40B4-BE49-F238E27FC236}">
                  <a16:creationId xmlns:a16="http://schemas.microsoft.com/office/drawing/2014/main" id="{1249A57D-3D32-481D-BD15-42FF7E2BC61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DF1C67D-AF93-4F8B-AD90-2D966055DEE5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环境配置</a:t>
              </a: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4C4A8F-288A-1050-62CE-192E4D146CB7}"/>
              </a:ext>
            </a:extLst>
          </p:cNvPr>
          <p:cNvSpPr/>
          <p:nvPr/>
        </p:nvSpPr>
        <p:spPr>
          <a:xfrm>
            <a:off x="2987824" y="-7977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实验环境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89CB677-59B9-3222-2910-BC1274FEE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0" y="1318669"/>
            <a:ext cx="3117803" cy="310217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A6EC0D71-BF22-B34B-6C20-7CF9AB9FB707}"/>
              </a:ext>
            </a:extLst>
          </p:cNvPr>
          <p:cNvSpPr txBox="1"/>
          <p:nvPr/>
        </p:nvSpPr>
        <p:spPr>
          <a:xfrm>
            <a:off x="3914598" y="1239627"/>
            <a:ext cx="494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开发环境：  </a:t>
            </a:r>
            <a:r>
              <a:rPr lang="en-US" altLang="zh-CN" sz="1800" kern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Visual Studio 2019</a:t>
            </a:r>
            <a:r>
              <a:rPr lang="zh-CN" altLang="zh-CN" sz="1800" kern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MSMPI v10.0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B086EAF-105F-7761-E059-F13938658C55}"/>
              </a:ext>
            </a:extLst>
          </p:cNvPr>
          <p:cNvSpPr txBox="1"/>
          <p:nvPr/>
        </p:nvSpPr>
        <p:spPr>
          <a:xfrm>
            <a:off x="3935084" y="1546316"/>
            <a:ext cx="494431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MPI</a:t>
            </a:r>
            <a:r>
              <a:rPr lang="zh-CN" altLang="zh-CN" sz="20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环境配置（本次实验为</a:t>
            </a:r>
            <a:r>
              <a:rPr lang="en-US" altLang="zh-CN" sz="20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zh-CN" sz="20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环境）：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下运行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首推微软的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MSMPI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，因为比较简单，下载地址为：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https://docs.microsoft.com/en-us/message-passing-interface/microsoft-mpi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，将两个安装包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msmpisdk.msi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msmpisetup.exe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分别下载然后安装完成后即可，下面是在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VS2019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中引入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教程，参考地址如下：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/>
              </a:rPr>
              <a:t>https://blog.csdn.net/ZengGL24/article/details/108693795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7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73B2DF-1663-4401-8290-CF38FCC9E912}"/>
              </a:ext>
            </a:extLst>
          </p:cNvPr>
          <p:cNvGrpSpPr/>
          <p:nvPr/>
        </p:nvGrpSpPr>
        <p:grpSpPr>
          <a:xfrm>
            <a:off x="-36512" y="123478"/>
            <a:ext cx="2016224" cy="408931"/>
            <a:chOff x="-36512" y="123478"/>
            <a:chExt cx="2016224" cy="408931"/>
          </a:xfrm>
        </p:grpSpPr>
        <p:sp>
          <p:nvSpPr>
            <p:cNvPr id="52" name="矩形 1">
              <a:extLst>
                <a:ext uri="{FF2B5EF4-FFF2-40B4-BE49-F238E27FC236}">
                  <a16:creationId xmlns:a16="http://schemas.microsoft.com/office/drawing/2014/main" id="{1249A57D-3D32-481D-BD15-42FF7E2BC61F}"/>
                </a:ext>
              </a:extLst>
            </p:cNvPr>
            <p:cNvSpPr/>
            <p:nvPr/>
          </p:nvSpPr>
          <p:spPr>
            <a:xfrm>
              <a:off x="0" y="123478"/>
              <a:ext cx="1979712" cy="408931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28196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319192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319192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DF1C67D-AF93-4F8B-AD90-2D966055DEE5}"/>
                </a:ext>
              </a:extLst>
            </p:cNvPr>
            <p:cNvSpPr txBox="1"/>
            <p:nvPr/>
          </p:nvSpPr>
          <p:spPr>
            <a:xfrm>
              <a:off x="-36512" y="16192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02  </a:t>
              </a:r>
              <a:r>
                <a:rPr lang="zh-CN" altLang="en-US" sz="14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环境配置</a:t>
              </a: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72008"/>
            <a:ext cx="771550" cy="771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4C4A8F-288A-1050-62CE-192E4D146CB7}"/>
              </a:ext>
            </a:extLst>
          </p:cNvPr>
          <p:cNvSpPr/>
          <p:nvPr/>
        </p:nvSpPr>
        <p:spPr>
          <a:xfrm>
            <a:off x="2987824" y="-7977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实验环境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FF78B-5CC5-66EF-AD6E-B0EE9C420728}"/>
              </a:ext>
            </a:extLst>
          </p:cNvPr>
          <p:cNvSpPr txBox="1"/>
          <p:nvPr/>
        </p:nvSpPr>
        <p:spPr>
          <a:xfrm>
            <a:off x="3419872" y="98757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下配置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MPICH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1C546D-DFE0-CFAB-532E-98F96395032C}"/>
              </a:ext>
            </a:extLst>
          </p:cNvPr>
          <p:cNvSpPr txBox="1"/>
          <p:nvPr/>
        </p:nvSpPr>
        <p:spPr>
          <a:xfrm>
            <a:off x="2123728" y="1356906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①安装：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68E944-20CA-889C-237E-F0EAF1C0A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10" y="1434199"/>
            <a:ext cx="3904762" cy="2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33E4C1-E4DD-3D07-CBBA-ED812EB0E570}"/>
              </a:ext>
            </a:extLst>
          </p:cNvPr>
          <p:cNvSpPr txBox="1"/>
          <p:nvPr/>
        </p:nvSpPr>
        <p:spPr>
          <a:xfrm>
            <a:off x="2123728" y="1995686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②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CmakeLists.txt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下配置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D92AD1-EFEA-85EE-A8B5-425C4CD63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2680730"/>
            <a:ext cx="5180952" cy="161904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004111-AF4E-161A-BAB4-6182A2744CFA}"/>
              </a:ext>
            </a:extLst>
          </p:cNvPr>
          <p:cNvGrpSpPr/>
          <p:nvPr/>
        </p:nvGrpSpPr>
        <p:grpSpPr>
          <a:xfrm rot="5400000">
            <a:off x="4353316" y="1679253"/>
            <a:ext cx="287975" cy="437424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9952BCF-7A4A-8A7F-EC7A-5A2E4110289C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BB08679-445B-F3E8-4250-C62DE60ABDE7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A2844C57-2284-D059-9942-9684EAA1D9D1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CCCDED88-7991-4306-FA14-BACB31C56F7A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198A65-8902-D575-B1E7-D362076202EF}"/>
              </a:ext>
            </a:extLst>
          </p:cNvPr>
          <p:cNvGrpSpPr/>
          <p:nvPr/>
        </p:nvGrpSpPr>
        <p:grpSpPr>
          <a:xfrm rot="5400000">
            <a:off x="4383910" y="2304162"/>
            <a:ext cx="287975" cy="437424"/>
            <a:chOff x="4525013" y="1808163"/>
            <a:chExt cx="1782762" cy="1373187"/>
          </a:xfrm>
          <a:solidFill>
            <a:schemeClr val="accent1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FC0A04-2BE4-E1B4-2E33-F7BFDD1D2AE3}"/>
                </a:ext>
              </a:extLst>
            </p:cNvPr>
            <p:cNvSpPr/>
            <p:nvPr/>
          </p:nvSpPr>
          <p:spPr bwMode="auto">
            <a:xfrm>
              <a:off x="4525013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1136953689 w 1240"/>
                <a:gd name="T3" fmla="*/ 658313892 h 1434"/>
                <a:gd name="T4" fmla="*/ 0 w 1240"/>
                <a:gd name="T5" fmla="*/ 1314793994 h 1434"/>
                <a:gd name="T6" fmla="*/ 305326912 w 1240"/>
                <a:gd name="T7" fmla="*/ 658313892 h 1434"/>
                <a:gd name="T8" fmla="*/ 0 w 1240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240" y="718"/>
                  </a:lnTo>
                  <a:lnTo>
                    <a:pt x="0" y="1434"/>
                  </a:lnTo>
                  <a:lnTo>
                    <a:pt x="333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B8DDF4C4-A60B-E481-D129-E1D2B43B58D7}"/>
                </a:ext>
              </a:extLst>
            </p:cNvPr>
            <p:cNvSpPr/>
            <p:nvPr/>
          </p:nvSpPr>
          <p:spPr bwMode="auto">
            <a:xfrm>
              <a:off x="5120325" y="1808163"/>
              <a:ext cx="1187450" cy="1373187"/>
            </a:xfrm>
            <a:custGeom>
              <a:avLst/>
              <a:gdLst>
                <a:gd name="T0" fmla="*/ 0 w 1240"/>
                <a:gd name="T1" fmla="*/ 0 h 1434"/>
                <a:gd name="T2" fmla="*/ 99942112 w 1240"/>
                <a:gd name="T3" fmla="*/ 214547541 h 1434"/>
                <a:gd name="T4" fmla="*/ 866469816 w 1240"/>
                <a:gd name="T5" fmla="*/ 658313892 h 1434"/>
                <a:gd name="T6" fmla="*/ 99942112 w 1240"/>
                <a:gd name="T7" fmla="*/ 1100246453 h 1434"/>
                <a:gd name="T8" fmla="*/ 0 w 1240"/>
                <a:gd name="T9" fmla="*/ 1314793994 h 1434"/>
                <a:gd name="T10" fmla="*/ 1136954646 w 1240"/>
                <a:gd name="T11" fmla="*/ 658313892 h 1434"/>
                <a:gd name="T12" fmla="*/ 0 w 1240"/>
                <a:gd name="T13" fmla="*/ 0 h 14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0" h="1434">
                  <a:moveTo>
                    <a:pt x="0" y="0"/>
                  </a:moveTo>
                  <a:lnTo>
                    <a:pt x="109" y="234"/>
                  </a:lnTo>
                  <a:lnTo>
                    <a:pt x="945" y="718"/>
                  </a:lnTo>
                  <a:lnTo>
                    <a:pt x="109" y="1200"/>
                  </a:lnTo>
                  <a:lnTo>
                    <a:pt x="0" y="1434"/>
                  </a:lnTo>
                  <a:lnTo>
                    <a:pt x="1240" y="7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5B5D795-9BB1-DD78-279A-AE6E35E0E82F}"/>
                </a:ext>
              </a:extLst>
            </p:cNvPr>
            <p:cNvSpPr/>
            <p:nvPr/>
          </p:nvSpPr>
          <p:spPr bwMode="auto">
            <a:xfrm>
              <a:off x="5220338" y="2398713"/>
              <a:ext cx="211137" cy="209550"/>
            </a:xfrm>
            <a:custGeom>
              <a:avLst/>
              <a:gdLst>
                <a:gd name="T0" fmla="*/ 165266259 w 129"/>
                <a:gd name="T1" fmla="*/ 0 h 128"/>
                <a:gd name="T2" fmla="*/ 63974511 w 129"/>
                <a:gd name="T3" fmla="*/ 47967305 h 128"/>
                <a:gd name="T4" fmla="*/ 63974511 w 129"/>
                <a:gd name="T5" fmla="*/ 277142972 h 128"/>
                <a:gd name="T6" fmla="*/ 295881500 w 129"/>
                <a:gd name="T7" fmla="*/ 277142972 h 128"/>
                <a:gd name="T8" fmla="*/ 343861974 w 129"/>
                <a:gd name="T9" fmla="*/ 175879571 h 128"/>
                <a:gd name="T10" fmla="*/ 165266259 w 129"/>
                <a:gd name="T11" fmla="*/ 175879571 h 128"/>
                <a:gd name="T12" fmla="*/ 165266259 w 129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9" h="128">
                  <a:moveTo>
                    <a:pt x="62" y="0"/>
                  </a:moveTo>
                  <a:cubicBezTo>
                    <a:pt x="48" y="1"/>
                    <a:pt x="35" y="7"/>
                    <a:pt x="24" y="18"/>
                  </a:cubicBezTo>
                  <a:cubicBezTo>
                    <a:pt x="0" y="42"/>
                    <a:pt x="0" y="80"/>
                    <a:pt x="24" y="104"/>
                  </a:cubicBezTo>
                  <a:cubicBezTo>
                    <a:pt x="48" y="128"/>
                    <a:pt x="87" y="128"/>
                    <a:pt x="111" y="104"/>
                  </a:cubicBezTo>
                  <a:cubicBezTo>
                    <a:pt x="122" y="94"/>
                    <a:pt x="127" y="80"/>
                    <a:pt x="129" y="66"/>
                  </a:cubicBezTo>
                  <a:cubicBezTo>
                    <a:pt x="62" y="66"/>
                    <a:pt x="62" y="66"/>
                    <a:pt x="62" y="66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A375335-02BF-57A3-9BAF-A29B899FF49B}"/>
                </a:ext>
              </a:extLst>
            </p:cNvPr>
            <p:cNvSpPr/>
            <p:nvPr/>
          </p:nvSpPr>
          <p:spPr bwMode="auto">
            <a:xfrm>
              <a:off x="5337813" y="2381250"/>
              <a:ext cx="109537" cy="109538"/>
            </a:xfrm>
            <a:custGeom>
              <a:avLst/>
              <a:gdLst>
                <a:gd name="T0" fmla="*/ 126971102 w 68"/>
                <a:gd name="T1" fmla="*/ 51824361 h 68"/>
                <a:gd name="T2" fmla="*/ 0 w 68"/>
                <a:gd name="T3" fmla="*/ 5182114 h 68"/>
                <a:gd name="T4" fmla="*/ 0 w 68"/>
                <a:gd name="T5" fmla="*/ 176203149 h 68"/>
                <a:gd name="T6" fmla="*/ 171022695 w 68"/>
                <a:gd name="T7" fmla="*/ 176203149 h 68"/>
                <a:gd name="T8" fmla="*/ 126971102 w 68"/>
                <a:gd name="T9" fmla="*/ 5182436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49" y="20"/>
                  </a:moveTo>
                  <a:cubicBezTo>
                    <a:pt x="35" y="6"/>
                    <a:pt x="18" y="0"/>
                    <a:pt x="0" y="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8" y="51"/>
                    <a:pt x="62" y="33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1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>
            <a:extLst>
              <a:ext uri="{FF2B5EF4-FFF2-40B4-BE49-F238E27FC236}">
                <a16:creationId xmlns:a16="http://schemas.microsoft.com/office/drawing/2014/main" id="{71588594-9AE0-4F25-BB4C-742F4C94A0BC}"/>
              </a:ext>
            </a:extLst>
          </p:cNvPr>
          <p:cNvSpPr/>
          <p:nvPr/>
        </p:nvSpPr>
        <p:spPr>
          <a:xfrm>
            <a:off x="2079991" y="1851247"/>
            <a:ext cx="5364088" cy="2088232"/>
          </a:xfrm>
          <a:custGeom>
            <a:avLst/>
            <a:gdLst>
              <a:gd name="connsiteX0" fmla="*/ 0 w 4211960"/>
              <a:gd name="connsiteY0" fmla="*/ 0 h 2088232"/>
              <a:gd name="connsiteX1" fmla="*/ 4211960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10113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281963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  <a:gd name="connsiteX0" fmla="*/ 0 w 4211960"/>
              <a:gd name="connsiteY0" fmla="*/ 0 h 2088232"/>
              <a:gd name="connsiteX1" fmla="*/ 3319192 w 4211960"/>
              <a:gd name="connsiteY1" fmla="*/ 0 h 2088232"/>
              <a:gd name="connsiteX2" fmla="*/ 4211960 w 4211960"/>
              <a:gd name="connsiteY2" fmla="*/ 2088232 h 2088232"/>
              <a:gd name="connsiteX3" fmla="*/ 0 w 4211960"/>
              <a:gd name="connsiteY3" fmla="*/ 2088232 h 2088232"/>
              <a:gd name="connsiteX4" fmla="*/ 0 w 4211960"/>
              <a:gd name="connsiteY4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960" h="2088232">
                <a:moveTo>
                  <a:pt x="0" y="0"/>
                </a:moveTo>
                <a:lnTo>
                  <a:pt x="3319192" y="0"/>
                </a:lnTo>
                <a:lnTo>
                  <a:pt x="4211960" y="2088232"/>
                </a:ln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rgbClr val="01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1EF813-7D91-44D3-BC4D-92BEE2F1C4E2}"/>
              </a:ext>
            </a:extLst>
          </p:cNvPr>
          <p:cNvGrpSpPr/>
          <p:nvPr/>
        </p:nvGrpSpPr>
        <p:grpSpPr>
          <a:xfrm>
            <a:off x="-5705" y="1419622"/>
            <a:ext cx="5873849" cy="2909345"/>
            <a:chOff x="-5705" y="1419622"/>
            <a:chExt cx="5873849" cy="2909345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BF9E9D5B-7DE1-4838-8E3E-41665DF274B7}"/>
                </a:ext>
              </a:extLst>
            </p:cNvPr>
            <p:cNvSpPr/>
            <p:nvPr/>
          </p:nvSpPr>
          <p:spPr>
            <a:xfrm>
              <a:off x="0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7BBD6790-44CE-495F-AE9D-ABCAAA0A5D66}"/>
                </a:ext>
              </a:extLst>
            </p:cNvPr>
            <p:cNvSpPr/>
            <p:nvPr/>
          </p:nvSpPr>
          <p:spPr>
            <a:xfrm>
              <a:off x="-5705" y="1419622"/>
              <a:ext cx="5868144" cy="2909345"/>
            </a:xfrm>
            <a:custGeom>
              <a:avLst/>
              <a:gdLst>
                <a:gd name="connsiteX0" fmla="*/ 0 w 4211960"/>
                <a:gd name="connsiteY0" fmla="*/ 0 h 2088232"/>
                <a:gd name="connsiteX1" fmla="*/ 4211960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  <a:gd name="connsiteX0" fmla="*/ 0 w 4211960"/>
                <a:gd name="connsiteY0" fmla="*/ 0 h 2088232"/>
                <a:gd name="connsiteX1" fmla="*/ 3101133 w 4211960"/>
                <a:gd name="connsiteY1" fmla="*/ 0 h 2088232"/>
                <a:gd name="connsiteX2" fmla="*/ 4211960 w 4211960"/>
                <a:gd name="connsiteY2" fmla="*/ 2088232 h 2088232"/>
                <a:gd name="connsiteX3" fmla="*/ 0 w 4211960"/>
                <a:gd name="connsiteY3" fmla="*/ 2088232 h 2088232"/>
                <a:gd name="connsiteX4" fmla="*/ 0 w 4211960"/>
                <a:gd name="connsiteY4" fmla="*/ 0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960" h="2088232">
                  <a:moveTo>
                    <a:pt x="0" y="0"/>
                  </a:moveTo>
                  <a:lnTo>
                    <a:pt x="3101133" y="0"/>
                  </a:lnTo>
                  <a:lnTo>
                    <a:pt x="4211960" y="2088232"/>
                  </a:ln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FDB26-FB22-4BCA-850D-4CB2591709BB}"/>
              </a:ext>
            </a:extLst>
          </p:cNvPr>
          <p:cNvSpPr txBox="1"/>
          <p:nvPr/>
        </p:nvSpPr>
        <p:spPr>
          <a:xfrm>
            <a:off x="755576" y="2341365"/>
            <a:ext cx="321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实验流程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443527-17D2-4D5A-BED1-71A22FC22E93}"/>
              </a:ext>
            </a:extLst>
          </p:cNvPr>
          <p:cNvSpPr txBox="1"/>
          <p:nvPr/>
        </p:nvSpPr>
        <p:spPr>
          <a:xfrm>
            <a:off x="630817" y="2994485"/>
            <a:ext cx="3463887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EXPERIMENTAL PROCEDURE</a:t>
            </a:r>
            <a:endParaRPr lang="zh-CN" altLang="en-US" sz="10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69F2D-31CA-43A3-BD24-44257A3369D9}"/>
              </a:ext>
            </a:extLst>
          </p:cNvPr>
          <p:cNvSpPr txBox="1"/>
          <p:nvPr/>
        </p:nvSpPr>
        <p:spPr>
          <a:xfrm>
            <a:off x="5465219" y="2561084"/>
            <a:ext cx="1179188" cy="85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Stencil Std" panose="04020904080802020404" pitchFamily="82" charset="0"/>
                <a:ea typeface="方正黑体简体" panose="02010601030101010101" pitchFamily="2" charset="-122"/>
              </a:rPr>
              <a:t>03</a:t>
            </a:r>
            <a:endParaRPr lang="zh-CN" altLang="en-US" sz="6000" dirty="0">
              <a:solidFill>
                <a:schemeClr val="bg1"/>
              </a:solidFill>
              <a:latin typeface="Stencil Std" panose="04020904080802020404" pitchFamily="82" charset="0"/>
              <a:ea typeface="方正黑体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35B84A-070E-4E0E-A92E-095FC4FDBA2F}"/>
              </a:ext>
            </a:extLst>
          </p:cNvPr>
          <p:cNvCxnSpPr>
            <a:cxnSpLocks/>
          </p:cNvCxnSpPr>
          <p:nvPr/>
        </p:nvCxnSpPr>
        <p:spPr>
          <a:xfrm>
            <a:off x="6569290" y="1347614"/>
            <a:ext cx="2070483" cy="37958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51AAC7F-6041-4F66-97D4-9421CBCB8217}"/>
              </a:ext>
            </a:extLst>
          </p:cNvPr>
          <p:cNvCxnSpPr/>
          <p:nvPr/>
        </p:nvCxnSpPr>
        <p:spPr>
          <a:xfrm>
            <a:off x="4113963" y="-740829"/>
            <a:ext cx="1296144" cy="2376264"/>
          </a:xfrm>
          <a:prstGeom prst="line">
            <a:avLst/>
          </a:prstGeom>
          <a:ln w="19050">
            <a:solidFill>
              <a:srgbClr val="016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9" grpId="0"/>
          <p:bldP spid="2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简约高档毕业答辩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a01c5d5-3aac-4b5e-8182-769fcfbb691e"/>
</p:tagLst>
</file>

<file path=ppt/theme/theme1.xml><?xml version="1.0" encoding="utf-8"?>
<a:theme xmlns:a="http://schemas.openxmlformats.org/drawingml/2006/main" name="千库网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2B2B"/>
      </a:accent1>
      <a:accent2>
        <a:srgbClr val="016371"/>
      </a:accent2>
      <a:accent3>
        <a:srgbClr val="2B2B2B"/>
      </a:accent3>
      <a:accent4>
        <a:srgbClr val="016371"/>
      </a:accent4>
      <a:accent5>
        <a:srgbClr val="2B2B2B"/>
      </a:accent5>
      <a:accent6>
        <a:srgbClr val="016371"/>
      </a:accent6>
      <a:hlink>
        <a:srgbClr val="EC6E0E"/>
      </a:hlink>
      <a:folHlink>
        <a:srgbClr val="D829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2B2B2B"/>
    </a:accent1>
    <a:accent2>
      <a:srgbClr val="016371"/>
    </a:accent2>
    <a:accent3>
      <a:srgbClr val="2B2B2B"/>
    </a:accent3>
    <a:accent4>
      <a:srgbClr val="016371"/>
    </a:accent4>
    <a:accent5>
      <a:srgbClr val="2B2B2B"/>
    </a:accent5>
    <a:accent6>
      <a:srgbClr val="016371"/>
    </a:accent6>
    <a:hlink>
      <a:srgbClr val="EC6E0E"/>
    </a:hlink>
    <a:folHlink>
      <a:srgbClr val="D829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4013</Words>
  <Application>Microsoft Office PowerPoint</Application>
  <PresentationFormat>全屏显示(16:9)</PresentationFormat>
  <Paragraphs>235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Stencil Std</vt:lpstr>
      <vt:lpstr>方正黑体简体</vt:lpstr>
      <vt:lpstr>思源黑体 CN Medium</vt:lpstr>
      <vt:lpstr>宋体</vt:lpstr>
      <vt:lpstr>微软雅黑</vt:lpstr>
      <vt:lpstr>Arial</vt:lpstr>
      <vt:lpstr>Calibri</vt:lpstr>
      <vt:lpstr>Cambria Math</vt:lpstr>
      <vt:lpstr>Times New Roman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简约高档毕业答辩PPT模板</dc:title>
  <dc:creator>Administrator</dc:creator>
  <cp:lastModifiedBy>吴 斌文</cp:lastModifiedBy>
  <cp:revision>201</cp:revision>
  <dcterms:created xsi:type="dcterms:W3CDTF">2015-12-11T17:46:17Z</dcterms:created>
  <dcterms:modified xsi:type="dcterms:W3CDTF">2022-11-21T00:54:30Z</dcterms:modified>
</cp:coreProperties>
</file>