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Montserrat Black"/>
      <p:bold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ExtraBold-boldItalic.fntdata"/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5" Type="http://schemas.openxmlformats.org/officeDocument/2006/relationships/font" Target="fonts/PlayfairDisplay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MontserratBlack-bold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829e72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4829e72bfb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829e72bf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4829e72bfb_0_8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829e72bf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4829e72bfb_0_9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829e72bfb_0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4829e72bfb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Разделитель «Новая тема»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-59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Разделитель «Работа на платформе»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Сетка Май 202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Демонстрация работы в редакторе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-6398" l="-3199" r="0" t="3865"/>
          <a:stretch/>
        </p:blipFill>
        <p:spPr>
          <a:xfrm>
            <a:off x="8271116" y="4449368"/>
            <a:ext cx="596300" cy="560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Разделитель «Обсуждение»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Обсуждение. Заголовок. Текст.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2"/>
          <p:cNvPicPr preferRelativeResize="0"/>
          <p:nvPr/>
        </p:nvPicPr>
        <p:blipFill rotWithShape="1">
          <a:blip r:embed="rId2">
            <a:alphaModFix/>
          </a:blip>
          <a:srcRect b="0" l="0" r="-33743" t="-2827"/>
          <a:stretch/>
        </p:blipFill>
        <p:spPr>
          <a:xfrm>
            <a:off x="8326428" y="4465151"/>
            <a:ext cx="696338" cy="5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Новая тема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2">
            <a:alphaModFix/>
          </a:blip>
          <a:srcRect b="-1306" l="-12762" r="-44222" t="-10338"/>
          <a:stretch/>
        </p:blipFill>
        <p:spPr>
          <a:xfrm>
            <a:off x="8201775" y="4388625"/>
            <a:ext cx="818001" cy="65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Работа на платформе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 rotWithShape="1">
          <a:blip r:embed="rId2">
            <a:alphaModFix/>
          </a:blip>
          <a:srcRect b="440" l="0" r="-17813" t="-440"/>
          <a:stretch/>
        </p:blipFill>
        <p:spPr>
          <a:xfrm>
            <a:off x="8109665" y="4422100"/>
            <a:ext cx="796124" cy="6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Разделитель «Завершение урока»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Завершение урока. Заголовок. Текст.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300" r="-300" t="0"/>
          <a:stretch/>
        </p:blipFill>
        <p:spPr>
          <a:xfrm>
            <a:off x="7863248" y="4465175"/>
            <a:ext cx="991301" cy="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Разделитель «Повторение»"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-1899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Разделитель «Групповая работа»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Разделитель «Перерыв»">
    <p:bg>
      <p:bgPr>
        <a:solidFill>
          <a:schemeClr val="accent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0" l="-5793" r="-4350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Разделитель «Физкультминутка»"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Разделитель «Демонстрация работы»">
    <p:bg>
      <p:bgPr>
        <a:solidFill>
          <a:srgbClr val="C291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-6398" l="-3199" r="0" t="3865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Сетка May 202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Повторение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2">
            <a:alphaModFix/>
          </a:blip>
          <a:srcRect b="-1899" l="0" r="-8236" t="1900"/>
          <a:stretch/>
        </p:blipFill>
        <p:spPr>
          <a:xfrm>
            <a:off x="8164675" y="4465534"/>
            <a:ext cx="6758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Повторение. Заголовок. Текст.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2">
            <a:alphaModFix/>
          </a:blip>
          <a:srcRect b="-1899" l="0" r="-8236" t="1900"/>
          <a:stretch/>
        </p:blipFill>
        <p:spPr>
          <a:xfrm>
            <a:off x="8164675" y="4465534"/>
            <a:ext cx="6758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Обсуждение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2">
            <a:alphaModFix/>
          </a:blip>
          <a:srcRect b="0" l="0" r="-33743" t="-2827"/>
          <a:stretch/>
        </p:blipFill>
        <p:spPr>
          <a:xfrm>
            <a:off x="8326428" y="4465151"/>
            <a:ext cx="696338" cy="5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Работа на платформе. Заголовок. Текст.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2">
            <a:alphaModFix/>
          </a:blip>
          <a:srcRect b="440" l="0" r="-17813" t="-440"/>
          <a:stretch/>
        </p:blipFill>
        <p:spPr>
          <a:xfrm>
            <a:off x="8109665" y="4422100"/>
            <a:ext cx="796124" cy="6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Завершение урока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 rotWithShape="1">
          <a:blip r:embed="rId2">
            <a:alphaModFix/>
          </a:blip>
          <a:srcRect b="0" l="300" r="-300" t="0"/>
          <a:stretch/>
        </p:blipFill>
        <p:spPr>
          <a:xfrm>
            <a:off x="7863248" y="4465175"/>
            <a:ext cx="991301" cy="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7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Физкультминутка. Заголовок. Текст.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 rotWithShape="1">
          <a:blip r:embed="rId2">
            <a:alphaModFix/>
          </a:blip>
          <a:srcRect b="-714" l="-28329" r="-21483" t="-7557"/>
          <a:stretch/>
        </p:blipFill>
        <p:spPr>
          <a:xfrm>
            <a:off x="7948809" y="4394450"/>
            <a:ext cx="1129024" cy="6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Физкультминутка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b="0" i="0" sz="1200" u="none" cap="none" strike="noStrik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 rotWithShape="1">
          <a:blip r:embed="rId2">
            <a:alphaModFix/>
          </a:blip>
          <a:srcRect b="0" l="-5793" r="-4350" t="0"/>
          <a:stretch/>
        </p:blipFill>
        <p:spPr>
          <a:xfrm>
            <a:off x="8232112" y="4422325"/>
            <a:ext cx="722625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Групповая работа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 rotWithShape="1">
          <a:blip r:embed="rId2">
            <a:alphaModFix/>
          </a:blip>
          <a:srcRect b="0" l="-3857" r="-3289" t="-1646"/>
          <a:stretch/>
        </p:blipFill>
        <p:spPr>
          <a:xfrm>
            <a:off x="7875725" y="4452003"/>
            <a:ext cx="1028250" cy="5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Групповая работа. Заголовок. Текст.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1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Групповая работа</a:t>
            </a:r>
            <a:endParaRPr b="0" i="0" sz="1200" u="none" cap="none" strike="noStrike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0" name="Google Shape;200;p41"/>
          <p:cNvPicPr preferRelativeResize="0"/>
          <p:nvPr/>
        </p:nvPicPr>
        <p:blipFill rotWithShape="1">
          <a:blip r:embed="rId2">
            <a:alphaModFix/>
          </a:blip>
          <a:srcRect b="0" l="-3857" r="-3289" t="-1646"/>
          <a:stretch/>
        </p:blipFill>
        <p:spPr>
          <a:xfrm>
            <a:off x="7875725" y="4452003"/>
            <a:ext cx="1028250" cy="5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4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4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11" name="Google Shape;211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Black"/>
              <a:buNone/>
              <a:defRPr b="0" i="0" sz="28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4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17" name="Google Shape;217;p44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44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2480000" y="349600"/>
            <a:ext cx="4286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НАЙБІЛЬША</a:t>
            </a:r>
            <a:endParaRPr sz="1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МІЖНАРОДНА ШКОЛА ПРОГРАМУВАННЯ</a:t>
            </a:r>
            <a:endParaRPr sz="1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uk" sz="1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ДЛЯ ДІТЕЙ В УКРАЇНІ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675" y="1308025"/>
            <a:ext cx="8284652" cy="3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657325" y="2005825"/>
            <a:ext cx="47868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FINAL PROJECT RELEASE</a:t>
            </a:r>
            <a:r>
              <a:rPr i="0" lang="uk" sz="41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uk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Klius Roman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1111947" y="4554634"/>
            <a:ext cx="41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i="0" lang="uk" sz="17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урс </a:t>
            </a:r>
            <a:r>
              <a:rPr i="0" lang="uk" sz="1900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uk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 Start</a:t>
            </a:r>
            <a:r>
              <a:rPr i="0" lang="uk" sz="1900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r>
              <a:rPr i="0" lang="uk" sz="19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 </a:t>
            </a:r>
            <a:r>
              <a:rPr lang="uk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рік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7518" y="2246674"/>
            <a:ext cx="3498483" cy="2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5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34" name="Google Shape;234;p45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5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5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5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5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0" y="-90175"/>
            <a:ext cx="9144000" cy="5233511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2715900" y="418638"/>
            <a:ext cx="624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       Pixel car race</a:t>
            </a:r>
            <a:endParaRPr sz="4100">
              <a:solidFill>
                <a:srgbClr val="6ADA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20600" y="2167675"/>
            <a:ext cx="3181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marR="5080" rtl="0" algn="l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перегони в яких ви керуєте машинкою та ухиляєтесь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від інших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2225" y="1111350"/>
            <a:ext cx="5655626" cy="39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6"/>
          <p:cNvGrpSpPr/>
          <p:nvPr/>
        </p:nvGrpSpPr>
        <p:grpSpPr>
          <a:xfrm>
            <a:off x="3771367" y="419076"/>
            <a:ext cx="5477471" cy="4724446"/>
            <a:chOff x="3666592" y="419076"/>
            <a:chExt cx="5477471" cy="4724446"/>
          </a:xfrm>
        </p:grpSpPr>
        <p:sp>
          <p:nvSpPr>
            <p:cNvPr id="249" name="Google Shape;249;p46"/>
            <p:cNvSpPr/>
            <p:nvPr/>
          </p:nvSpPr>
          <p:spPr>
            <a:xfrm>
              <a:off x="4450015" y="419076"/>
              <a:ext cx="3131100" cy="3344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5206589" y="757403"/>
              <a:ext cx="1023000" cy="386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3666592" y="1839526"/>
              <a:ext cx="1450800" cy="503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6"/>
            <p:cNvSpPr/>
            <p:nvPr/>
          </p:nvSpPr>
          <p:spPr>
            <a:xfrm>
              <a:off x="5736663" y="1431322"/>
              <a:ext cx="3407400" cy="3712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46"/>
          <p:cNvSpPr/>
          <p:nvPr/>
        </p:nvSpPr>
        <p:spPr>
          <a:xfrm>
            <a:off x="491900" y="1622725"/>
            <a:ext cx="1988100" cy="29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975" y="374425"/>
            <a:ext cx="182865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590300" y="374425"/>
            <a:ext cx="626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4100">
                <a:solidFill>
                  <a:srgbClr val="6ADA4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Код проекту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398975" y="3490125"/>
            <a:ext cx="2442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6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https://github.com/binwifely/another-final-project</a:t>
            </a:r>
            <a:endParaRPr i="0" sz="17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1800" y="1273025"/>
            <a:ext cx="6153175" cy="38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7"/>
          <p:cNvSpPr txBox="1"/>
          <p:nvPr/>
        </p:nvSpPr>
        <p:spPr>
          <a:xfrm>
            <a:off x="360000" y="1047750"/>
            <a:ext cx="58857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uk" sz="4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Демонстрація</a:t>
            </a:r>
            <a:endParaRPr b="0" i="0" sz="4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360000" y="320453"/>
            <a:ext cx="4026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Випускний. Python 2 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9727B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52E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