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6" r:id="rId9"/>
    <p:sldId id="267" r:id="rId10"/>
    <p:sldId id="270" r:id="rId11"/>
    <p:sldId id="271" r:id="rId12"/>
    <p:sldId id="272" r:id="rId13"/>
    <p:sldId id="273" r:id="rId14"/>
    <p:sldId id="268" r:id="rId15"/>
    <p:sldId id="274" r:id="rId16"/>
    <p:sldId id="275" r:id="rId17"/>
    <p:sldId id="276" r:id="rId18"/>
    <p:sldId id="277" r:id="rId19"/>
    <p:sldId id="280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1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EC3A-D7DC-4F41-ACB8-74B2153A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79746-9950-FA42-A83D-64E624F73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C4C2F-F9E4-294E-BFB3-F93B034A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5CCD0-4A74-A042-B948-9A7D8D1C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FCB4B-B191-924A-A2EC-AF7AF33B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0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9974-A655-0D40-8694-5778B015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1FB67-542F-A149-A69B-1F18FD6FD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BD93B-B531-D74E-83A6-C0E5E304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7CF0-D601-1B4F-ADE3-5AF9B9E0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4E0D-AA2F-CC42-8780-DEAE757A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FCFD8-9EFD-9A4C-88A7-49EAC3E53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AB342-1443-5B46-AF20-33C83D624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EF06-B458-FF44-B567-11E5ACDA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88CB-FC1C-4B42-B349-30E4B453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8851-6D16-EB4E-A319-6F357C6E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8E04-EBA4-2340-A70E-BA600FAC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9581-FC41-414C-B4D0-01774D54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3F75-1A8A-0249-AE96-A2F4FFE1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F9519-43A6-B848-9616-D03E8FC4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55663-E25A-5944-9807-CB99C2EC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2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47B8-DD49-D448-8E08-DFBF69E5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BD18F-26BA-8340-B84C-CD16F47B3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76055-0021-2047-942D-D5A6EE1B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22B4-7E55-2847-B90E-7996692A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89B7-8C79-C54B-886A-E62191E7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5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62AD-49EA-7F42-90B5-5EDA63B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AEB2E-5752-7C49-9C14-7AC868097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5F68A-CF48-9E4D-AED6-DA556952F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2A072-4E04-DA40-9A9C-85E2ADBA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B6984-430F-7149-B276-B016C41B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71EFC-1E6B-094F-87A6-54CDC3A8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0DA9-DC4A-9441-92A4-61515BBF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0F79D-8FB0-624D-9D2E-B8F5EFD8F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400D3-058C-6B4B-875D-5BEA7EFED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FF72A-9785-E14B-B137-59DFD8DC0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4FA7C-C60E-7D40-8960-DF279065D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7AEFA-CDA1-3644-B807-EA910F3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8126A-AC87-2449-B405-1FD4E6D5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2F6B5-8D61-C24F-8AE5-D716C100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6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3BB9-11EF-2A46-B87A-A352E4A3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9E9B9-CE65-4741-A430-356DCD7A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DC34D-D4D8-714C-A8CD-E8CCA1CA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B59C8-E8FA-7E4B-99DD-5719EF0B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3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FA3CD-BAA3-ED4F-B5B7-DC8839BF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ADA6C-A547-3446-A080-22C3F079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F3C9F-0291-0B41-92C5-1929AA6B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6221-BBC9-8F49-8DFA-D7D85C24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F8FE-E6B7-6048-8457-3D2453CE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6E22E-2A11-7A4A-9020-46C3CEA57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E04BF-905B-2347-BB62-166ACE49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CA503-D655-6F4F-B65B-B71AE79E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E7C32-796F-504D-A236-6C893518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5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2ED0-1DF1-0C49-882A-19D5D481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32CD5-776C-E941-9527-FB9A42A0A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F4AC5-2D99-7443-832D-222FFC5AF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4B941-2FF5-8E4C-B133-AE66532D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8CD06-8BB3-EB4A-850D-6AA3308D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5597A-C37F-184C-8B00-3FD9B247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6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D56C0-8C19-9B4E-9A50-68B40DA3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68479-6B20-694C-A4C2-7E588D254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62AD1-7DAA-1242-AAFC-E10CBEA7A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41CA-D0B6-2248-B714-4F14261FB31C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A3211-590F-694E-901A-ADB69EAA1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EA54C-DB92-4D48-98DA-AF1136C85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9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F4B3-86F5-4446-B207-8091BF3AC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5776"/>
            <a:ext cx="9144000" cy="1806448"/>
          </a:xfrm>
        </p:spPr>
        <p:txBody>
          <a:bodyPr/>
          <a:lstStyle/>
          <a:p>
            <a:r>
              <a:rPr lang="en-US" dirty="0"/>
              <a:t>Job Salary Analysis for Data Professional in Malaysia</a:t>
            </a:r>
          </a:p>
        </p:txBody>
      </p:sp>
    </p:spTree>
    <p:extLst>
      <p:ext uri="{BB962C8B-B14F-4D97-AF65-F5344CB8AC3E}">
        <p14:creationId xmlns:p14="http://schemas.microsoft.com/office/powerpoint/2010/main" val="8043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Analyst (By Level)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332349"/>
              </p:ext>
            </p:extLst>
          </p:nvPr>
        </p:nvGraphicFramePr>
        <p:xfrm>
          <a:off x="838200" y="169068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D67A06-C567-534A-9D9C-1D4DF8D9A22E}"/>
              </a:ext>
            </a:extLst>
          </p:cNvPr>
          <p:cNvSpPr txBox="1"/>
          <p:nvPr/>
        </p:nvSpPr>
        <p:spPr>
          <a:xfrm>
            <a:off x="838200" y="4108704"/>
            <a:ext cx="235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outliers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313D5B0-75CC-1647-9AA9-7E62E380CC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015450"/>
              </p:ext>
            </p:extLst>
          </p:nvPr>
        </p:nvGraphicFramePr>
        <p:xfrm>
          <a:off x="838200" y="4531101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72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 (By Level)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681387"/>
              </p:ext>
            </p:extLst>
          </p:nvPr>
        </p:nvGraphicFramePr>
        <p:xfrm>
          <a:off x="838200" y="169068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D67A06-C567-534A-9D9C-1D4DF8D9A22E}"/>
              </a:ext>
            </a:extLst>
          </p:cNvPr>
          <p:cNvSpPr txBox="1"/>
          <p:nvPr/>
        </p:nvSpPr>
        <p:spPr>
          <a:xfrm>
            <a:off x="838200" y="4108704"/>
            <a:ext cx="235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outliers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313D5B0-75CC-1647-9AA9-7E62E380CC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008045"/>
              </p:ext>
            </p:extLst>
          </p:nvPr>
        </p:nvGraphicFramePr>
        <p:xfrm>
          <a:off x="838200" y="4531101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8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 (By Level)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22771"/>
              </p:ext>
            </p:extLst>
          </p:nvPr>
        </p:nvGraphicFramePr>
        <p:xfrm>
          <a:off x="838200" y="169068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D67A06-C567-534A-9D9C-1D4DF8D9A22E}"/>
              </a:ext>
            </a:extLst>
          </p:cNvPr>
          <p:cNvSpPr txBox="1"/>
          <p:nvPr/>
        </p:nvSpPr>
        <p:spPr>
          <a:xfrm>
            <a:off x="838200" y="4108704"/>
            <a:ext cx="235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outliers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313D5B0-75CC-1647-9AA9-7E62E380CC96}"/>
              </a:ext>
            </a:extLst>
          </p:cNvPr>
          <p:cNvGraphicFramePr>
            <a:graphicFrameLocks/>
          </p:cNvGraphicFramePr>
          <p:nvPr/>
        </p:nvGraphicFramePr>
        <p:xfrm>
          <a:off x="838200" y="4531101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92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Engineer (By Level)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169863"/>
              </p:ext>
            </p:extLst>
          </p:nvPr>
        </p:nvGraphicFramePr>
        <p:xfrm>
          <a:off x="838200" y="169068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D67A06-C567-534A-9D9C-1D4DF8D9A22E}"/>
              </a:ext>
            </a:extLst>
          </p:cNvPr>
          <p:cNvSpPr txBox="1"/>
          <p:nvPr/>
        </p:nvSpPr>
        <p:spPr>
          <a:xfrm>
            <a:off x="838200" y="4108704"/>
            <a:ext cx="235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outliers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313D5B0-75CC-1647-9AA9-7E62E380CC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663161"/>
              </p:ext>
            </p:extLst>
          </p:nvPr>
        </p:nvGraphicFramePr>
        <p:xfrm>
          <a:off x="838200" y="4531101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41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C828-E8BC-BB42-8662-024EE8EE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Salary Comparison (Across Jobs)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93CC37-DD86-7C42-BA1B-E7A661571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398306"/>
              </p:ext>
            </p:extLst>
          </p:nvPr>
        </p:nvGraphicFramePr>
        <p:xfrm>
          <a:off x="838200" y="2501900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603747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133188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494141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10832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60534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 Engineer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7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22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2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2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33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C828-E8BC-BB42-8662-024EE8EE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Junior Level Salary Comparison (Across Jobs)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93CC37-DD86-7C42-BA1B-E7A661571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280186"/>
              </p:ext>
            </p:extLst>
          </p:nvPr>
        </p:nvGraphicFramePr>
        <p:xfrm>
          <a:off x="838200" y="2501900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603747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133188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494141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10832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60534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 Engineer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7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22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2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2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14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C828-E8BC-BB42-8662-024EE8EE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 Level Salary Comparison (Across Jobs)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93CC37-DD86-7C42-BA1B-E7A661571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913671"/>
              </p:ext>
            </p:extLst>
          </p:nvPr>
        </p:nvGraphicFramePr>
        <p:xfrm>
          <a:off x="838200" y="2501900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603747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133188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494141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10832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60534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 Engineer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7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22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2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2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60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C828-E8BC-BB42-8662-024EE8EE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 Level Salary Comparison (Across Jobs)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93CC37-DD86-7C42-BA1B-E7A661571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368573"/>
              </p:ext>
            </p:extLst>
          </p:nvPr>
        </p:nvGraphicFramePr>
        <p:xfrm>
          <a:off x="838200" y="2501900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603747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133188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494141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108329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60534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 Engineer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7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22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2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2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95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C828-E8BC-BB42-8662-024EE8EE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Analyst Sample Counts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FBB93DE-BF69-4B4B-8FBF-DC13A5690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514687"/>
              </p:ext>
            </p:extLst>
          </p:nvPr>
        </p:nvGraphicFramePr>
        <p:xfrm>
          <a:off x="838200" y="268732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7053784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319153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009818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71519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26328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1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6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Without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27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54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177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C828-E8BC-BB42-8662-024EE8EE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 Sample Counts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FBB93DE-BF69-4B4B-8FBF-DC13A5690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553310"/>
              </p:ext>
            </p:extLst>
          </p:nvPr>
        </p:nvGraphicFramePr>
        <p:xfrm>
          <a:off x="838200" y="268732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7053784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319153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009818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71519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26328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1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6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Without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27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54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32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593871"/>
              </p:ext>
            </p:extLst>
          </p:nvPr>
        </p:nvGraphicFramePr>
        <p:xfrm>
          <a:off x="838200" y="169068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 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391525B-E8FD-4842-9DBD-DECF1E38A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188640"/>
              </p:ext>
            </p:extLst>
          </p:nvPr>
        </p:nvGraphicFramePr>
        <p:xfrm>
          <a:off x="838200" y="4528947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D67A06-C567-534A-9D9C-1D4DF8D9A22E}"/>
              </a:ext>
            </a:extLst>
          </p:cNvPr>
          <p:cNvSpPr txBox="1"/>
          <p:nvPr/>
        </p:nvSpPr>
        <p:spPr>
          <a:xfrm>
            <a:off x="838200" y="4108704"/>
            <a:ext cx="235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outliers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B90A721-2F04-2B4B-8799-362C3815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Analyst (Overall)</a:t>
            </a:r>
          </a:p>
        </p:txBody>
      </p:sp>
    </p:spTree>
    <p:extLst>
      <p:ext uri="{BB962C8B-B14F-4D97-AF65-F5344CB8AC3E}">
        <p14:creationId xmlns:p14="http://schemas.microsoft.com/office/powerpoint/2010/main" val="142429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C828-E8BC-BB42-8662-024EE8EE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 Sample Counts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FBB93DE-BF69-4B4B-8FBF-DC13A5690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03580"/>
              </p:ext>
            </p:extLst>
          </p:nvPr>
        </p:nvGraphicFramePr>
        <p:xfrm>
          <a:off x="838200" y="268732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7053784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319153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009818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71519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26328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1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6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Without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27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54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154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C828-E8BC-BB42-8662-024EE8EE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Engineer Sample Counts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FBB93DE-BF69-4B4B-8FBF-DC13A5690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762651"/>
              </p:ext>
            </p:extLst>
          </p:nvPr>
        </p:nvGraphicFramePr>
        <p:xfrm>
          <a:off x="838200" y="268732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7053784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319153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009818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71519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26328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1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6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Without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27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54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23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Analyst (Overall)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AB7E978E-B426-794F-8D39-97FDCC2CB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397" y="1825625"/>
            <a:ext cx="8549205" cy="4351338"/>
          </a:xfrm>
        </p:spPr>
      </p:pic>
    </p:spTree>
    <p:extLst>
      <p:ext uri="{BB962C8B-B14F-4D97-AF65-F5344CB8AC3E}">
        <p14:creationId xmlns:p14="http://schemas.microsoft.com/office/powerpoint/2010/main" val="26014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676520"/>
              </p:ext>
            </p:extLst>
          </p:nvPr>
        </p:nvGraphicFramePr>
        <p:xfrm>
          <a:off x="838200" y="169068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 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391525B-E8FD-4842-9DBD-DECF1E38A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749587"/>
              </p:ext>
            </p:extLst>
          </p:nvPr>
        </p:nvGraphicFramePr>
        <p:xfrm>
          <a:off x="838200" y="4528947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D67A06-C567-534A-9D9C-1D4DF8D9A22E}"/>
              </a:ext>
            </a:extLst>
          </p:cNvPr>
          <p:cNvSpPr txBox="1"/>
          <p:nvPr/>
        </p:nvSpPr>
        <p:spPr>
          <a:xfrm>
            <a:off x="838200" y="4108704"/>
            <a:ext cx="235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outliers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D1D28A-89C0-9040-A879-73F8D242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 (Overall)</a:t>
            </a:r>
          </a:p>
        </p:txBody>
      </p:sp>
    </p:spTree>
    <p:extLst>
      <p:ext uri="{BB962C8B-B14F-4D97-AF65-F5344CB8AC3E}">
        <p14:creationId xmlns:p14="http://schemas.microsoft.com/office/powerpoint/2010/main" val="189188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 (Overall)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325993F0-8A15-2249-8243-26CD3B8DB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397" y="1825625"/>
            <a:ext cx="8549205" cy="4351338"/>
          </a:xfrm>
        </p:spPr>
      </p:pic>
    </p:spTree>
    <p:extLst>
      <p:ext uri="{BB962C8B-B14F-4D97-AF65-F5344CB8AC3E}">
        <p14:creationId xmlns:p14="http://schemas.microsoft.com/office/powerpoint/2010/main" val="419806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 (Overall)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323880"/>
              </p:ext>
            </p:extLst>
          </p:nvPr>
        </p:nvGraphicFramePr>
        <p:xfrm>
          <a:off x="838200" y="169068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 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391525B-E8FD-4842-9DBD-DECF1E38A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917365"/>
              </p:ext>
            </p:extLst>
          </p:nvPr>
        </p:nvGraphicFramePr>
        <p:xfrm>
          <a:off x="838200" y="4528947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D67A06-C567-534A-9D9C-1D4DF8D9A22E}"/>
              </a:ext>
            </a:extLst>
          </p:cNvPr>
          <p:cNvSpPr txBox="1"/>
          <p:nvPr/>
        </p:nvSpPr>
        <p:spPr>
          <a:xfrm>
            <a:off x="838200" y="4108704"/>
            <a:ext cx="235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outliers</a:t>
            </a:r>
          </a:p>
        </p:txBody>
      </p:sp>
    </p:spTree>
    <p:extLst>
      <p:ext uri="{BB962C8B-B14F-4D97-AF65-F5344CB8AC3E}">
        <p14:creationId xmlns:p14="http://schemas.microsoft.com/office/powerpoint/2010/main" val="400733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 (Overall)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9693D0BA-BF39-A946-9B88-85B68704B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994" y="1825625"/>
            <a:ext cx="8486011" cy="4351338"/>
          </a:xfrm>
        </p:spPr>
      </p:pic>
    </p:spTree>
    <p:extLst>
      <p:ext uri="{BB962C8B-B14F-4D97-AF65-F5344CB8AC3E}">
        <p14:creationId xmlns:p14="http://schemas.microsoft.com/office/powerpoint/2010/main" val="298128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Engineer (Overall)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6707"/>
              </p:ext>
            </p:extLst>
          </p:nvPr>
        </p:nvGraphicFramePr>
        <p:xfrm>
          <a:off x="838200" y="1690688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814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 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391525B-E8FD-4842-9DBD-DECF1E38A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793340"/>
              </p:ext>
            </p:extLst>
          </p:nvPr>
        </p:nvGraphicFramePr>
        <p:xfrm>
          <a:off x="838200" y="4528947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D67A06-C567-534A-9D9C-1D4DF8D9A22E}"/>
              </a:ext>
            </a:extLst>
          </p:cNvPr>
          <p:cNvSpPr txBox="1"/>
          <p:nvPr/>
        </p:nvSpPr>
        <p:spPr>
          <a:xfrm>
            <a:off x="838200" y="4108704"/>
            <a:ext cx="235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outliers</a:t>
            </a:r>
          </a:p>
        </p:txBody>
      </p:sp>
    </p:spTree>
    <p:extLst>
      <p:ext uri="{BB962C8B-B14F-4D97-AF65-F5344CB8AC3E}">
        <p14:creationId xmlns:p14="http://schemas.microsoft.com/office/powerpoint/2010/main" val="219164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Engineer (Overall)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2A8421-57A5-8D4B-AE2D-002DB943A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994" y="1825625"/>
            <a:ext cx="8486011" cy="4351338"/>
          </a:xfrm>
        </p:spPr>
      </p:pic>
    </p:spTree>
    <p:extLst>
      <p:ext uri="{BB962C8B-B14F-4D97-AF65-F5344CB8AC3E}">
        <p14:creationId xmlns:p14="http://schemas.microsoft.com/office/powerpoint/2010/main" val="89133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4025</TotalTime>
  <Words>935</Words>
  <Application>Microsoft Macintosh PowerPoint</Application>
  <PresentationFormat>Widescreen</PresentationFormat>
  <Paragraphs>489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Job Salary Analysis for Data Professional in Malaysia</vt:lpstr>
      <vt:lpstr>Data Analyst (Overall)</vt:lpstr>
      <vt:lpstr>Data Analyst (Overall)</vt:lpstr>
      <vt:lpstr>Data Engineer (Overall)</vt:lpstr>
      <vt:lpstr>Data Engineer (Overall)</vt:lpstr>
      <vt:lpstr>Data Scientist (Overall)</vt:lpstr>
      <vt:lpstr>Data Scientist (Overall)</vt:lpstr>
      <vt:lpstr>Machine Learning Engineer (Overall)</vt:lpstr>
      <vt:lpstr>Machine Learning Engineer (Overall)</vt:lpstr>
      <vt:lpstr>Data Analyst (By Level)</vt:lpstr>
      <vt:lpstr>Data Engineer (By Level)</vt:lpstr>
      <vt:lpstr>Data Scientist (By Level)</vt:lpstr>
      <vt:lpstr>Machine Learning Engineer (By Level)</vt:lpstr>
      <vt:lpstr>Overall Salary Comparison (Across Jobs)</vt:lpstr>
      <vt:lpstr>Junior Level Salary Comparison (Across Jobs)</vt:lpstr>
      <vt:lpstr>Mid Level Salary Comparison (Across Jobs)</vt:lpstr>
      <vt:lpstr>Senior Level Salary Comparison (Across Jobs)</vt:lpstr>
      <vt:lpstr>Data Analyst Sample Counts</vt:lpstr>
      <vt:lpstr>Data Engineer Sample Counts</vt:lpstr>
      <vt:lpstr>Data Scientist Sample Counts</vt:lpstr>
      <vt:lpstr>Machine Learning Engineer Sample Counts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Salary Analysis for Data Professional in Malaysia</dc:title>
  <dc:creator>Kong Bin Xuan</dc:creator>
  <cp:lastModifiedBy>Kong Bin Xuan</cp:lastModifiedBy>
  <cp:revision>35</cp:revision>
  <dcterms:created xsi:type="dcterms:W3CDTF">2020-12-10T07:56:03Z</dcterms:created>
  <dcterms:modified xsi:type="dcterms:W3CDTF">2020-12-14T08:54:17Z</dcterms:modified>
</cp:coreProperties>
</file>