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3" r:id="rId4"/>
    <p:sldId id="265" r:id="rId5"/>
    <p:sldId id="266" r:id="rId6"/>
    <p:sldId id="268" r:id="rId7"/>
    <p:sldId id="271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86974" autoAdjust="0"/>
  </p:normalViewPr>
  <p:slideViewPr>
    <p:cSldViewPr snapToGrid="0" showGuides="1">
      <p:cViewPr varScale="1">
        <p:scale>
          <a:sx n="107" d="100"/>
          <a:sy n="107" d="100"/>
        </p:scale>
        <p:origin x="91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5DDFD-030C-4D5A-B33E-3A7E7538D2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663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reus.informatik.uni-tuebingen.de/seafile/d/8e2ab8c3fdd444e1a135/?p=%2FPISTOL&amp;mode=li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Hier steht der Titel der</a:t>
            </a:r>
            <a:br>
              <a:rPr lang="de-DE" dirty="0"/>
            </a:br>
            <a:r>
              <a:rPr lang="de-DE" dirty="0"/>
              <a:t>Präsentation</a:t>
            </a:r>
            <a:endParaRPr lang="de-CH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C0A7569-3548-4C52-9ECA-ECED83637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Prof. Dr. Beat Muster</a:t>
            </a:r>
          </a:p>
          <a:p>
            <a:r>
              <a:rPr lang="de-DE" dirty="0"/>
              <a:t>Funktion des Präsentierenden</a:t>
            </a:r>
          </a:p>
          <a:p>
            <a:r>
              <a:rPr lang="de-DE" dirty="0"/>
              <a:t>TT. Monat JJJJ, Ort</a:t>
            </a:r>
          </a:p>
          <a:p>
            <a:endParaRPr lang="de-DE" dirty="0"/>
          </a:p>
          <a:p>
            <a:r>
              <a:rPr lang="de-DE" dirty="0"/>
              <a:t>STRENG VERTRAULICH</a:t>
            </a:r>
            <a:endParaRPr lang="de-CH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6B18E6F-BDD9-4B0B-9B9E-C25187E0E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fixation</a:t>
            </a:r>
            <a:r>
              <a:rPr lang="de-CH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B8A05-642E-4E24-A223-06FE3FC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A0AA-1BCE-4639-8006-3089BF036293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Feature List</a:t>
            </a:r>
          </a:p>
          <a:p>
            <a:r>
              <a:rPr lang="de-DE" dirty="0"/>
              <a:t>Work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far</a:t>
            </a:r>
            <a:endParaRPr lang="de-DE" dirty="0"/>
          </a:p>
          <a:p>
            <a:r>
              <a:rPr lang="de-DE" dirty="0"/>
              <a:t>Data Collection</a:t>
            </a:r>
          </a:p>
          <a:p>
            <a:r>
              <a:rPr lang="de-DE" dirty="0"/>
              <a:t>Research 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network?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Raw Data</a:t>
            </a:r>
          </a:p>
          <a:p>
            <a:pPr lvl="1"/>
            <a:r>
              <a:rPr lang="de-DE" dirty="0"/>
              <a:t>3D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endParaRPr lang="de-DE" dirty="0"/>
          </a:p>
          <a:p>
            <a:pPr lvl="1"/>
            <a:r>
              <a:rPr lang="de-DE" dirty="0"/>
              <a:t>Raw RGB-Videos 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fixations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Camera</a:t>
            </a:r>
            <a:r>
              <a:rPr lang="de-DE" dirty="0"/>
              <a:t> Parameters (</a:t>
            </a:r>
            <a:r>
              <a:rPr lang="de-DE" dirty="0" err="1"/>
              <a:t>pose</a:t>
            </a:r>
            <a:r>
              <a:rPr lang="de-DE" dirty="0"/>
              <a:t> + </a:t>
            </a:r>
            <a:r>
              <a:rPr lang="de-DE" dirty="0" err="1"/>
              <a:t>location</a:t>
            </a:r>
            <a:r>
              <a:rPr lang="de-DE" dirty="0"/>
              <a:t>)</a:t>
            </a:r>
          </a:p>
          <a:p>
            <a:r>
              <a:rPr lang="de-DE" dirty="0" err="1"/>
              <a:t>Extractable</a:t>
            </a:r>
            <a:r>
              <a:rPr lang="de-DE" dirty="0"/>
              <a:t> </a:t>
            </a:r>
            <a:r>
              <a:rPr lang="de-DE" dirty="0" err="1"/>
              <a:t>featrures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casting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Optical Flow (2D) (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Saliency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(2D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Gunner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Farneback's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de-DE" dirty="0"/>
              <a:t>3D </a:t>
            </a:r>
            <a:r>
              <a:rPr lang="de-DE" dirty="0" err="1"/>
              <a:t>Saliency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and Tracking (2D + 3D)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annotated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scene</a:t>
            </a:r>
            <a:r>
              <a:rPr lang="de-DE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Self-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Final 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network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gaze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B327-839C-4A2D-B2E8-7E49B2F41E4B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ToDo</a:t>
            </a:r>
            <a:r>
              <a:rPr lang="de-CH" dirty="0"/>
              <a:t>: Put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demo</a:t>
            </a:r>
            <a:r>
              <a:rPr lang="de-CH" dirty="0"/>
              <a:t> </a:t>
            </a:r>
            <a:r>
              <a:rPr lang="de-CH" dirty="0" err="1"/>
              <a:t>here</a:t>
            </a:r>
            <a:r>
              <a:rPr lang="de-CH" dirty="0"/>
              <a:t> </a:t>
            </a:r>
          </a:p>
          <a:p>
            <a:pPr>
              <a:buFontTx/>
              <a:buChar char="-"/>
            </a:pPr>
            <a:r>
              <a:rPr lang="de-CH" dirty="0"/>
              <a:t>RGB Registration</a:t>
            </a:r>
          </a:p>
          <a:p>
            <a:pPr>
              <a:buFontTx/>
              <a:buChar char="-"/>
            </a:pPr>
            <a:r>
              <a:rPr lang="de-CH" dirty="0"/>
              <a:t>Depth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extraction</a:t>
            </a:r>
            <a:endParaRPr lang="de-CH" dirty="0"/>
          </a:p>
          <a:p>
            <a:pPr>
              <a:buFontTx/>
              <a:buChar char="-"/>
            </a:pPr>
            <a:r>
              <a:rPr lang="de-CH" dirty="0" err="1"/>
              <a:t>Saliency</a:t>
            </a:r>
            <a:r>
              <a:rPr lang="de-CH" dirty="0"/>
              <a:t> </a:t>
            </a:r>
            <a:r>
              <a:rPr lang="de-CH" dirty="0" err="1"/>
              <a:t>Map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B1E5F-FA5D-4B47-A43F-C570AFE8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5048-AF5F-4C0C-871E-871A72FE1BDB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89797-3509-4BFC-8A5D-902B9F4E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Collection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A34012-BA3A-40CC-AE12-AC0B5A90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B2A7-2684-46D9-89DC-260A9963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0051-2A47-4E27-9600-85B6B6FA0AD7}" type="datetime1">
              <a:rPr lang="de-CH" noProof="0" smtClean="0"/>
              <a:t>09.11.2022</a:t>
            </a:fld>
            <a:endParaRPr lang="de-CH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FCD1D-E7C6-476F-9A29-E46A621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8746CB-618D-4A43-A97F-DD1BC36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48" y="1377597"/>
            <a:ext cx="10728325" cy="4927600"/>
          </a:xfrm>
        </p:spPr>
        <p:txBody>
          <a:bodyPr/>
          <a:lstStyle/>
          <a:p>
            <a:r>
              <a:rPr lang="de-CH" b="1" dirty="0" err="1"/>
              <a:t>Necessary</a:t>
            </a:r>
            <a:r>
              <a:rPr lang="de-CH" b="1" dirty="0"/>
              <a:t> Data</a:t>
            </a:r>
          </a:p>
          <a:p>
            <a:pPr lvl="1"/>
            <a:r>
              <a:rPr lang="de-CH" dirty="0"/>
              <a:t>RGB Video </a:t>
            </a:r>
            <a:r>
              <a:rPr lang="de-CH" dirty="0" err="1"/>
              <a:t>automatically</a:t>
            </a:r>
            <a:r>
              <a:rPr lang="de-CH" dirty="0"/>
              <a:t> </a:t>
            </a:r>
            <a:r>
              <a:rPr lang="de-CH" dirty="0" err="1"/>
              <a:t>recorded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eye</a:t>
            </a:r>
            <a:r>
              <a:rPr lang="de-CH" dirty="0"/>
              <a:t>-tracking </a:t>
            </a:r>
            <a:r>
              <a:rPr lang="de-CH" dirty="0" err="1"/>
              <a:t>device</a:t>
            </a:r>
            <a:endParaRPr lang="de-CH" dirty="0"/>
          </a:p>
          <a:p>
            <a:pPr lvl="1"/>
            <a:r>
              <a:rPr lang="de-CH" dirty="0" err="1"/>
              <a:t>Dense</a:t>
            </a:r>
            <a:r>
              <a:rPr lang="de-CH" dirty="0"/>
              <a:t> 3D Mesh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SfM-based</a:t>
            </a:r>
            <a:r>
              <a:rPr lang="de-CH" dirty="0"/>
              <a:t> </a:t>
            </a:r>
            <a:r>
              <a:rPr lang="de-CH" dirty="0" err="1"/>
              <a:t>tool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reconstrcut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mesh</a:t>
            </a:r>
            <a:r>
              <a:rPr lang="de-CH" dirty="0"/>
              <a:t> (e.g. </a:t>
            </a:r>
            <a:r>
              <a:rPr lang="de-CH" dirty="0" err="1"/>
              <a:t>colmap</a:t>
            </a:r>
            <a:r>
              <a:rPr lang="de-CH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Scan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a </a:t>
            </a:r>
            <a:r>
              <a:rPr lang="de-CH" dirty="0" err="1"/>
              <a:t>Lidar-based</a:t>
            </a:r>
            <a:r>
              <a:rPr lang="de-CH" dirty="0"/>
              <a:t> </a:t>
            </a:r>
            <a:r>
              <a:rPr lang="de-CH" dirty="0" err="1"/>
              <a:t>device</a:t>
            </a:r>
            <a:endParaRPr lang="de-CH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 err="1"/>
              <a:t>Utilization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extrinsic</a:t>
            </a:r>
            <a:r>
              <a:rPr lang="de-CH" dirty="0"/>
              <a:t> </a:t>
            </a:r>
            <a:r>
              <a:rPr lang="de-CH" dirty="0" err="1"/>
              <a:t>paramters</a:t>
            </a:r>
            <a:r>
              <a:rPr lang="de-CH" dirty="0"/>
              <a:t> (</a:t>
            </a:r>
            <a:r>
              <a:rPr lang="de-CH" dirty="0" err="1"/>
              <a:t>calibration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help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markers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scene</a:t>
            </a:r>
            <a:r>
              <a:rPr lang="de-CH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CH" dirty="0"/>
              <a:t>Registration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 on 3D </a:t>
            </a:r>
            <a:r>
              <a:rPr lang="de-CH" dirty="0" err="1"/>
              <a:t>mesh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ground</a:t>
            </a:r>
            <a:r>
              <a:rPr lang="de-CH" dirty="0"/>
              <a:t> </a:t>
            </a:r>
            <a:r>
              <a:rPr lang="de-CH" dirty="0" err="1"/>
              <a:t>truth</a:t>
            </a:r>
            <a:endParaRPr lang="de-CH" dirty="0"/>
          </a:p>
          <a:p>
            <a:pPr lvl="3"/>
            <a:r>
              <a:rPr lang="de-CH" dirty="0" err="1"/>
              <a:t>For</a:t>
            </a:r>
            <a:r>
              <a:rPr lang="de-CH" dirty="0"/>
              <a:t> Measurement Error: Generate a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instead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fixed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(e.g.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marker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</a:t>
            </a:r>
            <a:r>
              <a:rPr lang="de-CH" dirty="0" err="1"/>
              <a:t>probability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gaze</a:t>
            </a:r>
            <a:r>
              <a:rPr lang="de-CH" dirty="0"/>
              <a:t> </a:t>
            </a:r>
            <a:r>
              <a:rPr lang="de-CH" dirty="0" err="1"/>
              <a:t>fixation</a:t>
            </a:r>
            <a:r>
              <a:rPr lang="de-CH" dirty="0"/>
              <a:t> and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noise</a:t>
            </a:r>
            <a:r>
              <a:rPr lang="de-CH" dirty="0"/>
              <a:t>)</a:t>
            </a:r>
          </a:p>
          <a:p>
            <a:r>
              <a:rPr lang="de-CH" b="1" dirty="0"/>
              <a:t>Optional Data</a:t>
            </a:r>
          </a:p>
          <a:p>
            <a:pPr lvl="1"/>
            <a:r>
              <a:rPr lang="en-US" dirty="0"/>
              <a:t>3D oriented bounding boxes for 17 categories of room-defining furniture (</a:t>
            </a:r>
            <a:r>
              <a:rPr lang="en-US" dirty="0" err="1"/>
              <a:t>manally</a:t>
            </a:r>
            <a:r>
              <a:rPr lang="en-US" dirty="0"/>
              <a:t> annotate with some toolkit or software, e.g. 3D Bat, MeshLab, …)</a:t>
            </a:r>
          </a:p>
          <a:p>
            <a:pPr lvl="1"/>
            <a:r>
              <a:rPr lang="de-CH" dirty="0" err="1"/>
              <a:t>Pupil</a:t>
            </a:r>
            <a:r>
              <a:rPr lang="de-CH" dirty="0"/>
              <a:t>, Eye </a:t>
            </a:r>
            <a:r>
              <a:rPr lang="de-CH" dirty="0" err="1"/>
              <a:t>movments</a:t>
            </a:r>
            <a:r>
              <a:rPr lang="de-CH" dirty="0"/>
              <a:t>, Iris…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gaze-</a:t>
            </a:r>
            <a:r>
              <a:rPr lang="de-CH" dirty="0" err="1"/>
              <a:t>related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 (The Toolkit </a:t>
            </a:r>
            <a:r>
              <a:rPr lang="de-CH" dirty="0" err="1">
                <a:hlinkClick r:id="rId3"/>
              </a:rPr>
              <a:t>Pistol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Pupil</a:t>
            </a:r>
            <a:r>
              <a:rPr lang="de-CH" dirty="0"/>
              <a:t> Invisible and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extract</a:t>
            </a:r>
            <a:r>
              <a:rPr lang="de-CH" dirty="0"/>
              <a:t> </a:t>
            </a:r>
            <a:r>
              <a:rPr lang="de-CH" dirty="0" err="1"/>
              <a:t>those</a:t>
            </a:r>
            <a:r>
              <a:rPr lang="de-CH" dirty="0"/>
              <a:t> </a:t>
            </a:r>
            <a:r>
              <a:rPr lang="de-CH" dirty="0" err="1"/>
              <a:t>attributes</a:t>
            </a:r>
            <a:r>
              <a:rPr lang="de-CH" dirty="0"/>
              <a:t>, but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toolkit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D9682-DA85-B3CF-E90E-C4DE917A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Gaze </a:t>
            </a:r>
            <a:r>
              <a:rPr lang="de-DE" dirty="0" err="1"/>
              <a:t>Prediction</a:t>
            </a:r>
            <a:r>
              <a:rPr lang="de-DE" dirty="0"/>
              <a:t> Model: Attention Transition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8CE5B-D229-8D58-05FC-CA35F91C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116F74-5223-8C21-D5AA-3C1BA118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D84B8-2F62-CB6D-B2D9-67388460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EB7542-08B5-E2EE-9F5E-7FA3396F4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4" y="3503763"/>
            <a:ext cx="7883527" cy="286235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EF253C2-84EC-3697-BA21-6FED13B33D32}"/>
              </a:ext>
            </a:extLst>
          </p:cNvPr>
          <p:cNvSpPr txBox="1"/>
          <p:nvPr/>
        </p:nvSpPr>
        <p:spPr>
          <a:xfrm>
            <a:off x="8254821" y="3770862"/>
            <a:ext cx="35658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Hybrid-Model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saliency</a:t>
            </a:r>
            <a:r>
              <a:rPr lang="de-DE" sz="1400" dirty="0"/>
              <a:t> and </a:t>
            </a:r>
            <a:r>
              <a:rPr lang="de-DE" sz="1400" dirty="0" err="1"/>
              <a:t>attention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r>
              <a:rPr lang="de-DE" sz="1400" dirty="0"/>
              <a:t> </a:t>
            </a:r>
            <a:r>
              <a:rPr lang="de-DE" sz="1400" dirty="0" err="1"/>
              <a:t>prediction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Task-</a:t>
            </a:r>
            <a:r>
              <a:rPr lang="de-DE" sz="1400" dirty="0" err="1"/>
              <a:t>dependet</a:t>
            </a:r>
            <a:r>
              <a:rPr lang="de-DE" sz="1400" dirty="0"/>
              <a:t> </a:t>
            </a:r>
            <a:r>
              <a:rPr lang="de-DE" sz="1400" dirty="0" err="1"/>
              <a:t>attention</a:t>
            </a:r>
            <a:r>
              <a:rPr lang="de-DE" sz="1400" dirty="0"/>
              <a:t> </a:t>
            </a:r>
            <a:r>
              <a:rPr lang="de-DE" sz="1400" dirty="0" err="1"/>
              <a:t>transition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Late Fusion Module </a:t>
            </a:r>
            <a:r>
              <a:rPr lang="de-DE" sz="1400" dirty="0" err="1"/>
              <a:t>for</a:t>
            </a:r>
            <a:r>
              <a:rPr lang="de-DE" sz="1400" dirty="0"/>
              <a:t> Attention and </a:t>
            </a:r>
            <a:r>
              <a:rPr lang="de-DE" sz="1400" dirty="0" err="1"/>
              <a:t>Saliency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Distance-based</a:t>
            </a:r>
            <a:r>
              <a:rPr lang="de-DE" sz="1400" dirty="0"/>
              <a:t> </a:t>
            </a:r>
            <a:r>
              <a:rPr lang="de-DE" sz="1400" dirty="0" err="1"/>
              <a:t>binary</a:t>
            </a:r>
            <a:r>
              <a:rPr lang="de-DE" sz="1400" dirty="0"/>
              <a:t> </a:t>
            </a:r>
            <a:r>
              <a:rPr lang="de-DE" sz="1400" dirty="0" err="1"/>
              <a:t>cross</a:t>
            </a:r>
            <a:r>
              <a:rPr lang="de-DE" sz="1400" dirty="0"/>
              <a:t> </a:t>
            </a:r>
            <a:r>
              <a:rPr lang="de-DE" sz="1400" dirty="0" err="1"/>
              <a:t>entropy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(down </a:t>
            </a:r>
            <a:r>
              <a:rPr lang="de-DE" sz="1400" dirty="0" err="1"/>
              <a:t>weight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loss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estimation</a:t>
            </a:r>
            <a:r>
              <a:rPr lang="de-DE" sz="1400" dirty="0"/>
              <a:t> due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noise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DD35FA-6668-8939-125A-3651D6AD60FA}"/>
              </a:ext>
            </a:extLst>
          </p:cNvPr>
          <p:cNvSpPr txBox="1"/>
          <p:nvPr/>
        </p:nvSpPr>
        <p:spPr>
          <a:xfrm>
            <a:off x="3471662" y="5007769"/>
            <a:ext cx="1743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FF0000"/>
                </a:solidFill>
              </a:rPr>
              <a:t>3D </a:t>
            </a:r>
            <a:r>
              <a:rPr lang="de-DE" sz="1100" dirty="0" err="1">
                <a:solidFill>
                  <a:srgbClr val="FF0000"/>
                </a:solidFill>
              </a:rPr>
              <a:t>conv</a:t>
            </a:r>
            <a:r>
              <a:rPr lang="de-DE" sz="1100" dirty="0">
                <a:solidFill>
                  <a:srgbClr val="FF0000"/>
                </a:solidFill>
              </a:rPr>
              <a:t> + </a:t>
            </a:r>
            <a:r>
              <a:rPr lang="de-DE" sz="1100" dirty="0" err="1">
                <a:solidFill>
                  <a:srgbClr val="FF0000"/>
                </a:solidFill>
              </a:rPr>
              <a:t>pooling</a:t>
            </a:r>
            <a:endParaRPr lang="de-DE" sz="1100" dirty="0">
              <a:solidFill>
                <a:srgbClr val="FF000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C1A6E6-89D1-2048-CF00-2B01C04FEA46}"/>
              </a:ext>
            </a:extLst>
          </p:cNvPr>
          <p:cNvSpPr txBox="1"/>
          <p:nvPr/>
        </p:nvSpPr>
        <p:spPr>
          <a:xfrm>
            <a:off x="1632746" y="3215737"/>
            <a:ext cx="4919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Learn</a:t>
            </a:r>
            <a:r>
              <a:rPr lang="de-DE" sz="1200" i="1" dirty="0"/>
              <a:t> </a:t>
            </a:r>
            <a:r>
              <a:rPr lang="de-DE" sz="1200" i="1" dirty="0" err="1"/>
              <a:t>the</a:t>
            </a:r>
            <a:r>
              <a:rPr lang="de-DE" sz="1200" i="1" dirty="0"/>
              <a:t> </a:t>
            </a:r>
            <a:r>
              <a:rPr lang="de-DE" sz="1200" i="1" dirty="0" err="1"/>
              <a:t>channel</a:t>
            </a:r>
            <a:r>
              <a:rPr lang="de-DE" sz="1200" i="1" dirty="0"/>
              <a:t> </a:t>
            </a:r>
            <a:r>
              <a:rPr lang="de-DE" sz="1200" i="1" dirty="0" err="1"/>
              <a:t>weights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next</a:t>
            </a:r>
            <a:r>
              <a:rPr lang="de-DE" sz="1200" i="1" dirty="0"/>
              <a:t> </a:t>
            </a:r>
            <a:r>
              <a:rPr lang="de-DE" sz="1200" i="1" dirty="0" err="1"/>
              <a:t>fixation</a:t>
            </a:r>
            <a:r>
              <a:rPr lang="de-DE" sz="1200" i="1" dirty="0"/>
              <a:t> 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DE785A81-A5C8-9F25-2E3D-9EAD8B941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"/>
          <a:stretch/>
        </p:blipFill>
        <p:spPr>
          <a:xfrm>
            <a:off x="407988" y="773294"/>
            <a:ext cx="6357144" cy="2360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6049FF29-A358-6894-F4C0-E010CEEB3918}"/>
              </a:ext>
            </a:extLst>
          </p:cNvPr>
          <p:cNvSpPr txBox="1"/>
          <p:nvPr/>
        </p:nvSpPr>
        <p:spPr>
          <a:xfrm>
            <a:off x="6961985" y="399460"/>
            <a:ext cx="49196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B0F0"/>
                </a:solidFill>
              </a:rPr>
              <a:t>Fixation State </a:t>
            </a:r>
            <a:r>
              <a:rPr lang="de-DE" sz="1400" dirty="0" err="1">
                <a:solidFill>
                  <a:srgbClr val="00B0F0"/>
                </a:solidFill>
              </a:rPr>
              <a:t>Predictor</a:t>
            </a:r>
            <a:r>
              <a:rPr lang="de-DE" sz="1400" dirty="0">
                <a:solidFill>
                  <a:srgbClr val="00B0F0"/>
                </a:solidFill>
              </a:rPr>
              <a:t> </a:t>
            </a:r>
            <a:r>
              <a:rPr lang="de-DE" sz="1400" dirty="0" err="1"/>
              <a:t>estimates</a:t>
            </a:r>
            <a:r>
              <a:rPr lang="de-DE" sz="1400" dirty="0"/>
              <a:t> a </a:t>
            </a:r>
            <a:r>
              <a:rPr lang="de-DE" sz="1400" dirty="0" err="1"/>
              <a:t>probability</a:t>
            </a:r>
            <a:r>
              <a:rPr lang="de-DE" sz="1400" dirty="0"/>
              <a:t> score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 </a:t>
            </a:r>
            <a:r>
              <a:rPr lang="de-DE" sz="1400" dirty="0" err="1"/>
              <a:t>fixation</a:t>
            </a:r>
            <a:r>
              <a:rPr lang="de-DE" sz="1400" dirty="0"/>
              <a:t> (</a:t>
            </a:r>
            <a:r>
              <a:rPr lang="de-DE" sz="1400" dirty="0" err="1"/>
              <a:t>f_t</a:t>
            </a:r>
            <a:r>
              <a:rPr lang="de-DE" sz="1400" dirty="0"/>
              <a:t>) in </a:t>
            </a:r>
            <a:r>
              <a:rPr lang="de-DE" sz="1400" dirty="0" err="1"/>
              <a:t>range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B050"/>
                </a:solidFill>
              </a:rPr>
              <a:t>Channel </a:t>
            </a:r>
            <a:r>
              <a:rPr lang="de-DE" sz="1400" dirty="0" err="1">
                <a:solidFill>
                  <a:srgbClr val="00B050"/>
                </a:solidFill>
              </a:rPr>
              <a:t>weight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extractor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/>
              <a:t>croped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previous</a:t>
            </a:r>
            <a:r>
              <a:rPr lang="de-DE" sz="1400" dirty="0"/>
              <a:t> </a:t>
            </a:r>
            <a:r>
              <a:rPr lang="de-DE" sz="1400" dirty="0" err="1"/>
              <a:t>features</a:t>
            </a:r>
            <a:r>
              <a:rPr lang="de-DE" sz="1400" dirty="0"/>
              <a:t> </a:t>
            </a:r>
            <a:r>
              <a:rPr lang="de-DE" sz="1400" dirty="0" err="1"/>
              <a:t>map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projected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 </a:t>
            </a:r>
            <a:r>
              <a:rPr lang="de-DE" sz="1400" dirty="0" err="1"/>
              <a:t>position</a:t>
            </a:r>
            <a:r>
              <a:rPr lang="de-DE" sz="1400" dirty="0"/>
              <a:t> and </a:t>
            </a:r>
            <a:r>
              <a:rPr lang="de-DE" sz="1400" dirty="0" err="1"/>
              <a:t>average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channel</a:t>
            </a:r>
            <a:r>
              <a:rPr lang="de-DE" sz="1400" dirty="0"/>
              <a:t> (</a:t>
            </a:r>
            <a:r>
              <a:rPr lang="de-DE" sz="1400" dirty="0" err="1"/>
              <a:t>get</a:t>
            </a:r>
            <a:r>
              <a:rPr lang="de-DE" sz="1400" dirty="0"/>
              <a:t> a 1-dimensional </a:t>
            </a:r>
            <a:r>
              <a:rPr lang="de-DE" sz="1400" dirty="0" err="1"/>
              <a:t>weight</a:t>
            </a:r>
            <a:r>
              <a:rPr lang="de-DE" sz="1400" dirty="0"/>
              <a:t> </a:t>
            </a:r>
            <a:r>
              <a:rPr lang="de-DE" sz="1400" dirty="0" err="1"/>
              <a:t>vector</a:t>
            </a:r>
            <a:r>
              <a:rPr lang="de-DE" sz="1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C000"/>
                </a:solidFill>
              </a:rPr>
              <a:t>LSTM-</a:t>
            </a:r>
            <a:r>
              <a:rPr lang="de-DE" sz="1400" dirty="0" err="1">
                <a:solidFill>
                  <a:srgbClr val="FFC000"/>
                </a:solidFill>
              </a:rPr>
              <a:t>based</a:t>
            </a:r>
            <a:r>
              <a:rPr lang="de-DE" sz="1400" dirty="0">
                <a:solidFill>
                  <a:srgbClr val="FFC000"/>
                </a:solidFill>
              </a:rPr>
              <a:t> </a:t>
            </a:r>
            <a:r>
              <a:rPr lang="de-DE" sz="1400" dirty="0" err="1">
                <a:solidFill>
                  <a:srgbClr val="FFC000"/>
                </a:solidFill>
              </a:rPr>
              <a:t>weight</a:t>
            </a:r>
            <a:r>
              <a:rPr lang="de-DE" sz="1400" dirty="0">
                <a:solidFill>
                  <a:srgbClr val="FFC000"/>
                </a:solidFill>
              </a:rPr>
              <a:t> </a:t>
            </a:r>
            <a:r>
              <a:rPr lang="de-DE" sz="1400" dirty="0" err="1">
                <a:solidFill>
                  <a:srgbClr val="FFC000"/>
                </a:solidFill>
              </a:rPr>
              <a:t>predictor</a:t>
            </a:r>
            <a:r>
              <a:rPr lang="de-DE" sz="1400" dirty="0">
                <a:solidFill>
                  <a:srgbClr val="FFC000"/>
                </a:solidFill>
              </a:rPr>
              <a:t> </a:t>
            </a:r>
            <a:r>
              <a:rPr lang="de-DE" sz="1400" dirty="0" err="1"/>
              <a:t>linearly</a:t>
            </a:r>
            <a:r>
              <a:rPr lang="de-DE" sz="1400" dirty="0"/>
              <a:t> </a:t>
            </a:r>
            <a:r>
              <a:rPr lang="de-DE" sz="1400" dirty="0" err="1"/>
              <a:t>combines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original and </a:t>
            </a:r>
            <a:r>
              <a:rPr lang="de-DE" sz="1400" dirty="0" err="1"/>
              <a:t>anticipated</a:t>
            </a:r>
            <a:r>
              <a:rPr lang="de-DE" sz="1400" dirty="0"/>
              <a:t> </a:t>
            </a:r>
            <a:r>
              <a:rPr lang="de-DE" sz="1400" dirty="0" err="1"/>
              <a:t>weight</a:t>
            </a:r>
            <a:r>
              <a:rPr lang="de-DE" sz="1400" dirty="0"/>
              <a:t>, </a:t>
            </a:r>
            <a:r>
              <a:rPr lang="de-DE" sz="1400" dirty="0" err="1"/>
              <a:t>weighted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probability</a:t>
            </a:r>
            <a:r>
              <a:rPr lang="de-DE" sz="1400" dirty="0"/>
              <a:t> score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gaze</a:t>
            </a:r>
            <a:r>
              <a:rPr lang="de-DE" sz="1400" dirty="0"/>
              <a:t> </a:t>
            </a:r>
            <a:r>
              <a:rPr lang="de-DE" sz="1400" dirty="0" err="1"/>
              <a:t>fixation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weight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vector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of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current</a:t>
            </a:r>
            <a:r>
              <a:rPr lang="de-DE" sz="1400" dirty="0">
                <a:sym typeface="Wingdings" panose="05000000000000000000" pitchFamily="2" charset="2"/>
              </a:rPr>
              <a:t> frame (</a:t>
            </a:r>
            <a:r>
              <a:rPr lang="de-DE" sz="1400" dirty="0" err="1">
                <a:sym typeface="Wingdings" panose="05000000000000000000" pitchFamily="2" charset="2"/>
              </a:rPr>
              <a:t>w_t</a:t>
            </a:r>
            <a:r>
              <a:rPr lang="de-DE" sz="1400" dirty="0">
                <a:sym typeface="Wingdings" panose="05000000000000000000" pitchFamily="2" charset="2"/>
              </a:rPr>
              <a:t>) (Attention </a:t>
            </a:r>
            <a:r>
              <a:rPr lang="de-DE" sz="1400" dirty="0" err="1">
                <a:sym typeface="Wingdings" panose="05000000000000000000" pitchFamily="2" charset="2"/>
              </a:rPr>
              <a:t>transition</a:t>
            </a:r>
            <a:r>
              <a:rPr lang="de-DE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Weighted</a:t>
            </a:r>
            <a:r>
              <a:rPr lang="de-DE" sz="1400" dirty="0"/>
              <a:t> </a:t>
            </a:r>
            <a:r>
              <a:rPr lang="de-DE" sz="1400" dirty="0" err="1"/>
              <a:t>sum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latent </a:t>
            </a:r>
            <a:r>
              <a:rPr lang="de-DE" sz="1400" dirty="0" err="1"/>
              <a:t>representation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Attention </a:t>
            </a:r>
            <a:r>
              <a:rPr lang="de-DE" sz="1400" dirty="0" err="1">
                <a:sym typeface="Wingdings" panose="05000000000000000000" pitchFamily="2" charset="2"/>
              </a:rPr>
              <a:t>Map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5863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DCCD8-5887-488E-5516-B4483EA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/>
              <a:t>Vision Transformers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BD159-7962-39C9-6956-80DE04AE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10B41-416F-074C-E9EC-226D4952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C6B3E7-9566-9384-6B4E-C2395322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E559B-1F82-FC55-DA53-35431B4A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746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DA613-C231-45EA-ED78-698DB71E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Gaze </a:t>
            </a:r>
            <a:r>
              <a:rPr lang="de-DE" dirty="0" err="1"/>
              <a:t>Prediction</a:t>
            </a:r>
            <a:r>
              <a:rPr lang="de-DE" dirty="0"/>
              <a:t> via Global-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F9E7D-71BE-93FC-EA41-F0C6E87C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8725DF-95DB-5C77-6135-8F34DBE7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E53686-4D4A-267C-3729-B881F342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DC2E62-7C7A-B5A6-3C96-5665BEFB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160351"/>
            <a:ext cx="7368106" cy="40402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3AD68F-209B-14EC-2582-520F518B5969}"/>
              </a:ext>
            </a:extLst>
          </p:cNvPr>
          <p:cNvSpPr txBox="1"/>
          <p:nvPr/>
        </p:nvSpPr>
        <p:spPr>
          <a:xfrm>
            <a:off x="7798755" y="1720840"/>
            <a:ext cx="4155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Visual Token Embedding </a:t>
            </a:r>
            <a:r>
              <a:rPr lang="de-DE" dirty="0" err="1"/>
              <a:t>extracts</a:t>
            </a:r>
            <a:r>
              <a:rPr lang="de-DE" dirty="0"/>
              <a:t> N </a:t>
            </a:r>
            <a:r>
              <a:rPr lang="de-DE" dirty="0" err="1"/>
              <a:t>local</a:t>
            </a:r>
            <a:r>
              <a:rPr lang="de-DE" dirty="0"/>
              <a:t> Tokens and 1 global Token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Transformer Encoder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Multi-Head </a:t>
            </a:r>
            <a:r>
              <a:rPr lang="de-DE" dirty="0" err="1"/>
              <a:t>Self</a:t>
            </a:r>
            <a:r>
              <a:rPr lang="de-DE" dirty="0"/>
              <a:t> Attention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92D050"/>
                </a:solidFill>
              </a:rPr>
              <a:t>GLC Module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score </a:t>
            </a:r>
            <a:r>
              <a:rPr lang="de-DE" dirty="0" err="1"/>
              <a:t>between</a:t>
            </a:r>
            <a:r>
              <a:rPr lang="de-DE" dirty="0"/>
              <a:t> global and </a:t>
            </a:r>
            <a:r>
              <a:rPr lang="de-DE" dirty="0" err="1"/>
              <a:t>local</a:t>
            </a:r>
            <a:r>
              <a:rPr lang="de-DE" dirty="0"/>
              <a:t> Tokens)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C000"/>
                </a:solidFill>
              </a:rPr>
              <a:t>Transformer Decoder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(inverse)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encoder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12C522-523F-42DF-34D3-FE655467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056" y="5506752"/>
            <a:ext cx="5129980" cy="70958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A8CBB80-8B57-F39E-EDC3-68CD775A7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2" y="5163852"/>
            <a:ext cx="5906518" cy="12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7BD0E-37C8-F82B-2291-DA06DEC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7CC34-FEC5-35F6-317B-B85CBAD1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10.11.2022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3B852-0AB7-B435-8B92-D3B4B0F7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5B822-04C0-A2AF-32E0-BCDB0425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4038F-DD61-9E84-054D-DD4C92D3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4" y="1317513"/>
            <a:ext cx="6854901" cy="4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54401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pp_praesentation_mit_klassifizierung" id="{91DBE7E3-9E97-4B59-B4FA-4961BBCFD5E0}" vid="{87F82F7D-32A3-46A0-B25C-10043C4A50B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SP_Status</Template>
  <TotalTime>0</TotalTime>
  <Words>609</Words>
  <Application>Microsoft Office PowerPoint</Application>
  <PresentationFormat>Breitbild</PresentationFormat>
  <Paragraphs>97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Symbol</vt:lpstr>
      <vt:lpstr>ETH Zürich</vt:lpstr>
      <vt:lpstr>Hier steht der Titel der Präsentation</vt:lpstr>
      <vt:lpstr>Agenda</vt:lpstr>
      <vt:lpstr>What can be fed into network?</vt:lpstr>
      <vt:lpstr>Work by far</vt:lpstr>
      <vt:lpstr>Data Collection</vt:lpstr>
      <vt:lpstr>Gaze Prediction Model: Attention Transition</vt:lpstr>
      <vt:lpstr>Multi-Scale Vision Transformers</vt:lpstr>
      <vt:lpstr>Gaze Prediction via Global-Local Correlation</vt:lpstr>
      <vt:lpstr>Results of prior work</vt:lpstr>
      <vt:lpstr>What features might help for gaze fixation?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Yang  Bin</dc:creator>
  <cp:lastModifiedBy>Yang  Bin</cp:lastModifiedBy>
  <cp:revision>19</cp:revision>
  <dcterms:created xsi:type="dcterms:W3CDTF">2022-11-09T20:01:13Z</dcterms:created>
  <dcterms:modified xsi:type="dcterms:W3CDTF">2022-11-10T16:08:20Z</dcterms:modified>
</cp:coreProperties>
</file>