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 Bin" initials="YB" lastIdx="4" clrIdx="0">
    <p:extLst>
      <p:ext uri="{19B8F6BF-5375-455C-9EA6-DF929625EA0E}">
        <p15:presenceInfo xmlns:p15="http://schemas.microsoft.com/office/powerpoint/2012/main" userId="S-1-5-21-2025429265-764733703-1417001333-617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1" autoAdjust="0"/>
    <p:restoredTop sz="90676" autoAdjust="0"/>
  </p:normalViewPr>
  <p:slideViewPr>
    <p:cSldViewPr snapToGrid="0">
      <p:cViewPr>
        <p:scale>
          <a:sx n="75" d="100"/>
          <a:sy n="75" d="100"/>
        </p:scale>
        <p:origin x="1675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1874-E41A-440E-A43B-52AEE60BBA5E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B2A6-53E1-4621-A146-59BC70600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5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33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14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9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68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2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96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1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5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2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7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7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6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9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DA8-DD54-4EDA-8894-D25E69B9223A}" type="datetimeFigureOut">
              <a:rPr lang="de-CH" smtClean="0"/>
              <a:t>01.10.2022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2723-236D-4D37-A8B2-CAF29B6B5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77DB927-2E69-4064-974C-57266ADAEBA6}"/>
              </a:ext>
            </a:extLst>
          </p:cNvPr>
          <p:cNvGrpSpPr/>
          <p:nvPr/>
        </p:nvGrpSpPr>
        <p:grpSpPr>
          <a:xfrm>
            <a:off x="-93307" y="595198"/>
            <a:ext cx="12561532" cy="5189662"/>
            <a:chOff x="97193" y="604723"/>
            <a:chExt cx="12561532" cy="518966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B1C5FC-55BD-4D68-B227-9D5F80766F51}"/>
                </a:ext>
              </a:extLst>
            </p:cNvPr>
            <p:cNvSpPr/>
            <p:nvPr/>
          </p:nvSpPr>
          <p:spPr>
            <a:xfrm>
              <a:off x="2052736" y="1739052"/>
              <a:ext cx="2139806" cy="892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 from Front-View Camera</a:t>
              </a:r>
              <a:endParaRPr lang="de-CH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11F97B8-EEC3-4D37-8A8B-44FB3B38A05D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6" y="2705875"/>
              <a:ext cx="0" cy="37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B91D0E-1471-4A79-886F-7F39F32EBA5D}"/>
                </a:ext>
              </a:extLst>
            </p:cNvPr>
            <p:cNvCxnSpPr/>
            <p:nvPr/>
          </p:nvCxnSpPr>
          <p:spPr>
            <a:xfrm flipV="1">
              <a:off x="2280483" y="4461883"/>
              <a:ext cx="317241" cy="30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1D7508-7856-4623-A1B0-F0B3D8187663}"/>
                </a:ext>
              </a:extLst>
            </p:cNvPr>
            <p:cNvSpPr txBox="1"/>
            <p:nvPr/>
          </p:nvSpPr>
          <p:spPr>
            <a:xfrm>
              <a:off x="2509928" y="4485284"/>
              <a:ext cx="1147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Sampling</a:t>
              </a:r>
              <a:endParaRPr lang="de-CH" sz="1400" i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C28E9E-29B6-4323-853C-ADDB2BDFEE84}"/>
                </a:ext>
              </a:extLst>
            </p:cNvPr>
            <p:cNvSpPr/>
            <p:nvPr/>
          </p:nvSpPr>
          <p:spPr>
            <a:xfrm>
              <a:off x="3010672" y="3108068"/>
              <a:ext cx="111967" cy="1212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09D0B5-C588-4BD6-B304-023A2EA745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6655" y="3280686"/>
              <a:ext cx="2" cy="3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566FA7-9B41-48DA-8D9C-D6E303350B8B}"/>
                </a:ext>
              </a:extLst>
            </p:cNvPr>
            <p:cNvCxnSpPr>
              <a:cxnSpLocks/>
            </p:cNvCxnSpPr>
            <p:nvPr/>
          </p:nvCxnSpPr>
          <p:spPr>
            <a:xfrm>
              <a:off x="3181730" y="3191069"/>
              <a:ext cx="475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1B26566-1EE7-4E62-AB09-B1CAA8E7C1C3}"/>
                </a:ext>
              </a:extLst>
            </p:cNvPr>
            <p:cNvSpPr/>
            <p:nvPr/>
          </p:nvSpPr>
          <p:spPr>
            <a:xfrm>
              <a:off x="3760203" y="2956755"/>
              <a:ext cx="1716823" cy="497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Depth map</a:t>
              </a:r>
              <a:endParaRPr lang="de-CH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59F7874-5214-476B-BA2B-B329CABD9A6F}"/>
                </a:ext>
              </a:extLst>
            </p:cNvPr>
            <p:cNvCxnSpPr/>
            <p:nvPr/>
          </p:nvCxnSpPr>
          <p:spPr>
            <a:xfrm rot="5400000" flipH="1" flipV="1">
              <a:off x="4708167" y="2235552"/>
              <a:ext cx="707383" cy="606490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FCE6854-51D8-40C5-B465-6EB120BA4D03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4192542" y="1739052"/>
              <a:ext cx="678038" cy="446054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9C299F-A53C-4297-933D-4562262CAF70}"/>
                </a:ext>
              </a:extLst>
            </p:cNvPr>
            <p:cNvSpPr/>
            <p:nvPr/>
          </p:nvSpPr>
          <p:spPr>
            <a:xfrm>
              <a:off x="4870580" y="1439632"/>
              <a:ext cx="2836506" cy="7073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2D annotations (semantic, object-based </a:t>
              </a:r>
              <a:r>
                <a:rPr lang="en-US" dirty="0" err="1"/>
                <a:t>bbox</a:t>
              </a:r>
              <a:r>
                <a:rPr lang="en-US" dirty="0"/>
                <a:t>, </a:t>
              </a:r>
              <a:r>
                <a:rPr lang="en-US" dirty="0" err="1"/>
                <a:t>RoI</a:t>
              </a:r>
              <a:r>
                <a:rPr lang="en-US" dirty="0"/>
                <a:t>, …)</a:t>
              </a:r>
              <a:endParaRPr lang="de-CH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5E83E7A-F5F6-4757-B228-E20F035464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97769" y="3450821"/>
              <a:ext cx="639621" cy="604152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BDD7341-98BD-4362-A354-3CB0E5466FB9}"/>
                </a:ext>
              </a:extLst>
            </p:cNvPr>
            <p:cNvCxnSpPr/>
            <p:nvPr/>
          </p:nvCxnSpPr>
          <p:spPr>
            <a:xfrm flipV="1">
              <a:off x="3774198" y="4505652"/>
              <a:ext cx="678038" cy="446054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45FAE2-6B60-47D5-AC4B-0AF830DE1D53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79" y="3229366"/>
              <a:ext cx="161575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455B2E4A-7014-405E-833D-33521E338196}"/>
                </a:ext>
              </a:extLst>
            </p:cNvPr>
            <p:cNvCxnSpPr>
              <a:cxnSpLocks/>
              <a:stCxn id="3" idx="0"/>
              <a:endCxn id="33" idx="0"/>
            </p:cNvCxnSpPr>
            <p:nvPr/>
          </p:nvCxnSpPr>
          <p:spPr>
            <a:xfrm rot="16200000" flipH="1">
              <a:off x="5210964" y="-349273"/>
              <a:ext cx="978472" cy="5155122"/>
            </a:xfrm>
            <a:prstGeom prst="bentConnector3">
              <a:avLst>
                <a:gd name="adj1" fmla="val -54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2724A4C-0623-4283-B473-ADFE5EA1D53E}"/>
                </a:ext>
              </a:extLst>
            </p:cNvPr>
            <p:cNvSpPr/>
            <p:nvPr/>
          </p:nvSpPr>
          <p:spPr>
            <a:xfrm>
              <a:off x="7296488" y="2717524"/>
              <a:ext cx="1962546" cy="10236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Black Box model</a:t>
              </a:r>
              <a:endParaRPr lang="de-CH" dirty="0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3D02F6BD-1802-4294-9AF6-D9ACFB616050}"/>
                </a:ext>
              </a:extLst>
            </p:cNvPr>
            <p:cNvSpPr/>
            <p:nvPr/>
          </p:nvSpPr>
          <p:spPr>
            <a:xfrm>
              <a:off x="1115774" y="4824001"/>
              <a:ext cx="2242451" cy="97038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Scanned 3D scene data (mesh)</a:t>
              </a:r>
              <a:endParaRPr lang="de-CH" dirty="0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39E284BC-FDE6-4AF2-AFD8-845AC87DC224}"/>
                </a:ext>
              </a:extLst>
            </p:cNvPr>
            <p:cNvSpPr/>
            <p:nvPr/>
          </p:nvSpPr>
          <p:spPr>
            <a:xfrm>
              <a:off x="1620383" y="3657602"/>
              <a:ext cx="2505261" cy="7581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Point Cloud</a:t>
              </a:r>
              <a:endParaRPr lang="de-CH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3EFCE0-F0D1-4E81-9C2A-E477FFD81842}"/>
                </a:ext>
              </a:extLst>
            </p:cNvPr>
            <p:cNvSpPr/>
            <p:nvPr/>
          </p:nvSpPr>
          <p:spPr>
            <a:xfrm>
              <a:off x="4452236" y="4152847"/>
              <a:ext cx="2242451" cy="99763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3D annotations (semantic, object-based </a:t>
              </a:r>
              <a:r>
                <a:rPr lang="en-US" dirty="0" err="1"/>
                <a:t>bbox</a:t>
              </a:r>
              <a:r>
                <a:rPr lang="en-US" dirty="0"/>
                <a:t>,…)</a:t>
              </a:r>
              <a:endParaRPr lang="de-CH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BB16CCF-01A2-435F-89D6-0077984D3818}"/>
                </a:ext>
              </a:extLst>
            </p:cNvPr>
            <p:cNvSpPr/>
            <p:nvPr/>
          </p:nvSpPr>
          <p:spPr>
            <a:xfrm>
              <a:off x="97193" y="604723"/>
              <a:ext cx="2139806" cy="892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Benchmark study: How to get the ground truth data?</a:t>
              </a:r>
              <a:endParaRPr lang="de-CH" dirty="0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314B451-222A-4796-8FA1-263E7438B714}"/>
                </a:ext>
              </a:extLst>
            </p:cNvPr>
            <p:cNvCxnSpPr>
              <a:cxnSpLocks/>
              <a:stCxn id="3" idx="1"/>
              <a:endCxn id="52" idx="2"/>
            </p:cNvCxnSpPr>
            <p:nvPr/>
          </p:nvCxnSpPr>
          <p:spPr>
            <a:xfrm rot="10800000">
              <a:off x="1167096" y="1496830"/>
              <a:ext cx="885640" cy="688276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9E51280-68D9-49BC-BBDD-3D1D333445BD}"/>
                </a:ext>
              </a:extLst>
            </p:cNvPr>
            <p:cNvCxnSpPr>
              <a:cxnSpLocks/>
            </p:cNvCxnSpPr>
            <p:nvPr/>
          </p:nvCxnSpPr>
          <p:spPr>
            <a:xfrm>
              <a:off x="6694687" y="2228287"/>
              <a:ext cx="825787" cy="38408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1FB9830-7EF5-4285-9C19-DFB417B3D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412" y="3846361"/>
              <a:ext cx="801575" cy="77020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4857FA-240C-46DA-BDF4-499A5D673A4E}"/>
                </a:ext>
              </a:extLst>
            </p:cNvPr>
            <p:cNvCxnSpPr>
              <a:cxnSpLocks/>
            </p:cNvCxnSpPr>
            <p:nvPr/>
          </p:nvCxnSpPr>
          <p:spPr>
            <a:xfrm>
              <a:off x="9350826" y="3191069"/>
              <a:ext cx="567616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8D9074E-5CB0-42D3-B6E7-3494EF6B99B9}"/>
                </a:ext>
              </a:extLst>
            </p:cNvPr>
            <p:cNvSpPr/>
            <p:nvPr/>
          </p:nvSpPr>
          <p:spPr>
            <a:xfrm>
              <a:off x="7425649" y="4276385"/>
              <a:ext cx="2747106" cy="770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3D gaze locations (standard output)</a:t>
              </a:r>
              <a:endParaRPr lang="de-CH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089CEF3-FDE9-4434-9CFA-7CE8B0DB2A44}"/>
                </a:ext>
              </a:extLst>
            </p:cNvPr>
            <p:cNvCxnSpPr>
              <a:cxnSpLocks/>
            </p:cNvCxnSpPr>
            <p:nvPr/>
          </p:nvCxnSpPr>
          <p:spPr>
            <a:xfrm>
              <a:off x="8277761" y="3846361"/>
              <a:ext cx="0" cy="37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A08B3E2-FF67-4C0B-9CFA-A0A83F37138B}"/>
                </a:ext>
              </a:extLst>
            </p:cNvPr>
            <p:cNvSpPr/>
            <p:nvPr/>
          </p:nvSpPr>
          <p:spPr>
            <a:xfrm>
              <a:off x="9991571" y="2783619"/>
              <a:ext cx="2667154" cy="770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3D gaze locations (with new features)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103B1CE-AC02-1BBF-E3D8-F6D83A4D401C}"/>
              </a:ext>
            </a:extLst>
          </p:cNvPr>
          <p:cNvGrpSpPr/>
          <p:nvPr/>
        </p:nvGrpSpPr>
        <p:grpSpPr>
          <a:xfrm>
            <a:off x="7294419" y="3075767"/>
            <a:ext cx="4980710" cy="2403764"/>
            <a:chOff x="1115291" y="1177636"/>
            <a:chExt cx="4980710" cy="2403764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6535082-EC93-C131-9BA5-DACF6E8BBBD6}"/>
                </a:ext>
              </a:extLst>
            </p:cNvPr>
            <p:cNvSpPr/>
            <p:nvPr/>
          </p:nvSpPr>
          <p:spPr>
            <a:xfrm>
              <a:off x="1115291" y="1177636"/>
              <a:ext cx="4980710" cy="24037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: Rounded Corners 65">
              <a:extLst>
                <a:ext uri="{FF2B5EF4-FFF2-40B4-BE49-F238E27FC236}">
                  <a16:creationId xmlns:a16="http://schemas.microsoft.com/office/drawing/2014/main" id="{7ACBB4EA-9267-EA73-BE48-BE080B9E4153}"/>
                </a:ext>
              </a:extLst>
            </p:cNvPr>
            <p:cNvSpPr/>
            <p:nvPr/>
          </p:nvSpPr>
          <p:spPr>
            <a:xfrm>
              <a:off x="3810002" y="1393371"/>
              <a:ext cx="2202870" cy="64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3D gaze locations (camera coordinate)</a:t>
              </a:r>
              <a:endParaRPr lang="de-CH" dirty="0"/>
            </a:p>
          </p:txBody>
        </p:sp>
        <p:sp>
          <p:nvSpPr>
            <p:cNvPr id="4" name="Rectangle: Rounded Corners 67">
              <a:extLst>
                <a:ext uri="{FF2B5EF4-FFF2-40B4-BE49-F238E27FC236}">
                  <a16:creationId xmlns:a16="http://schemas.microsoft.com/office/drawing/2014/main" id="{1DCAD422-3E8B-CA4B-AF40-E4D2C5DF136D}"/>
                </a:ext>
              </a:extLst>
            </p:cNvPr>
            <p:cNvSpPr/>
            <p:nvPr/>
          </p:nvSpPr>
          <p:spPr>
            <a:xfrm>
              <a:off x="1447801" y="1393371"/>
              <a:ext cx="2029690" cy="623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Gaze Location on 2D frame </a:t>
              </a:r>
              <a:endParaRPr lang="de-CH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DAF113-D7FC-6F53-C2EB-9954B9672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3" r="7859" b="4445"/>
            <a:stretch/>
          </p:blipFill>
          <p:spPr bwMode="auto">
            <a:xfrm>
              <a:off x="2653146" y="2238808"/>
              <a:ext cx="1814945" cy="119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2074CFDE-BE61-2C31-6F51-0D08FA6B7939}"/>
                </a:ext>
              </a:extLst>
            </p:cNvPr>
            <p:cNvCxnSpPr>
              <a:endCxn id="1026" idx="1"/>
            </p:cNvCxnSpPr>
            <p:nvPr/>
          </p:nvCxnSpPr>
          <p:spPr>
            <a:xfrm rot="16200000" flipH="1">
              <a:off x="2083548" y="2264305"/>
              <a:ext cx="817079" cy="3221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72228A04-0701-FEC3-E601-ACEA795FFBFF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V="1">
              <a:off x="4468091" y="2042421"/>
              <a:ext cx="387928" cy="7914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34F3E72F-ED22-F91D-06D1-1AB449776F7D}"/>
              </a:ext>
            </a:extLst>
          </p:cNvPr>
          <p:cNvGrpSpPr/>
          <p:nvPr/>
        </p:nvGrpSpPr>
        <p:grpSpPr>
          <a:xfrm>
            <a:off x="596579" y="1856509"/>
            <a:ext cx="5302825" cy="2930236"/>
            <a:chOff x="596579" y="1856509"/>
            <a:chExt cx="5302825" cy="2930236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940B8F9-8BD1-4762-7B05-FAE06956B686}"/>
                </a:ext>
              </a:extLst>
            </p:cNvPr>
            <p:cNvSpPr/>
            <p:nvPr/>
          </p:nvSpPr>
          <p:spPr>
            <a:xfrm>
              <a:off x="596579" y="1856509"/>
              <a:ext cx="5302825" cy="29302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tangle: Rounded Corners 51">
              <a:extLst>
                <a:ext uri="{FF2B5EF4-FFF2-40B4-BE49-F238E27FC236}">
                  <a16:creationId xmlns:a16="http://schemas.microsoft.com/office/drawing/2014/main" id="{46DE8725-2CEA-9C22-D03D-8AE04DE2C15A}"/>
                </a:ext>
              </a:extLst>
            </p:cNvPr>
            <p:cNvSpPr/>
            <p:nvPr/>
          </p:nvSpPr>
          <p:spPr>
            <a:xfrm>
              <a:off x="3002234" y="3677360"/>
              <a:ext cx="2750620" cy="892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Benchmark study: Reliable ground truth data?</a:t>
              </a:r>
              <a:endParaRPr lang="de-CH" dirty="0"/>
            </a:p>
          </p:txBody>
        </p:sp>
        <p:cxnSp>
          <p:nvCxnSpPr>
            <p:cNvPr id="31" name="Connector: Elbow 52">
              <a:extLst>
                <a:ext uri="{FF2B5EF4-FFF2-40B4-BE49-F238E27FC236}">
                  <a16:creationId xmlns:a16="http://schemas.microsoft.com/office/drawing/2014/main" id="{4F0BBE1C-0C06-6EAF-E1EF-235EAC441B6D}"/>
                </a:ext>
              </a:extLst>
            </p:cNvPr>
            <p:cNvCxnSpPr>
              <a:cxnSpLocks/>
              <a:stCxn id="30" idx="1"/>
              <a:endCxn id="34" idx="3"/>
            </p:cNvCxnSpPr>
            <p:nvPr/>
          </p:nvCxnSpPr>
          <p:spPr>
            <a:xfrm rot="10800000">
              <a:off x="1924676" y="3424870"/>
              <a:ext cx="1077558" cy="698544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D80B1F1B-557E-65DB-0ECA-68CE54310ABE}"/>
                </a:ext>
              </a:extLst>
            </p:cNvPr>
            <p:cNvGrpSpPr/>
            <p:nvPr/>
          </p:nvGrpSpPr>
          <p:grpSpPr>
            <a:xfrm>
              <a:off x="939687" y="2046371"/>
              <a:ext cx="4616608" cy="1378499"/>
              <a:chOff x="1103397" y="2386515"/>
              <a:chExt cx="4616608" cy="1378499"/>
            </a:xfrm>
          </p:grpSpPr>
          <p:sp>
            <p:nvSpPr>
              <p:cNvPr id="17" name="Rectangle: Rounded Corners 2">
                <a:extLst>
                  <a:ext uri="{FF2B5EF4-FFF2-40B4-BE49-F238E27FC236}">
                    <a16:creationId xmlns:a16="http://schemas.microsoft.com/office/drawing/2014/main" id="{3C13FB71-2161-FC12-28EC-8EE2947B6365}"/>
                  </a:ext>
                </a:extLst>
              </p:cNvPr>
              <p:cNvSpPr/>
              <p:nvPr/>
            </p:nvSpPr>
            <p:spPr>
              <a:xfrm>
                <a:off x="3580199" y="2629712"/>
                <a:ext cx="2139806" cy="8921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Images from Front-View Camera</a:t>
                </a:r>
                <a:endParaRPr lang="de-CH" dirty="0"/>
              </a:p>
            </p:txBody>
          </p: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BAB73216-F5B8-D932-465C-46AB44D6FBC2}"/>
                  </a:ext>
                </a:extLst>
              </p:cNvPr>
              <p:cNvGrpSpPr/>
              <p:nvPr/>
            </p:nvGrpSpPr>
            <p:grpSpPr>
              <a:xfrm>
                <a:off x="1103397" y="2386515"/>
                <a:ext cx="1969984" cy="1378499"/>
                <a:chOff x="6758385" y="1090043"/>
                <a:chExt cx="1969984" cy="137849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Zylinder 33">
                  <a:extLst>
                    <a:ext uri="{FF2B5EF4-FFF2-40B4-BE49-F238E27FC236}">
                      <a16:creationId xmlns:a16="http://schemas.microsoft.com/office/drawing/2014/main" id="{68AA00F9-3D4F-1E50-84EE-87D70BD45391}"/>
                    </a:ext>
                  </a:extLst>
                </p:cNvPr>
                <p:cNvSpPr/>
                <p:nvPr/>
              </p:nvSpPr>
              <p:spPr>
                <a:xfrm>
                  <a:off x="6758385" y="1919309"/>
                  <a:ext cx="1969977" cy="549233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Custom Dataset</a:t>
                  </a:r>
                </a:p>
              </p:txBody>
            </p:sp>
            <p:sp>
              <p:nvSpPr>
                <p:cNvPr id="35" name="Zylinder 34">
                  <a:extLst>
                    <a:ext uri="{FF2B5EF4-FFF2-40B4-BE49-F238E27FC236}">
                      <a16:creationId xmlns:a16="http://schemas.microsoft.com/office/drawing/2014/main" id="{5A9213A6-1730-E604-8D4C-FAA95B80961B}"/>
                    </a:ext>
                  </a:extLst>
                </p:cNvPr>
                <p:cNvSpPr/>
                <p:nvPr/>
              </p:nvSpPr>
              <p:spPr>
                <a:xfrm>
                  <a:off x="6758385" y="1499218"/>
                  <a:ext cx="1969977" cy="549233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Arial Pilot (</a:t>
                  </a:r>
                  <a:r>
                    <a:rPr lang="de-DE" dirty="0" err="1"/>
                    <a:t>Meta</a:t>
                  </a:r>
                  <a:r>
                    <a:rPr lang="de-DE" dirty="0"/>
                    <a:t>)</a:t>
                  </a:r>
                </a:p>
              </p:txBody>
            </p:sp>
            <p:sp>
              <p:nvSpPr>
                <p:cNvPr id="36" name="Zylinder 35">
                  <a:extLst>
                    <a:ext uri="{FF2B5EF4-FFF2-40B4-BE49-F238E27FC236}">
                      <a16:creationId xmlns:a16="http://schemas.microsoft.com/office/drawing/2014/main" id="{6176E084-11E3-23A3-5C2F-797731711E38}"/>
                    </a:ext>
                  </a:extLst>
                </p:cNvPr>
                <p:cNvSpPr/>
                <p:nvPr/>
              </p:nvSpPr>
              <p:spPr>
                <a:xfrm>
                  <a:off x="6758392" y="1090043"/>
                  <a:ext cx="1969977" cy="549233"/>
                </a:xfrm>
                <a:prstGeom prst="can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/>
                    <a:t>Pupil</a:t>
                  </a:r>
                  <a:r>
                    <a:rPr lang="de-DE" dirty="0"/>
                    <a:t> Invisible</a:t>
                  </a:r>
                </a:p>
              </p:txBody>
            </p:sp>
          </p:grp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DCD16242-04A9-9C64-9ACE-AA778899F6B4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3073374" y="2479964"/>
                <a:ext cx="506825" cy="59580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13BBB31-190D-DCF1-C217-8862C0E412B8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3073371" y="3075766"/>
                <a:ext cx="506828" cy="595801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201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20F759B4-1D19-344F-4B6D-1452EC287A14}"/>
              </a:ext>
            </a:extLst>
          </p:cNvPr>
          <p:cNvGrpSpPr/>
          <p:nvPr/>
        </p:nvGrpSpPr>
        <p:grpSpPr>
          <a:xfrm>
            <a:off x="-1408382" y="249749"/>
            <a:ext cx="15394844" cy="5565680"/>
            <a:chOff x="-1787706" y="-59038"/>
            <a:chExt cx="15394844" cy="5565680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399062B-CB17-EC58-9B3C-E9975E557BC2}"/>
                </a:ext>
              </a:extLst>
            </p:cNvPr>
            <p:cNvGrpSpPr/>
            <p:nvPr/>
          </p:nvGrpSpPr>
          <p:grpSpPr>
            <a:xfrm>
              <a:off x="8626428" y="2458979"/>
              <a:ext cx="4980710" cy="2403764"/>
              <a:chOff x="1115291" y="1177636"/>
              <a:chExt cx="4980710" cy="2403764"/>
            </a:xfrm>
          </p:grpSpPr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3B2DD843-7E4D-DC9F-7169-1CF3B096061A}"/>
                  </a:ext>
                </a:extLst>
              </p:cNvPr>
              <p:cNvSpPr/>
              <p:nvPr/>
            </p:nvSpPr>
            <p:spPr>
              <a:xfrm>
                <a:off x="1115291" y="1177636"/>
                <a:ext cx="4980710" cy="24037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tangle: Rounded Corners 65">
                <a:extLst>
                  <a:ext uri="{FF2B5EF4-FFF2-40B4-BE49-F238E27FC236}">
                    <a16:creationId xmlns:a16="http://schemas.microsoft.com/office/drawing/2014/main" id="{099D615C-968C-C639-FD3E-D21EDC85C178}"/>
                  </a:ext>
                </a:extLst>
              </p:cNvPr>
              <p:cNvSpPr/>
              <p:nvPr/>
            </p:nvSpPr>
            <p:spPr>
              <a:xfrm>
                <a:off x="3810002" y="1393371"/>
                <a:ext cx="2202870" cy="649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3D gaze location (camera coordinate)</a:t>
                </a:r>
                <a:endParaRPr lang="de-CH" dirty="0"/>
              </a:p>
            </p:txBody>
          </p:sp>
          <p:sp>
            <p:nvSpPr>
              <p:cNvPr id="34" name="Rectangle: Rounded Corners 67">
                <a:extLst>
                  <a:ext uri="{FF2B5EF4-FFF2-40B4-BE49-F238E27FC236}">
                    <a16:creationId xmlns:a16="http://schemas.microsoft.com/office/drawing/2014/main" id="{3F0D1FF2-A00A-3092-0881-54B7D06B3847}"/>
                  </a:ext>
                </a:extLst>
              </p:cNvPr>
              <p:cNvSpPr/>
              <p:nvPr/>
            </p:nvSpPr>
            <p:spPr>
              <a:xfrm>
                <a:off x="1447801" y="1393371"/>
                <a:ext cx="2029690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Gaze Location on 2D frame </a:t>
                </a:r>
                <a:endParaRPr lang="de-CH" dirty="0"/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50CA7923-AA13-6564-F48C-9FD3BA3C7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43" r="7859" b="4445"/>
              <a:stretch/>
            </p:blipFill>
            <p:spPr bwMode="auto">
              <a:xfrm>
                <a:off x="2653146" y="2238808"/>
                <a:ext cx="1814945" cy="1190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Verbinder: gewinkelt 35">
                <a:extLst>
                  <a:ext uri="{FF2B5EF4-FFF2-40B4-BE49-F238E27FC236}">
                    <a16:creationId xmlns:a16="http://schemas.microsoft.com/office/drawing/2014/main" id="{098A7875-CE58-3EC6-2398-2E6D60FC9520}"/>
                  </a:ext>
                </a:extLst>
              </p:cNvPr>
              <p:cNvCxnSpPr>
                <a:endCxn id="35" idx="1"/>
              </p:cNvCxnSpPr>
              <p:nvPr/>
            </p:nvCxnSpPr>
            <p:spPr>
              <a:xfrm rot="16200000" flipH="1">
                <a:off x="2083548" y="2264305"/>
                <a:ext cx="817079" cy="3221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binder: gewinkelt 36">
                <a:extLst>
                  <a:ext uri="{FF2B5EF4-FFF2-40B4-BE49-F238E27FC236}">
                    <a16:creationId xmlns:a16="http://schemas.microsoft.com/office/drawing/2014/main" id="{D8F69B6D-92C0-1430-9A1C-29E94070449C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4468091" y="2042421"/>
                <a:ext cx="387928" cy="79148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2C5394AA-1BBA-DB6D-6FB5-3A3EC5592ECE}"/>
                </a:ext>
              </a:extLst>
            </p:cNvPr>
            <p:cNvGrpSpPr/>
            <p:nvPr/>
          </p:nvGrpSpPr>
          <p:grpSpPr>
            <a:xfrm>
              <a:off x="-1787706" y="-59038"/>
              <a:ext cx="5161772" cy="2704782"/>
              <a:chOff x="891699" y="295380"/>
              <a:chExt cx="5161772" cy="2704782"/>
            </a:xfrm>
          </p:grpSpPr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DF35FBA-1F87-668C-377B-0E7C3284E281}"/>
                  </a:ext>
                </a:extLst>
              </p:cNvPr>
              <p:cNvSpPr/>
              <p:nvPr/>
            </p:nvSpPr>
            <p:spPr>
              <a:xfrm>
                <a:off x="891699" y="295380"/>
                <a:ext cx="5161772" cy="27047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9" name="Rectangle: Rounded Corners 51">
                <a:extLst>
                  <a:ext uri="{FF2B5EF4-FFF2-40B4-BE49-F238E27FC236}">
                    <a16:creationId xmlns:a16="http://schemas.microsoft.com/office/drawing/2014/main" id="{DD147713-EF25-0BB2-232F-3248932CF796}"/>
                  </a:ext>
                </a:extLst>
              </p:cNvPr>
              <p:cNvSpPr/>
              <p:nvPr/>
            </p:nvSpPr>
            <p:spPr>
              <a:xfrm>
                <a:off x="1885384" y="370449"/>
                <a:ext cx="2750620" cy="89210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Benchmark study: Reliable ground truth data?</a:t>
                </a:r>
                <a:endParaRPr lang="de-CH" dirty="0"/>
              </a:p>
            </p:txBody>
          </p:sp>
          <p:cxnSp>
            <p:nvCxnSpPr>
              <p:cNvPr id="50" name="Connector: Elbow 52">
                <a:extLst>
                  <a:ext uri="{FF2B5EF4-FFF2-40B4-BE49-F238E27FC236}">
                    <a16:creationId xmlns:a16="http://schemas.microsoft.com/office/drawing/2014/main" id="{E4D1FB43-8A42-FF5F-FC3A-232E6D49BE58}"/>
                  </a:ext>
                </a:extLst>
              </p:cNvPr>
              <p:cNvCxnSpPr>
                <a:cxnSpLocks/>
                <a:stCxn id="49" idx="1"/>
                <a:endCxn id="57" idx="2"/>
              </p:cNvCxnSpPr>
              <p:nvPr/>
            </p:nvCxnSpPr>
            <p:spPr>
              <a:xfrm rot="10800000" flipV="1">
                <a:off x="1168876" y="816502"/>
                <a:ext cx="716509" cy="1449415"/>
              </a:xfrm>
              <a:prstGeom prst="bentConnector3">
                <a:avLst>
                  <a:gd name="adj1" fmla="val 120033"/>
                </a:avLst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AE2700BE-F170-2185-2044-9D9156464943}"/>
                  </a:ext>
                </a:extLst>
              </p:cNvPr>
              <p:cNvGrpSpPr/>
              <p:nvPr/>
            </p:nvGrpSpPr>
            <p:grpSpPr>
              <a:xfrm>
                <a:off x="1168875" y="1582126"/>
                <a:ext cx="4616608" cy="1378499"/>
                <a:chOff x="1103397" y="2386515"/>
                <a:chExt cx="4616608" cy="1378499"/>
              </a:xfrm>
            </p:grpSpPr>
            <p:sp>
              <p:nvSpPr>
                <p:cNvPr id="52" name="Rectangle: Rounded Corners 2">
                  <a:extLst>
                    <a:ext uri="{FF2B5EF4-FFF2-40B4-BE49-F238E27FC236}">
                      <a16:creationId xmlns:a16="http://schemas.microsoft.com/office/drawing/2014/main" id="{4D2B994B-CA23-D1C6-422F-7377431D062F}"/>
                    </a:ext>
                  </a:extLst>
                </p:cNvPr>
                <p:cNvSpPr/>
                <p:nvPr/>
              </p:nvSpPr>
              <p:spPr>
                <a:xfrm>
                  <a:off x="3580199" y="2629712"/>
                  <a:ext cx="2139806" cy="89210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Images from Front-View Camera</a:t>
                  </a:r>
                  <a:endParaRPr lang="de-CH" dirty="0"/>
                </a:p>
              </p:txBody>
            </p: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06D4F2C-D906-85D7-74B0-D03D76474853}"/>
                    </a:ext>
                  </a:extLst>
                </p:cNvPr>
                <p:cNvGrpSpPr/>
                <p:nvPr/>
              </p:nvGrpSpPr>
              <p:grpSpPr>
                <a:xfrm>
                  <a:off x="1103397" y="2386515"/>
                  <a:ext cx="1969984" cy="1378499"/>
                  <a:chOff x="6758385" y="1090043"/>
                  <a:chExt cx="1969984" cy="1378499"/>
                </a:xfrm>
                <a:solidFill>
                  <a:schemeClr val="bg1">
                    <a:lumMod val="65000"/>
                  </a:schemeClr>
                </a:solidFill>
              </p:grpSpPr>
              <p:sp>
                <p:nvSpPr>
                  <p:cNvPr id="56" name="Zylinder 55">
                    <a:extLst>
                      <a:ext uri="{FF2B5EF4-FFF2-40B4-BE49-F238E27FC236}">
                        <a16:creationId xmlns:a16="http://schemas.microsoft.com/office/drawing/2014/main" id="{C14A298D-4E3A-8993-42D9-5B72DD4A4299}"/>
                      </a:ext>
                    </a:extLst>
                  </p:cNvPr>
                  <p:cNvSpPr/>
                  <p:nvPr/>
                </p:nvSpPr>
                <p:spPr>
                  <a:xfrm>
                    <a:off x="6758385" y="1919309"/>
                    <a:ext cx="1969977" cy="549233"/>
                  </a:xfrm>
                  <a:prstGeom prst="can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Custom Dataset</a:t>
                    </a:r>
                  </a:p>
                </p:txBody>
              </p:sp>
              <p:sp>
                <p:nvSpPr>
                  <p:cNvPr id="57" name="Zylinder 56">
                    <a:extLst>
                      <a:ext uri="{FF2B5EF4-FFF2-40B4-BE49-F238E27FC236}">
                        <a16:creationId xmlns:a16="http://schemas.microsoft.com/office/drawing/2014/main" id="{493BB5B5-3B64-4976-BF51-B4710B29BD73}"/>
                      </a:ext>
                    </a:extLst>
                  </p:cNvPr>
                  <p:cNvSpPr/>
                  <p:nvPr/>
                </p:nvSpPr>
                <p:spPr>
                  <a:xfrm>
                    <a:off x="6758385" y="1499218"/>
                    <a:ext cx="1969977" cy="549233"/>
                  </a:xfrm>
                  <a:prstGeom prst="can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Arial Pilot (</a:t>
                    </a:r>
                    <a:r>
                      <a:rPr lang="de-DE" dirty="0" err="1"/>
                      <a:t>Meta</a:t>
                    </a:r>
                    <a:r>
                      <a:rPr lang="de-DE" dirty="0"/>
                      <a:t>)</a:t>
                    </a:r>
                  </a:p>
                </p:txBody>
              </p:sp>
              <p:sp>
                <p:nvSpPr>
                  <p:cNvPr id="58" name="Zylinder 57">
                    <a:extLst>
                      <a:ext uri="{FF2B5EF4-FFF2-40B4-BE49-F238E27FC236}">
                        <a16:creationId xmlns:a16="http://schemas.microsoft.com/office/drawing/2014/main" id="{63EC7DEC-EF76-60F2-75EC-FAF554603B9E}"/>
                      </a:ext>
                    </a:extLst>
                  </p:cNvPr>
                  <p:cNvSpPr/>
                  <p:nvPr/>
                </p:nvSpPr>
                <p:spPr>
                  <a:xfrm>
                    <a:off x="6758392" y="1090043"/>
                    <a:ext cx="1969977" cy="549233"/>
                  </a:xfrm>
                  <a:prstGeom prst="can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err="1"/>
                      <a:t>Pupil</a:t>
                    </a:r>
                    <a:r>
                      <a:rPr lang="de-DE" dirty="0"/>
                      <a:t> Invisible</a:t>
                    </a:r>
                  </a:p>
                </p:txBody>
              </p:sp>
            </p:grpSp>
            <p:cxnSp>
              <p:nvCxnSpPr>
                <p:cNvPr id="54" name="Gerader Verbinder 53">
                  <a:extLst>
                    <a:ext uri="{FF2B5EF4-FFF2-40B4-BE49-F238E27FC236}">
                      <a16:creationId xmlns:a16="http://schemas.microsoft.com/office/drawing/2014/main" id="{9F6FB4FF-5508-5455-59C2-6A46FB84F16D}"/>
                    </a:ext>
                  </a:extLst>
                </p:cNvPr>
                <p:cNvCxnSpPr>
                  <a:cxnSpLocks/>
                  <a:endCxn id="52" idx="1"/>
                </p:cNvCxnSpPr>
                <p:nvPr/>
              </p:nvCxnSpPr>
              <p:spPr>
                <a:xfrm>
                  <a:off x="3073374" y="2479964"/>
                  <a:ext cx="506825" cy="595802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5C922EE8-D07A-6459-1991-BE3D02329E04}"/>
                    </a:ext>
                  </a:extLst>
                </p:cNvPr>
                <p:cNvCxnSpPr>
                  <a:cxnSpLocks/>
                  <a:endCxn id="52" idx="1"/>
                </p:cNvCxnSpPr>
                <p:nvPr/>
              </p:nvCxnSpPr>
              <p:spPr>
                <a:xfrm flipV="1">
                  <a:off x="3073371" y="3075766"/>
                  <a:ext cx="506828" cy="595801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F56C87-4F27-CB76-E849-DEFC9D6E0BD4}"/>
                </a:ext>
              </a:extLst>
            </p:cNvPr>
            <p:cNvCxnSpPr>
              <a:cxnSpLocks/>
            </p:cNvCxnSpPr>
            <p:nvPr/>
          </p:nvCxnSpPr>
          <p:spPr>
            <a:xfrm>
              <a:off x="2150242" y="2418132"/>
              <a:ext cx="0" cy="37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8">
              <a:extLst>
                <a:ext uri="{FF2B5EF4-FFF2-40B4-BE49-F238E27FC236}">
                  <a16:creationId xmlns:a16="http://schemas.microsoft.com/office/drawing/2014/main" id="{FC1C4CAE-B3EB-6512-7A22-B784421A5C68}"/>
                </a:ext>
              </a:extLst>
            </p:cNvPr>
            <p:cNvCxnSpPr/>
            <p:nvPr/>
          </p:nvCxnSpPr>
          <p:spPr>
            <a:xfrm flipV="1">
              <a:off x="1364069" y="4174140"/>
              <a:ext cx="317241" cy="30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F7D99FAE-9F3E-979B-5647-679EE7672F4B}"/>
                </a:ext>
              </a:extLst>
            </p:cNvPr>
            <p:cNvSpPr txBox="1"/>
            <p:nvPr/>
          </p:nvSpPr>
          <p:spPr>
            <a:xfrm>
              <a:off x="1593514" y="4197541"/>
              <a:ext cx="1147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Sampling</a:t>
              </a:r>
              <a:endParaRPr lang="de-CH" sz="1400" i="1" dirty="0"/>
            </a:p>
          </p:txBody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39FC83D7-B194-46A6-9860-CE15ACB68B48}"/>
                </a:ext>
              </a:extLst>
            </p:cNvPr>
            <p:cNvSpPr/>
            <p:nvPr/>
          </p:nvSpPr>
          <p:spPr>
            <a:xfrm>
              <a:off x="2094258" y="2820325"/>
              <a:ext cx="111967" cy="1212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4F22CC42-ECFB-686E-F431-2752704F0C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241" y="2992943"/>
              <a:ext cx="2" cy="3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6">
              <a:extLst>
                <a:ext uri="{FF2B5EF4-FFF2-40B4-BE49-F238E27FC236}">
                  <a16:creationId xmlns:a16="http://schemas.microsoft.com/office/drawing/2014/main" id="{3DD872DB-C992-C96C-2AF7-8713B73FCF36}"/>
                </a:ext>
              </a:extLst>
            </p:cNvPr>
            <p:cNvCxnSpPr>
              <a:cxnSpLocks/>
            </p:cNvCxnSpPr>
            <p:nvPr/>
          </p:nvCxnSpPr>
          <p:spPr>
            <a:xfrm>
              <a:off x="2265316" y="2903326"/>
              <a:ext cx="475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8">
              <a:extLst>
                <a:ext uri="{FF2B5EF4-FFF2-40B4-BE49-F238E27FC236}">
                  <a16:creationId xmlns:a16="http://schemas.microsoft.com/office/drawing/2014/main" id="{072C009D-7867-4469-FDB6-6AB93F133611}"/>
                </a:ext>
              </a:extLst>
            </p:cNvPr>
            <p:cNvSpPr/>
            <p:nvPr/>
          </p:nvSpPr>
          <p:spPr>
            <a:xfrm>
              <a:off x="2843789" y="2669012"/>
              <a:ext cx="1716823" cy="497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Depth map</a:t>
              </a:r>
              <a:endParaRPr lang="de-CH" dirty="0"/>
            </a:p>
          </p:txBody>
        </p:sp>
        <p:cxnSp>
          <p:nvCxnSpPr>
            <p:cNvPr id="12" name="Connector: Elbow 20">
              <a:extLst>
                <a:ext uri="{FF2B5EF4-FFF2-40B4-BE49-F238E27FC236}">
                  <a16:creationId xmlns:a16="http://schemas.microsoft.com/office/drawing/2014/main" id="{43143ADC-14A2-C432-8822-CBC48D175413}"/>
                </a:ext>
              </a:extLst>
            </p:cNvPr>
            <p:cNvCxnSpPr/>
            <p:nvPr/>
          </p:nvCxnSpPr>
          <p:spPr>
            <a:xfrm rot="5400000" flipH="1" flipV="1">
              <a:off x="3791753" y="1947809"/>
              <a:ext cx="707383" cy="606490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22">
              <a:extLst>
                <a:ext uri="{FF2B5EF4-FFF2-40B4-BE49-F238E27FC236}">
                  <a16:creationId xmlns:a16="http://schemas.microsoft.com/office/drawing/2014/main" id="{A84E564C-1054-78F8-7135-845D77F05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128" y="1451309"/>
              <a:ext cx="678038" cy="446054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23">
              <a:extLst>
                <a:ext uri="{FF2B5EF4-FFF2-40B4-BE49-F238E27FC236}">
                  <a16:creationId xmlns:a16="http://schemas.microsoft.com/office/drawing/2014/main" id="{8495DCB2-AF26-616C-4FA1-2E1AB6D9999A}"/>
                </a:ext>
              </a:extLst>
            </p:cNvPr>
            <p:cNvSpPr/>
            <p:nvPr/>
          </p:nvSpPr>
          <p:spPr>
            <a:xfrm>
              <a:off x="3954166" y="1151889"/>
              <a:ext cx="2836506" cy="7073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2D annotations (semantic, object-based </a:t>
              </a:r>
              <a:r>
                <a:rPr lang="en-US" dirty="0" err="1"/>
                <a:t>bbox</a:t>
              </a:r>
              <a:r>
                <a:rPr lang="en-US" dirty="0"/>
                <a:t>, </a:t>
              </a:r>
              <a:r>
                <a:rPr lang="en-US" dirty="0" err="1"/>
                <a:t>RoI</a:t>
              </a:r>
              <a:r>
                <a:rPr lang="en-US" dirty="0"/>
                <a:t>, …)</a:t>
              </a:r>
              <a:endParaRPr lang="de-CH" dirty="0"/>
            </a:p>
          </p:txBody>
        </p:sp>
        <p:cxnSp>
          <p:nvCxnSpPr>
            <p:cNvPr id="15" name="Connector: Elbow 25">
              <a:extLst>
                <a:ext uri="{FF2B5EF4-FFF2-40B4-BE49-F238E27FC236}">
                  <a16:creationId xmlns:a16="http://schemas.microsoft.com/office/drawing/2014/main" id="{9A1DB2C1-C745-782B-4189-59146D31370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81355" y="3163078"/>
              <a:ext cx="639621" cy="604152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27">
              <a:extLst>
                <a:ext uri="{FF2B5EF4-FFF2-40B4-BE49-F238E27FC236}">
                  <a16:creationId xmlns:a16="http://schemas.microsoft.com/office/drawing/2014/main" id="{2666C95C-2557-6C6D-33CD-5FC17B25ABD7}"/>
                </a:ext>
              </a:extLst>
            </p:cNvPr>
            <p:cNvCxnSpPr/>
            <p:nvPr/>
          </p:nvCxnSpPr>
          <p:spPr>
            <a:xfrm flipV="1">
              <a:off x="2857784" y="4217909"/>
              <a:ext cx="678038" cy="446054"/>
            </a:xfrm>
            <a:prstGeom prst="bentConnector3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9">
              <a:extLst>
                <a:ext uri="{FF2B5EF4-FFF2-40B4-BE49-F238E27FC236}">
                  <a16:creationId xmlns:a16="http://schemas.microsoft.com/office/drawing/2014/main" id="{7AB1A575-6DE6-93BB-8989-F31A206CB9A5}"/>
                </a:ext>
              </a:extLst>
            </p:cNvPr>
            <p:cNvCxnSpPr>
              <a:cxnSpLocks/>
            </p:cNvCxnSpPr>
            <p:nvPr/>
          </p:nvCxnSpPr>
          <p:spPr>
            <a:xfrm>
              <a:off x="4671065" y="2941623"/>
              <a:ext cx="16157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32">
              <a:extLst>
                <a:ext uri="{FF2B5EF4-FFF2-40B4-BE49-F238E27FC236}">
                  <a16:creationId xmlns:a16="http://schemas.microsoft.com/office/drawing/2014/main" id="{F6F3AC60-2FE5-A9FC-A69C-5D0746C035AB}"/>
                </a:ext>
              </a:extLst>
            </p:cNvPr>
            <p:cNvSpPr/>
            <p:nvPr/>
          </p:nvSpPr>
          <p:spPr>
            <a:xfrm>
              <a:off x="6380074" y="2429781"/>
              <a:ext cx="1962546" cy="10236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Black Box model</a:t>
              </a:r>
              <a:endParaRPr lang="de-CH" dirty="0"/>
            </a:p>
          </p:txBody>
        </p:sp>
        <p:sp>
          <p:nvSpPr>
            <p:cNvPr id="20" name="Cube 40">
              <a:extLst>
                <a:ext uri="{FF2B5EF4-FFF2-40B4-BE49-F238E27FC236}">
                  <a16:creationId xmlns:a16="http://schemas.microsoft.com/office/drawing/2014/main" id="{13BA375E-0295-ED2C-9E99-7472EEA814C0}"/>
                </a:ext>
              </a:extLst>
            </p:cNvPr>
            <p:cNvSpPr/>
            <p:nvPr/>
          </p:nvSpPr>
          <p:spPr>
            <a:xfrm>
              <a:off x="199360" y="4536258"/>
              <a:ext cx="2242451" cy="97038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Scanned 3D scene data (mesh)</a:t>
              </a:r>
              <a:endParaRPr lang="de-CH" dirty="0"/>
            </a:p>
          </p:txBody>
        </p:sp>
        <p:sp>
          <p:nvSpPr>
            <p:cNvPr id="21" name="Cube 41">
              <a:extLst>
                <a:ext uri="{FF2B5EF4-FFF2-40B4-BE49-F238E27FC236}">
                  <a16:creationId xmlns:a16="http://schemas.microsoft.com/office/drawing/2014/main" id="{5200C3F1-C555-D90A-B26E-674368F04875}"/>
                </a:ext>
              </a:extLst>
            </p:cNvPr>
            <p:cNvSpPr/>
            <p:nvPr/>
          </p:nvSpPr>
          <p:spPr>
            <a:xfrm>
              <a:off x="703969" y="3369859"/>
              <a:ext cx="2505261" cy="75813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Point Cloud</a:t>
              </a:r>
              <a:endParaRPr lang="de-CH" dirty="0"/>
            </a:p>
          </p:txBody>
        </p:sp>
        <p:sp>
          <p:nvSpPr>
            <p:cNvPr id="22" name="Cube 43">
              <a:extLst>
                <a:ext uri="{FF2B5EF4-FFF2-40B4-BE49-F238E27FC236}">
                  <a16:creationId xmlns:a16="http://schemas.microsoft.com/office/drawing/2014/main" id="{1BF0F3F5-3A9F-8CAB-E4FF-222C0B58256A}"/>
                </a:ext>
              </a:extLst>
            </p:cNvPr>
            <p:cNvSpPr/>
            <p:nvPr/>
          </p:nvSpPr>
          <p:spPr>
            <a:xfrm>
              <a:off x="3535822" y="3865104"/>
              <a:ext cx="2242451" cy="99763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3D annotations (semantic, object-based </a:t>
              </a:r>
              <a:r>
                <a:rPr lang="en-US" dirty="0" err="1"/>
                <a:t>bbox</a:t>
              </a:r>
              <a:r>
                <a:rPr lang="en-US" dirty="0"/>
                <a:t>,…)</a:t>
              </a:r>
              <a:endParaRPr lang="de-CH" dirty="0"/>
            </a:p>
          </p:txBody>
        </p:sp>
        <p:cxnSp>
          <p:nvCxnSpPr>
            <p:cNvPr id="25" name="Straight Arrow Connector 56">
              <a:extLst>
                <a:ext uri="{FF2B5EF4-FFF2-40B4-BE49-F238E27FC236}">
                  <a16:creationId xmlns:a16="http://schemas.microsoft.com/office/drawing/2014/main" id="{99E37A52-961D-618A-E7C1-0E25F7A7D30E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73" y="1940544"/>
              <a:ext cx="825787" cy="3840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59">
              <a:extLst>
                <a:ext uri="{FF2B5EF4-FFF2-40B4-BE49-F238E27FC236}">
                  <a16:creationId xmlns:a16="http://schemas.microsoft.com/office/drawing/2014/main" id="{025BA2E0-390A-EB3A-15A6-A1B7DDCBF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1998" y="3558618"/>
              <a:ext cx="801575" cy="7702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2">
              <a:extLst>
                <a:ext uri="{FF2B5EF4-FFF2-40B4-BE49-F238E27FC236}">
                  <a16:creationId xmlns:a16="http://schemas.microsoft.com/office/drawing/2014/main" id="{F9A7BA7D-611A-76D5-C733-4ADF241AFF84}"/>
                </a:ext>
              </a:extLst>
            </p:cNvPr>
            <p:cNvCxnSpPr>
              <a:cxnSpLocks/>
            </p:cNvCxnSpPr>
            <p:nvPr/>
          </p:nvCxnSpPr>
          <p:spPr>
            <a:xfrm>
              <a:off x="8342620" y="3127903"/>
              <a:ext cx="56761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66">
              <a:extLst>
                <a:ext uri="{FF2B5EF4-FFF2-40B4-BE49-F238E27FC236}">
                  <a16:creationId xmlns:a16="http://schemas.microsoft.com/office/drawing/2014/main" id="{BDA2C410-A29E-C91E-2E11-8FFC300D1117}"/>
                </a:ext>
              </a:extLst>
            </p:cNvPr>
            <p:cNvCxnSpPr>
              <a:cxnSpLocks/>
            </p:cNvCxnSpPr>
            <p:nvPr/>
          </p:nvCxnSpPr>
          <p:spPr>
            <a:xfrm>
              <a:off x="8342620" y="2820325"/>
              <a:ext cx="5676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31">
              <a:extLst>
                <a:ext uri="{FF2B5EF4-FFF2-40B4-BE49-F238E27FC236}">
                  <a16:creationId xmlns:a16="http://schemas.microsoft.com/office/drawing/2014/main" id="{C48C661C-D028-A763-F2DB-32693293BEA1}"/>
                </a:ext>
              </a:extLst>
            </p:cNvPr>
            <p:cNvCxnSpPr>
              <a:cxnSpLocks/>
              <a:stCxn id="52" idx="0"/>
              <a:endCxn id="19" idx="0"/>
            </p:cNvCxnSpPr>
            <p:nvPr/>
          </p:nvCxnSpPr>
          <p:spPr>
            <a:xfrm rot="16200000" flipH="1">
              <a:off x="4219323" y="-712243"/>
              <a:ext cx="958876" cy="5325172"/>
            </a:xfrm>
            <a:prstGeom prst="bentConnector3">
              <a:avLst>
                <a:gd name="adj1" fmla="val -452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31">
              <a:extLst>
                <a:ext uri="{FF2B5EF4-FFF2-40B4-BE49-F238E27FC236}">
                  <a16:creationId xmlns:a16="http://schemas.microsoft.com/office/drawing/2014/main" id="{5D45F9A0-350E-6F62-92C7-0121F6E720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58024" y="-701615"/>
              <a:ext cx="958876" cy="5325172"/>
            </a:xfrm>
            <a:prstGeom prst="bentConnector3">
              <a:avLst>
                <a:gd name="adj1" fmla="val -70412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9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42042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95206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2D53346989C14885E3589DC2882633" ma:contentTypeVersion="4" ma:contentTypeDescription="Ein neues Dokument erstellen." ma:contentTypeScope="" ma:versionID="1525aa8ffed4257f57f09b9518cfaaaf">
  <xsd:schema xmlns:xsd="http://www.w3.org/2001/XMLSchema" xmlns:xs="http://www.w3.org/2001/XMLSchema" xmlns:p="http://schemas.microsoft.com/office/2006/metadata/properties" xmlns:ns3="999f3065-28a5-4a93-8fa3-9bc6eb29284e" targetNamespace="http://schemas.microsoft.com/office/2006/metadata/properties" ma:root="true" ma:fieldsID="87a09e24c251a532a55e472e3b35be3a" ns3:_="">
    <xsd:import namespace="999f3065-28a5-4a93-8fa3-9bc6eb2928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f3065-28a5-4a93-8fa3-9bc6eb292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A0B3F-4122-4E07-8723-1A542BB90C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CED65-D71E-4B4C-81EB-96FECD2FF354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999f3065-28a5-4a93-8fa3-9bc6eb29284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FE739E-27CF-4437-A580-30DE812A7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9f3065-28a5-4a93-8fa3-9bc6eb292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37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Yang  Bin</dc:creator>
  <cp:lastModifiedBy>Bin Yang</cp:lastModifiedBy>
  <cp:revision>54</cp:revision>
  <dcterms:created xsi:type="dcterms:W3CDTF">2022-08-28T09:18:34Z</dcterms:created>
  <dcterms:modified xsi:type="dcterms:W3CDTF">2022-10-06T14:20:10Z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0x010100C12D53346989C14885E3589DC2882633</vt:lpwstr>
  </property>
</Properties>
</file>