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0" r:id="rId6"/>
    <p:sldId id="258" r:id="rId7"/>
    <p:sldId id="262" r:id="rId8"/>
    <p:sldId id="27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 Bin" initials="YB" lastIdx="4" clrIdx="0">
    <p:extLst>
      <p:ext uri="{19B8F6BF-5375-455C-9EA6-DF929625EA0E}">
        <p15:presenceInfo xmlns:p15="http://schemas.microsoft.com/office/powerpoint/2012/main" userId="S-1-5-21-2025429265-764733703-1417001333-617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676" autoAdjust="0"/>
  </p:normalViewPr>
  <p:slideViewPr>
    <p:cSldViewPr snapToGrid="0">
      <p:cViewPr varScale="1">
        <p:scale>
          <a:sx n="103" d="100"/>
          <a:sy n="103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8T16:05:58.441" idx="1">
    <p:pos x="7411" y="2850"/>
    <p:text>https://arxiv.org/abs/2006.07327</p:text>
    <p:extLst>
      <p:ext uri="{C676402C-5697-4E1C-873F-D02D1690AC5C}">
        <p15:threadingInfo xmlns:p15="http://schemas.microsoft.com/office/powerpoint/2012/main" timeZoneBias="-120"/>
      </p:ext>
    </p:extLst>
  </p:cm>
  <p:cm authorId="1" dt="2022-08-28T18:49:27.432" idx="4">
    <p:pos x="4970" y="650"/>
    <p:text>T_wo is the transformation (global to canonical). S 3 scale DoF and epsilon are parameters of super-quadric bounding volume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8T18:34:37.860" idx="2">
    <p:pos x="5722" y="3034"/>
    <p:text>https://arxiv.org/abs/2005.12872</p:text>
    <p:extLst>
      <p:ext uri="{C676402C-5697-4E1C-873F-D02D1690AC5C}">
        <p15:threadingInfo xmlns:p15="http://schemas.microsoft.com/office/powerpoint/2012/main" timeZoneBias="-120"/>
      </p:ext>
    </p:extLst>
  </p:cm>
  <p:cm authorId="1" dt="2022-08-28T18:36:48.871" idx="3">
    <p:pos x="6745" y="3467"/>
    <p:text>https://arxiv.org/abs/1911.11763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1874-E41A-440E-A43B-52AEE60BBA5E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B2A6-53E1-4621-A146-59BC70600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5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step: Estimating 2D attributes (BB and object class) and 3D attributes (translation </a:t>
            </a:r>
            <a:r>
              <a:rPr lang="en-US" baseline="0" dirty="0">
                <a:sym typeface="Wingdings" panose="05000000000000000000" pitchFamily="2" charset="2"/>
              </a:rPr>
              <a:t> depth + 2D center</a:t>
            </a:r>
            <a:r>
              <a:rPr lang="en-US" baseline="0" dirty="0"/>
              <a:t>, rotation: three Euler angles)</a:t>
            </a:r>
          </a:p>
          <a:p>
            <a:r>
              <a:rPr lang="en-US" baseline="0" dirty="0"/>
              <a:t>Second step (Association of Detections): Matching (detections and existing object instances in the map) using an attention-based GNN</a:t>
            </a:r>
          </a:p>
          <a:p>
            <a:r>
              <a:rPr lang="en-US" baseline="0" dirty="0"/>
              <a:t>Benefits of using GNN: 1.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884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99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68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2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99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2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6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73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9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31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33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1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2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96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1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5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2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7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7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6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9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DA8-DD54-4EDA-8894-D25E69B9223A}" type="datetimeFigureOut">
              <a:rPr lang="de-CH" smtClean="0"/>
              <a:t>23.09.2022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52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abs/1805.03064v3" TargetMode="External"/><Relationship Id="rId5" Type="http://schemas.openxmlformats.org/officeDocument/2006/relationships/hyperlink" Target="https://arxiv.org/abs/2104.12668" TargetMode="External"/><Relationship Id="rId4" Type="http://schemas.openxmlformats.org/officeDocument/2006/relationships/hyperlink" Target="https://arxiv.org/abs/2006.0732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Paper Reading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98314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0C955-B58D-4DFB-83E9-98D6B205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5" y="1357348"/>
            <a:ext cx="959301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8C3E9-07FB-42F4-A625-CB273409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91" y="914525"/>
            <a:ext cx="6612103" cy="55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4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420428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95206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0052" y="523625"/>
            <a:ext cx="4303776" cy="39415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ounded Rectangle 6"/>
          <p:cNvSpPr/>
          <p:nvPr/>
        </p:nvSpPr>
        <p:spPr>
          <a:xfrm>
            <a:off x="4939861" y="-1231602"/>
            <a:ext cx="4303776" cy="3941500"/>
          </a:xfrm>
          <a:prstGeom prst="round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ounded Rectangle 7"/>
          <p:cNvSpPr/>
          <p:nvPr/>
        </p:nvSpPr>
        <p:spPr>
          <a:xfrm>
            <a:off x="2448699" y="2570575"/>
            <a:ext cx="4303776" cy="3941500"/>
          </a:xfrm>
          <a:prstGeom prst="roundRect">
            <a:avLst/>
          </a:prstGeom>
          <a:solidFill>
            <a:srgbClr val="92D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ounded Rectangle 8"/>
          <p:cNvSpPr/>
          <p:nvPr/>
        </p:nvSpPr>
        <p:spPr>
          <a:xfrm>
            <a:off x="7598769" y="2179005"/>
            <a:ext cx="4303776" cy="39415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7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ODAM: </a:t>
            </a:r>
            <a:r>
              <a:rPr lang="de-CH" sz="2800" b="1" dirty="0" err="1"/>
              <a:t>Object</a:t>
            </a:r>
            <a:r>
              <a:rPr lang="de-CH" sz="2800" b="1" dirty="0"/>
              <a:t> </a:t>
            </a:r>
            <a:r>
              <a:rPr lang="de-CH" sz="2800" b="1" dirty="0" err="1"/>
              <a:t>Detrection</a:t>
            </a:r>
            <a:r>
              <a:rPr lang="de-CH" sz="2800" b="1" dirty="0"/>
              <a:t>, </a:t>
            </a:r>
            <a:r>
              <a:rPr lang="de-CH" sz="2800" b="1" dirty="0" err="1"/>
              <a:t>Association</a:t>
            </a:r>
            <a:r>
              <a:rPr lang="de-CH" sz="2800" b="1" dirty="0"/>
              <a:t>, </a:t>
            </a:r>
            <a:r>
              <a:rPr lang="de-CH" sz="2800" b="1" dirty="0" err="1"/>
              <a:t>and</a:t>
            </a:r>
            <a:r>
              <a:rPr lang="de-CH" sz="2800" b="1" dirty="0"/>
              <a:t> Mapping </a:t>
            </a:r>
            <a:r>
              <a:rPr lang="de-CH" sz="2800" b="1" dirty="0" err="1"/>
              <a:t>using</a:t>
            </a:r>
            <a:r>
              <a:rPr lang="de-CH" sz="2800" b="1" dirty="0"/>
              <a:t> </a:t>
            </a:r>
            <a:r>
              <a:rPr lang="de-CH" sz="2800" b="1" dirty="0" err="1"/>
              <a:t>Posed</a:t>
            </a:r>
            <a:r>
              <a:rPr lang="de-CH" sz="2800" b="1" dirty="0"/>
              <a:t> RGB 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71"/>
          <a:stretch/>
        </p:blipFill>
        <p:spPr>
          <a:xfrm>
            <a:off x="917067" y="1033737"/>
            <a:ext cx="9580245" cy="3490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528" y="4478723"/>
            <a:ext cx="11350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is only RGB image sequence (</a:t>
            </a:r>
            <a:r>
              <a:rPr lang="en-US" dirty="0" err="1"/>
              <a:t>Weng</a:t>
            </a:r>
            <a:r>
              <a:rPr lang="en-US" dirty="0"/>
              <a:t> et al. uses both 3D point cloud and images)</a:t>
            </a:r>
          </a:p>
          <a:p>
            <a:r>
              <a:rPr lang="en-US" dirty="0"/>
              <a:t>First</a:t>
            </a:r>
            <a:r>
              <a:rPr lang="en-US" baseline="0" dirty="0"/>
              <a:t> step: Estimating 2D attributes (BB and object class) and 3D attributes (translation </a:t>
            </a:r>
            <a:r>
              <a:rPr lang="en-US" baseline="0" dirty="0">
                <a:sym typeface="Wingdings" panose="05000000000000000000" pitchFamily="2" charset="2"/>
              </a:rPr>
              <a:t> depth + 2D center</a:t>
            </a:r>
            <a:r>
              <a:rPr lang="en-US" baseline="0" dirty="0"/>
              <a:t>, rotation: three Euler angles)</a:t>
            </a:r>
          </a:p>
          <a:p>
            <a:r>
              <a:rPr lang="en-US" baseline="0" dirty="0"/>
              <a:t>Second step (Association of Detections): Matching (detections and existing object instances in the map) using an attention-based GNN</a:t>
            </a:r>
            <a:r>
              <a:rPr lang="en-US" dirty="0"/>
              <a:t>; </a:t>
            </a:r>
            <a:r>
              <a:rPr lang="en-US" baseline="0" dirty="0"/>
              <a:t>Benefits of using GNN: 1. </a:t>
            </a:r>
            <a:r>
              <a:rPr lang="en-US" dirty="0"/>
              <a:t>Joint input from different attributes allowed, 2. Info </a:t>
            </a:r>
            <a:r>
              <a:rPr lang="en-US" dirty="0" err="1"/>
              <a:t>aggragation</a:t>
            </a:r>
            <a:r>
              <a:rPr lang="en-US" dirty="0"/>
              <a:t> of attention module  (Object fusion + Frame-to-model association)</a:t>
            </a:r>
          </a:p>
          <a:p>
            <a:r>
              <a:rPr lang="en-US" dirty="0"/>
              <a:t>Third step: Multi-view optimization using super-quadric bounding volume, (a convex set bounded by the intersection region of all frustums)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585216" y="755904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Localizing objects and estimate their bounding volume (representations) accurately in 3D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45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ODAM: </a:t>
            </a:r>
            <a:r>
              <a:rPr lang="de-CH" sz="2800" b="1" dirty="0" err="1"/>
              <a:t>Object</a:t>
            </a:r>
            <a:r>
              <a:rPr lang="de-CH" sz="2800" b="1" dirty="0"/>
              <a:t> </a:t>
            </a:r>
            <a:r>
              <a:rPr lang="de-CH" sz="2800" b="1" dirty="0" err="1"/>
              <a:t>Detrection</a:t>
            </a:r>
            <a:r>
              <a:rPr lang="de-CH" sz="2800" b="1" dirty="0"/>
              <a:t>, </a:t>
            </a:r>
            <a:r>
              <a:rPr lang="de-CH" sz="2800" b="1" dirty="0" err="1"/>
              <a:t>Association</a:t>
            </a:r>
            <a:r>
              <a:rPr lang="de-CH" sz="2800" b="1" dirty="0"/>
              <a:t>, </a:t>
            </a:r>
            <a:r>
              <a:rPr lang="de-CH" sz="2800" b="1" dirty="0" err="1"/>
              <a:t>and</a:t>
            </a:r>
            <a:r>
              <a:rPr lang="de-CH" sz="2800" b="1" dirty="0"/>
              <a:t> Mapping </a:t>
            </a:r>
            <a:r>
              <a:rPr lang="de-CH" sz="2800" b="1" dirty="0" err="1"/>
              <a:t>using</a:t>
            </a:r>
            <a:r>
              <a:rPr lang="de-CH" sz="2800" b="1" dirty="0"/>
              <a:t> </a:t>
            </a:r>
            <a:r>
              <a:rPr lang="de-CH" sz="2800" b="1" dirty="0" err="1"/>
              <a:t>Posed</a:t>
            </a:r>
            <a:r>
              <a:rPr lang="de-CH" sz="2800" b="1" dirty="0"/>
              <a:t> RGB Video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8" y="1128750"/>
            <a:ext cx="6436124" cy="3197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6956" y="696691"/>
            <a:ext cx="62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 of object representations in multi-view optimization</a:t>
            </a:r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2219" y="763047"/>
            <a:ext cx="4901184" cy="3169943"/>
            <a:chOff x="0" y="984625"/>
            <a:chExt cx="4901184" cy="3169943"/>
          </a:xfrm>
        </p:grpSpPr>
        <p:sp>
          <p:nvSpPr>
            <p:cNvPr id="5" name="Rounded Rectangle 4"/>
            <p:cNvSpPr/>
            <p:nvPr/>
          </p:nvSpPr>
          <p:spPr>
            <a:xfrm>
              <a:off x="0" y="984625"/>
              <a:ext cx="4901184" cy="3169943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421" y="1169291"/>
              <a:ext cx="4248341" cy="282288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974080" y="4533923"/>
            <a:ext cx="5608320" cy="2005232"/>
            <a:chOff x="5974080" y="4178323"/>
            <a:chExt cx="5608320" cy="2005232"/>
          </a:xfrm>
        </p:grpSpPr>
        <p:sp>
          <p:nvSpPr>
            <p:cNvPr id="11" name="Rounded Rectangle 10"/>
            <p:cNvSpPr/>
            <p:nvPr/>
          </p:nvSpPr>
          <p:spPr>
            <a:xfrm>
              <a:off x="5974080" y="4178323"/>
              <a:ext cx="5608320" cy="2005232"/>
            </a:xfrm>
            <a:prstGeom prst="roundRect">
              <a:avLst/>
            </a:prstGeom>
            <a:solidFill>
              <a:srgbClr val="92D05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2991" y="4303776"/>
              <a:ext cx="49305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Implementation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Object detector (DETR)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GNN (3-layer MLP + 4 self-attention layers + Matching Network (similar to </a:t>
              </a:r>
              <a:r>
                <a:rPr lang="en-US" dirty="0" err="1"/>
                <a:t>SuperGlue</a:t>
              </a:r>
              <a:r>
                <a:rPr lang="en-US" dirty="0"/>
                <a:t>))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Optimization details: sample 1000 points on surface</a:t>
              </a:r>
              <a:endParaRPr lang="de-CH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4040111"/>
            <a:ext cx="6146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&amp; Improvement</a:t>
            </a:r>
          </a:p>
          <a:p>
            <a:pPr marL="342900" indent="-342900">
              <a:buAutoNum type="arabicPeriod"/>
            </a:pPr>
            <a:r>
              <a:rPr lang="en-US" dirty="0"/>
              <a:t>Comparison with Vid2CAD and MOLTR (metric is </a:t>
            </a:r>
            <a:r>
              <a:rPr lang="en-US" dirty="0" err="1"/>
              <a:t>mAP</a:t>
            </a:r>
            <a:r>
              <a:rPr lang="en-US" dirty="0"/>
              <a:t> of different classes w.r.t case </a:t>
            </a:r>
            <a:r>
              <a:rPr lang="en-US" dirty="0" err="1"/>
              <a:t>IoU</a:t>
            </a:r>
            <a:r>
              <a:rPr lang="en-US" dirty="0"/>
              <a:t>&gt;0.25 and IOU&gt;0.5)</a:t>
            </a:r>
            <a:endParaRPr lang="de-CH" dirty="0"/>
          </a:p>
          <a:p>
            <a:pPr marL="342900" indent="-342900">
              <a:buAutoNum type="arabicPeriod"/>
            </a:pPr>
            <a:r>
              <a:rPr lang="en-US" dirty="0"/>
              <a:t>Duplicated objects in V and M (failure in data association) &amp; better orientation of bounding volume</a:t>
            </a:r>
          </a:p>
          <a:p>
            <a:pPr marL="342900" indent="-342900">
              <a:buAutoNum type="arabicPeriod"/>
            </a:pPr>
            <a:r>
              <a:rPr lang="en-US" dirty="0"/>
              <a:t>Better performance of super-quadric in contrast to cuboid and ellipsoid</a:t>
            </a:r>
          </a:p>
          <a:p>
            <a:pPr marL="342900" indent="-342900">
              <a:buAutoNum type="arabicPeriod"/>
            </a:pPr>
            <a:r>
              <a:rPr lang="en-US" dirty="0"/>
              <a:t>Current method performs well in distantly arranged objects within the same class (bed, table, bath…) but struggles with thin objects (door, window.. </a:t>
            </a:r>
            <a:r>
              <a:rPr lang="en-US" dirty="0">
                <a:sym typeface="Wingdings" panose="05000000000000000000" pitchFamily="2" charset="2"/>
              </a:rPr>
              <a:t> hard for association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87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81009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EYEDIAP: a database for the development and evaluation of gaze estimation algorithms from RGB and RGB-D cameras</a:t>
            </a:r>
            <a:endParaRPr lang="de-CH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9182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Head </a:t>
            </a:r>
            <a:r>
              <a:rPr lang="de-CH" dirty="0" err="1"/>
              <a:t>pose</a:t>
            </a:r>
            <a:r>
              <a:rPr lang="de-CH" dirty="0"/>
              <a:t> </a:t>
            </a:r>
            <a:r>
              <a:rPr lang="de-CH" dirty="0" err="1"/>
              <a:t>variations</a:t>
            </a:r>
            <a:endParaRPr lang="de-CH" dirty="0"/>
          </a:p>
          <a:p>
            <a:r>
              <a:rPr lang="de-CH" dirty="0"/>
              <a:t>Person </a:t>
            </a:r>
            <a:r>
              <a:rPr lang="de-CH" dirty="0" err="1"/>
              <a:t>variation</a:t>
            </a:r>
            <a:r>
              <a:rPr lang="de-CH" dirty="0"/>
              <a:t> </a:t>
            </a:r>
          </a:p>
          <a:p>
            <a:r>
              <a:rPr lang="de-CH" dirty="0" err="1"/>
              <a:t>Ambient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sensing</a:t>
            </a:r>
            <a:r>
              <a:rPr lang="de-CH" dirty="0"/>
              <a:t> </a:t>
            </a:r>
            <a:r>
              <a:rPr lang="de-CH" dirty="0" err="1"/>
              <a:t>condition</a:t>
            </a:r>
            <a:endParaRPr lang="de-CH" dirty="0"/>
          </a:p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(</a:t>
            </a:r>
            <a:r>
              <a:rPr lang="de-CH" dirty="0" err="1"/>
              <a:t>screen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3D </a:t>
            </a:r>
            <a:r>
              <a:rPr lang="de-CH" dirty="0" err="1"/>
              <a:t>object</a:t>
            </a:r>
            <a:r>
              <a:rPr lang="de-CH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506301"/>
            <a:ext cx="5642883" cy="39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2917" y="1007163"/>
            <a:ext cx="423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700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MagicEyes</a:t>
            </a:r>
            <a:r>
              <a:rPr lang="en-US" sz="2800" b="1" dirty="0"/>
              <a:t>: A Large Scale Eye Gaze Estimation Dataset for Mixed Reality</a:t>
            </a:r>
            <a:endParaRPr lang="de-CH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755904"/>
            <a:ext cx="9648825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3718179"/>
            <a:ext cx="451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Green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indicate</a:t>
            </a:r>
            <a:r>
              <a:rPr lang="de-CH" dirty="0"/>
              <a:t> </a:t>
            </a:r>
            <a:r>
              <a:rPr lang="de-CH" dirty="0" err="1"/>
              <a:t>weight</a:t>
            </a:r>
            <a:r>
              <a:rPr lang="de-CH" dirty="0"/>
              <a:t> </a:t>
            </a:r>
            <a:r>
              <a:rPr lang="de-CH" dirty="0" err="1"/>
              <a:t>sharing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8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38454"/>
            <a:ext cx="11365992" cy="48831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Appearance-based Gaze Estimation With Deep Learning: A Review and Benchmark</a:t>
            </a:r>
            <a:endParaRPr lang="de-CH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68956D-CDC0-4279-B9BA-D4950FA3A4B6}"/>
              </a:ext>
            </a:extLst>
          </p:cNvPr>
          <p:cNvSpPr/>
          <p:nvPr/>
        </p:nvSpPr>
        <p:spPr>
          <a:xfrm>
            <a:off x="1458012" y="1077577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Detector </a:t>
            </a:r>
            <a:endParaRPr lang="de-CH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BF3D1-028D-4A46-8990-DC4538D4377D}"/>
              </a:ext>
            </a:extLst>
          </p:cNvPr>
          <p:cNvCxnSpPr/>
          <p:nvPr/>
        </p:nvCxnSpPr>
        <p:spPr>
          <a:xfrm>
            <a:off x="2934877" y="1784587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5E60F-43A3-45C1-88DE-53F5E0427450}"/>
              </a:ext>
            </a:extLst>
          </p:cNvPr>
          <p:cNvSpPr/>
          <p:nvPr/>
        </p:nvSpPr>
        <p:spPr>
          <a:xfrm>
            <a:off x="1524000" y="2138874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Object-based mapping (semantic label) </a:t>
            </a:r>
            <a:endParaRPr lang="de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8433A5-3C29-46DB-8145-084573794131}"/>
              </a:ext>
            </a:extLst>
          </p:cNvPr>
          <p:cNvSpPr/>
          <p:nvPr/>
        </p:nvSpPr>
        <p:spPr>
          <a:xfrm>
            <a:off x="1458012" y="3429000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Tracking</a:t>
            </a:r>
            <a:endParaRPr lang="de-C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7F038-E539-40CE-A3A7-0FA85638C256}"/>
              </a:ext>
            </a:extLst>
          </p:cNvPr>
          <p:cNvCxnSpPr/>
          <p:nvPr/>
        </p:nvCxnSpPr>
        <p:spPr>
          <a:xfrm>
            <a:off x="2956874" y="3036404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1671A-83CB-4921-A45F-83D9422DD7AB}"/>
              </a:ext>
            </a:extLst>
          </p:cNvPr>
          <p:cNvCxnSpPr/>
          <p:nvPr/>
        </p:nvCxnSpPr>
        <p:spPr>
          <a:xfrm flipH="1">
            <a:off x="2149311" y="4152917"/>
            <a:ext cx="788709" cy="7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FA8FEB-76EA-4DB5-A073-E4A357738834}"/>
              </a:ext>
            </a:extLst>
          </p:cNvPr>
          <p:cNvSpPr/>
          <p:nvPr/>
        </p:nvSpPr>
        <p:spPr>
          <a:xfrm>
            <a:off x="318940" y="5051231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 background </a:t>
            </a:r>
            <a:endParaRPr lang="de-CH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270779-F308-434D-A7DC-DE23FACD5317}"/>
              </a:ext>
            </a:extLst>
          </p:cNvPr>
          <p:cNvSpPr/>
          <p:nvPr/>
        </p:nvSpPr>
        <p:spPr>
          <a:xfrm>
            <a:off x="3459636" y="5051230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Object (weighted Module in Neural Network?)</a:t>
            </a:r>
            <a:endParaRPr lang="de-C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C7AD95-4868-4412-B3FA-402BFDFDF391}"/>
              </a:ext>
            </a:extLst>
          </p:cNvPr>
          <p:cNvCxnSpPr>
            <a:cxnSpLocks/>
          </p:cNvCxnSpPr>
          <p:nvPr/>
        </p:nvCxnSpPr>
        <p:spPr>
          <a:xfrm>
            <a:off x="3409157" y="4195967"/>
            <a:ext cx="849983" cy="59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5D95B-0F3C-42D3-BA77-770085C2620B}"/>
              </a:ext>
            </a:extLst>
          </p:cNvPr>
          <p:cNvSpPr txBox="1"/>
          <p:nvPr/>
        </p:nvSpPr>
        <p:spPr>
          <a:xfrm>
            <a:off x="4656841" y="5898960"/>
            <a:ext cx="287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bb represent corresponding object</a:t>
            </a:r>
            <a:endParaRPr lang="de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FE0C6-D8A0-49E2-9FE4-6EAAE0F07014}"/>
              </a:ext>
            </a:extLst>
          </p:cNvPr>
          <p:cNvSpPr txBox="1"/>
          <p:nvPr/>
        </p:nvSpPr>
        <p:spPr>
          <a:xfrm>
            <a:off x="2020477" y="5776753"/>
            <a:ext cx="287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encode in Network for gaze estimation?</a:t>
            </a:r>
            <a:endParaRPr lang="de-CH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AA79A4-7EF2-41AA-AEEA-C9EB0C49FF85}"/>
              </a:ext>
            </a:extLst>
          </p:cNvPr>
          <p:cNvSpPr/>
          <p:nvPr/>
        </p:nvSpPr>
        <p:spPr>
          <a:xfrm>
            <a:off x="7773974" y="796088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of Interest (Region Proposal)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E5A35-3221-47CF-8A80-7844B4B771AC}"/>
              </a:ext>
            </a:extLst>
          </p:cNvPr>
          <p:cNvCxnSpPr/>
          <p:nvPr/>
        </p:nvCxnSpPr>
        <p:spPr>
          <a:xfrm>
            <a:off x="9235126" y="1563055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4BCFD7-F8CC-4B2C-9510-9D1B9A025C47}"/>
              </a:ext>
            </a:extLst>
          </p:cNvPr>
          <p:cNvSpPr/>
          <p:nvPr/>
        </p:nvSpPr>
        <p:spPr>
          <a:xfrm>
            <a:off x="7824249" y="1917342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Object-based mapping (semantic label) </a:t>
            </a:r>
            <a:endParaRPr lang="de-C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7A7D46-37F1-43F6-89D6-990C02A4F73F}"/>
              </a:ext>
            </a:extLst>
          </p:cNvPr>
          <p:cNvSpPr/>
          <p:nvPr/>
        </p:nvSpPr>
        <p:spPr>
          <a:xfrm>
            <a:off x="7758261" y="3207468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Tracking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5EF08F-48D1-40A7-97FF-84564C82BB82}"/>
              </a:ext>
            </a:extLst>
          </p:cNvPr>
          <p:cNvCxnSpPr/>
          <p:nvPr/>
        </p:nvCxnSpPr>
        <p:spPr>
          <a:xfrm>
            <a:off x="9257123" y="2814872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23C97C-372A-4383-B723-105F99A7303E}"/>
              </a:ext>
            </a:extLst>
          </p:cNvPr>
          <p:cNvCxnSpPr/>
          <p:nvPr/>
        </p:nvCxnSpPr>
        <p:spPr>
          <a:xfrm flipH="1">
            <a:off x="8449560" y="3931385"/>
            <a:ext cx="788709" cy="7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9ADA56-A55A-4423-986E-09F620A14AA5}"/>
              </a:ext>
            </a:extLst>
          </p:cNvPr>
          <p:cNvSpPr/>
          <p:nvPr/>
        </p:nvSpPr>
        <p:spPr>
          <a:xfrm>
            <a:off x="6619189" y="4829699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 background </a:t>
            </a:r>
            <a:endParaRPr lang="de-CH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C3D41B-14EF-418C-89B7-43B6D61FC9C7}"/>
              </a:ext>
            </a:extLst>
          </p:cNvPr>
          <p:cNvSpPr/>
          <p:nvPr/>
        </p:nvSpPr>
        <p:spPr>
          <a:xfrm>
            <a:off x="9759885" y="4829698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Object (weighted Module in Neural Network?)</a:t>
            </a:r>
            <a:endParaRPr lang="de-C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AE133D-B838-42C7-9B94-E2EEA2129F9F}"/>
              </a:ext>
            </a:extLst>
          </p:cNvPr>
          <p:cNvCxnSpPr>
            <a:cxnSpLocks/>
          </p:cNvCxnSpPr>
          <p:nvPr/>
        </p:nvCxnSpPr>
        <p:spPr>
          <a:xfrm>
            <a:off x="9709406" y="3974435"/>
            <a:ext cx="849983" cy="59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13EF4-40F0-4A51-99E3-C86DCE1FCC90}"/>
              </a:ext>
            </a:extLst>
          </p:cNvPr>
          <p:cNvSpPr txBox="1"/>
          <p:nvPr/>
        </p:nvSpPr>
        <p:spPr>
          <a:xfrm>
            <a:off x="10957090" y="5677428"/>
            <a:ext cx="287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bb represent corresponding object</a:t>
            </a:r>
            <a:endParaRPr lang="de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44A74-98B4-426B-BFB6-1797E513AE0A}"/>
              </a:ext>
            </a:extLst>
          </p:cNvPr>
          <p:cNvSpPr txBox="1"/>
          <p:nvPr/>
        </p:nvSpPr>
        <p:spPr>
          <a:xfrm>
            <a:off x="8320726" y="5555221"/>
            <a:ext cx="287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encode in Network for gaze estimation?</a:t>
            </a:r>
            <a:endParaRPr lang="de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63748-86EA-4EF9-8A0E-F731A7B18488}"/>
              </a:ext>
            </a:extLst>
          </p:cNvPr>
          <p:cNvSpPr txBox="1"/>
          <p:nvPr/>
        </p:nvSpPr>
        <p:spPr>
          <a:xfrm>
            <a:off x="1094689" y="63193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Object-based mapping</a:t>
            </a:r>
            <a:endParaRPr lang="de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80171-AA97-4762-967A-7894210046E2}"/>
              </a:ext>
            </a:extLst>
          </p:cNvPr>
          <p:cNvSpPr txBox="1"/>
          <p:nvPr/>
        </p:nvSpPr>
        <p:spPr>
          <a:xfrm>
            <a:off x="5588229" y="547109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Region-based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08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Extension </a:t>
            </a:r>
            <a:r>
              <a:rPr lang="de-CH" sz="2800" b="1" dirty="0" err="1"/>
              <a:t>of</a:t>
            </a:r>
            <a:r>
              <a:rPr lang="de-CH" sz="2800" b="1" dirty="0"/>
              <a:t> Paper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5" y="1159329"/>
            <a:ext cx="111360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Next-Active-Object prediction from Egocentric Videos (</a:t>
            </a:r>
            <a:r>
              <a:rPr lang="en-US" b="1" dirty="0" err="1"/>
              <a:t>A.Furnari</a:t>
            </a:r>
            <a:r>
              <a:rPr lang="en-US" b="1" dirty="0"/>
              <a:t> et.al. 2019)   </a:t>
            </a:r>
            <a:r>
              <a:rPr lang="en-US" b="1" dirty="0">
                <a:hlinkClick r:id="rId3"/>
              </a:rPr>
              <a:t>https://arxiv.org/abs/1904.05250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GNN3DMOT: Graph Neural Network for 3D Multi-Object Tracking with Multi-Feature Learning (</a:t>
            </a:r>
            <a:r>
              <a:rPr lang="en-US" b="1" dirty="0" err="1"/>
              <a:t>Weng</a:t>
            </a:r>
            <a:r>
              <a:rPr lang="en-US" b="1" dirty="0"/>
              <a:t> et.al. 2020) </a:t>
            </a:r>
            <a:r>
              <a:rPr lang="en-US" b="1" dirty="0">
                <a:hlinkClick r:id="rId4"/>
              </a:rPr>
              <a:t>https://arxiv.org/abs/2006.07327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Appearance-based Gaze Estimation With Deep Learning: A Review and Benchmark (Cheng et.  Al. 2021) </a:t>
            </a:r>
            <a:r>
              <a:rPr lang="en-US" b="1" dirty="0">
                <a:hlinkClick r:id="rId5"/>
              </a:rPr>
              <a:t>https://arxiv.org/abs/2104.12668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Recurrent CNN for 3D Gaze Estimation using Appearance and Shape Cues (</a:t>
            </a:r>
            <a:r>
              <a:rPr lang="en-US" b="1" dirty="0" err="1"/>
              <a:t>C.Palmero</a:t>
            </a:r>
            <a:r>
              <a:rPr lang="en-US" b="1" dirty="0"/>
              <a:t> et. Al. 2018) </a:t>
            </a:r>
            <a:r>
              <a:rPr lang="en-US" b="1" dirty="0">
                <a:hlinkClick r:id="rId6"/>
              </a:rPr>
              <a:t>https://arxiv.org/abs/1805.03064v3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Gaze Estimation with Eye Region Segmentation and Self-Supervised </a:t>
            </a:r>
            <a:r>
              <a:rPr lang="en-US" b="1" dirty="0" err="1"/>
              <a:t>Multistream</a:t>
            </a:r>
            <a:r>
              <a:rPr lang="en-US" b="1" dirty="0"/>
              <a:t> Learning (2021)</a:t>
            </a:r>
          </a:p>
          <a:p>
            <a:endParaRPr lang="en-US" b="1" dirty="0"/>
          </a:p>
          <a:p>
            <a:r>
              <a:rPr lang="en-US" b="1" dirty="0"/>
              <a:t>Semantic 3D gaze mapping for estimating focused objects (</a:t>
            </a:r>
            <a:r>
              <a:rPr lang="en-US" b="1" dirty="0" err="1"/>
              <a:t>R.Matsumoto</a:t>
            </a:r>
            <a:r>
              <a:rPr lang="en-US" b="1" dirty="0"/>
              <a:t> 2019)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05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4DF20D-C911-4CD0-B464-9A17817D5C83}"/>
              </a:ext>
            </a:extLst>
          </p:cNvPr>
          <p:cNvSpPr/>
          <p:nvPr/>
        </p:nvSpPr>
        <p:spPr>
          <a:xfrm>
            <a:off x="6908276" y="1327387"/>
            <a:ext cx="1930923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Detection</a:t>
            </a:r>
            <a:endParaRPr lang="de-CH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A29383-9520-4AAA-A02E-322A00FD618B}"/>
              </a:ext>
            </a:extLst>
          </p:cNvPr>
          <p:cNvCxnSpPr/>
          <p:nvPr/>
        </p:nvCxnSpPr>
        <p:spPr>
          <a:xfrm>
            <a:off x="2706277" y="2154135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73426-B08D-4C76-ADDE-60D107256FFA}"/>
              </a:ext>
            </a:extLst>
          </p:cNvPr>
          <p:cNvSpPr/>
          <p:nvPr/>
        </p:nvSpPr>
        <p:spPr>
          <a:xfrm>
            <a:off x="6908276" y="2300251"/>
            <a:ext cx="1935636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Object-based mapping</a:t>
            </a:r>
            <a:endParaRPr lang="de-C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023D4-FE97-4B5A-8CC4-4EDBEBD191B4}"/>
              </a:ext>
            </a:extLst>
          </p:cNvPr>
          <p:cNvSpPr/>
          <p:nvPr/>
        </p:nvSpPr>
        <p:spPr>
          <a:xfrm>
            <a:off x="7058451" y="3250754"/>
            <a:ext cx="1755085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EEE8C-9147-4FCF-B072-2A436C4BCF55}"/>
              </a:ext>
            </a:extLst>
          </p:cNvPr>
          <p:cNvCxnSpPr/>
          <p:nvPr/>
        </p:nvCxnSpPr>
        <p:spPr>
          <a:xfrm>
            <a:off x="2956874" y="3036404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269726-4DC3-4E35-B650-4E611BB76B2E}"/>
              </a:ext>
            </a:extLst>
          </p:cNvPr>
          <p:cNvCxnSpPr/>
          <p:nvPr/>
        </p:nvCxnSpPr>
        <p:spPr>
          <a:xfrm flipH="1">
            <a:off x="2149311" y="4152917"/>
            <a:ext cx="788709" cy="7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4085F1-B012-4C15-83E1-B2385AA844CC}"/>
              </a:ext>
            </a:extLst>
          </p:cNvPr>
          <p:cNvSpPr/>
          <p:nvPr/>
        </p:nvSpPr>
        <p:spPr>
          <a:xfrm>
            <a:off x="318940" y="5051231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 background </a:t>
            </a:r>
            <a:endParaRPr lang="de-C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B39790-55BF-4624-B27B-6A3B1FF97D58}"/>
              </a:ext>
            </a:extLst>
          </p:cNvPr>
          <p:cNvSpPr/>
          <p:nvPr/>
        </p:nvSpPr>
        <p:spPr>
          <a:xfrm>
            <a:off x="3459636" y="5051230"/>
            <a:ext cx="2997724" cy="60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Object (weighted Module in Neural Network?)</a:t>
            </a:r>
            <a:endParaRPr lang="de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AADD7-CE62-4C2F-B0E5-2E719C1422CD}"/>
              </a:ext>
            </a:extLst>
          </p:cNvPr>
          <p:cNvCxnSpPr>
            <a:cxnSpLocks/>
          </p:cNvCxnSpPr>
          <p:nvPr/>
        </p:nvCxnSpPr>
        <p:spPr>
          <a:xfrm>
            <a:off x="3409157" y="4195967"/>
            <a:ext cx="849983" cy="59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C28DA2B-3FE1-4E02-90E9-EC4CAB2AA210}"/>
              </a:ext>
            </a:extLst>
          </p:cNvPr>
          <p:cNvSpPr/>
          <p:nvPr/>
        </p:nvSpPr>
        <p:spPr>
          <a:xfrm>
            <a:off x="7645137" y="1988627"/>
            <a:ext cx="457200" cy="253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5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8C296-A313-463B-9847-428642D63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" t="3235"/>
          <a:stretch/>
        </p:blipFill>
        <p:spPr>
          <a:xfrm>
            <a:off x="466531" y="1695030"/>
            <a:ext cx="5332800" cy="297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13768-B6C1-4B5B-9145-8B5EF16B0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4"/>
          <a:stretch/>
        </p:blipFill>
        <p:spPr>
          <a:xfrm>
            <a:off x="5911299" y="1503542"/>
            <a:ext cx="5410093" cy="26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2D53346989C14885E3589DC2882633" ma:contentTypeVersion="4" ma:contentTypeDescription="Ein neues Dokument erstellen." ma:contentTypeScope="" ma:versionID="1525aa8ffed4257f57f09b9518cfaaaf">
  <xsd:schema xmlns:xsd="http://www.w3.org/2001/XMLSchema" xmlns:xs="http://www.w3.org/2001/XMLSchema" xmlns:p="http://schemas.microsoft.com/office/2006/metadata/properties" xmlns:ns3="999f3065-28a5-4a93-8fa3-9bc6eb29284e" targetNamespace="http://schemas.microsoft.com/office/2006/metadata/properties" ma:root="true" ma:fieldsID="87a09e24c251a532a55e472e3b35be3a" ns3:_="">
    <xsd:import namespace="999f3065-28a5-4a93-8fa3-9bc6eb2928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f3065-28a5-4a93-8fa3-9bc6eb292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FE739E-27CF-4437-A580-30DE812A7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9f3065-28a5-4a93-8fa3-9bc6eb292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CED65-D71E-4B4C-81EB-96FECD2FF354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99f3065-28a5-4a93-8fa3-9bc6eb29284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4A0B3F-4122-4E07-8723-1A542BB90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Paper Reading  </vt:lpstr>
      <vt:lpstr>ODAM: Object Detrection, Association, and Mapping using Posed RGB Video</vt:lpstr>
      <vt:lpstr>ODAM: Object Detrection, Association, and Mapping using Posed RGB Video</vt:lpstr>
      <vt:lpstr>EYEDIAP: a database for the development and evaluation of gaze estimation algorithms from RGB and RGB-D cameras</vt:lpstr>
      <vt:lpstr>MagicEyes: A Large Scale Eye Gaze Estimation Dataset for Mixed Reality</vt:lpstr>
      <vt:lpstr>Appearance-based Gaze Estimation With Deep Learning: A Review and Benchmark</vt:lpstr>
      <vt:lpstr>Extension of Paper 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Yang  Bin</dc:creator>
  <cp:lastModifiedBy>Bin Yang</cp:lastModifiedBy>
  <cp:revision>46</cp:revision>
  <dcterms:created xsi:type="dcterms:W3CDTF">2022-08-28T09:18:34Z</dcterms:created>
  <dcterms:modified xsi:type="dcterms:W3CDTF">2022-09-23T16:32:10Z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0x010100C12D53346989C14885E3589DC2882633</vt:lpwstr>
  </property>
</Properties>
</file>