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3" r:id="rId3"/>
    <p:sldId id="283" r:id="rId4"/>
    <p:sldId id="284" r:id="rId5"/>
    <p:sldId id="285" r:id="rId6"/>
    <p:sldId id="286" r:id="rId7"/>
    <p:sldId id="280" r:id="rId8"/>
    <p:sldId id="28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2393435-13AD-4EEF-BBF3-E1487DD8F99C}">
          <p14:sldIdLst/>
        </p14:section>
        <p14:section name="Propasal" id="{530CBD37-A6CA-4F8D-93FB-E17ACC5F53B0}">
          <p14:sldIdLst>
            <p14:sldId id="258"/>
            <p14:sldId id="263"/>
            <p14:sldId id="283"/>
            <p14:sldId id="284"/>
            <p14:sldId id="285"/>
            <p14:sldId id="286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2674" autoAdjust="0"/>
  </p:normalViewPr>
  <p:slideViewPr>
    <p:cSldViewPr snapToGrid="0" showGuides="1">
      <p:cViewPr varScale="1">
        <p:scale>
          <a:sx n="115" d="100"/>
          <a:sy n="115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28.09.2022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28.09.2022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zh-CN" altLang="en-US" noProof="0"/>
              <a:t>单击图标添加表格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215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zh-CN" altLang="en-US" noProof="0"/>
              <a:t>单击图标添加图片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9179-5F46-4028-8AD3-4988AB9A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473" y="2085974"/>
            <a:ext cx="10188000" cy="3171825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de-CH" dirty="0"/>
              <a:t>3DG: </a:t>
            </a:r>
            <a:r>
              <a:rPr lang="de-CH" dirty="0" err="1"/>
              <a:t>Better</a:t>
            </a:r>
            <a:r>
              <a:rPr lang="de-CH" dirty="0"/>
              <a:t> 3D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estimation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53DF2A-2730-487C-8E19-2CA6CA91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5974" y="3970234"/>
            <a:ext cx="8640000" cy="1008000"/>
          </a:xfrm>
        </p:spPr>
        <p:txBody>
          <a:bodyPr/>
          <a:lstStyle/>
          <a:p>
            <a:r>
              <a:rPr lang="de-DE" altLang="zh-CN" dirty="0"/>
              <a:t>Bin Yang</a:t>
            </a:r>
            <a:endParaRPr lang="de-DE" altLang="zh-CN" b="1" dirty="0"/>
          </a:p>
          <a:p>
            <a:r>
              <a:rPr lang="de-DE" altLang="zh-CN" dirty="0"/>
              <a:t>Supervised </a:t>
            </a:r>
            <a:r>
              <a:rPr lang="de-DE" altLang="zh-CN" dirty="0" err="1"/>
              <a:t>by</a:t>
            </a:r>
            <a:r>
              <a:rPr lang="de-DE" altLang="zh-CN" dirty="0"/>
              <a:t> Xi Wang</a:t>
            </a:r>
          </a:p>
          <a:p>
            <a:r>
              <a:rPr lang="de-DE" altLang="zh-CN" dirty="0"/>
              <a:t>Semester Project </a:t>
            </a:r>
            <a:r>
              <a:rPr lang="de-DE" altLang="zh-CN" dirty="0" err="1"/>
              <a:t>Proposal</a:t>
            </a:r>
            <a:endParaRPr lang="de-DE" altLang="zh-CN" dirty="0"/>
          </a:p>
          <a:p>
            <a:r>
              <a:rPr lang="de-DE" altLang="zh-CN" dirty="0"/>
              <a:t>28.09.2022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5920DB7-8384-47D6-9AF4-477F156F8F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7827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3D </a:t>
            </a:r>
            <a:r>
              <a:rPr lang="de-DE" dirty="0" err="1"/>
              <a:t>eye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estiamtion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altLang="zh-CN" dirty="0"/>
          </a:p>
          <a:p>
            <a:r>
              <a:rPr lang="de-DE" dirty="0"/>
              <a:t>H</a:t>
            </a:r>
            <a:r>
              <a:rPr lang="en-US" altLang="zh-CN" dirty="0"/>
              <a:t>ow to </a:t>
            </a:r>
            <a:r>
              <a:rPr lang="de-DE" dirty="0" err="1"/>
              <a:t>improve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3D </a:t>
            </a:r>
            <a:r>
              <a:rPr lang="de-DE" dirty="0" err="1"/>
              <a:t>scene</a:t>
            </a:r>
            <a:endParaRPr lang="en-US" dirty="0"/>
          </a:p>
          <a:p>
            <a:pPr marL="266700" lvl="1" indent="0">
              <a:buNone/>
            </a:pPr>
            <a:r>
              <a:rPr lang="de-D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de-DE" dirty="0"/>
              <a:t>Rich Information</a:t>
            </a:r>
          </a:p>
          <a:p>
            <a:pPr marL="266700" lvl="1" indent="0">
              <a:buNone/>
            </a:pPr>
            <a:r>
              <a:rPr lang="zh-CN" alt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☹ </a:t>
            </a:r>
            <a:r>
              <a:rPr lang="de-DE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de-DE" altLang="zh-CN" dirty="0">
                <a:latin typeface="arial" panose="020B0604020202020204" pitchFamily="34" charset="0"/>
              </a:rPr>
              <a:t>Heavy </a:t>
            </a:r>
            <a:r>
              <a:rPr lang="de-DE" altLang="zh-CN" dirty="0" err="1">
                <a:latin typeface="arial" panose="020B0604020202020204" pitchFamily="34" charset="0"/>
              </a:rPr>
              <a:t>Computation</a:t>
            </a:r>
            <a:r>
              <a:rPr lang="de-DE" altLang="zh-CN" dirty="0">
                <a:latin typeface="arial" panose="020B0604020202020204" pitchFamily="34" charset="0"/>
              </a:rPr>
              <a:t> </a:t>
            </a:r>
            <a:r>
              <a:rPr lang="de-DE" altLang="zh-CN" dirty="0" err="1">
                <a:latin typeface="arial" panose="020B0604020202020204" pitchFamily="34" charset="0"/>
              </a:rPr>
              <a:t>of</a:t>
            </a:r>
            <a:r>
              <a:rPr lang="de-DE" altLang="zh-CN" dirty="0">
                <a:latin typeface="arial" panose="020B0604020202020204" pitchFamily="34" charset="0"/>
              </a:rPr>
              <a:t> large-</a:t>
            </a:r>
            <a:r>
              <a:rPr lang="de-DE" altLang="zh-CN" dirty="0" err="1">
                <a:latin typeface="arial" panose="020B0604020202020204" pitchFamily="34" charset="0"/>
              </a:rPr>
              <a:t>scale</a:t>
            </a:r>
            <a:r>
              <a:rPr lang="de-DE" altLang="zh-CN" dirty="0">
                <a:latin typeface="arial" panose="020B0604020202020204" pitchFamily="34" charset="0"/>
              </a:rPr>
              <a:t> </a:t>
            </a:r>
            <a:r>
              <a:rPr lang="de-DE" altLang="zh-CN" dirty="0" err="1">
                <a:latin typeface="arial" panose="020B0604020202020204" pitchFamily="34" charset="0"/>
              </a:rPr>
              <a:t>data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87DD57-1157-B8B0-EF1E-31A26F68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11" y="1772932"/>
            <a:ext cx="7210863" cy="2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the Project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5497086"/>
            <a:ext cx="5904493" cy="4146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 Extraction of 3D scene?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85DAEC6-D148-4B4C-AD56-D7B297474CE2}"/>
              </a:ext>
            </a:extLst>
          </p:cNvPr>
          <p:cNvSpPr txBox="1">
            <a:spLocks/>
          </p:cNvSpPr>
          <p:nvPr/>
        </p:nvSpPr>
        <p:spPr>
          <a:xfrm>
            <a:off x="5437041" y="6074403"/>
            <a:ext cx="6078539" cy="72123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de-DE" sz="800" dirty="0" err="1"/>
              <a:t>Yiwei</a:t>
            </a:r>
            <a:r>
              <a:rPr lang="de-DE" sz="800" dirty="0"/>
              <a:t> Bao Feng Lu </a:t>
            </a:r>
            <a:r>
              <a:rPr lang="de-DE" sz="800" dirty="0" err="1"/>
              <a:t>Yihua</a:t>
            </a:r>
            <a:r>
              <a:rPr lang="de-DE" sz="800" dirty="0"/>
              <a:t> Cheng, </a:t>
            </a:r>
            <a:r>
              <a:rPr lang="de-DE" sz="800" dirty="0" err="1"/>
              <a:t>Haofei</a:t>
            </a:r>
            <a:r>
              <a:rPr lang="de-DE" sz="800" dirty="0"/>
              <a:t> Wang. </a:t>
            </a:r>
            <a:r>
              <a:rPr lang="de-DE" sz="800" dirty="0" err="1"/>
              <a:t>Appearance-based</a:t>
            </a:r>
            <a:r>
              <a:rPr lang="de-DE" sz="800" dirty="0"/>
              <a:t> </a:t>
            </a:r>
            <a:r>
              <a:rPr lang="de-DE" sz="800" dirty="0" err="1"/>
              <a:t>gaze</a:t>
            </a:r>
            <a:r>
              <a:rPr lang="de-DE" sz="800" dirty="0"/>
              <a:t> </a:t>
            </a:r>
            <a:r>
              <a:rPr lang="de-DE" sz="800" dirty="0" err="1"/>
              <a:t>estimation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deep</a:t>
            </a:r>
            <a:r>
              <a:rPr lang="de-DE" sz="800" dirty="0"/>
              <a:t> </a:t>
            </a:r>
            <a:r>
              <a:rPr lang="de-DE" sz="800" dirty="0" err="1"/>
              <a:t>learning</a:t>
            </a:r>
            <a:r>
              <a:rPr lang="de-DE" sz="800" dirty="0"/>
              <a:t>: A review and benchmark. Conference on Computer Vision and Pattern Recognition (CVPR), 2021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21500E-AF2D-90F9-E32E-AF1A42A4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71" y="1721700"/>
            <a:ext cx="6996458" cy="190477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E56213-5184-D07F-F8CD-BD013C22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88" y="3972209"/>
            <a:ext cx="3431518" cy="1386444"/>
          </a:xfrm>
          <a:prstGeom prst="rect">
            <a:avLst/>
          </a:prstGeom>
        </p:spPr>
      </p:pic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4FCA37A5-A875-95E8-1D47-EC39FBB8EC09}"/>
              </a:ext>
            </a:extLst>
          </p:cNvPr>
          <p:cNvCxnSpPr>
            <a:stCxn id="14" idx="3"/>
            <a:endCxn id="9" idx="2"/>
          </p:cNvCxnSpPr>
          <p:nvPr/>
        </p:nvCxnSpPr>
        <p:spPr>
          <a:xfrm flipV="1">
            <a:off x="5203306" y="3626473"/>
            <a:ext cx="892694" cy="1038958"/>
          </a:xfrm>
          <a:prstGeom prst="bentConnector2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CC496D8-D92E-C25F-3FC6-05CC86E71C27}"/>
              </a:ext>
            </a:extLst>
          </p:cNvPr>
          <p:cNvSpPr txBox="1"/>
          <p:nvPr/>
        </p:nvSpPr>
        <p:spPr>
          <a:xfrm>
            <a:off x="636104" y="1031021"/>
            <a:ext cx="966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model with additional feature for 3D scene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7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the Project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85DAEC6-D148-4B4C-AD56-D7B297474CE2}"/>
              </a:ext>
            </a:extLst>
          </p:cNvPr>
          <p:cNvSpPr txBox="1">
            <a:spLocks/>
          </p:cNvSpPr>
          <p:nvPr/>
        </p:nvSpPr>
        <p:spPr>
          <a:xfrm>
            <a:off x="5523180" y="5909211"/>
            <a:ext cx="6078539" cy="72123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de-DE" sz="800" dirty="0" err="1"/>
              <a:t>Kejie</a:t>
            </a:r>
            <a:r>
              <a:rPr lang="de-DE" sz="800" dirty="0"/>
              <a:t> Li, Daniel </a:t>
            </a:r>
            <a:r>
              <a:rPr lang="de-DE" sz="800" dirty="0" err="1"/>
              <a:t>DeTone</a:t>
            </a:r>
            <a:r>
              <a:rPr lang="de-DE" sz="800" dirty="0"/>
              <a:t>, Steven Chen, Minh </a:t>
            </a:r>
            <a:r>
              <a:rPr lang="de-DE" sz="800" dirty="0" err="1"/>
              <a:t>Vo</a:t>
            </a:r>
            <a:r>
              <a:rPr lang="de-DE" sz="800" dirty="0"/>
              <a:t>, Ian Reid, Hamid </a:t>
            </a:r>
            <a:r>
              <a:rPr lang="de-DE" sz="800" dirty="0" err="1"/>
              <a:t>Rezatofighi</a:t>
            </a:r>
            <a:r>
              <a:rPr lang="de-DE" sz="800" dirty="0"/>
              <a:t>, Chris Sweeney, Julian Straub, and Richard </a:t>
            </a:r>
            <a:r>
              <a:rPr lang="de-DE" sz="800" dirty="0" err="1"/>
              <a:t>Newcombe</a:t>
            </a:r>
            <a:r>
              <a:rPr lang="de-DE" sz="800" dirty="0"/>
              <a:t>. </a:t>
            </a:r>
            <a:r>
              <a:rPr lang="de-DE" sz="800" dirty="0" err="1"/>
              <a:t>Odam</a:t>
            </a:r>
            <a:r>
              <a:rPr lang="de-DE" sz="800" dirty="0"/>
              <a:t>: </a:t>
            </a:r>
            <a:r>
              <a:rPr lang="de-DE" sz="800" dirty="0" err="1"/>
              <a:t>Object</a:t>
            </a:r>
            <a:r>
              <a:rPr lang="de-DE" sz="800" dirty="0"/>
              <a:t> </a:t>
            </a:r>
            <a:r>
              <a:rPr lang="de-DE" sz="800" dirty="0" err="1"/>
              <a:t>detection</a:t>
            </a:r>
            <a:r>
              <a:rPr lang="de-DE" sz="800" dirty="0"/>
              <a:t>, </a:t>
            </a:r>
            <a:r>
              <a:rPr lang="de-DE" sz="800" dirty="0" err="1"/>
              <a:t>association</a:t>
            </a:r>
            <a:r>
              <a:rPr lang="de-DE" sz="800" dirty="0"/>
              <a:t>, and </a:t>
            </a:r>
            <a:r>
              <a:rPr lang="de-DE" sz="800" dirty="0" err="1"/>
              <a:t>mapping</a:t>
            </a:r>
            <a:r>
              <a:rPr lang="de-DE" sz="800" dirty="0"/>
              <a:t> </a:t>
            </a:r>
            <a:r>
              <a:rPr lang="de-DE" sz="800" dirty="0" err="1"/>
              <a:t>using</a:t>
            </a:r>
            <a:r>
              <a:rPr lang="de-DE" sz="800" dirty="0"/>
              <a:t> </a:t>
            </a:r>
            <a:r>
              <a:rPr lang="de-DE" sz="800" dirty="0" err="1"/>
              <a:t>posed</a:t>
            </a:r>
            <a:r>
              <a:rPr lang="de-DE" sz="800" dirty="0"/>
              <a:t> </a:t>
            </a:r>
            <a:r>
              <a:rPr lang="de-DE" sz="800" dirty="0" err="1"/>
              <a:t>rgb</a:t>
            </a:r>
            <a:r>
              <a:rPr lang="de-DE" sz="800" dirty="0"/>
              <a:t> </a:t>
            </a:r>
            <a:r>
              <a:rPr lang="de-DE" sz="800" dirty="0" err="1"/>
              <a:t>video</a:t>
            </a:r>
            <a:r>
              <a:rPr lang="de-DE" sz="800" dirty="0"/>
              <a:t>. In 2021 IEEE/CVF International Conference on Computer Vision (ICCV), </a:t>
            </a:r>
            <a:r>
              <a:rPr lang="de-DE" sz="800" dirty="0" err="1"/>
              <a:t>pages</a:t>
            </a:r>
            <a:r>
              <a:rPr lang="de-DE" sz="800" dirty="0"/>
              <a:t> 5978–5988, 2021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de-CH" sz="8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C496D8-D92E-C25F-3FC6-05CC86E71C27}"/>
              </a:ext>
            </a:extLst>
          </p:cNvPr>
          <p:cNvSpPr txBox="1"/>
          <p:nvPr/>
        </p:nvSpPr>
        <p:spPr>
          <a:xfrm>
            <a:off x="606623" y="883900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Object-based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5811C6D-F430-7396-51F9-4C18F316A8D7}"/>
              </a:ext>
            </a:extLst>
          </p:cNvPr>
          <p:cNvGrpSpPr/>
          <p:nvPr/>
        </p:nvGrpSpPr>
        <p:grpSpPr>
          <a:xfrm>
            <a:off x="236581" y="1737273"/>
            <a:ext cx="5647386" cy="4688312"/>
            <a:chOff x="236581" y="1737273"/>
            <a:chExt cx="5647386" cy="468831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F05377E-D524-1778-156C-F362926EC3D5}"/>
                </a:ext>
              </a:extLst>
            </p:cNvPr>
            <p:cNvSpPr/>
            <p:nvPr/>
          </p:nvSpPr>
          <p:spPr>
            <a:xfrm>
              <a:off x="236581" y="1737273"/>
              <a:ext cx="2856733" cy="37420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786CAB0-2FF1-BB5D-05A5-15302B31ECF0}"/>
                </a:ext>
              </a:extLst>
            </p:cNvPr>
            <p:cNvGrpSpPr/>
            <p:nvPr/>
          </p:nvGrpSpPr>
          <p:grpSpPr>
            <a:xfrm>
              <a:off x="298823" y="1838747"/>
              <a:ext cx="5585144" cy="4586838"/>
              <a:chOff x="1333725" y="1175855"/>
              <a:chExt cx="6195969" cy="4801210"/>
            </a:xfrm>
          </p:grpSpPr>
          <p:sp>
            <p:nvSpPr>
              <p:cNvPr id="30" name="Rectangle: Rounded Corners 2">
                <a:extLst>
                  <a:ext uri="{FF2B5EF4-FFF2-40B4-BE49-F238E27FC236}">
                    <a16:creationId xmlns:a16="http://schemas.microsoft.com/office/drawing/2014/main" id="{85ABC4C4-F247-7C6A-80AA-8EC80B6CA218}"/>
                  </a:ext>
                </a:extLst>
              </p:cNvPr>
              <p:cNvSpPr/>
              <p:nvPr/>
            </p:nvSpPr>
            <p:spPr>
              <a:xfrm>
                <a:off x="1350396" y="1175855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Detector </a:t>
                </a:r>
                <a:endParaRPr lang="de-CH" dirty="0"/>
              </a:p>
            </p:txBody>
          </p:sp>
          <p:cxnSp>
            <p:nvCxnSpPr>
              <p:cNvPr id="31" name="Straight Arrow Connector 4">
                <a:extLst>
                  <a:ext uri="{FF2B5EF4-FFF2-40B4-BE49-F238E27FC236}">
                    <a16:creationId xmlns:a16="http://schemas.microsoft.com/office/drawing/2014/main" id="{7B07FFE2-839F-B6AA-55F7-86C292CF4409}"/>
                  </a:ext>
                </a:extLst>
              </p:cNvPr>
              <p:cNvCxnSpPr/>
              <p:nvPr/>
            </p:nvCxnSpPr>
            <p:spPr>
              <a:xfrm>
                <a:off x="2849258" y="1854161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: Rounded Corners 5">
                <a:extLst>
                  <a:ext uri="{FF2B5EF4-FFF2-40B4-BE49-F238E27FC236}">
                    <a16:creationId xmlns:a16="http://schemas.microsoft.com/office/drawing/2014/main" id="{D9F3065D-1669-4B41-5730-362A7A25DBCF}"/>
                  </a:ext>
                </a:extLst>
              </p:cNvPr>
              <p:cNvSpPr/>
              <p:nvPr/>
            </p:nvSpPr>
            <p:spPr>
              <a:xfrm>
                <a:off x="1350396" y="2255518"/>
                <a:ext cx="2997724" cy="60331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Object-based mapping</a:t>
                </a:r>
                <a:endParaRPr lang="de-CH" b="1" dirty="0"/>
              </a:p>
            </p:txBody>
          </p:sp>
          <p:sp>
            <p:nvSpPr>
              <p:cNvPr id="33" name="Rectangle: Rounded Corners 6">
                <a:extLst>
                  <a:ext uri="{FF2B5EF4-FFF2-40B4-BE49-F238E27FC236}">
                    <a16:creationId xmlns:a16="http://schemas.microsoft.com/office/drawing/2014/main" id="{DC090892-C57B-86BA-6246-34C3BF0D0D4B}"/>
                  </a:ext>
                </a:extLst>
              </p:cNvPr>
              <p:cNvSpPr/>
              <p:nvPr/>
            </p:nvSpPr>
            <p:spPr>
              <a:xfrm>
                <a:off x="4531970" y="1691563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Feature </a:t>
                </a:r>
                <a:r>
                  <a:rPr lang="de-CH" dirty="0" err="1"/>
                  <a:t>Extraction</a:t>
                </a:r>
                <a:endParaRPr lang="de-CH" dirty="0"/>
              </a:p>
            </p:txBody>
          </p:sp>
          <p:cxnSp>
            <p:nvCxnSpPr>
              <p:cNvPr id="34" name="Straight Arrow Connector 7">
                <a:extLst>
                  <a:ext uri="{FF2B5EF4-FFF2-40B4-BE49-F238E27FC236}">
                    <a16:creationId xmlns:a16="http://schemas.microsoft.com/office/drawing/2014/main" id="{29541540-9D9E-BE49-76A8-ABC12748D7CC}"/>
                  </a:ext>
                </a:extLst>
              </p:cNvPr>
              <p:cNvCxnSpPr/>
              <p:nvPr/>
            </p:nvCxnSpPr>
            <p:spPr>
              <a:xfrm>
                <a:off x="5973270" y="2395167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9">
                <a:extLst>
                  <a:ext uri="{FF2B5EF4-FFF2-40B4-BE49-F238E27FC236}">
                    <a16:creationId xmlns:a16="http://schemas.microsoft.com/office/drawing/2014/main" id="{972DEF51-10F1-CEB7-E68D-95375ED4C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2746" y="4681817"/>
                <a:ext cx="822009" cy="618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10">
                <a:extLst>
                  <a:ext uri="{FF2B5EF4-FFF2-40B4-BE49-F238E27FC236}">
                    <a16:creationId xmlns:a16="http://schemas.microsoft.com/office/drawing/2014/main" id="{C82D2C49-C438-F68F-7367-87000F5AD668}"/>
                  </a:ext>
                </a:extLst>
              </p:cNvPr>
              <p:cNvSpPr/>
              <p:nvPr/>
            </p:nvSpPr>
            <p:spPr>
              <a:xfrm>
                <a:off x="4531970" y="2771562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Region of Interest Detection</a:t>
                </a:r>
                <a:endParaRPr lang="de-CH" b="1" dirty="0"/>
              </a:p>
            </p:txBody>
          </p:sp>
          <p:sp>
            <p:nvSpPr>
              <p:cNvPr id="37" name="Rectangle: Rounded Corners 11">
                <a:extLst>
                  <a:ext uri="{FF2B5EF4-FFF2-40B4-BE49-F238E27FC236}">
                    <a16:creationId xmlns:a16="http://schemas.microsoft.com/office/drawing/2014/main" id="{CAE869CA-60DC-E726-EC68-F4DA1DC50853}"/>
                  </a:ext>
                </a:extLst>
              </p:cNvPr>
              <p:cNvSpPr/>
              <p:nvPr/>
            </p:nvSpPr>
            <p:spPr>
              <a:xfrm>
                <a:off x="1350396" y="3265823"/>
                <a:ext cx="2997724" cy="603315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Activeness Object</a:t>
                </a:r>
                <a:endParaRPr lang="de-CH" dirty="0"/>
              </a:p>
            </p:txBody>
          </p:sp>
          <p:cxnSp>
            <p:nvCxnSpPr>
              <p:cNvPr id="38" name="Straight Arrow Connector 12">
                <a:extLst>
                  <a:ext uri="{FF2B5EF4-FFF2-40B4-BE49-F238E27FC236}">
                    <a16:creationId xmlns:a16="http://schemas.microsoft.com/office/drawing/2014/main" id="{622EE073-A868-69CF-ECC8-68FACBDBD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3516" y="5009504"/>
                <a:ext cx="789266" cy="23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3">
                <a:extLst>
                  <a:ext uri="{FF2B5EF4-FFF2-40B4-BE49-F238E27FC236}">
                    <a16:creationId xmlns:a16="http://schemas.microsoft.com/office/drawing/2014/main" id="{3EA77988-663C-CEBD-1CD3-43332347BF13}"/>
                  </a:ext>
                </a:extLst>
              </p:cNvPr>
              <p:cNvCxnSpPr/>
              <p:nvPr/>
            </p:nvCxnSpPr>
            <p:spPr>
              <a:xfrm>
                <a:off x="5973270" y="3504401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16">
                <a:extLst>
                  <a:ext uri="{FF2B5EF4-FFF2-40B4-BE49-F238E27FC236}">
                    <a16:creationId xmlns:a16="http://schemas.microsoft.com/office/drawing/2014/main" id="{DCABC996-661A-43E6-23F1-E4F05CA342AD}"/>
                  </a:ext>
                </a:extLst>
              </p:cNvPr>
              <p:cNvSpPr/>
              <p:nvPr/>
            </p:nvSpPr>
            <p:spPr>
              <a:xfrm>
                <a:off x="4531970" y="3946840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RoI</a:t>
                </a:r>
                <a:r>
                  <a:rPr lang="en-US" dirty="0"/>
                  <a:t> Pooling</a:t>
                </a:r>
                <a:endParaRPr lang="de-CH" dirty="0"/>
              </a:p>
            </p:txBody>
          </p:sp>
          <p:cxnSp>
            <p:nvCxnSpPr>
              <p:cNvPr id="41" name="Straight Arrow Connector 17">
                <a:extLst>
                  <a:ext uri="{FF2B5EF4-FFF2-40B4-BE49-F238E27FC236}">
                    <a16:creationId xmlns:a16="http://schemas.microsoft.com/office/drawing/2014/main" id="{DE031BC7-0174-2A4A-9BD5-AD6432A069E3}"/>
                  </a:ext>
                </a:extLst>
              </p:cNvPr>
              <p:cNvCxnSpPr/>
              <p:nvPr/>
            </p:nvCxnSpPr>
            <p:spPr>
              <a:xfrm>
                <a:off x="2832587" y="2893248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18">
                <a:extLst>
                  <a:ext uri="{FF2B5EF4-FFF2-40B4-BE49-F238E27FC236}">
                    <a16:creationId xmlns:a16="http://schemas.microsoft.com/office/drawing/2014/main" id="{72147E8B-D67F-883A-2C9E-A51FF9D1620F}"/>
                  </a:ext>
                </a:extLst>
              </p:cNvPr>
              <p:cNvSpPr/>
              <p:nvPr/>
            </p:nvSpPr>
            <p:spPr>
              <a:xfrm>
                <a:off x="1333725" y="4285743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Feature Fusion</a:t>
                </a:r>
                <a:endParaRPr lang="de-CH" i="1" dirty="0"/>
              </a:p>
            </p:txBody>
          </p:sp>
          <p:cxnSp>
            <p:nvCxnSpPr>
              <p:cNvPr id="43" name="Straight Arrow Connector 19">
                <a:extLst>
                  <a:ext uri="{FF2B5EF4-FFF2-40B4-BE49-F238E27FC236}">
                    <a16:creationId xmlns:a16="http://schemas.microsoft.com/office/drawing/2014/main" id="{9CEC9672-E246-DB5E-5C61-B85A49C4FAFD}"/>
                  </a:ext>
                </a:extLst>
              </p:cNvPr>
              <p:cNvCxnSpPr/>
              <p:nvPr/>
            </p:nvCxnSpPr>
            <p:spPr>
              <a:xfrm>
                <a:off x="2832587" y="3924683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20">
                <a:extLst>
                  <a:ext uri="{FF2B5EF4-FFF2-40B4-BE49-F238E27FC236}">
                    <a16:creationId xmlns:a16="http://schemas.microsoft.com/office/drawing/2014/main" id="{A0D61A02-C328-8730-6539-40C3FF03AB22}"/>
                  </a:ext>
                </a:extLst>
              </p:cNvPr>
              <p:cNvSpPr/>
              <p:nvPr/>
            </p:nvSpPr>
            <p:spPr>
              <a:xfrm>
                <a:off x="3033108" y="5373750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Scene-related information</a:t>
                </a:r>
                <a:endPara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44BF9E4B-A524-1CFD-EE50-1DE23E31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83" y="883900"/>
            <a:ext cx="3642296" cy="33320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9D0DA9C5-A0D9-C27A-B581-4B263D9EC0D1}"/>
              </a:ext>
            </a:extLst>
          </p:cNvPr>
          <p:cNvSpPr txBox="1"/>
          <p:nvPr/>
        </p:nvSpPr>
        <p:spPr>
          <a:xfrm>
            <a:off x="6454880" y="4573512"/>
            <a:ext cx="5287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Feature Fusion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challenging</a:t>
            </a:r>
            <a:r>
              <a:rPr lang="de-DE" sz="1600" i="1" dirty="0"/>
              <a:t>, </a:t>
            </a:r>
            <a:r>
              <a:rPr lang="de-DE" sz="1600" i="1" dirty="0" err="1"/>
              <a:t>might</a:t>
            </a:r>
            <a:r>
              <a:rPr lang="de-DE" sz="1600" i="1" dirty="0"/>
              <a:t> </a:t>
            </a:r>
            <a:r>
              <a:rPr lang="de-DE" sz="1600" i="1" dirty="0" err="1"/>
              <a:t>refer</a:t>
            </a:r>
            <a:r>
              <a:rPr lang="de-DE" sz="1600" i="1" dirty="0"/>
              <a:t> </a:t>
            </a:r>
            <a:r>
              <a:rPr lang="de-DE" sz="1600" i="1" dirty="0" err="1"/>
              <a:t>to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Multi-</a:t>
            </a:r>
            <a:r>
              <a:rPr lang="de-DE" sz="1600" i="1" dirty="0" err="1"/>
              <a:t>scale</a:t>
            </a:r>
            <a:r>
              <a:rPr lang="de-DE" sz="1600" i="1" dirty="0"/>
              <a:t> feature </a:t>
            </a:r>
            <a:r>
              <a:rPr lang="de-DE" sz="1600" i="1" dirty="0" err="1"/>
              <a:t>fusion</a:t>
            </a:r>
            <a:r>
              <a:rPr lang="de-DE" sz="1600" i="1" dirty="0"/>
              <a:t> (</a:t>
            </a:r>
            <a:r>
              <a:rPr lang="de-DE" sz="1600" i="1" dirty="0" err="1"/>
              <a:t>GoogleNet</a:t>
            </a:r>
            <a:r>
              <a:rPr lang="de-DE" sz="1600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Cross-</a:t>
            </a:r>
            <a:r>
              <a:rPr lang="de-DE" sz="1600" i="1" dirty="0" err="1"/>
              <a:t>Attetion</a:t>
            </a:r>
            <a:r>
              <a:rPr lang="de-DE" sz="1600" i="1" dirty="0"/>
              <a:t> </a:t>
            </a:r>
            <a:r>
              <a:rPr lang="de-DE" sz="1600" i="1" dirty="0" err="1"/>
              <a:t>module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5750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the Project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85DAEC6-D148-4B4C-AD56-D7B297474CE2}"/>
              </a:ext>
            </a:extLst>
          </p:cNvPr>
          <p:cNvSpPr txBox="1">
            <a:spLocks/>
          </p:cNvSpPr>
          <p:nvPr/>
        </p:nvSpPr>
        <p:spPr>
          <a:xfrm>
            <a:off x="5580712" y="5986544"/>
            <a:ext cx="6078539" cy="293267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de-DE" sz="800" dirty="0"/>
              <a:t>Ross </a:t>
            </a:r>
            <a:r>
              <a:rPr lang="de-DE" sz="800" dirty="0" err="1"/>
              <a:t>Girshick</a:t>
            </a:r>
            <a:r>
              <a:rPr lang="de-DE" sz="800" dirty="0"/>
              <a:t>. Fast r-</a:t>
            </a:r>
            <a:r>
              <a:rPr lang="de-DE" sz="800" dirty="0" err="1"/>
              <a:t>cnn</a:t>
            </a:r>
            <a:r>
              <a:rPr lang="de-DE" sz="800" dirty="0"/>
              <a:t>. In 2015 IEEE International Conference on Computer Vision (ICCV), </a:t>
            </a:r>
            <a:r>
              <a:rPr lang="de-DE" sz="800" dirty="0" err="1"/>
              <a:t>pages</a:t>
            </a:r>
            <a:r>
              <a:rPr lang="de-DE" sz="800" dirty="0"/>
              <a:t> 1440–1448, 2015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de-CH" sz="8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C496D8-D92E-C25F-3FC6-05CC86E71C27}"/>
              </a:ext>
            </a:extLst>
          </p:cNvPr>
          <p:cNvSpPr txBox="1"/>
          <p:nvPr/>
        </p:nvSpPr>
        <p:spPr>
          <a:xfrm>
            <a:off x="606623" y="883900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Region-</a:t>
            </a:r>
            <a:r>
              <a:rPr lang="de-DE" dirty="0" err="1"/>
              <a:t>based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8270C1-EC0F-BC0B-7C41-9C51370DA359}"/>
              </a:ext>
            </a:extLst>
          </p:cNvPr>
          <p:cNvGrpSpPr/>
          <p:nvPr/>
        </p:nvGrpSpPr>
        <p:grpSpPr>
          <a:xfrm>
            <a:off x="245814" y="1756544"/>
            <a:ext cx="5691158" cy="4586838"/>
            <a:chOff x="199431" y="1487565"/>
            <a:chExt cx="5691158" cy="458683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F05377E-D524-1778-156C-F362926EC3D5}"/>
                </a:ext>
              </a:extLst>
            </p:cNvPr>
            <p:cNvSpPr/>
            <p:nvPr/>
          </p:nvSpPr>
          <p:spPr>
            <a:xfrm>
              <a:off x="3014870" y="1876781"/>
              <a:ext cx="2875719" cy="2966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786CAB0-2FF1-BB5D-05A5-15302B31ECF0}"/>
                </a:ext>
              </a:extLst>
            </p:cNvPr>
            <p:cNvGrpSpPr/>
            <p:nvPr/>
          </p:nvGrpSpPr>
          <p:grpSpPr>
            <a:xfrm>
              <a:off x="199431" y="1487565"/>
              <a:ext cx="5585144" cy="4586838"/>
              <a:chOff x="1333725" y="1175855"/>
              <a:chExt cx="6195969" cy="4801210"/>
            </a:xfrm>
          </p:grpSpPr>
          <p:sp>
            <p:nvSpPr>
              <p:cNvPr id="30" name="Rectangle: Rounded Corners 2">
                <a:extLst>
                  <a:ext uri="{FF2B5EF4-FFF2-40B4-BE49-F238E27FC236}">
                    <a16:creationId xmlns:a16="http://schemas.microsoft.com/office/drawing/2014/main" id="{85ABC4C4-F247-7C6A-80AA-8EC80B6CA218}"/>
                  </a:ext>
                </a:extLst>
              </p:cNvPr>
              <p:cNvSpPr/>
              <p:nvPr/>
            </p:nvSpPr>
            <p:spPr>
              <a:xfrm>
                <a:off x="1350396" y="1175855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Detector </a:t>
                </a:r>
                <a:endParaRPr lang="de-CH" dirty="0"/>
              </a:p>
            </p:txBody>
          </p:sp>
          <p:cxnSp>
            <p:nvCxnSpPr>
              <p:cNvPr id="31" name="Straight Arrow Connector 4">
                <a:extLst>
                  <a:ext uri="{FF2B5EF4-FFF2-40B4-BE49-F238E27FC236}">
                    <a16:creationId xmlns:a16="http://schemas.microsoft.com/office/drawing/2014/main" id="{7B07FFE2-839F-B6AA-55F7-86C292CF4409}"/>
                  </a:ext>
                </a:extLst>
              </p:cNvPr>
              <p:cNvCxnSpPr/>
              <p:nvPr/>
            </p:nvCxnSpPr>
            <p:spPr>
              <a:xfrm>
                <a:off x="2849258" y="1854161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: Rounded Corners 5">
                <a:extLst>
                  <a:ext uri="{FF2B5EF4-FFF2-40B4-BE49-F238E27FC236}">
                    <a16:creationId xmlns:a16="http://schemas.microsoft.com/office/drawing/2014/main" id="{D9F3065D-1669-4B41-5730-362A7A25DBCF}"/>
                  </a:ext>
                </a:extLst>
              </p:cNvPr>
              <p:cNvSpPr/>
              <p:nvPr/>
            </p:nvSpPr>
            <p:spPr>
              <a:xfrm>
                <a:off x="1350396" y="2255518"/>
                <a:ext cx="2997724" cy="60331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Object-based mapping</a:t>
                </a:r>
                <a:endParaRPr lang="de-CH" b="1" dirty="0"/>
              </a:p>
            </p:txBody>
          </p:sp>
          <p:sp>
            <p:nvSpPr>
              <p:cNvPr id="33" name="Rectangle: Rounded Corners 6">
                <a:extLst>
                  <a:ext uri="{FF2B5EF4-FFF2-40B4-BE49-F238E27FC236}">
                    <a16:creationId xmlns:a16="http://schemas.microsoft.com/office/drawing/2014/main" id="{DC090892-C57B-86BA-6246-34C3BF0D0D4B}"/>
                  </a:ext>
                </a:extLst>
              </p:cNvPr>
              <p:cNvSpPr/>
              <p:nvPr/>
            </p:nvSpPr>
            <p:spPr>
              <a:xfrm>
                <a:off x="4531970" y="1691563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Feature </a:t>
                </a:r>
                <a:r>
                  <a:rPr lang="de-CH" dirty="0" err="1"/>
                  <a:t>Extraction</a:t>
                </a:r>
                <a:endParaRPr lang="de-CH" dirty="0"/>
              </a:p>
            </p:txBody>
          </p:sp>
          <p:cxnSp>
            <p:nvCxnSpPr>
              <p:cNvPr id="34" name="Straight Arrow Connector 7">
                <a:extLst>
                  <a:ext uri="{FF2B5EF4-FFF2-40B4-BE49-F238E27FC236}">
                    <a16:creationId xmlns:a16="http://schemas.microsoft.com/office/drawing/2014/main" id="{29541540-9D9E-BE49-76A8-ABC12748D7CC}"/>
                  </a:ext>
                </a:extLst>
              </p:cNvPr>
              <p:cNvCxnSpPr/>
              <p:nvPr/>
            </p:nvCxnSpPr>
            <p:spPr>
              <a:xfrm>
                <a:off x="5973270" y="2395167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9">
                <a:extLst>
                  <a:ext uri="{FF2B5EF4-FFF2-40B4-BE49-F238E27FC236}">
                    <a16:creationId xmlns:a16="http://schemas.microsoft.com/office/drawing/2014/main" id="{972DEF51-10F1-CEB7-E68D-95375ED4C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2746" y="4681817"/>
                <a:ext cx="822009" cy="618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10">
                <a:extLst>
                  <a:ext uri="{FF2B5EF4-FFF2-40B4-BE49-F238E27FC236}">
                    <a16:creationId xmlns:a16="http://schemas.microsoft.com/office/drawing/2014/main" id="{C82D2C49-C438-F68F-7367-87000F5AD668}"/>
                  </a:ext>
                </a:extLst>
              </p:cNvPr>
              <p:cNvSpPr/>
              <p:nvPr/>
            </p:nvSpPr>
            <p:spPr>
              <a:xfrm>
                <a:off x="4531970" y="2771562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Region of Interest Detection</a:t>
                </a:r>
                <a:endParaRPr lang="de-CH" b="1" dirty="0"/>
              </a:p>
            </p:txBody>
          </p:sp>
          <p:sp>
            <p:nvSpPr>
              <p:cNvPr id="37" name="Rectangle: Rounded Corners 11">
                <a:extLst>
                  <a:ext uri="{FF2B5EF4-FFF2-40B4-BE49-F238E27FC236}">
                    <a16:creationId xmlns:a16="http://schemas.microsoft.com/office/drawing/2014/main" id="{CAE869CA-60DC-E726-EC68-F4DA1DC50853}"/>
                  </a:ext>
                </a:extLst>
              </p:cNvPr>
              <p:cNvSpPr/>
              <p:nvPr/>
            </p:nvSpPr>
            <p:spPr>
              <a:xfrm>
                <a:off x="1350396" y="3265823"/>
                <a:ext cx="2997724" cy="603315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Activeness Object</a:t>
                </a:r>
                <a:endParaRPr lang="de-CH" dirty="0"/>
              </a:p>
            </p:txBody>
          </p:sp>
          <p:cxnSp>
            <p:nvCxnSpPr>
              <p:cNvPr id="38" name="Straight Arrow Connector 12">
                <a:extLst>
                  <a:ext uri="{FF2B5EF4-FFF2-40B4-BE49-F238E27FC236}">
                    <a16:creationId xmlns:a16="http://schemas.microsoft.com/office/drawing/2014/main" id="{622EE073-A868-69CF-ECC8-68FACBDBD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3516" y="5009504"/>
                <a:ext cx="789266" cy="23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3">
                <a:extLst>
                  <a:ext uri="{FF2B5EF4-FFF2-40B4-BE49-F238E27FC236}">
                    <a16:creationId xmlns:a16="http://schemas.microsoft.com/office/drawing/2014/main" id="{3EA77988-663C-CEBD-1CD3-43332347BF13}"/>
                  </a:ext>
                </a:extLst>
              </p:cNvPr>
              <p:cNvCxnSpPr/>
              <p:nvPr/>
            </p:nvCxnSpPr>
            <p:spPr>
              <a:xfrm>
                <a:off x="5973270" y="3504401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16">
                <a:extLst>
                  <a:ext uri="{FF2B5EF4-FFF2-40B4-BE49-F238E27FC236}">
                    <a16:creationId xmlns:a16="http://schemas.microsoft.com/office/drawing/2014/main" id="{DCABC996-661A-43E6-23F1-E4F05CA342AD}"/>
                  </a:ext>
                </a:extLst>
              </p:cNvPr>
              <p:cNvSpPr/>
              <p:nvPr/>
            </p:nvSpPr>
            <p:spPr>
              <a:xfrm>
                <a:off x="4531970" y="3946840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RoI</a:t>
                </a:r>
                <a:r>
                  <a:rPr lang="en-US" dirty="0"/>
                  <a:t> Pooling</a:t>
                </a:r>
                <a:endParaRPr lang="de-CH" dirty="0"/>
              </a:p>
            </p:txBody>
          </p:sp>
          <p:cxnSp>
            <p:nvCxnSpPr>
              <p:cNvPr id="41" name="Straight Arrow Connector 17">
                <a:extLst>
                  <a:ext uri="{FF2B5EF4-FFF2-40B4-BE49-F238E27FC236}">
                    <a16:creationId xmlns:a16="http://schemas.microsoft.com/office/drawing/2014/main" id="{DE031BC7-0174-2A4A-9BD5-AD6432A069E3}"/>
                  </a:ext>
                </a:extLst>
              </p:cNvPr>
              <p:cNvCxnSpPr/>
              <p:nvPr/>
            </p:nvCxnSpPr>
            <p:spPr>
              <a:xfrm>
                <a:off x="2832587" y="2893248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18">
                <a:extLst>
                  <a:ext uri="{FF2B5EF4-FFF2-40B4-BE49-F238E27FC236}">
                    <a16:creationId xmlns:a16="http://schemas.microsoft.com/office/drawing/2014/main" id="{72147E8B-D67F-883A-2C9E-A51FF9D1620F}"/>
                  </a:ext>
                </a:extLst>
              </p:cNvPr>
              <p:cNvSpPr/>
              <p:nvPr/>
            </p:nvSpPr>
            <p:spPr>
              <a:xfrm>
                <a:off x="1333725" y="4285743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Feature Fusion</a:t>
                </a:r>
                <a:endParaRPr lang="de-CH" i="1" dirty="0"/>
              </a:p>
            </p:txBody>
          </p:sp>
          <p:cxnSp>
            <p:nvCxnSpPr>
              <p:cNvPr id="43" name="Straight Arrow Connector 19">
                <a:extLst>
                  <a:ext uri="{FF2B5EF4-FFF2-40B4-BE49-F238E27FC236}">
                    <a16:creationId xmlns:a16="http://schemas.microsoft.com/office/drawing/2014/main" id="{9CEC9672-E246-DB5E-5C61-B85A49C4FAFD}"/>
                  </a:ext>
                </a:extLst>
              </p:cNvPr>
              <p:cNvCxnSpPr/>
              <p:nvPr/>
            </p:nvCxnSpPr>
            <p:spPr>
              <a:xfrm>
                <a:off x="2832587" y="3924683"/>
                <a:ext cx="0" cy="292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20">
                <a:extLst>
                  <a:ext uri="{FF2B5EF4-FFF2-40B4-BE49-F238E27FC236}">
                    <a16:creationId xmlns:a16="http://schemas.microsoft.com/office/drawing/2014/main" id="{A0D61A02-C328-8730-6539-40C3FF03AB22}"/>
                  </a:ext>
                </a:extLst>
              </p:cNvPr>
              <p:cNvSpPr/>
              <p:nvPr/>
            </p:nvSpPr>
            <p:spPr>
              <a:xfrm>
                <a:off x="3033108" y="5373750"/>
                <a:ext cx="2997724" cy="60331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Scene-related information</a:t>
                </a:r>
                <a:endPara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83B4045-A142-914E-0FA6-581286F3119E}"/>
              </a:ext>
            </a:extLst>
          </p:cNvPr>
          <p:cNvSpPr txBox="1"/>
          <p:nvPr/>
        </p:nvSpPr>
        <p:spPr>
          <a:xfrm>
            <a:off x="6743906" y="4843469"/>
            <a:ext cx="473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292929"/>
                </a:solidFill>
                <a:effectLst/>
                <a:latin typeface="source-serif-pro"/>
              </a:rPr>
              <a:t>RoI</a:t>
            </a:r>
            <a:r>
              <a:rPr lang="en-US" sz="1600" i="1" dirty="0">
                <a:solidFill>
                  <a:srgbClr val="292929"/>
                </a:solidFill>
                <a:effectLst/>
                <a:latin typeface="source-serif-pro"/>
              </a:rPr>
              <a:t> Pooling used for </a:t>
            </a:r>
            <a:r>
              <a:rPr lang="en-US" sz="1600" i="1" dirty="0" err="1">
                <a:solidFill>
                  <a:srgbClr val="292929"/>
                </a:solidFill>
                <a:effectLst/>
                <a:latin typeface="source-serif-pro"/>
              </a:rPr>
              <a:t>utilising</a:t>
            </a:r>
            <a:r>
              <a:rPr lang="en-US" sz="1600" i="1" dirty="0">
                <a:solidFill>
                  <a:srgbClr val="292929"/>
                </a:solidFill>
                <a:effectLst/>
                <a:latin typeface="source-serif-pro"/>
              </a:rPr>
              <a:t> single feature map for all the proposals generated by RPN in a single pass</a:t>
            </a:r>
            <a:endParaRPr lang="de-DE" sz="16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59DC99-A099-1EBE-2EE3-A0D59019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89" y="1961284"/>
            <a:ext cx="4495384" cy="27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F1669-04B0-A6A1-F560-AC8B627D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37103-FC13-7F46-F447-4FDBF056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Front-view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3D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e.g. </a:t>
            </a:r>
            <a:r>
              <a:rPr lang="de-DE" dirty="0" err="1">
                <a:sym typeface="Wingdings" panose="05000000000000000000" pitchFamily="2" charset="2"/>
              </a:rPr>
              <a:t>Creating</a:t>
            </a:r>
            <a:r>
              <a:rPr lang="de-DE" dirty="0">
                <a:sym typeface="Wingdings" panose="05000000000000000000" pitchFamily="2" charset="2"/>
              </a:rPr>
              <a:t> Depth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Collection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Ground </a:t>
            </a:r>
            <a:r>
              <a:rPr lang="de-DE" dirty="0" err="1">
                <a:sym typeface="Wingdings" panose="05000000000000000000" pitchFamily="2" charset="2"/>
              </a:rPr>
              <a:t>truth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 Benchmark and Review</a:t>
            </a:r>
          </a:p>
          <a:p>
            <a:r>
              <a:rPr lang="de-DE" dirty="0" err="1">
                <a:sym typeface="Wingdings" panose="05000000000000000000" pitchFamily="2" charset="2"/>
              </a:rPr>
              <a:t>Improvement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3D </a:t>
            </a:r>
            <a:r>
              <a:rPr lang="de-DE" dirty="0" err="1">
                <a:sym typeface="Wingdings" panose="05000000000000000000" pitchFamily="2" charset="2"/>
              </a:rPr>
              <a:t>scene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ToDo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Refine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proposal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CFE9C-B43A-C792-90CD-D93A4117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28.09.2022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834AD-6156-F067-83C7-571E0BA6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38C69-595B-4976-5152-F0DA8B37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54643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Packages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E5686-0170-47AF-9B8A-7DF387E652FA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28.09.2022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A52AF-F19D-405C-AD5F-7D94B96A5CC3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535885-4028-490E-BCF8-49AFA2855C63}"/>
              </a:ext>
            </a:extLst>
          </p:cNvPr>
          <p:cNvGrpSpPr/>
          <p:nvPr/>
        </p:nvGrpSpPr>
        <p:grpSpPr>
          <a:xfrm>
            <a:off x="1550978" y="1602086"/>
            <a:ext cx="8922715" cy="3809666"/>
            <a:chOff x="2954697" y="1987113"/>
            <a:chExt cx="6630438" cy="2833721"/>
          </a:xfrm>
        </p:grpSpPr>
        <p:sp>
          <p:nvSpPr>
            <p:cNvPr id="7" name="燕尾形 12">
              <a:extLst>
                <a:ext uri="{FF2B5EF4-FFF2-40B4-BE49-F238E27FC236}">
                  <a16:creationId xmlns:a16="http://schemas.microsoft.com/office/drawing/2014/main" id="{7C3ADC9B-4DC9-49D7-A26B-FBB127CD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736" y="3121818"/>
              <a:ext cx="1646635" cy="614363"/>
            </a:xfrm>
            <a:prstGeom prst="chevron">
              <a:avLst>
                <a:gd name="adj" fmla="val 38367"/>
              </a:avLst>
            </a:prstGeom>
            <a:solidFill>
              <a:srgbClr val="215CA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lIns="68580" tIns="34290" rIns="68580" bIns="3429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Stage 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燕尾形 13">
              <a:extLst>
                <a:ext uri="{FF2B5EF4-FFF2-40B4-BE49-F238E27FC236}">
                  <a16:creationId xmlns:a16="http://schemas.microsoft.com/office/drawing/2014/main" id="{413AC653-5A6E-4CDB-AB78-3EFA0506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699" y="3121818"/>
              <a:ext cx="1646635" cy="614363"/>
            </a:xfrm>
            <a:prstGeom prst="chevron">
              <a:avLst>
                <a:gd name="adj" fmla="val 38367"/>
              </a:avLst>
            </a:prstGeom>
            <a:solidFill>
              <a:srgbClr val="215CA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lIns="68580" tIns="34290" rIns="68580" bIns="3429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Stage 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燕尾形 14">
              <a:extLst>
                <a:ext uri="{FF2B5EF4-FFF2-40B4-BE49-F238E27FC236}">
                  <a16:creationId xmlns:a16="http://schemas.microsoft.com/office/drawing/2014/main" id="{C7C689FF-2E32-4027-8E10-24946504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318" y="3121818"/>
              <a:ext cx="1646634" cy="614363"/>
            </a:xfrm>
            <a:prstGeom prst="chevron">
              <a:avLst>
                <a:gd name="adj" fmla="val 38367"/>
              </a:avLst>
            </a:prstGeom>
            <a:solidFill>
              <a:srgbClr val="215CA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lIns="68580" tIns="34290" rIns="68580" bIns="3429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Stage 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燕尾形 15">
              <a:extLst>
                <a:ext uri="{FF2B5EF4-FFF2-40B4-BE49-F238E27FC236}">
                  <a16:creationId xmlns:a16="http://schemas.microsoft.com/office/drawing/2014/main" id="{988D03CE-30C8-4261-9F4A-FF51F0AC5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441" y="3121818"/>
              <a:ext cx="1646634" cy="614363"/>
            </a:xfrm>
            <a:prstGeom prst="chevron">
              <a:avLst>
                <a:gd name="adj" fmla="val 38367"/>
              </a:avLst>
            </a:prstGeom>
            <a:solidFill>
              <a:srgbClr val="215CA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lIns="68580" tIns="34290" rIns="68580" bIns="3429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Stage 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6">
              <a:extLst>
                <a:ext uri="{FF2B5EF4-FFF2-40B4-BE49-F238E27FC236}">
                  <a16:creationId xmlns:a16="http://schemas.microsoft.com/office/drawing/2014/main" id="{E82ECC05-7215-45F0-93E6-68E8E35EC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41054" y="3736181"/>
              <a:ext cx="0" cy="270272"/>
            </a:xfrm>
            <a:prstGeom prst="line">
              <a:avLst/>
            </a:prstGeom>
            <a:noFill/>
            <a:ln w="9525">
              <a:solidFill>
                <a:srgbClr val="1B4367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7">
              <a:extLst>
                <a:ext uri="{FF2B5EF4-FFF2-40B4-BE49-F238E27FC236}">
                  <a16:creationId xmlns:a16="http://schemas.microsoft.com/office/drawing/2014/main" id="{C1E290AA-9BEF-4981-A4E6-6679AF2B29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33611" y="2845594"/>
              <a:ext cx="0" cy="270272"/>
            </a:xfrm>
            <a:prstGeom prst="line">
              <a:avLst/>
            </a:prstGeom>
            <a:noFill/>
            <a:ln w="9525">
              <a:solidFill>
                <a:srgbClr val="1B4367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8">
              <a:extLst>
                <a:ext uri="{FF2B5EF4-FFF2-40B4-BE49-F238E27FC236}">
                  <a16:creationId xmlns:a16="http://schemas.microsoft.com/office/drawing/2014/main" id="{3465FDBF-441B-4802-A5C6-2BB79FB330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20040" y="3736181"/>
              <a:ext cx="0" cy="270272"/>
            </a:xfrm>
            <a:prstGeom prst="line">
              <a:avLst/>
            </a:prstGeom>
            <a:noFill/>
            <a:ln w="9525">
              <a:solidFill>
                <a:srgbClr val="1B4367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14919214-3D4E-40A9-B7F5-1FFC2B5AEB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01162" y="2845594"/>
              <a:ext cx="0" cy="270272"/>
            </a:xfrm>
            <a:prstGeom prst="line">
              <a:avLst/>
            </a:prstGeom>
            <a:noFill/>
            <a:ln w="9525">
              <a:solidFill>
                <a:srgbClr val="1B4367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210">
              <a:extLst>
                <a:ext uri="{FF2B5EF4-FFF2-40B4-BE49-F238E27FC236}">
                  <a16:creationId xmlns:a16="http://schemas.microsoft.com/office/drawing/2014/main" id="{D84BB18F-6B68-4E36-A5DF-888C2FBC421A}"/>
                </a:ext>
              </a:extLst>
            </p:cNvPr>
            <p:cNvSpPr/>
            <p:nvPr/>
          </p:nvSpPr>
          <p:spPr>
            <a:xfrm>
              <a:off x="2954697" y="4079486"/>
              <a:ext cx="2199407" cy="25754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lvl="0" algn="ctr"/>
              <a:r>
                <a:rPr lang="de-DE" altLang="zh-CN" dirty="0" err="1"/>
                <a:t>Reproduce</a:t>
              </a:r>
              <a:r>
                <a:rPr lang="de-DE" altLang="zh-CN" dirty="0"/>
                <a:t> Standard </a:t>
              </a:r>
              <a:r>
                <a:rPr lang="de-DE" altLang="zh-CN" dirty="0" err="1"/>
                <a:t>model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951923B8-ED02-47B4-9CBD-E740DAEDCD10}"/>
                </a:ext>
              </a:extLst>
            </p:cNvPr>
            <p:cNvSpPr txBox="1"/>
            <p:nvPr/>
          </p:nvSpPr>
          <p:spPr>
            <a:xfrm>
              <a:off x="3217736" y="4349759"/>
              <a:ext cx="2073556" cy="47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de-DE" altLang="zh-CN" sz="1200" dirty="0"/>
                <a:t>Review Code</a:t>
              </a:r>
            </a:p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de-DE" altLang="zh-CN" sz="1200" dirty="0" err="1"/>
                <a:t>Familarize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with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datasets</a:t>
              </a:r>
              <a:endParaRPr lang="de-DE" altLang="zh-CN" sz="1200" dirty="0"/>
            </a:p>
            <a:p>
              <a:pPr algn="ctr">
                <a:lnSpc>
                  <a:spcPts val="15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210">
              <a:extLst>
                <a:ext uri="{FF2B5EF4-FFF2-40B4-BE49-F238E27FC236}">
                  <a16:creationId xmlns:a16="http://schemas.microsoft.com/office/drawing/2014/main" id="{DFFD54DA-C304-44AF-8091-814E8418EB12}"/>
                </a:ext>
              </a:extLst>
            </p:cNvPr>
            <p:cNvSpPr/>
            <p:nvPr/>
          </p:nvSpPr>
          <p:spPr>
            <a:xfrm>
              <a:off x="4525610" y="1987113"/>
              <a:ext cx="2914117" cy="46358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de-DE" altLang="zh-CN" dirty="0"/>
                <a:t>Implement feature </a:t>
              </a:r>
              <a:r>
                <a:rPr lang="de-DE" altLang="zh-CN" dirty="0" err="1"/>
                <a:t>extraction</a:t>
              </a:r>
              <a:r>
                <a:rPr lang="de-DE" altLang="zh-CN" dirty="0"/>
                <a:t> </a:t>
              </a:r>
              <a:r>
                <a:rPr lang="de-DE" altLang="zh-CN" dirty="0" err="1"/>
                <a:t>pipeline</a:t>
              </a:r>
              <a:endParaRPr lang="de-DE" altLang="zh-CN" dirty="0"/>
            </a:p>
            <a:p>
              <a:pPr lvl="0" algn="ctr"/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8">
              <a:extLst>
                <a:ext uri="{FF2B5EF4-FFF2-40B4-BE49-F238E27FC236}">
                  <a16:creationId xmlns:a16="http://schemas.microsoft.com/office/drawing/2014/main" id="{1DA3749E-EB95-4EC2-A7F5-CCF0096570E6}"/>
                </a:ext>
              </a:extLst>
            </p:cNvPr>
            <p:cNvSpPr txBox="1"/>
            <p:nvPr/>
          </p:nvSpPr>
          <p:spPr>
            <a:xfrm>
              <a:off x="4945890" y="2201128"/>
              <a:ext cx="2073556" cy="6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Object-based mapping</a:t>
              </a:r>
            </a:p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Feature fusion</a:t>
              </a:r>
            </a:p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RoI</a:t>
              </a:r>
              <a:r>
                <a:rPr lang="en-US" altLang="zh-CN" sz="1200" dirty="0"/>
                <a:t> detection and pooling</a:t>
              </a:r>
            </a:p>
            <a:p>
              <a:pPr marL="171450" indent="-171450">
                <a:lnSpc>
                  <a:spcPts val="15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…</a:t>
              </a:r>
            </a:p>
          </p:txBody>
        </p:sp>
        <p:sp>
          <p:nvSpPr>
            <p:cNvPr id="19" name="TextBox 1210">
              <a:extLst>
                <a:ext uri="{FF2B5EF4-FFF2-40B4-BE49-F238E27FC236}">
                  <a16:creationId xmlns:a16="http://schemas.microsoft.com/office/drawing/2014/main" id="{61DA99F0-EA6B-43D1-898E-D7B4AC487A0D}"/>
                </a:ext>
              </a:extLst>
            </p:cNvPr>
            <p:cNvSpPr/>
            <p:nvPr/>
          </p:nvSpPr>
          <p:spPr>
            <a:xfrm>
              <a:off x="5750936" y="4079486"/>
              <a:ext cx="2532937" cy="25754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lvl="0" algn="ctr"/>
              <a:r>
                <a:rPr lang="de-DE" altLang="zh-CN" dirty="0" err="1"/>
                <a:t>Extend</a:t>
              </a:r>
              <a:r>
                <a:rPr lang="de-DE" altLang="zh-CN" dirty="0"/>
                <a:t> Model </a:t>
              </a:r>
              <a:r>
                <a:rPr lang="de-DE" altLang="zh-CN" dirty="0" err="1"/>
                <a:t>with</a:t>
              </a:r>
              <a:r>
                <a:rPr lang="de-DE" altLang="zh-CN" dirty="0"/>
                <a:t> </a:t>
              </a:r>
              <a:r>
                <a:rPr lang="de-DE" altLang="zh-CN" dirty="0" err="1"/>
                <a:t>new</a:t>
              </a:r>
              <a:r>
                <a:rPr lang="de-DE" altLang="zh-CN" dirty="0"/>
                <a:t> </a:t>
              </a:r>
              <a:r>
                <a:rPr lang="de-DE" altLang="zh-CN" dirty="0" err="1"/>
                <a:t>features</a:t>
              </a:r>
              <a:endParaRPr lang="de-DE" altLang="zh-CN" dirty="0"/>
            </a:p>
          </p:txBody>
        </p:sp>
        <p:sp>
          <p:nvSpPr>
            <p:cNvPr id="21" name="TextBox 1210">
              <a:extLst>
                <a:ext uri="{FF2B5EF4-FFF2-40B4-BE49-F238E27FC236}">
                  <a16:creationId xmlns:a16="http://schemas.microsoft.com/office/drawing/2014/main" id="{415D6BDC-F57C-4D18-912E-346844E0CA6E}"/>
                </a:ext>
              </a:extLst>
            </p:cNvPr>
            <p:cNvSpPr/>
            <p:nvPr/>
          </p:nvSpPr>
          <p:spPr>
            <a:xfrm>
              <a:off x="7440524" y="2137490"/>
              <a:ext cx="2144611" cy="875663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de-DE" altLang="zh-CN" dirty="0"/>
                <a:t>Experiments</a:t>
              </a:r>
            </a:p>
            <a:p>
              <a:pPr marL="1200150" lvl="2" indent="-285750" algn="dist">
                <a:buFont typeface="Arial" panose="020B0604020202020204" pitchFamily="34" charset="0"/>
                <a:buChar char="•"/>
              </a:pPr>
              <a:r>
                <a:rPr lang="de-DE" altLang="zh-CN" sz="1200" dirty="0"/>
                <a:t>Outcomes </a:t>
              </a:r>
              <a:r>
                <a:rPr lang="de-DE" altLang="zh-CN" sz="1200" dirty="0" err="1"/>
                <a:t>comparison</a:t>
              </a:r>
              <a:endParaRPr lang="de-DE" altLang="zh-CN" sz="1200" dirty="0"/>
            </a:p>
            <a:p>
              <a:pPr marL="1200150" lvl="2" indent="-285750" algn="dist">
                <a:buFont typeface="Arial" panose="020B0604020202020204" pitchFamily="34" charset="0"/>
                <a:buChar char="•"/>
              </a:pPr>
              <a:r>
                <a:rPr lang="de-DE" altLang="zh-CN" sz="1200" dirty="0"/>
                <a:t>Ablation </a:t>
              </a:r>
              <a:r>
                <a:rPr lang="de-DE" altLang="zh-CN" sz="1200" dirty="0" err="1"/>
                <a:t>study</a:t>
              </a:r>
              <a:endParaRPr lang="de-DE" altLang="zh-CN" sz="1200" dirty="0"/>
            </a:p>
            <a:p>
              <a:pPr marL="1200150" lvl="2" indent="-285750" algn="dist">
                <a:buFont typeface="Arial" panose="020B0604020202020204" pitchFamily="34" charset="0"/>
                <a:buChar char="•"/>
              </a:pPr>
              <a:r>
                <a:rPr lang="de-DE" altLang="zh-CN" sz="1200" dirty="0" err="1"/>
                <a:t>Visualization</a:t>
              </a:r>
              <a:endParaRPr lang="de-DE" altLang="zh-CN" sz="1200" dirty="0"/>
            </a:p>
            <a:p>
              <a:pPr lvl="0" algn="ctr"/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9179-5F46-4028-8AD3-4988AB9A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419" y="2085974"/>
            <a:ext cx="10188000" cy="3171825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 attention</a:t>
            </a:r>
            <a:br>
              <a:rPr lang="de-DE" altLang="zh-CN" dirty="0"/>
            </a:b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53DF2A-2730-487C-8E19-2CA6CA91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9793" y="3591543"/>
            <a:ext cx="8640000" cy="1008000"/>
          </a:xfrm>
        </p:spPr>
        <p:txBody>
          <a:bodyPr/>
          <a:lstStyle/>
          <a:p>
            <a:pPr algn="ctr"/>
            <a:r>
              <a:rPr lang="de-CH" dirty="0"/>
              <a:t>3DG: </a:t>
            </a:r>
            <a:r>
              <a:rPr lang="de-CH" dirty="0" err="1"/>
              <a:t>Better</a:t>
            </a:r>
            <a:r>
              <a:rPr lang="de-CH" dirty="0"/>
              <a:t> 3D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estimation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en-US" altLang="zh-CN" sz="1800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5920DB7-8384-47D6-9AF4-477F156F8F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0076326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407</Words>
  <Application>Microsoft Office PowerPoint</Application>
  <PresentationFormat>Breitbild</PresentationFormat>
  <Paragraphs>92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source-serif-pro</vt:lpstr>
      <vt:lpstr>Arial</vt:lpstr>
      <vt:lpstr>Arial</vt:lpstr>
      <vt:lpstr>Symbol</vt:lpstr>
      <vt:lpstr>ETH Zürich</vt:lpstr>
      <vt:lpstr>3DG: Better 3D gaze estimation with the help of 3D scene information</vt:lpstr>
      <vt:lpstr>Background</vt:lpstr>
      <vt:lpstr>Description of the Project</vt:lpstr>
      <vt:lpstr>Description of the Project</vt:lpstr>
      <vt:lpstr>Description of the Project</vt:lpstr>
      <vt:lpstr>PowerPoint-Präsentation</vt:lpstr>
      <vt:lpstr>Work Packages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Adaptive Volumetric Shape Representations for 3D Reconstruction</dc:title>
  <dc:creator>培宇</dc:creator>
  <cp:lastModifiedBy>Bin Yang</cp:lastModifiedBy>
  <cp:revision>132</cp:revision>
  <dcterms:created xsi:type="dcterms:W3CDTF">2022-03-11T22:02:44Z</dcterms:created>
  <dcterms:modified xsi:type="dcterms:W3CDTF">2022-09-28T12:04:01Z</dcterms:modified>
</cp:coreProperties>
</file>