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F8D0864-F569-4664-9DD6-4E4855434BDE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50638B-E74D-42B7-B46B-F6CB84770D2D}" type="slidenum">
              <a:rPr lang="de-CH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54E83-4D96-4913-ACB5-68B734D1AB64}" type="slidenum">
              <a:rPr lang="de-CH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924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8660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3188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924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8660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31880" y="260280"/>
            <a:ext cx="1072800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5924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8660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3188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5924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8660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31880" y="260280"/>
            <a:ext cx="1072800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5924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8660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3188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5924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8660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731880" y="260280"/>
            <a:ext cx="1072800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5924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7986600" y="14130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73188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5924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7986600" y="3857400"/>
            <a:ext cx="34542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31880" y="260280"/>
            <a:ext cx="10728000" cy="41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9080" y="38574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9080" y="1413000"/>
            <a:ext cx="523512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31880" y="3857400"/>
            <a:ext cx="10728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731880" y="1015920"/>
            <a:ext cx="10728000" cy="5255640"/>
          </a:xfrm>
          <a:prstGeom prst="rect">
            <a:avLst/>
          </a:prstGeom>
        </p:spPr>
        <p:txBody>
          <a:bodyPr lIns="5580000" tIns="0" rIns="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Bild durch Klicken auf Symbol hinzufügen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0" y="2233440"/>
            <a:ext cx="5903640" cy="3311640"/>
          </a:xfrm>
          <a:prstGeom prst="rect">
            <a:avLst/>
          </a:prstGeom>
        </p:spPr>
        <p:txBody>
          <a:bodyPr lIns="1080000" tIns="25200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Mastertitelformat bearbeiten</a:t>
            </a:r>
            <a:endParaRPr lang="de-DE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4"/>
          <a:stretch/>
        </p:blipFill>
        <p:spPr>
          <a:xfrm>
            <a:off x="731880" y="360360"/>
            <a:ext cx="1765080" cy="2876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0200240" y="6489000"/>
            <a:ext cx="1259640" cy="179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700" b="0" strike="noStrike" spc="-1">
                <a:solidFill>
                  <a:srgbClr val="000000"/>
                </a:solidFill>
                <a:latin typeface="Arial"/>
              </a:rPr>
              <a:t>Bild durch Klicken auf Symbol hinzufügen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78560" y="3860640"/>
            <a:ext cx="4679640" cy="143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Zweite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Dritte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04960"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Vierte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076400"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Fünfte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696600" y="316800"/>
            <a:ext cx="1799640" cy="359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150" b="0" strike="noStrike" spc="-1">
                <a:solidFill>
                  <a:srgbClr val="000000"/>
                </a:solidFill>
                <a:latin typeface="Arial"/>
              </a:rPr>
              <a:t>Organisationseinheit verbal</a:t>
            </a:r>
            <a:br/>
            <a:r>
              <a:rPr lang="de-DE" sz="1150" b="0" strike="noStrike" spc="-1">
                <a:solidFill>
                  <a:srgbClr val="000000"/>
                </a:solidFill>
                <a:latin typeface="Arial"/>
              </a:rPr>
              <a:t>optional auf 2 Zeilen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39640" indent="-53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1079640" lvl="1" indent="-53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612800" lvl="2" indent="-533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2152800" lvl="3" indent="-53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2692440" lvl="4" indent="-539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10473840" y="6522480"/>
            <a:ext cx="611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D090DFB-F8BD-47D9-8E5D-3D5952787EB8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171880" y="6522480"/>
            <a:ext cx="7199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11137680" y="6522480"/>
            <a:ext cx="32220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910A1F3-B138-45B4-A54D-7D889285FB0E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47" name="Grafik 6"/>
          <p:cNvPicPr/>
          <p:nvPr/>
        </p:nvPicPr>
        <p:blipFill>
          <a:blip r:embed="rId14"/>
          <a:stretch/>
        </p:blipFill>
        <p:spPr>
          <a:xfrm>
            <a:off x="731880" y="6507000"/>
            <a:ext cx="984240" cy="16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46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080000" lvl="3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350000" lvl="4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10473840" y="6522480"/>
            <a:ext cx="611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BB85A2E-DFF6-424C-9A2D-BF4DA70D1B09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2171880" y="6522480"/>
            <a:ext cx="5399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137680" y="6522480"/>
            <a:ext cx="32220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1D08522-4E95-441D-9ACC-A748045C5250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89" name="Grafik 6"/>
          <p:cNvPicPr/>
          <p:nvPr/>
        </p:nvPicPr>
        <p:blipFill>
          <a:blip r:embed="rId14"/>
          <a:stretch/>
        </p:blipFill>
        <p:spPr>
          <a:xfrm>
            <a:off x="731880" y="6507000"/>
            <a:ext cx="984240" cy="161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8000" cy="8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880" y="1413000"/>
            <a:ext cx="10728000" cy="395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080000" lvl="3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350000" lvl="4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10473840" y="6522480"/>
            <a:ext cx="611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8F31DD55-D253-4372-A448-D1910365D02A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2171880" y="6522480"/>
            <a:ext cx="539964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11137680" y="6522480"/>
            <a:ext cx="322200" cy="21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50D9FD8B-C95A-490B-8AEE-D5FE64757FF8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131" name="Grafik 6"/>
          <p:cNvPicPr/>
          <p:nvPr/>
        </p:nvPicPr>
        <p:blipFill>
          <a:blip r:embed="rId14"/>
          <a:stretch/>
        </p:blipFill>
        <p:spPr>
          <a:xfrm>
            <a:off x="731880" y="6507000"/>
            <a:ext cx="984240" cy="161640"/>
          </a:xfrm>
          <a:prstGeom prst="rect">
            <a:avLst/>
          </a:prstGeom>
          <a:ln>
            <a:noFill/>
          </a:ln>
        </p:spPr>
      </p:pic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731880" y="5570280"/>
            <a:ext cx="5363640" cy="7207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reus.informatik.uni-tuebingen.de/seafile/d/8e2ab8c3fdd444e1a135/?p=%2FPISTOL&amp;mode=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ildplatzhalter 18" descr="Ein Bild, das Gebäude, Stadt, Schloss, Turm enthält.&#10;&#10;Automatisch generierte Beschreibung"/>
          <p:cNvPicPr/>
          <p:nvPr/>
        </p:nvPicPr>
        <p:blipFill>
          <a:blip r:embed="rId2"/>
          <a:srcRect t="460" b="460"/>
          <a:stretch/>
        </p:blipFill>
        <p:spPr>
          <a:xfrm>
            <a:off x="731880" y="1015920"/>
            <a:ext cx="10728000" cy="525564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0" y="2233440"/>
            <a:ext cx="5903640" cy="3311640"/>
          </a:xfrm>
          <a:prstGeom prst="rect">
            <a:avLst/>
          </a:prstGeom>
          <a:solidFill>
            <a:srgbClr val="215CAF"/>
          </a:solidFill>
          <a:ln>
            <a:noFill/>
          </a:ln>
        </p:spPr>
        <p:txBody>
          <a:bodyPr lIns="1080000" tIns="25200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Semester Project Status</a:t>
            </a:r>
            <a:endParaRPr lang="de-DE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078560" y="3860640"/>
            <a:ext cx="4679640" cy="14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1800" b="0" strike="noStrike" spc="-1">
                <a:solidFill>
                  <a:srgbClr val="FFFFFF"/>
                </a:solidFill>
                <a:latin typeface="Arial"/>
              </a:rPr>
              <a:t>Bin Yang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CH" sz="1800" b="0" strike="noStrike" spc="-1">
                <a:solidFill>
                  <a:srgbClr val="FFFFFF"/>
                </a:solidFill>
                <a:latin typeface="Arial"/>
              </a:rPr>
              <a:t>11.11.2022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9696600" y="316800"/>
            <a:ext cx="1799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150" b="0" strike="noStrike" spc="-1">
                <a:solidFill>
                  <a:srgbClr val="000000"/>
                </a:solidFill>
                <a:latin typeface="Arial"/>
              </a:rPr>
              <a:t>Organisationseinheit verbal</a:t>
            </a:r>
            <a:br/>
            <a:r>
              <a:rPr lang="de-DE" sz="1150" b="0" strike="noStrike" spc="-1">
                <a:solidFill>
                  <a:srgbClr val="000000"/>
                </a:solidFill>
                <a:latin typeface="Arial"/>
              </a:rPr>
              <a:t>optional auf 2 Zeilen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26840" y="26064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CH" sz="2600" b="0" strike="noStrike" spc="-1">
                <a:solidFill>
                  <a:srgbClr val="000000"/>
                </a:solidFill>
                <a:latin typeface="Arial"/>
              </a:rPr>
              <a:t>Datasets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731880" y="1413360"/>
            <a:ext cx="1072800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 err="1">
                <a:solidFill>
                  <a:srgbClr val="000000"/>
                </a:solidFill>
                <a:latin typeface="Arial"/>
              </a:rPr>
              <a:t>ARKitScenes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Gaze Info, Not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eye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-tracking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device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Containing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3D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Annotations</a:t>
            </a:r>
            <a:endParaRPr lang="de-DE" sz="1600" strike="noStrike" spc="-1" dirty="0">
              <a:solidFill>
                <a:srgbClr val="000000"/>
              </a:solidFill>
              <a:latin typeface="Arial"/>
            </a:endParaRP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trike="noStrike" spc="-1" dirty="0">
                <a:solidFill>
                  <a:srgbClr val="000000"/>
                </a:solidFill>
                <a:latin typeface="Arial"/>
              </a:rPr>
              <a:t>2D-3D </a:t>
            </a:r>
            <a:r>
              <a:rPr lang="de-DE" b="1" strike="noStrike" spc="-1" dirty="0" err="1">
                <a:solidFill>
                  <a:srgbClr val="000000"/>
                </a:solidFill>
                <a:latin typeface="Arial"/>
              </a:rPr>
              <a:t>Semantics</a:t>
            </a:r>
            <a:endParaRPr lang="de-DE" b="1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Gaze Info, Not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eye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-tracking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device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Containing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3D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Annotations</a:t>
            </a:r>
            <a:endParaRPr lang="de-DE" sz="1600" strike="noStrike" spc="-1" dirty="0">
              <a:solidFill>
                <a:srgbClr val="000000"/>
              </a:solidFill>
              <a:latin typeface="Arial"/>
            </a:endParaRP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</a:rPr>
              <a:t>Aria Pilot Dataset</a:t>
            </a: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Gaze Info,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eye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-tracking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device</a:t>
            </a:r>
            <a:endParaRPr lang="de-DE" sz="1600" strike="noStrike" spc="-1" dirty="0">
              <a:solidFill>
                <a:srgbClr val="000000"/>
              </a:solidFill>
              <a:latin typeface="Arial"/>
            </a:endParaRP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trike="noStrike" spc="-1" dirty="0">
                <a:solidFill>
                  <a:srgbClr val="000000"/>
                </a:solidFill>
                <a:latin typeface="Arial"/>
              </a:rPr>
              <a:t>WS_OBJ_DET</a:t>
            </a:r>
            <a:endParaRPr lang="de-DE" b="1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1001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Gaze Info,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eye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-tracking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device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trike="noStrike" spc="-1" dirty="0">
                <a:solidFill>
                  <a:srgbClr val="000000"/>
                </a:solidFill>
                <a:latin typeface="Arial"/>
              </a:rPr>
              <a:t>Other Datasets (GTEA Gaze+, </a:t>
            </a:r>
            <a:r>
              <a:rPr lang="de-DE" b="1" strike="noStrike" spc="-1">
                <a:solidFill>
                  <a:srgbClr val="000000"/>
                </a:solidFill>
                <a:latin typeface="Arial"/>
              </a:rPr>
              <a:t>Ego4D)</a:t>
            </a: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</a:pPr>
            <a:endParaRPr lang="de-DE" b="1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Agenda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731880" y="1413000"/>
            <a:ext cx="1072800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539640" indent="-53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Feature List</a:t>
            </a:r>
          </a:p>
          <a:p>
            <a:pPr marL="539640" indent="-53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Work by far and ToDo</a:t>
            </a:r>
          </a:p>
          <a:p>
            <a:pPr marL="539640" indent="-53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Data Collection</a:t>
            </a:r>
          </a:p>
          <a:p>
            <a:pPr marL="539640" indent="-539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Research Work for gaze estimation model </a:t>
            </a:r>
          </a:p>
        </p:txBody>
      </p:sp>
      <p:sp>
        <p:nvSpPr>
          <p:cNvPr id="181" name="TextShape 3"/>
          <p:cNvSpPr txBox="1"/>
          <p:nvPr/>
        </p:nvSpPr>
        <p:spPr>
          <a:xfrm>
            <a:off x="2171880" y="6522480"/>
            <a:ext cx="71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09BB744-A447-4126-AEF8-1D568EC5923E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42ADEAE-677B-4EB7-94F0-5DDB4E237D30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What can be fed into network?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731880" y="1413000"/>
            <a:ext cx="1072800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Raw Data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3D mesh of the scene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Raw RGB-Videos (including gaze fixations)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Camera Parameters (pose + location)</a:t>
            </a: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Extractable featrures 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Depth Map (ray casting)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Stacked Optical Flow (2D) (dense flow tool)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Saliency Map (2D</a:t>
            </a:r>
            <a:r>
              <a:rPr lang="de-DE" sz="1800" b="0" i="1" strike="noStrike" spc="-1">
                <a:solidFill>
                  <a:srgbClr val="000000"/>
                </a:solidFill>
                <a:latin typeface="Arial"/>
              </a:rPr>
              <a:t>) (</a:t>
            </a: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Gunner Farneback's algorithm</a:t>
            </a:r>
            <a:r>
              <a:rPr lang="de-DE" sz="1800" b="0" i="1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3D Saliency Map</a:t>
            </a: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Object Detection and Tracking (2D + 3D) </a:t>
            </a: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Supervised learning (if ground truth object label can be manually annotated on the scene)</a:t>
            </a: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Self-supervised learning</a:t>
            </a: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Final annotations of the object can be fed into network for gaze estimation</a:t>
            </a:r>
          </a:p>
        </p:txBody>
      </p:sp>
      <p:sp>
        <p:nvSpPr>
          <p:cNvPr id="186" name="TextShape 3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8AD1B988-CE68-478A-83D4-46B6916875CE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365405BC-9119-4C79-A4F6-A33EEFFB79B5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Work by far and ToDo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731880" y="1413000"/>
            <a:ext cx="1072800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Pixelwise RGB image registration on the 3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 mesh</a:t>
            </a: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Depth map extraction</a:t>
            </a: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Feature-based Saliency Map extraction from rgb-image</a:t>
            </a: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Optical Flow from raw video</a:t>
            </a: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Research work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Gaze Estimation Model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Coding for training on my custom dataset  (not finished)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Parameter tuning (they use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EGTEA Gaze+ and Ego4D but I don’t have access to both dataset, simply first list the parameter set that could be tuned</a:t>
            </a: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Resource (gpu) request (ask Xi for the access to remote cluster, todo)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Object Detection Module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Dataset: ARKit Scenes (Indoor dataset from Iphon 3D Scanner App, input from  Francis)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Integration with Gaze Estimation Model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11B11D5-3BDD-4E40-BA82-A346BCDB8D2A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BFDDF7F-7DBB-4BD4-BA8F-47E61F14DAF6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Data Collection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5AEFA40-FEE0-4318-AA19-11A6D4A0C32E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65F29A3-0CF9-4E72-A8CE-C2E2DF1712E1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98" name="TextShape 5"/>
          <p:cNvSpPr txBox="1"/>
          <p:nvPr/>
        </p:nvSpPr>
        <p:spPr>
          <a:xfrm>
            <a:off x="570600" y="1377720"/>
            <a:ext cx="10728000" cy="4927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1" strike="noStrike" spc="-1">
                <a:solidFill>
                  <a:srgbClr val="000000"/>
                </a:solidFill>
                <a:latin typeface="Arial"/>
              </a:rPr>
              <a:t>Necessary Data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RGB Video automatically recorded by the eye-tracking device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Dense 3D Mesh of the scene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Using SfM-based tool to reconstrcut the mesh (e.g. colmap)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Scan the scene by a Lidar-based device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Utilization of the extrinsic paramters (calibration with help of markers in the scene)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2" indent="-269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Registration of gaze target on 3D mesh as baseline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70000" indent="-269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CH" sz="1800" b="1" strike="noStrike" spc="-1">
                <a:solidFill>
                  <a:srgbClr val="000000"/>
                </a:solidFill>
                <a:latin typeface="Arial"/>
              </a:rPr>
              <a:t>Optional Data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3D oriented bounding boxes for 17 categories of room-defining furniture (manally annotate with some toolkit or software, e.g. 3D Bat, MeshLab, …)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538200" lvl="1" indent="-271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Pupil, Eye movments, Iris… for further gaze-related tasks (The Toolkit </a:t>
            </a:r>
            <a:r>
              <a:rPr lang="de-CH" sz="1800" b="0" u="sng" strike="noStrike" spc="-1">
                <a:solidFill>
                  <a:srgbClr val="0563C1"/>
                </a:solidFill>
                <a:uFillTx/>
                <a:latin typeface="Arial"/>
                <a:hlinkClick r:id="rId3"/>
              </a:rPr>
              <a:t>Pistol</a:t>
            </a:r>
            <a:r>
              <a:rPr lang="de-CH" sz="1800" b="0" strike="noStrike" spc="-1">
                <a:solidFill>
                  <a:srgbClr val="000000"/>
                </a:solidFill>
                <a:latin typeface="Arial"/>
              </a:rPr>
              <a:t> is for Pupil Invisible and is able to extract those attributes, but the toolkit is not public yet)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Gaze Prediction Model: Attention Transition (ECCV2018)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0E1F1D91-F333-4D22-A5B8-20BF5B416606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2990376-22DE-4CC1-B49D-659F73836CC1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203" name="Grafik 6"/>
          <p:cNvPicPr/>
          <p:nvPr/>
        </p:nvPicPr>
        <p:blipFill>
          <a:blip r:embed="rId2"/>
          <a:stretch/>
        </p:blipFill>
        <p:spPr>
          <a:xfrm>
            <a:off x="310320" y="3503880"/>
            <a:ext cx="7883280" cy="2862000"/>
          </a:xfrm>
          <a:prstGeom prst="rect">
            <a:avLst/>
          </a:prstGeom>
          <a:ln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8254800" y="3771000"/>
            <a:ext cx="3565440" cy="24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Hybrid-Model with saliency and attention map prediction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Task-dependet attention transition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Late Fusion Module for Attention and Saliency Map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Distance-based binary cross entropy loss (down weight the loss of estimation due to the noise of gaze)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3471840" y="5007600"/>
            <a:ext cx="1742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FF0000"/>
                </a:solidFill>
                <a:latin typeface="Arial"/>
              </a:rPr>
              <a:t>3D conv + pooling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632600" y="3215880"/>
            <a:ext cx="49194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latin typeface="Arial"/>
              </a:rPr>
              <a:t>Learn the channel weights for next fixation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07" name="Grafik 29"/>
          <p:cNvPicPr/>
          <p:nvPr/>
        </p:nvPicPr>
        <p:blipFill>
          <a:blip r:embed="rId3"/>
          <a:srcRect r="1305"/>
          <a:stretch/>
        </p:blipFill>
        <p:spPr>
          <a:xfrm>
            <a:off x="407880" y="773280"/>
            <a:ext cx="6356880" cy="236052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8" name="CustomShape 8"/>
          <p:cNvSpPr/>
          <p:nvPr/>
        </p:nvSpPr>
        <p:spPr>
          <a:xfrm>
            <a:off x="6962040" y="656640"/>
            <a:ext cx="4919400" cy="30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B0F0"/>
                </a:solidFill>
                <a:latin typeface="Arial"/>
              </a:rPr>
              <a:t>Fixation State Predictor 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estimates a probability score of gaze fixation (f_t) in range of [0, 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B050"/>
                </a:solidFill>
                <a:latin typeface="Arial"/>
              </a:rPr>
              <a:t>Channel weight extractor 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croped the previous features map with projected gaze position and average the value of each channel (get a 1-dimensional weight vector 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FFC000"/>
                </a:solidFill>
                <a:latin typeface="Arial"/>
              </a:rPr>
              <a:t>LSTM-based weight predictor 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linearly combines the original and anticipated weight, weighted by the probability score of gaze fixation </a:t>
            </a:r>
            <a:r>
              <a:rPr lang="de-DE" sz="1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 weight vector of the current frame (w_t) (Attention transition)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Weighted sum of latent representation </a:t>
            </a:r>
            <a:r>
              <a:rPr lang="de-DE" sz="1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Attention Map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Gaze Prediction via Global-Local Correlation (BMVC2022) (source code not published yet)</a:t>
            </a:r>
          </a:p>
        </p:txBody>
      </p:sp>
      <p:sp>
        <p:nvSpPr>
          <p:cNvPr id="210" name="TextShape 2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F19B55D-7D41-464F-BCD4-F09032234520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A953FA3-90D3-4A3C-B320-7E2FD0B8FAE0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213" name="Grafik 7"/>
          <p:cNvPicPr/>
          <p:nvPr/>
        </p:nvPicPr>
        <p:blipFill>
          <a:blip r:embed="rId2"/>
          <a:stretch/>
        </p:blipFill>
        <p:spPr>
          <a:xfrm>
            <a:off x="260280" y="1160280"/>
            <a:ext cx="7367760" cy="4039920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7798680" y="1720800"/>
            <a:ext cx="41547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0000"/>
                </a:solidFill>
                <a:latin typeface="Arial"/>
              </a:rPr>
              <a:t>Visual Token Embedding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extracts N local Tokens and 1 global Token from input video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7F1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B7F1FF"/>
                </a:solidFill>
                <a:latin typeface="Arial"/>
              </a:rPr>
              <a:t>Transformer Encoder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consists of Multi-Head Self Attention Module 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92D050"/>
                </a:solidFill>
                <a:latin typeface="Arial"/>
              </a:rPr>
              <a:t>GLC Module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computes the correlation matrix (only considering the correlation score between global and local Tokens)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C000"/>
                </a:solidFill>
                <a:latin typeface="Arial"/>
              </a:rPr>
              <a:t>Transformer Decoder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has the similar (inverse) structure as the encoder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rafik 11"/>
          <p:cNvPicPr/>
          <p:nvPr/>
        </p:nvPicPr>
        <p:blipFill>
          <a:blip r:embed="rId3"/>
          <a:stretch/>
        </p:blipFill>
        <p:spPr>
          <a:xfrm>
            <a:off x="6824160" y="5506920"/>
            <a:ext cx="5129640" cy="709200"/>
          </a:xfrm>
          <a:prstGeom prst="rect">
            <a:avLst/>
          </a:prstGeom>
          <a:ln>
            <a:noFill/>
          </a:ln>
        </p:spPr>
      </p:pic>
      <p:pic>
        <p:nvPicPr>
          <p:cNvPr id="216" name="Grafik 13"/>
          <p:cNvPicPr/>
          <p:nvPr/>
        </p:nvPicPr>
        <p:blipFill>
          <a:blip r:embed="rId4"/>
          <a:stretch/>
        </p:blipFill>
        <p:spPr>
          <a:xfrm>
            <a:off x="770760" y="5163840"/>
            <a:ext cx="5906160" cy="125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Results of prior work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E39A138-6735-418C-922C-1B5D29D60383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48320E1-DC84-4CA6-AF03-977F3AA712C6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grpSp>
        <p:nvGrpSpPr>
          <p:cNvPr id="221" name="Group 5"/>
          <p:cNvGrpSpPr/>
          <p:nvPr/>
        </p:nvGrpSpPr>
        <p:grpSpPr>
          <a:xfrm>
            <a:off x="208080" y="1870560"/>
            <a:ext cx="4399200" cy="2868480"/>
            <a:chOff x="208080" y="1870560"/>
            <a:chExt cx="4399200" cy="2868480"/>
          </a:xfrm>
        </p:grpSpPr>
        <p:pic>
          <p:nvPicPr>
            <p:cNvPr id="222" name="Grafik 7"/>
            <p:cNvPicPr/>
            <p:nvPr/>
          </p:nvPicPr>
          <p:blipFill>
            <a:blip r:embed="rId2"/>
            <a:stretch/>
          </p:blipFill>
          <p:spPr>
            <a:xfrm>
              <a:off x="208080" y="1870560"/>
              <a:ext cx="4399200" cy="286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3" name="CustomShape 6"/>
            <p:cNvSpPr/>
            <p:nvPr/>
          </p:nvSpPr>
          <p:spPr>
            <a:xfrm>
              <a:off x="321480" y="3823200"/>
              <a:ext cx="4099680" cy="1958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7"/>
            <p:cNvSpPr/>
            <p:nvPr/>
          </p:nvSpPr>
          <p:spPr>
            <a:xfrm>
              <a:off x="321480" y="4478400"/>
              <a:ext cx="4099680" cy="195840"/>
            </a:xfrm>
            <a:prstGeom prst="rect">
              <a:avLst/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5" name="Grafik 10"/>
          <p:cNvPicPr/>
          <p:nvPr/>
        </p:nvPicPr>
        <p:blipFill>
          <a:blip r:embed="rId3"/>
          <a:stretch/>
        </p:blipFill>
        <p:spPr>
          <a:xfrm>
            <a:off x="4607640" y="2669040"/>
            <a:ext cx="7508880" cy="3159000"/>
          </a:xfrm>
          <a:prstGeom prst="rect">
            <a:avLst/>
          </a:prstGeom>
          <a:ln>
            <a:noFill/>
          </a:ln>
        </p:spPr>
      </p:pic>
      <p:sp>
        <p:nvSpPr>
          <p:cNvPr id="226" name="CustomShape 8"/>
          <p:cNvSpPr/>
          <p:nvPr/>
        </p:nvSpPr>
        <p:spPr>
          <a:xfrm>
            <a:off x="5362200" y="1131840"/>
            <a:ext cx="45540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Key words for gaze estimation model (no 3D input):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Temporal + Spatial Features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Transformer (Self-Attention Module)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Multi-Scale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31880" y="260280"/>
            <a:ext cx="1072800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de-CH" sz="2600" b="0" strike="noStrike" spc="-1">
                <a:solidFill>
                  <a:srgbClr val="000000"/>
                </a:solidFill>
                <a:latin typeface="Arial"/>
              </a:rPr>
              <a:t>What features might help for gaze fixation?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171880" y="6522480"/>
            <a:ext cx="5399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Organisationseinheit verbal – STRENG VERTRAULICH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0473840" y="6522480"/>
            <a:ext cx="61164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544F494-D240-4F41-9D98-7F66A24EE786}" type="datetime1">
              <a:rPr lang="de-CH" sz="800" b="0" strike="noStrike" spc="-1">
                <a:solidFill>
                  <a:srgbClr val="000000"/>
                </a:solidFill>
                <a:latin typeface="Arial"/>
              </a:rPr>
              <a:t>24.11.2022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1137680" y="6522480"/>
            <a:ext cx="3222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5AC55F81-CA91-4E2C-A6F8-1E36403A074C}" type="slidenum">
              <a:rPr lang="de-CH" sz="8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523800" y="1160280"/>
            <a:ext cx="396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Objects that human pays attention to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2" name="Grafik 9"/>
          <p:cNvPicPr/>
          <p:nvPr/>
        </p:nvPicPr>
        <p:blipFill>
          <a:blip r:embed="rId2"/>
          <a:stretch/>
        </p:blipFill>
        <p:spPr>
          <a:xfrm>
            <a:off x="5222520" y="1475640"/>
            <a:ext cx="5556960" cy="2098800"/>
          </a:xfrm>
          <a:prstGeom prst="rect">
            <a:avLst/>
          </a:prstGeom>
          <a:ln>
            <a:noFill/>
          </a:ln>
        </p:spPr>
      </p:pic>
      <p:sp>
        <p:nvSpPr>
          <p:cNvPr id="233" name="CustomShape 6"/>
          <p:cNvSpPr/>
          <p:nvPr/>
        </p:nvSpPr>
        <p:spPr>
          <a:xfrm>
            <a:off x="384120" y="1529640"/>
            <a:ext cx="6094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900" b="0" i="1" strike="noStrike" spc="-1">
                <a:solidFill>
                  <a:srgbClr val="222222"/>
                </a:solidFill>
                <a:latin typeface="Arial"/>
              </a:rPr>
              <a:t>Li K, DeTone D, Chen Y F S, et al. ODAM: Object Detection, Association, and Mapping using Posed RGB Video[C]//Proceedings of the IEEE/CVF International Conference on Computer Vision. 2021: 5998-6008.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34" name="Picture 2"/>
          <p:cNvPicPr/>
          <p:nvPr/>
        </p:nvPicPr>
        <p:blipFill>
          <a:blip r:embed="rId3"/>
          <a:stretch/>
        </p:blipFill>
        <p:spPr>
          <a:xfrm>
            <a:off x="4693680" y="3943800"/>
            <a:ext cx="5992200" cy="203832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624600" y="3574440"/>
            <a:ext cx="396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Graph-based scene context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290880" y="3969720"/>
            <a:ext cx="409464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900" b="0" i="1" strike="noStrike" spc="-1">
                <a:solidFill>
                  <a:srgbClr val="222222"/>
                </a:solidFill>
                <a:latin typeface="Arial"/>
              </a:rPr>
              <a:t>Xu D, Zhu Y, Choy C B, et al. Scene graph generation by iterative message passing[C]//Proceedings of the IEEE conference on computer vision and pattern recognition. 2017: 5410-5419.</a:t>
            </a:r>
            <a:endParaRPr lang="en-US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SP_Status</Template>
  <TotalTime>0</TotalTime>
  <Words>830</Words>
  <Application>Microsoft Office PowerPoint</Application>
  <PresentationFormat>Breitbild</PresentationFormat>
  <Paragraphs>118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Yang  Bin</dc:creator>
  <dc:description/>
  <cp:lastModifiedBy>Yang  Bin</cp:lastModifiedBy>
  <cp:revision>46</cp:revision>
  <dcterms:created xsi:type="dcterms:W3CDTF">2022-11-09T20:01:13Z</dcterms:created>
  <dcterms:modified xsi:type="dcterms:W3CDTF">2022-11-24T12:04:32Z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