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media/image10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14.jpeg" ContentType="image/jpeg"/>
  <Override PartName="/ppt/media/image8.png" ContentType="image/png"/>
  <Override PartName="/ppt/media/image13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4253C56-D76A-4481-A5F7-CF7CCB87A15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82A4A16-92D3-4353-9C88-EE9664F4BC16}" type="slidenum">
              <a:rPr b="0" lang="de-CH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C286501-AFEC-4A4A-BE83-F5EA86BEABCC}" type="slidenum">
              <a:rPr b="0" lang="de-CH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9" descr=""/>
          <p:cNvPicPr/>
          <p:nvPr/>
        </p:nvPicPr>
        <p:blipFill>
          <a:blip r:embed="rId2"/>
          <a:stretch/>
        </p:blipFill>
        <p:spPr>
          <a:xfrm>
            <a:off x="731880" y="360360"/>
            <a:ext cx="1764720" cy="287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6" descr=""/>
          <p:cNvPicPr/>
          <p:nvPr/>
        </p:nvPicPr>
        <p:blipFill>
          <a:blip r:embed="rId2"/>
          <a:stretch/>
        </p:blipFill>
        <p:spPr>
          <a:xfrm>
            <a:off x="731880" y="6507000"/>
            <a:ext cx="983880" cy="161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rafik 6" descr=""/>
          <p:cNvPicPr/>
          <p:nvPr/>
        </p:nvPicPr>
        <p:blipFill>
          <a:blip r:embed="rId2"/>
          <a:stretch/>
        </p:blipFill>
        <p:spPr>
          <a:xfrm>
            <a:off x="731880" y="6507000"/>
            <a:ext cx="983880" cy="16128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rafik 6" descr=""/>
          <p:cNvPicPr/>
          <p:nvPr/>
        </p:nvPicPr>
        <p:blipFill>
          <a:blip r:embed="rId2"/>
          <a:stretch/>
        </p:blipFill>
        <p:spPr>
          <a:xfrm>
            <a:off x="731880" y="6507000"/>
            <a:ext cx="983880" cy="161280"/>
          </a:xfrm>
          <a:prstGeom prst="rect">
            <a:avLst/>
          </a:prstGeom>
          <a:ln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treus.informatik.uni-tuebingen.de/seafile/d/8e2ab8c3fdd444e1a135/?p=%2FPISTOL&amp;mode=list" TargetMode="External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Bildplatzhalter 18" descr="Ein Bild, das Gebäude, Stadt, Schloss, Turm enthält.&#10;&#10;Automatisch generierte Beschreibung"/>
          <p:cNvPicPr/>
          <p:nvPr/>
        </p:nvPicPr>
        <p:blipFill>
          <a:blip r:embed="rId1"/>
          <a:srcRect l="0" t="460" r="0" b="460"/>
          <a:stretch/>
        </p:blipFill>
        <p:spPr>
          <a:xfrm>
            <a:off x="731880" y="1015920"/>
            <a:ext cx="10727640" cy="5255280"/>
          </a:xfrm>
          <a:prstGeom prst="rect">
            <a:avLst/>
          </a:prstGeom>
          <a:ln>
            <a:noFill/>
          </a:ln>
        </p:spPr>
      </p:pic>
      <p:sp>
        <p:nvSpPr>
          <p:cNvPr id="163" name="CustomShape 1"/>
          <p:cNvSpPr/>
          <p:nvPr/>
        </p:nvSpPr>
        <p:spPr>
          <a:xfrm>
            <a:off x="0" y="2233440"/>
            <a:ext cx="5903280" cy="3311280"/>
          </a:xfrm>
          <a:prstGeom prst="rect">
            <a:avLst/>
          </a:prstGeom>
          <a:solidFill>
            <a:srgbClr val="215c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0" rIns="0" tIns="252000" bIns="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ffffff"/>
                </a:solidFill>
                <a:latin typeface="Arial"/>
                <a:ea typeface="DejaVu Sans"/>
              </a:rPr>
              <a:t>Semester Project Status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078560" y="3860640"/>
            <a:ext cx="4679280" cy="14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CH" sz="1800" spc="-1" strike="noStrike">
                <a:solidFill>
                  <a:srgbClr val="ffffff"/>
                </a:solidFill>
                <a:latin typeface="Arial"/>
                <a:ea typeface="DejaVu Sans"/>
              </a:rPr>
              <a:t>Bin Yang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CH" sz="1800" spc="-1" strike="noStrike">
                <a:solidFill>
                  <a:srgbClr val="ffffff"/>
                </a:solidFill>
                <a:latin typeface="Arial"/>
                <a:ea typeface="DejaVu Sans"/>
              </a:rPr>
              <a:t>11.11.2022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9696600" y="316800"/>
            <a:ext cx="179928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1150" spc="-1" strike="noStrike">
                <a:solidFill>
                  <a:srgbClr val="000000"/>
                </a:solidFill>
                <a:latin typeface="Arial"/>
                <a:ea typeface="DejaVu Sans"/>
              </a:rPr>
              <a:t>Organisationseinheit verbal</a:t>
            </a:r>
            <a:br/>
            <a:r>
              <a:rPr b="0" lang="de-DE" sz="1150" spc="-1" strike="noStrike">
                <a:solidFill>
                  <a:srgbClr val="000000"/>
                </a:solidFill>
                <a:latin typeface="Arial"/>
                <a:ea typeface="DejaVu Sans"/>
              </a:rPr>
              <a:t>optional auf 2 Zeilen</a:t>
            </a:r>
            <a:endParaRPr b="0" lang="en-US" sz="11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726840" y="260640"/>
            <a:ext cx="1072764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de-CH" sz="2600" spc="-1" strike="noStrike">
                <a:solidFill>
                  <a:srgbClr val="000000"/>
                </a:solidFill>
                <a:latin typeface="Arial"/>
                <a:ea typeface="DejaVu Sans"/>
              </a:rPr>
              <a:t>Datasets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731880" y="1413360"/>
            <a:ext cx="1072764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70000" indent="-2692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ARKitScenes</a:t>
            </a:r>
            <a:endParaRPr b="0" lang="en-US" sz="1800" spc="-1" strike="noStrike">
              <a:latin typeface="Arial"/>
            </a:endParaRPr>
          </a:p>
          <a:p>
            <a:pPr lvl="1" marL="74340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 Gaze Info, Not from eye-tracking device</a:t>
            </a:r>
            <a:endParaRPr b="0" lang="en-US" sz="1600" spc="-1" strike="noStrike">
              <a:latin typeface="Arial"/>
            </a:endParaRPr>
          </a:p>
          <a:p>
            <a:pPr lvl="1" marL="74340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Containing 3D Annotations</a:t>
            </a:r>
            <a:endParaRPr b="0" lang="en-US" sz="1600" spc="-1" strike="noStrike">
              <a:latin typeface="Arial"/>
            </a:endParaRPr>
          </a:p>
          <a:p>
            <a:pPr marL="270000" indent="-2692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2D-3D Semantics</a:t>
            </a:r>
            <a:endParaRPr b="0" lang="en-US" sz="1800" spc="-1" strike="noStrike">
              <a:latin typeface="Arial"/>
            </a:endParaRPr>
          </a:p>
          <a:p>
            <a:pPr lvl="1" marL="800640" indent="-3427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 Gaze Info, Not from eye-tracking device</a:t>
            </a:r>
            <a:endParaRPr b="0" lang="en-US" sz="1600" spc="-1" strike="noStrike">
              <a:latin typeface="Arial"/>
            </a:endParaRPr>
          </a:p>
          <a:p>
            <a:pPr lvl="1" marL="74340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Containing 3D Annotations</a:t>
            </a:r>
            <a:endParaRPr b="0" lang="en-US" sz="1600" spc="-1" strike="noStrike">
              <a:latin typeface="Arial"/>
            </a:endParaRPr>
          </a:p>
          <a:p>
            <a:pPr marL="270000" indent="-2692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Aria Pilot Dataset</a:t>
            </a:r>
            <a:endParaRPr b="0" lang="en-US" sz="1800" spc="-1" strike="noStrike">
              <a:latin typeface="Arial"/>
            </a:endParaRPr>
          </a:p>
          <a:p>
            <a:pPr lvl="1" marL="74340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Gaze Info, from eye-tracking device</a:t>
            </a:r>
            <a:endParaRPr b="0" lang="en-US" sz="1600" spc="-1" strike="noStrike">
              <a:latin typeface="Arial"/>
            </a:endParaRPr>
          </a:p>
          <a:p>
            <a:pPr marL="270000" indent="-2692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WS_OBJ_DET</a:t>
            </a:r>
            <a:endParaRPr b="0" lang="en-US" sz="1800" spc="-1" strike="noStrike">
              <a:latin typeface="Arial"/>
            </a:endParaRPr>
          </a:p>
          <a:p>
            <a:pPr lvl="1" marL="800640" indent="-3427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Gaze Info, from eye-tracking device</a:t>
            </a:r>
            <a:endParaRPr b="0" lang="en-US" sz="1600" spc="-1" strike="noStrike">
              <a:latin typeface="Arial"/>
            </a:endParaRPr>
          </a:p>
          <a:p>
            <a:pPr marL="270000" indent="-2692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Other Datasets (GTEA Gaze+, Ego4D)</a:t>
            </a:r>
            <a:endParaRPr b="0" lang="en-US" sz="1800" spc="-1" strike="noStrike"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731880" y="260280"/>
            <a:ext cx="1072764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Agenda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731880" y="1413000"/>
            <a:ext cx="1072764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539640" indent="-5389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Feature List</a:t>
            </a:r>
            <a:endParaRPr b="0" lang="en-US" sz="1800" spc="-1" strike="noStrike">
              <a:latin typeface="Arial"/>
            </a:endParaRPr>
          </a:p>
          <a:p>
            <a:pPr marL="539640" indent="-5389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Work by far and ToDo</a:t>
            </a:r>
            <a:endParaRPr b="0" lang="en-US" sz="1800" spc="-1" strike="noStrike">
              <a:latin typeface="Arial"/>
            </a:endParaRPr>
          </a:p>
          <a:p>
            <a:pPr marL="539640" indent="-5389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Collection</a:t>
            </a:r>
            <a:endParaRPr b="0" lang="en-US" sz="1800" spc="-1" strike="noStrike">
              <a:latin typeface="Arial"/>
            </a:endParaRPr>
          </a:p>
          <a:p>
            <a:pPr marL="539640" indent="-5389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Research Work for gaze estimation model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2171880" y="6522480"/>
            <a:ext cx="71992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Organisationseinheit verbal – STRENG VERTRAULICH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10473840" y="6522480"/>
            <a:ext cx="6112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fld id="{3C9F3429-9AB1-413D-90D0-6EA1C7C4AC1A}" type="datetime1">
              <a:rPr b="0" lang="de-CH" sz="800" spc="-1" strike="noStrike">
                <a:solidFill>
                  <a:srgbClr val="000000"/>
                </a:solidFill>
                <a:latin typeface="Arial"/>
                <a:ea typeface="DejaVu Sans"/>
              </a:rPr>
              <a:t>24.11.2022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11137680" y="6522480"/>
            <a:ext cx="32184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21474FCB-AF7C-400A-839A-B4028E72242F}" type="slidenum">
              <a:rPr b="0" lang="de-CH" sz="8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731880" y="260280"/>
            <a:ext cx="1072764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What can be fed into network?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731880" y="1413000"/>
            <a:ext cx="1072764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70000" indent="-2692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Raw Data</a:t>
            </a:r>
            <a:endParaRPr b="0" lang="en-US" sz="1800" spc="-1" strike="noStrike">
              <a:latin typeface="Arial"/>
            </a:endParaRPr>
          </a:p>
          <a:p>
            <a:pPr lvl="1" marL="538200" indent="-2707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3D mesh of the scene</a:t>
            </a:r>
            <a:endParaRPr b="0" lang="en-US" sz="1800" spc="-1" strike="noStrike">
              <a:latin typeface="Arial"/>
            </a:endParaRPr>
          </a:p>
          <a:p>
            <a:pPr lvl="1" marL="538200" indent="-2707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Raw RGB-Videos (including gaze fixations)</a:t>
            </a:r>
            <a:endParaRPr b="0" lang="en-US" sz="1800" spc="-1" strike="noStrike">
              <a:latin typeface="Arial"/>
            </a:endParaRPr>
          </a:p>
          <a:p>
            <a:pPr lvl="1" marL="538200" indent="-2707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Intrinsic Parameters</a:t>
            </a:r>
            <a:endParaRPr b="0" lang="en-US" sz="1800" spc="-1" strike="noStrike">
              <a:latin typeface="Arial"/>
            </a:endParaRPr>
          </a:p>
          <a:p>
            <a:pPr lvl="1" marL="538200" indent="-2707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(Estimated) Extrinsic Parameters</a:t>
            </a:r>
            <a:endParaRPr b="0" lang="en-US" sz="1800" spc="-1" strike="noStrike">
              <a:latin typeface="Arial"/>
            </a:endParaRPr>
          </a:p>
          <a:p>
            <a:pPr marL="270000" indent="-2692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Extractable featrures </a:t>
            </a:r>
            <a:endParaRPr b="0" lang="en-US" sz="1800" spc="-1" strike="noStrike">
              <a:latin typeface="Arial"/>
            </a:endParaRPr>
          </a:p>
          <a:p>
            <a:pPr lvl="1" marL="538200" indent="-2707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Depth Map (ray casting)</a:t>
            </a:r>
            <a:endParaRPr b="0" lang="en-US" sz="1800" spc="-1" strike="noStrike">
              <a:latin typeface="Arial"/>
            </a:endParaRPr>
          </a:p>
          <a:p>
            <a:pPr lvl="1" marL="538200" indent="-2707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Stacked Optical Flow (2D) (dense flow tool)</a:t>
            </a:r>
            <a:endParaRPr b="0" lang="en-US" sz="1800" spc="-1" strike="noStrike">
              <a:latin typeface="Arial"/>
            </a:endParaRPr>
          </a:p>
          <a:p>
            <a:pPr lvl="1" marL="538200" indent="-2707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Saliency Map (2D</a:t>
            </a:r>
            <a:r>
              <a:rPr b="0" i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) (</a:t>
            </a: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Gunner Farneback's algorithm</a:t>
            </a:r>
            <a:r>
              <a:rPr b="0" i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 lvl="1" marL="538200" indent="-2707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3D Saliency Map</a:t>
            </a:r>
            <a:endParaRPr b="0" lang="en-US" sz="1800" spc="-1" strike="noStrike">
              <a:latin typeface="Arial"/>
            </a:endParaRPr>
          </a:p>
          <a:p>
            <a:pPr lvl="1" marL="538200" indent="-2707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Object Detection and Tracking (2D + 3D) </a:t>
            </a:r>
            <a:endParaRPr b="0" lang="en-US" sz="1800" spc="-1" strike="noStrike">
              <a:latin typeface="Arial"/>
            </a:endParaRPr>
          </a:p>
          <a:p>
            <a:pPr lvl="2" marL="810000" indent="-269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Supervised learning (if ground truth object label can be manually annotated on the scene)</a:t>
            </a:r>
            <a:endParaRPr b="0" lang="en-US" sz="1800" spc="-1" strike="noStrike">
              <a:latin typeface="Arial"/>
            </a:endParaRPr>
          </a:p>
          <a:p>
            <a:pPr lvl="2" marL="810000" indent="-269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Self-supervised learning</a:t>
            </a:r>
            <a:endParaRPr b="0" lang="en-US" sz="1800" spc="-1" strike="noStrike">
              <a:latin typeface="Arial"/>
            </a:endParaRPr>
          </a:p>
          <a:p>
            <a:pPr lvl="2" marL="810000" indent="-269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Final annotations of the object can be fed into network for gaze estimation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2171880" y="6522480"/>
            <a:ext cx="53992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Organisationseinheit verbal – STRENG VERTRAULICH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0473840" y="6522480"/>
            <a:ext cx="6112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fld id="{62EDF4D3-05BD-47A8-B2EE-9E24D9F8E419}" type="datetime1">
              <a:rPr b="0" lang="de-CH" sz="800" spc="-1" strike="noStrike">
                <a:solidFill>
                  <a:srgbClr val="000000"/>
                </a:solidFill>
                <a:latin typeface="Arial"/>
                <a:ea typeface="DejaVu Sans"/>
              </a:rPr>
              <a:t>24.11.2022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11137680" y="6522480"/>
            <a:ext cx="32184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55F39AE1-05BC-4B8C-AA0E-0B73A98ADDFC}" type="slidenum">
              <a:rPr b="0" lang="de-CH" sz="8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731880" y="260280"/>
            <a:ext cx="1072764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Work by far and ToDo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31880" y="1413000"/>
            <a:ext cx="1072764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70000" indent="-2692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Pixelwise RGB image registration on the 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mesh</a:t>
            </a:r>
            <a:endParaRPr b="0" lang="en-US" sz="1800" spc="-1" strike="noStrike">
              <a:latin typeface="Arial"/>
            </a:endParaRPr>
          </a:p>
          <a:p>
            <a:pPr marL="270000" indent="-2692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Depth map extraction</a:t>
            </a:r>
            <a:endParaRPr b="0" lang="en-US" sz="1800" spc="-1" strike="noStrike">
              <a:latin typeface="Arial"/>
            </a:endParaRPr>
          </a:p>
          <a:p>
            <a:pPr marL="270000" indent="-2692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Feature-based Saliency Map extraction from rgb-image</a:t>
            </a:r>
            <a:endParaRPr b="0" lang="en-US" sz="1800" spc="-1" strike="noStrike">
              <a:latin typeface="Arial"/>
            </a:endParaRPr>
          </a:p>
          <a:p>
            <a:pPr marL="270000" indent="-2692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Optical Flow from raw video</a:t>
            </a:r>
            <a:endParaRPr b="0" lang="en-US" sz="1800" spc="-1" strike="noStrike">
              <a:latin typeface="Arial"/>
            </a:endParaRPr>
          </a:p>
          <a:p>
            <a:pPr marL="270000" indent="-2692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Research work</a:t>
            </a:r>
            <a:endParaRPr b="0" lang="en-US" sz="1800" spc="-1" strike="noStrike">
              <a:latin typeface="Arial"/>
            </a:endParaRPr>
          </a:p>
          <a:p>
            <a:pPr lvl="1" marL="538200" indent="-2707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Gaze Estimation Model </a:t>
            </a:r>
            <a:endParaRPr b="0" lang="en-US" sz="1800" spc="-1" strike="noStrike">
              <a:latin typeface="Arial"/>
            </a:endParaRPr>
          </a:p>
          <a:p>
            <a:pPr lvl="2" marL="810000" indent="-269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Coding for training on my custom dataset  (not finished)</a:t>
            </a:r>
            <a:endParaRPr b="0" lang="en-US" sz="1800" spc="-1" strike="noStrike">
              <a:latin typeface="Arial"/>
            </a:endParaRPr>
          </a:p>
          <a:p>
            <a:pPr lvl="2" marL="810000" indent="-269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Parameter tuning (they use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EGTEA Gaze+ and Ego4D but I don’t have access to both dataset, simply first list the parameter set that could be tuned</a:t>
            </a: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 lvl="2" marL="810000" indent="-269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Resource (gpu) request (ask Xi for the access to remote cluster, todo)</a:t>
            </a:r>
            <a:endParaRPr b="0" lang="en-US" sz="1800" spc="-1" strike="noStrike">
              <a:latin typeface="Arial"/>
            </a:endParaRPr>
          </a:p>
          <a:p>
            <a:pPr lvl="1" marL="538200" indent="-2707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Object Detection Module</a:t>
            </a:r>
            <a:endParaRPr b="0" lang="en-US" sz="1800" spc="-1" strike="noStrike">
              <a:latin typeface="Arial"/>
            </a:endParaRPr>
          </a:p>
          <a:p>
            <a:pPr lvl="2" marL="810000" indent="-269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Dataset: ARKit Scenes (Indoor dataset from Iphon 3D Scanner App, input from  Francis) </a:t>
            </a:r>
            <a:endParaRPr b="0" lang="en-US" sz="1800" spc="-1" strike="noStrike">
              <a:latin typeface="Arial"/>
            </a:endParaRPr>
          </a:p>
          <a:p>
            <a:pPr lvl="2" marL="810000" indent="-269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Integration with Gaze Estimation Model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2171880" y="6522480"/>
            <a:ext cx="53992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Organisationseinheit verbal – STRENG VERTRAULICH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10473840" y="6522480"/>
            <a:ext cx="6112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fld id="{7D44A853-F036-491C-B951-6C34065E9D3E}" type="datetime1">
              <a:rPr b="0" lang="de-CH" sz="800" spc="-1" strike="noStrike">
                <a:solidFill>
                  <a:srgbClr val="000000"/>
                </a:solidFill>
                <a:latin typeface="Arial"/>
                <a:ea typeface="DejaVu Sans"/>
              </a:rPr>
              <a:t>24.11.2022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11137680" y="6522480"/>
            <a:ext cx="32184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A5EFE93C-955C-42A6-AF19-EDD00C70309C}" type="slidenum">
              <a:rPr b="0" lang="de-CH" sz="8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731880" y="260280"/>
            <a:ext cx="1072764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Data Collection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2171880" y="6522480"/>
            <a:ext cx="53992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Organisationseinheit verbal – STRENG VERTRAULICH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10473840" y="6522480"/>
            <a:ext cx="6112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fld id="{CB6590CC-D34F-4E56-A8EF-B309BC97A868}" type="datetime1">
              <a:rPr b="0" lang="de-CH" sz="800" spc="-1" strike="noStrike">
                <a:solidFill>
                  <a:srgbClr val="000000"/>
                </a:solidFill>
                <a:latin typeface="Arial"/>
                <a:ea typeface="DejaVu Sans"/>
              </a:rPr>
              <a:t>24.11.2022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11137680" y="6522480"/>
            <a:ext cx="32184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3818C8CD-8F2B-420B-8920-B387DA95896C}" type="slidenum">
              <a:rPr b="0" lang="de-CH" sz="8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570600" y="1377720"/>
            <a:ext cx="10727640" cy="49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70000" indent="-2692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Necessary Data</a:t>
            </a:r>
            <a:endParaRPr b="0" lang="en-US" sz="1800" spc="-1" strike="noStrike">
              <a:latin typeface="Arial"/>
            </a:endParaRPr>
          </a:p>
          <a:p>
            <a:pPr lvl="1" marL="538200" indent="-2707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RGB Video automatically recorded by the eye-tracking device</a:t>
            </a:r>
            <a:endParaRPr b="0" lang="en-US" sz="1800" spc="-1" strike="noStrike">
              <a:latin typeface="Arial"/>
            </a:endParaRPr>
          </a:p>
          <a:p>
            <a:pPr lvl="1" marL="538200" indent="-2707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Dense 3D Mesh of the scene</a:t>
            </a:r>
            <a:endParaRPr b="0" lang="en-US" sz="1800" spc="-1" strike="noStrike">
              <a:latin typeface="Arial"/>
            </a:endParaRPr>
          </a:p>
          <a:p>
            <a:pPr lvl="2" marL="810000" indent="-269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Using SfM-based tool to reconstrcut the mesh (e.g. colmap)</a:t>
            </a:r>
            <a:endParaRPr b="0" lang="en-US" sz="1800" spc="-1" strike="noStrike">
              <a:latin typeface="Arial"/>
            </a:endParaRPr>
          </a:p>
          <a:p>
            <a:pPr lvl="2" marL="810000" indent="-269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Scan the scene by a Lidar-based device</a:t>
            </a:r>
            <a:endParaRPr b="0" lang="en-US" sz="1800" spc="-1" strike="noStrike">
              <a:latin typeface="Arial"/>
            </a:endParaRPr>
          </a:p>
          <a:p>
            <a:pPr lvl="2" marL="810000" indent="-269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Utilization of the extrinsic paramters (calibration with help of markers in the scene)</a:t>
            </a:r>
            <a:endParaRPr b="0" lang="en-US" sz="1800" spc="-1" strike="noStrike">
              <a:latin typeface="Arial"/>
            </a:endParaRPr>
          </a:p>
          <a:p>
            <a:pPr lvl="2" marL="810000" indent="-269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Registration of gaze target on 3D mesh as baseline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70000" indent="-2692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Optional Data</a:t>
            </a:r>
            <a:endParaRPr b="0" lang="en-US" sz="1800" spc="-1" strike="noStrike">
              <a:latin typeface="Arial"/>
            </a:endParaRPr>
          </a:p>
          <a:p>
            <a:pPr lvl="1" marL="538200" indent="-2707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3D oriented bounding boxes for 17 categories of room-defining furniture (manally annotate with some toolkit or software, e.g. 3D Bat, MeshLab, …)</a:t>
            </a:r>
            <a:endParaRPr b="0" lang="en-US" sz="1800" spc="-1" strike="noStrike">
              <a:latin typeface="Arial"/>
            </a:endParaRPr>
          </a:p>
          <a:p>
            <a:pPr lvl="1" marL="538200" indent="-2707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Pupil, Eye movments, Iris… for further gaze-related tasks (The Toolkit </a:t>
            </a:r>
            <a:r>
              <a:rPr b="0" lang="de-CH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Pistol</a:t>
            </a: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is for Pupil Invisible and is able to extract those attributes, but the toolkit is not public yet)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31880" y="260280"/>
            <a:ext cx="1072764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Gaze Prediction Model: Attention Transition (ECCV2018)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0473840" y="6522480"/>
            <a:ext cx="6112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fld id="{09E42D93-412E-4009-A002-F465933A32AD}" type="datetime1">
              <a:rPr b="0" lang="de-CH" sz="800" spc="-1" strike="noStrike">
                <a:solidFill>
                  <a:srgbClr val="000000"/>
                </a:solidFill>
                <a:latin typeface="Arial"/>
                <a:ea typeface="DejaVu Sans"/>
              </a:rPr>
              <a:t>24.11.2022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2171880" y="6522480"/>
            <a:ext cx="53992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Organisationseinheit verbal – STRENG VERTRAULICH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11137680" y="6522480"/>
            <a:ext cx="32184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A5836BA8-0363-443C-BC3E-0CDF1480DA2B}" type="slidenum">
              <a:rPr b="0" lang="de-CH" sz="8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pic>
        <p:nvPicPr>
          <p:cNvPr id="190" name="Grafik 6" descr=""/>
          <p:cNvPicPr/>
          <p:nvPr/>
        </p:nvPicPr>
        <p:blipFill>
          <a:blip r:embed="rId1"/>
          <a:stretch/>
        </p:blipFill>
        <p:spPr>
          <a:xfrm>
            <a:off x="310320" y="3503880"/>
            <a:ext cx="7882920" cy="2861640"/>
          </a:xfrm>
          <a:prstGeom prst="rect">
            <a:avLst/>
          </a:prstGeom>
          <a:ln>
            <a:noFill/>
          </a:ln>
        </p:spPr>
      </p:pic>
      <p:sp>
        <p:nvSpPr>
          <p:cNvPr id="191" name="CustomShape 5"/>
          <p:cNvSpPr/>
          <p:nvPr/>
        </p:nvSpPr>
        <p:spPr>
          <a:xfrm>
            <a:off x="8254800" y="3771000"/>
            <a:ext cx="3565080" cy="24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Hybrid-Model with saliency and attention map prediction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Task-dependet attention transition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Late Fusion Module for Attention and Saliency Map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Distance-based binary cross entropy loss (down weight the loss of estimation due to the noise of gaze)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2" name="CustomShape 6"/>
          <p:cNvSpPr/>
          <p:nvPr/>
        </p:nvSpPr>
        <p:spPr>
          <a:xfrm>
            <a:off x="3471840" y="5007600"/>
            <a:ext cx="174240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100" spc="-1" strike="noStrike">
                <a:solidFill>
                  <a:srgbClr val="ff0000"/>
                </a:solidFill>
                <a:latin typeface="Arial"/>
                <a:ea typeface="DejaVu Sans"/>
              </a:rPr>
              <a:t>3D conv + pooling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1632600" y="3215880"/>
            <a:ext cx="49190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Learn the channel weights for next fixation 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94" name="Grafik 29" descr=""/>
          <p:cNvPicPr/>
          <p:nvPr/>
        </p:nvPicPr>
        <p:blipFill>
          <a:blip r:embed="rId2"/>
          <a:srcRect l="0" t="0" r="1305" b="0"/>
          <a:stretch/>
        </p:blipFill>
        <p:spPr>
          <a:xfrm>
            <a:off x="407880" y="773280"/>
            <a:ext cx="6356520" cy="2360160"/>
          </a:xfrm>
          <a:prstGeom prst="rect">
            <a:avLst/>
          </a:prstGeom>
          <a:ln cap="sq" w="88920">
            <a:solidFill>
              <a:srgbClr val="ffffff"/>
            </a:solidFill>
            <a:miter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5" name="CustomShape 8"/>
          <p:cNvSpPr/>
          <p:nvPr/>
        </p:nvSpPr>
        <p:spPr>
          <a:xfrm>
            <a:off x="6962040" y="656640"/>
            <a:ext cx="4919040" cy="30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b0f0"/>
              </a:buClr>
              <a:buFont typeface="Arial"/>
              <a:buChar char="•"/>
            </a:pPr>
            <a:r>
              <a:rPr b="0" lang="de-DE" sz="1400" spc="-1" strike="noStrike">
                <a:solidFill>
                  <a:srgbClr val="00b0f0"/>
                </a:solidFill>
                <a:latin typeface="Arial"/>
                <a:ea typeface="DejaVu Sans"/>
              </a:rPr>
              <a:t>Fixation State Predictor </a:t>
            </a: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estimates a probability score of gaze fixation (f_t) in range of [0, 1]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b="0" lang="de-DE" sz="1400" spc="-1" strike="noStrike">
                <a:solidFill>
                  <a:srgbClr val="00b050"/>
                </a:solidFill>
                <a:latin typeface="Arial"/>
                <a:ea typeface="DejaVu Sans"/>
              </a:rPr>
              <a:t>Channel weight extractor </a:t>
            </a: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croped the previous features map with projected gaze position and average the value of each channel (get a 1-dimensional weight vector 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c000"/>
              </a:buClr>
              <a:buFont typeface="Arial"/>
              <a:buChar char="•"/>
            </a:pPr>
            <a:r>
              <a:rPr b="0" lang="de-DE" sz="1400" spc="-1" strike="noStrike">
                <a:solidFill>
                  <a:srgbClr val="ffc000"/>
                </a:solidFill>
                <a:latin typeface="Arial"/>
                <a:ea typeface="DejaVu Sans"/>
              </a:rPr>
              <a:t>LSTM-based weight predictor </a:t>
            </a: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linearly combines the original and anticipated weight, weighted by the probability score of gaze fixation </a:t>
            </a:r>
            <a:r>
              <a:rPr b="0" lang="de-DE" sz="14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 weight vector of the current frame (w_t) (Attention transition)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Weighted sum of latent representation </a:t>
            </a:r>
            <a:r>
              <a:rPr b="0" lang="de-DE" sz="14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Attention Map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731880" y="260280"/>
            <a:ext cx="1072764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Gaze Prediction via Global-Local Correlation (BMVC2022) (source code not published yet)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0473840" y="6522480"/>
            <a:ext cx="6112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fld id="{DA10AFAB-63D5-4E01-9D63-27D161B80312}" type="datetime1">
              <a:rPr b="0" lang="de-CH" sz="800" spc="-1" strike="noStrike">
                <a:solidFill>
                  <a:srgbClr val="000000"/>
                </a:solidFill>
                <a:latin typeface="Arial"/>
                <a:ea typeface="DejaVu Sans"/>
              </a:rPr>
              <a:t>24.11.2022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2171880" y="6522480"/>
            <a:ext cx="53992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Organisationseinheit verbal – STRENG VERTRAULICH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11137680" y="6522480"/>
            <a:ext cx="32184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DCCD2C0F-B845-4B52-9984-6607A52BF0A4}" type="slidenum">
              <a:rPr b="0" lang="de-CH" sz="8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pic>
        <p:nvPicPr>
          <p:cNvPr id="200" name="Grafik 7" descr=""/>
          <p:cNvPicPr/>
          <p:nvPr/>
        </p:nvPicPr>
        <p:blipFill>
          <a:blip r:embed="rId1"/>
          <a:stretch/>
        </p:blipFill>
        <p:spPr>
          <a:xfrm>
            <a:off x="260280" y="1160280"/>
            <a:ext cx="7367400" cy="4039560"/>
          </a:xfrm>
          <a:prstGeom prst="rect">
            <a:avLst/>
          </a:prstGeom>
          <a:ln>
            <a:noFill/>
          </a:ln>
        </p:spPr>
      </p:pic>
      <p:sp>
        <p:nvSpPr>
          <p:cNvPr id="201" name="CustomShape 5"/>
          <p:cNvSpPr/>
          <p:nvPr/>
        </p:nvSpPr>
        <p:spPr>
          <a:xfrm>
            <a:off x="7798680" y="1720800"/>
            <a:ext cx="4154400" cy="33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ff0000"/>
                </a:solidFill>
                <a:latin typeface="Arial"/>
                <a:ea typeface="DejaVu Sans"/>
              </a:rPr>
              <a:t>Visual Token Embedding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extracts N local Tokens and 1 global Token from input video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b7f1ff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b7f1ff"/>
                </a:solidFill>
                <a:latin typeface="Arial"/>
                <a:ea typeface="DejaVu Sans"/>
              </a:rPr>
              <a:t>Transformer Encoder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consists of Multi-Head Self Attention Module 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92d05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92d050"/>
                </a:solidFill>
                <a:latin typeface="Arial"/>
                <a:ea typeface="DejaVu Sans"/>
              </a:rPr>
              <a:t>GLC Module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computes the correlation matrix (only considering the correlation score between global and local Tokens)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c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ffc000"/>
                </a:solidFill>
                <a:latin typeface="Arial"/>
                <a:ea typeface="DejaVu Sans"/>
              </a:rPr>
              <a:t>Transformer Decoder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has the similar (inverse) structure as the encoder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2" name="Grafik 11" descr=""/>
          <p:cNvPicPr/>
          <p:nvPr/>
        </p:nvPicPr>
        <p:blipFill>
          <a:blip r:embed="rId2"/>
          <a:stretch/>
        </p:blipFill>
        <p:spPr>
          <a:xfrm>
            <a:off x="6824160" y="5506920"/>
            <a:ext cx="5129280" cy="708840"/>
          </a:xfrm>
          <a:prstGeom prst="rect">
            <a:avLst/>
          </a:prstGeom>
          <a:ln>
            <a:noFill/>
          </a:ln>
        </p:spPr>
      </p:pic>
      <p:pic>
        <p:nvPicPr>
          <p:cNvPr id="203" name="Grafik 13" descr=""/>
          <p:cNvPicPr/>
          <p:nvPr/>
        </p:nvPicPr>
        <p:blipFill>
          <a:blip r:embed="rId3"/>
          <a:stretch/>
        </p:blipFill>
        <p:spPr>
          <a:xfrm>
            <a:off x="770760" y="5163840"/>
            <a:ext cx="5905800" cy="125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731880" y="260280"/>
            <a:ext cx="1072764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Results of prior work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10473840" y="6522480"/>
            <a:ext cx="6112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fld id="{209135CC-3DF2-4B69-BBE0-03060F6FD250}" type="datetime1">
              <a:rPr b="0" lang="de-CH" sz="800" spc="-1" strike="noStrike">
                <a:solidFill>
                  <a:srgbClr val="000000"/>
                </a:solidFill>
                <a:latin typeface="Arial"/>
                <a:ea typeface="DejaVu Sans"/>
              </a:rPr>
              <a:t>24.11.2022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2171880" y="6522480"/>
            <a:ext cx="53992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Organisationseinheit verbal – STRENG VERTRAULICH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11137680" y="6522480"/>
            <a:ext cx="32184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B7F1A92A-E756-4468-B059-2A6F65A295CF}" type="slidenum">
              <a:rPr b="0" lang="de-CH" sz="8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grpSp>
        <p:nvGrpSpPr>
          <p:cNvPr id="208" name="Group 5"/>
          <p:cNvGrpSpPr/>
          <p:nvPr/>
        </p:nvGrpSpPr>
        <p:grpSpPr>
          <a:xfrm>
            <a:off x="208080" y="1870560"/>
            <a:ext cx="4398840" cy="2868120"/>
            <a:chOff x="208080" y="1870560"/>
            <a:chExt cx="4398840" cy="2868120"/>
          </a:xfrm>
        </p:grpSpPr>
        <p:pic>
          <p:nvPicPr>
            <p:cNvPr id="209" name="Grafik 7" descr=""/>
            <p:cNvPicPr/>
            <p:nvPr/>
          </p:nvPicPr>
          <p:blipFill>
            <a:blip r:embed="rId1"/>
            <a:stretch/>
          </p:blipFill>
          <p:spPr>
            <a:xfrm>
              <a:off x="208080" y="1870560"/>
              <a:ext cx="4398840" cy="286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0" name="CustomShape 6"/>
            <p:cNvSpPr/>
            <p:nvPr/>
          </p:nvSpPr>
          <p:spPr>
            <a:xfrm>
              <a:off x="321480" y="3823200"/>
              <a:ext cx="4099320" cy="195480"/>
            </a:xfrm>
            <a:prstGeom prst="rect">
              <a:avLst/>
            </a:prstGeom>
            <a:noFill/>
            <a:ln w="2844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" name="CustomShape 7"/>
            <p:cNvSpPr/>
            <p:nvPr/>
          </p:nvSpPr>
          <p:spPr>
            <a:xfrm>
              <a:off x="321480" y="4478400"/>
              <a:ext cx="4099320" cy="195480"/>
            </a:xfrm>
            <a:prstGeom prst="rect">
              <a:avLst/>
            </a:prstGeom>
            <a:noFill/>
            <a:ln w="2844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212" name="Grafik 10" descr=""/>
          <p:cNvPicPr/>
          <p:nvPr/>
        </p:nvPicPr>
        <p:blipFill>
          <a:blip r:embed="rId2"/>
          <a:stretch/>
        </p:blipFill>
        <p:spPr>
          <a:xfrm>
            <a:off x="4607640" y="2669040"/>
            <a:ext cx="7508520" cy="3158640"/>
          </a:xfrm>
          <a:prstGeom prst="rect">
            <a:avLst/>
          </a:prstGeom>
          <a:ln>
            <a:noFill/>
          </a:ln>
        </p:spPr>
      </p:pic>
      <p:sp>
        <p:nvSpPr>
          <p:cNvPr id="213" name="CustomShape 8"/>
          <p:cNvSpPr/>
          <p:nvPr/>
        </p:nvSpPr>
        <p:spPr>
          <a:xfrm>
            <a:off x="5362200" y="1131840"/>
            <a:ext cx="455364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 words for gaze estimation model (no 3D input):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Temporal + Spatial Features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Transformer (Self-Attention Module)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Multi-Scale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731880" y="260280"/>
            <a:ext cx="1072764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de-CH" sz="2600" spc="-1" strike="noStrike">
                <a:solidFill>
                  <a:srgbClr val="000000"/>
                </a:solidFill>
                <a:latin typeface="Arial"/>
                <a:ea typeface="DejaVu Sans"/>
              </a:rPr>
              <a:t>What features might help for gaze fixation?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2171880" y="6522480"/>
            <a:ext cx="53992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Organisationseinheit verbal – STRENG VERTRAULICH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10473840" y="6522480"/>
            <a:ext cx="6112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fld id="{C9F0FF5B-C10A-4899-9914-0CA16EF65B60}" type="datetime1">
              <a:rPr b="0" lang="de-CH" sz="800" spc="-1" strike="noStrike">
                <a:solidFill>
                  <a:srgbClr val="000000"/>
                </a:solidFill>
                <a:latin typeface="Arial"/>
                <a:ea typeface="DejaVu Sans"/>
              </a:rPr>
              <a:t>24.11.2022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11137680" y="6522480"/>
            <a:ext cx="32184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6D592278-048E-4242-AE79-4C4C19EF6BB4}" type="slidenum">
              <a:rPr b="0" lang="de-CH" sz="8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523800" y="1160280"/>
            <a:ext cx="3967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Objects that human pays attention to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9" name="Grafik 9" descr=""/>
          <p:cNvPicPr/>
          <p:nvPr/>
        </p:nvPicPr>
        <p:blipFill>
          <a:blip r:embed="rId1"/>
          <a:stretch/>
        </p:blipFill>
        <p:spPr>
          <a:xfrm>
            <a:off x="5222520" y="1475640"/>
            <a:ext cx="5556600" cy="2098440"/>
          </a:xfrm>
          <a:prstGeom prst="rect">
            <a:avLst/>
          </a:prstGeom>
          <a:ln>
            <a:noFill/>
          </a:ln>
        </p:spPr>
      </p:pic>
      <p:sp>
        <p:nvSpPr>
          <p:cNvPr id="220" name="CustomShape 6"/>
          <p:cNvSpPr/>
          <p:nvPr/>
        </p:nvSpPr>
        <p:spPr>
          <a:xfrm>
            <a:off x="384120" y="1529640"/>
            <a:ext cx="6093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GB" sz="900" spc="-1" strike="noStrike">
                <a:solidFill>
                  <a:srgbClr val="222222"/>
                </a:solidFill>
                <a:latin typeface="Arial"/>
                <a:ea typeface="DejaVu Sans"/>
              </a:rPr>
              <a:t>Li K, DeTone D, Chen Y F S, et al. ODAM: Object Detection, Association, and Mapping using Posed RGB Video[C]//Proceedings of the IEEE/CVF International Conference on Computer Vision. 2021: 5998-6008.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221" name="Picture 2" descr=""/>
          <p:cNvPicPr/>
          <p:nvPr/>
        </p:nvPicPr>
        <p:blipFill>
          <a:blip r:embed="rId2"/>
          <a:stretch/>
        </p:blipFill>
        <p:spPr>
          <a:xfrm>
            <a:off x="4693680" y="3943800"/>
            <a:ext cx="5991840" cy="2037960"/>
          </a:xfrm>
          <a:prstGeom prst="rect">
            <a:avLst/>
          </a:prstGeom>
          <a:ln>
            <a:noFill/>
          </a:ln>
        </p:spPr>
      </p:pic>
      <p:sp>
        <p:nvSpPr>
          <p:cNvPr id="222" name="CustomShape 7"/>
          <p:cNvSpPr/>
          <p:nvPr/>
        </p:nvSpPr>
        <p:spPr>
          <a:xfrm>
            <a:off x="624600" y="3574440"/>
            <a:ext cx="3967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Graph-based scene context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8"/>
          <p:cNvSpPr/>
          <p:nvPr/>
        </p:nvSpPr>
        <p:spPr>
          <a:xfrm>
            <a:off x="290880" y="3969720"/>
            <a:ext cx="4094280" cy="5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GB" sz="900" spc="-1" strike="noStrike">
                <a:solidFill>
                  <a:srgbClr val="222222"/>
                </a:solidFill>
                <a:latin typeface="Arial"/>
                <a:ea typeface="DejaVu Sans"/>
              </a:rPr>
              <a:t>Xu D, Zhu Y, Choy C B, et al. Scene graph generation by iterative message passing[C]//Proceedings of the IEEE conference on computer vision and pattern recognition. 2017: 5410-5419.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SP_Status</Template>
  <TotalTime>100</TotalTime>
  <Application>LibreOffice/6.4.7.2$Linux_X86_64 LibreOffice_project/40$Build-2</Application>
  <Words>830</Words>
  <Paragraphs>118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2022-11-09T20:01:13Z</dcterms:created>
  <dc:creator>Yang  Bin</dc:creator>
  <dc:description/>
  <dc:language>en-US</dc:language>
  <cp:lastModifiedBy/>
  <dcterms:modified xsi:type="dcterms:W3CDTF">2022-11-24T15:49:58Z</dcterms:modified>
  <cp:revision>48</cp:revision>
  <dc:subject/>
  <dc:title>Hier steht der Titel der 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