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93" r:id="rId3"/>
    <p:sldId id="391" r:id="rId4"/>
    <p:sldId id="381" r:id="rId5"/>
    <p:sldId id="350" r:id="rId6"/>
    <p:sldId id="373" r:id="rId7"/>
    <p:sldId id="351" r:id="rId8"/>
    <p:sldId id="354" r:id="rId9"/>
    <p:sldId id="368" r:id="rId10"/>
    <p:sldId id="369" r:id="rId11"/>
    <p:sldId id="370" r:id="rId12"/>
    <p:sldId id="372" r:id="rId13"/>
    <p:sldId id="35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6930" autoAdjust="0"/>
    <p:restoredTop sz="97446" autoAdjust="0"/>
  </p:normalViewPr>
  <p:slideViewPr>
    <p:cSldViewPr snapToGrid="0">
      <p:cViewPr varScale="1">
        <p:scale>
          <a:sx n="122" d="100"/>
          <a:sy n="122" d="100"/>
        </p:scale>
        <p:origin x="230" y="96"/>
      </p:cViewPr>
      <p:guideLst/>
    </p:cSldViewPr>
  </p:slideViewPr>
  <p:outlineViewPr>
    <p:cViewPr>
      <p:scale>
        <a:sx n="33" d="100"/>
        <a:sy n="33" d="100"/>
      </p:scale>
      <p:origin x="0" y="-1437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1BABF6-1FAA-4A7A-86D4-58E8A1E31072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85859-0A0C-4F27-B01A-5C8453AF8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807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980F6A-4AB8-42E5-8DBD-0E99246BB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E642B6-229C-4559-A9BE-73CC5C110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E09B6D-C3C2-45DE-AFE6-1A9D46804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8D3E2-ADAE-4A8C-B23E-9BD66C57502D}" type="datetime1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90F348-50BE-4636-BD45-490438EA8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IETF 122 – CCAMP- 2025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9AB962-A9D3-48B5-BE7B-446AD242B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4C94-A207-4471-8DEF-35A6246E75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376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D5D17-0E3D-4CDE-82A2-AA50CE6D8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6A8163-6506-4A1D-B1EA-E6E3B01BB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393C04-1990-4EB1-B844-18770D3D0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DEF7-DB73-46E3-8FEA-C48081A31DF9}" type="datetime1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FC5FE5-FCD7-4120-A044-062B5EBF1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IETF 121 – CCAMP-Dublin-November 2024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136344-DB3E-4D26-9461-6EEDE5415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4C94-A207-4471-8DEF-35A6246E75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58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8B53804-00BA-4681-843F-211B7BD75F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BC5CF5-D931-4181-A901-5AC282477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809416-E625-439C-A2CA-F6D8F5534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4273F-4FFB-46AE-8858-E6508D310A7F}" type="datetime1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DEBAF7-C763-4F8F-B366-AF21AEC30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IETF 121 – CCAMP-Dublin-November 2024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E25FEB-63AC-4C20-9640-B7AAAA2F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4C94-A207-4471-8DEF-35A6246E75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090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4FA04-2420-4FD0-8BF8-F05C6DF0B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C7F2A-4C23-4E96-BB7B-0B7BA7726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74D847-772B-4CBF-92B3-86ADFAF56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03BD-FD85-4427-AB6E-8E75715202F0}" type="datetime1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601D1D-2F30-4BCC-A212-970225948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IETF 122 – CCAMP- 2025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B4F677-1D0C-4D85-B812-7914D779D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4C94-A207-4471-8DEF-35A6246E75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76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6E5FB-109B-49E5-8842-4ADAF9F3D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3ABA70-3491-4E6B-B998-46B7ECA80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E49C33-D68A-41B1-8B74-3552F2685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A324-CB27-4EF0-A17E-576B8361EB57}" type="datetime1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B64253-DF0F-4EA6-B7B9-7156DD753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IETF 122 – CCAMP- 2025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3E29DA-A944-4E86-ACB4-EF9F0B314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4C94-A207-4471-8DEF-35A6246E75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00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84E66-1D94-4BF6-855F-07326F840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1B7F38-EDEF-423E-BBD2-786BD752D8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33F9BA-1DE6-4EB7-9362-7FC97E076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94E437-EA3D-4E94-9686-1CAF12506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5A43B-36FF-4D52-9E1B-8D355C2B9C69}" type="datetime1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F59573-67AD-4EA1-B9A7-DD0EF059D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IETF 121 – CCAMP-Dublin-November 2024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F3819C-EDF4-4D67-AD61-E43DE9A79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4C94-A207-4471-8DEF-35A6246E75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198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6FAE1-4392-4639-8EA7-99F2DD27C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729EFF-79B8-4F42-9395-65728C63D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9C46BD-78A2-4595-83E8-D044CC118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CDCB17-119D-4DA6-A718-A6D9C61C9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E7BA78-F1D2-42F8-A1DC-C10B79B39F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6285A31-7D59-48B2-92BE-EC60477BF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1F54-EBFD-4850-B705-87AF951B1FD7}" type="datetime1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CED122-4939-45D5-87A8-1DF759A35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IETF 121 – CCAMP-Dublin-November 2024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819CE8-F055-47D9-9CA3-CDAD4D10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4C94-A207-4471-8DEF-35A6246E75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52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EEE0C-955B-4BAE-AFAD-38C74CEBE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AF9005-309D-4C03-9E86-66C86F8EC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C066-1348-4EE0-AC05-56E07B9A891C}" type="datetime1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09B332-DE7D-4A12-ADD6-F0FA2E65F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IETF 121 – CCAMP-Dublin-November 2024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88A2C3-664C-45E5-9529-434E4F8E3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4C94-A207-4471-8DEF-35A6246E75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400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4E6193-068E-4071-A5F5-1AD2E624B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834D9-CC65-4D75-A29D-1241B3F07C4B}" type="datetime1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48461F-51F0-4B1D-B893-F95061178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IETF 121 – CCAMP-Dublin-November 2024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72CA4B-71EF-4B65-9434-B6BF1959A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4C94-A207-4471-8DEF-35A6246E75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399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858DE-75DD-4F84-A894-7E76E0C5B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613A91-9B9B-49DA-861B-D0950805B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8DC89E-33DC-4D9A-BC53-C74A9BB3F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C1FC56-8CC4-426C-A8EF-A19913FB8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276C-8ECB-44A8-9845-4652D12500BE}" type="datetime1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A3488-1A81-482D-8BE9-6DDAE9A3C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IETF 121 – CCAMP-Dublin-November 2024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768784-EC7B-4130-ACF0-B770F748F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4C94-A207-4471-8DEF-35A6246E75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737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2F429-AA86-4CA7-AA20-042B13CBD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03D56F-30E7-427C-B300-B5D5F2BC5B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439CFA-7BE5-450E-A6C5-495C4A05C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576B7F-E834-47D3-8BD5-2C1E34ED5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7CE2-2EB0-4408-ACFD-4E4869DAD0E6}" type="datetime1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F00C97-2F3C-4DA4-A797-56EB633D0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IETF 121 – CCAMP-Dublin-November 2024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94CB4C-6B65-4FB6-BBB9-F0318FBE4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4C94-A207-4471-8DEF-35A6246E75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335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7F099F-FF40-4467-8334-F90C4438E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AE2DC2-93DE-453B-AA68-042273EAF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4C1E5D-4AD7-4BDB-ADE7-4039B5CAD1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D1FD2-A2A2-4AA9-A408-5930E1560978}" type="datetime1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731E64-4B7F-4A75-8C90-93A06E1B7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IETF 122 – CCAMP- 2025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1F1EFB-816C-4C44-A09F-E049845649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24C94-A207-4471-8DEF-35A6246E75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945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F07B61E-554C-455C-9A73-812ECE4045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400" b="1" dirty="0"/>
              <a:t>A YANG Data Model of Performance Management Streaming</a:t>
            </a:r>
            <a:br>
              <a:rPr lang="en-US" altLang="ko-KR" sz="4400" dirty="0"/>
            </a:br>
            <a:r>
              <a:rPr lang="en-US" altLang="ko-KR" sz="3600" dirty="0"/>
              <a:t>(draft-yoon-ccamp-pm-streaming-01)</a:t>
            </a:r>
            <a:br>
              <a:rPr lang="en-US" altLang="ko-KR" sz="4900" dirty="0"/>
            </a:b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6E7847-B7C5-4FB2-A2F9-F58AA915B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IETF 122 – CCAMP- 2025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DD3711-9BA1-4FFA-86FA-7A4F2FED4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4C94-A207-4471-8DEF-35A6246E758A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8" name="부제목 7">
            <a:extLst>
              <a:ext uri="{FF2B5EF4-FFF2-40B4-BE49-F238E27FC236}">
                <a16:creationId xmlns:a16="http://schemas.microsoft.com/office/drawing/2014/main" id="{D836EA67-4373-419E-9247-013BB15DFF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Bin Yeong Yoon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8111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46B05-4EC7-4233-BA03-BADC4ACE5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Periodic Notification Example</a:t>
            </a:r>
            <a:endParaRPr lang="ko-KR" altLang="en-US" b="1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339CBD-EDFB-4146-839E-8BCC62F0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IETF 122 – CCAMP- 2025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F9D448-B679-484E-9B2D-53A6C3D0A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4C94-A207-4471-8DEF-35A6246E758A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A6940A-8561-4742-A535-EEE9BFA08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990" y="1616459"/>
            <a:ext cx="9093550" cy="429338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41D9392-FCF0-4D93-A126-72E371206D99}"/>
              </a:ext>
            </a:extLst>
          </p:cNvPr>
          <p:cNvSpPr/>
          <p:nvPr/>
        </p:nvSpPr>
        <p:spPr>
          <a:xfrm>
            <a:off x="3310759" y="3663905"/>
            <a:ext cx="6735029" cy="1803576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9051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6CE7D-C270-49D1-AA00-5561F5B33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Periodic Event Subscription Example</a:t>
            </a:r>
            <a:endParaRPr lang="ko-KR" altLang="en-US" b="1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68C231-CE1C-4D19-9E89-118B623DB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IETF 122 – CCAMP- 2025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C171E3-D995-4DF8-A73E-77CE49456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4C94-A207-4471-8DEF-35A6246E758A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96ED2A3-2D71-4E0C-A162-762C37795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913" y="1690688"/>
            <a:ext cx="7956231" cy="421754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2629294-82DA-43D9-ABD0-75AC0638B0A8}"/>
              </a:ext>
            </a:extLst>
          </p:cNvPr>
          <p:cNvSpPr txBox="1">
            <a:spLocks/>
          </p:cNvSpPr>
          <p:nvPr/>
        </p:nvSpPr>
        <p:spPr>
          <a:xfrm>
            <a:off x="590124" y="1734831"/>
            <a:ext cx="2783697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ko-KR" sz="2000" dirty="0"/>
              <a:t>Subscribe to “SES” with the following conditions</a:t>
            </a:r>
          </a:p>
          <a:p>
            <a:pPr lvl="1">
              <a:lnSpc>
                <a:spcPct val="110000"/>
              </a:lnSpc>
            </a:pPr>
            <a:r>
              <a:rPr lang="en-US" altLang="ko-KR" sz="1800" dirty="0"/>
              <a:t>Thresholding event subscription</a:t>
            </a:r>
          </a:p>
          <a:p>
            <a:pPr lvl="1">
              <a:lnSpc>
                <a:spcPct val="110000"/>
              </a:lnSpc>
            </a:pPr>
            <a:r>
              <a:rPr lang="en-US" altLang="ko-KR" sz="1800" dirty="0"/>
              <a:t>Monitored PM parameter: SES</a:t>
            </a:r>
          </a:p>
          <a:p>
            <a:pPr lvl="1">
              <a:lnSpc>
                <a:spcPct val="110000"/>
              </a:lnSpc>
            </a:pPr>
            <a:r>
              <a:rPr lang="en-US" altLang="ko-KR" sz="1800" dirty="0"/>
              <a:t>Measurement method: Snapshot event (High-OOR-event)</a:t>
            </a:r>
          </a:p>
          <a:p>
            <a:pPr lvl="1">
              <a:lnSpc>
                <a:spcPct val="110000"/>
              </a:lnSpc>
            </a:pPr>
            <a:r>
              <a:rPr lang="en-US" altLang="ko-KR" sz="1800" dirty="0"/>
              <a:t>Metric value: Snapshot OOR event, event time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60C2C2-62C0-429F-8A96-E1109474FCC4}"/>
              </a:ext>
            </a:extLst>
          </p:cNvPr>
          <p:cNvSpPr/>
          <p:nvPr/>
        </p:nvSpPr>
        <p:spPr>
          <a:xfrm>
            <a:off x="4527857" y="3720662"/>
            <a:ext cx="6709804" cy="1595471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5563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6EC0A-2A90-4783-A8AE-278727033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Periodic Event Notification Example </a:t>
            </a:r>
            <a:endParaRPr lang="ko-KR" altLang="en-US" b="1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7F74DC-E4D1-4E85-949E-562ADD9C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IETF 122 – CCAMP- 2025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A3B90D-56FA-4714-A814-56E4EFFF9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4C94-A207-4471-8DEF-35A6246E758A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B37A35F-E17A-4309-80CB-536D01E5B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143" y="1841412"/>
            <a:ext cx="8230751" cy="429452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3364449-D437-4463-AE18-A04573E79433}"/>
              </a:ext>
            </a:extLst>
          </p:cNvPr>
          <p:cNvSpPr/>
          <p:nvPr/>
        </p:nvSpPr>
        <p:spPr>
          <a:xfrm>
            <a:off x="4761185" y="3720662"/>
            <a:ext cx="6476475" cy="1759432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9116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8C272-70DE-4CDA-BBDC-31EAB45F9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Future Works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E720E5-944A-4679-B0E8-D07179F32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ko-KR" dirty="0"/>
              <a:t>Proposed I-D is strictly aligned with the current version of G.7710 for streaming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Currently, support only fixed measurement intervals (15min., 24hr.) </a:t>
            </a:r>
          </a:p>
          <a:p>
            <a:pPr>
              <a:lnSpc>
                <a:spcPct val="110000"/>
              </a:lnSpc>
            </a:pPr>
            <a:r>
              <a:rPr lang="en-US" altLang="ko-KR" dirty="0"/>
              <a:t>G.7710 will be revised in ITU-T SG15 (Oct. 2025)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Will support variable measurement intervals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Need to be aligned with G.7710</a:t>
            </a:r>
          </a:p>
          <a:p>
            <a:pPr>
              <a:lnSpc>
                <a:spcPct val="110000"/>
              </a:lnSpc>
            </a:pPr>
            <a:r>
              <a:rPr lang="en-US" altLang="ko-KR" dirty="0"/>
              <a:t>More monitored PM parameters should be added to support packet networks as well as circuit networks</a:t>
            </a:r>
          </a:p>
          <a:p>
            <a:pPr>
              <a:lnSpc>
                <a:spcPct val="110000"/>
              </a:lnSpc>
            </a:pPr>
            <a:r>
              <a:rPr lang="en-US" altLang="ko-KR" dirty="0"/>
              <a:t>Update the YANG data modules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AC4E22-F13E-4F51-98CC-12E8D5499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IETF 121 – CCAMP-Dublin-November 2024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0B2B3E-001C-4D01-B6CC-3CB4C5DB3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4C94-A207-4471-8DEF-35A6246E758A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2946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4E711-6433-48CC-8997-8728B9314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PM Reporting </a:t>
            </a:r>
            <a:r>
              <a:rPr lang="en-US" altLang="ko-KR" sz="2800" b="1" dirty="0"/>
              <a:t>(ITU-T Q14/15 vs. IETF CCAMP)</a:t>
            </a:r>
            <a:endParaRPr lang="ko-KR" altLang="en-US" b="1" dirty="0"/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BCEA64CA-9EA2-4C50-98BD-68F777DDA2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5054911"/>
              </p:ext>
            </p:extLst>
          </p:nvPr>
        </p:nvGraphicFramePr>
        <p:xfrm>
          <a:off x="838200" y="1825625"/>
          <a:ext cx="9921658" cy="3662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2890">
                  <a:extLst>
                    <a:ext uri="{9D8B030D-6E8A-4147-A177-3AD203B41FA5}">
                      <a16:colId xmlns:a16="http://schemas.microsoft.com/office/drawing/2014/main" val="3842433454"/>
                    </a:ext>
                  </a:extLst>
                </a:gridCol>
                <a:gridCol w="1346548">
                  <a:extLst>
                    <a:ext uri="{9D8B030D-6E8A-4147-A177-3AD203B41FA5}">
                      <a16:colId xmlns:a16="http://schemas.microsoft.com/office/drawing/2014/main" val="1036591969"/>
                    </a:ext>
                  </a:extLst>
                </a:gridCol>
                <a:gridCol w="3241110">
                  <a:extLst>
                    <a:ext uri="{9D8B030D-6E8A-4147-A177-3AD203B41FA5}">
                      <a16:colId xmlns:a16="http://schemas.microsoft.com/office/drawing/2014/main" val="2688576011"/>
                    </a:ext>
                  </a:extLst>
                </a:gridCol>
                <a:gridCol w="3241110">
                  <a:extLst>
                    <a:ext uri="{9D8B030D-6E8A-4147-A177-3AD203B41FA5}">
                      <a16:colId xmlns:a16="http://schemas.microsoft.com/office/drawing/2014/main" val="182029104"/>
                    </a:ext>
                  </a:extLst>
                </a:gridCol>
              </a:tblGrid>
              <a:tr h="370840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Transport network management</a:t>
                      </a:r>
                    </a:p>
                    <a:p>
                      <a:pPr latinLnBrk="1"/>
                      <a:r>
                        <a:rPr lang="en-US" altLang="ko-KR" dirty="0"/>
                        <a:t>(pm collection and reporting)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ITU-T SG15, Q14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Generic function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Technology specific function requirements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2053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G.7710 (parameters, measurements and reporting)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G.876(Media:L0), G.784 (OTN:L1)</a:t>
                      </a:r>
                    </a:p>
                    <a:p>
                      <a:pPr latinLnBrk="1"/>
                      <a:r>
                        <a:rPr lang="en-US" altLang="ko-KR" dirty="0"/>
                        <a:t>G.8051(Ethernet), G.8151(MPLS-TP), MTN(G.8350), G.7721(Sync)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6082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IETF CCAMP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Core YANG data model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Technology specific YANG data model with pm reporting by importing the core YANG data model 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43274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pm-streaming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0000FF"/>
                          </a:solidFill>
                        </a:rPr>
                        <a:t>Italo’s proposal</a:t>
                      </a:r>
                      <a:endParaRPr lang="ko-KR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594352"/>
                  </a:ext>
                </a:extLst>
              </a:tr>
            </a:tbl>
          </a:graphicData>
        </a:graphic>
      </p:graphicFrame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BEC59B-82BD-4CCA-909C-B4893A627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IETF 122 – CCAMP- 2025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E36FD0-6231-4CD2-A76A-18AD7480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4C94-A207-4471-8DEF-35A6246E758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157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05848B46-BF12-4E90-94D9-9EA053F2C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385" y="4267534"/>
            <a:ext cx="2259677" cy="22206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BF7654-E4E7-4ADC-8D69-A46BE8360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IETF 122 – CCAMP- 2025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DC13F4-4410-42EB-96AF-89882A8AD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4C94-A207-4471-8DEF-35A6246E758A}" type="slidenum">
              <a:rPr lang="ko-KR" altLang="en-US" smtClean="0"/>
              <a:t>3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3465505-F0A4-4740-80F5-5B83B4CA9FD0}"/>
              </a:ext>
            </a:extLst>
          </p:cNvPr>
          <p:cNvGrpSpPr/>
          <p:nvPr/>
        </p:nvGrpSpPr>
        <p:grpSpPr>
          <a:xfrm>
            <a:off x="838200" y="1737556"/>
            <a:ext cx="3148529" cy="4733468"/>
            <a:chOff x="882410" y="2067184"/>
            <a:chExt cx="3148529" cy="4733468"/>
          </a:xfrm>
        </p:grpSpPr>
        <p:pic>
          <p:nvPicPr>
            <p:cNvPr id="8" name="Picture 235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1C97D454-D9EA-4CF2-86FC-A4176DED701C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949" y="2067184"/>
              <a:ext cx="3090990" cy="21109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E76DA34-87FC-4D2F-B1F9-6428CE5C3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2410" y="4577560"/>
              <a:ext cx="3148529" cy="193073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23644B-8F6C-4028-9E22-10A9E6FF0D38}"/>
                </a:ext>
              </a:extLst>
            </p:cNvPr>
            <p:cNvSpPr txBox="1"/>
            <p:nvPr/>
          </p:nvSpPr>
          <p:spPr>
            <a:xfrm>
              <a:off x="1791987" y="6492875"/>
              <a:ext cx="1617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</a:rPr>
                <a:t>(PM Parameters)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73EA95-A1EF-4CD2-A915-C6F541ED0D98}"/>
                </a:ext>
              </a:extLst>
            </p:cNvPr>
            <p:cNvSpPr txBox="1"/>
            <p:nvPr/>
          </p:nvSpPr>
          <p:spPr>
            <a:xfrm>
              <a:off x="1274697" y="4178156"/>
              <a:ext cx="2652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</a:rPr>
                <a:t>(PM Measurement Methods)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순서도: 수동 연산 93">
            <a:extLst>
              <a:ext uri="{FF2B5EF4-FFF2-40B4-BE49-F238E27FC236}">
                <a16:creationId xmlns:a16="http://schemas.microsoft.com/office/drawing/2014/main" id="{DEAA3BE9-610A-48D0-8CD4-6805071F6EA8}"/>
              </a:ext>
            </a:extLst>
          </p:cNvPr>
          <p:cNvSpPr/>
          <p:nvPr/>
        </p:nvSpPr>
        <p:spPr>
          <a:xfrm rot="16200000">
            <a:off x="2267579" y="3577852"/>
            <a:ext cx="4417120" cy="78451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9786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442 w 10000"/>
              <a:gd name="connsiteY3" fmla="*/ 9679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7924 w 10000"/>
              <a:gd name="connsiteY2" fmla="*/ 10000 h 10000"/>
              <a:gd name="connsiteX3" fmla="*/ 2442 w 10000"/>
              <a:gd name="connsiteY3" fmla="*/ 9679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7635 w 10000"/>
              <a:gd name="connsiteY2" fmla="*/ 10000 h 10000"/>
              <a:gd name="connsiteX3" fmla="*/ 2442 w 10000"/>
              <a:gd name="connsiteY3" fmla="*/ 9679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7635 w 10000"/>
              <a:gd name="connsiteY2" fmla="*/ 10000 h 10000"/>
              <a:gd name="connsiteX3" fmla="*/ 3097 w 10000"/>
              <a:gd name="connsiteY3" fmla="*/ 9893 h 10000"/>
              <a:gd name="connsiteX4" fmla="*/ 0 w 10000"/>
              <a:gd name="connsiteY4" fmla="*/ 0 h 10000"/>
              <a:gd name="connsiteX0" fmla="*/ 0 w 10000"/>
              <a:gd name="connsiteY0" fmla="*/ 0 h 10171"/>
              <a:gd name="connsiteX1" fmla="*/ 10000 w 10000"/>
              <a:gd name="connsiteY1" fmla="*/ 0 h 10171"/>
              <a:gd name="connsiteX2" fmla="*/ 7392 w 10000"/>
              <a:gd name="connsiteY2" fmla="*/ 10171 h 10171"/>
              <a:gd name="connsiteX3" fmla="*/ 3097 w 10000"/>
              <a:gd name="connsiteY3" fmla="*/ 9893 h 10171"/>
              <a:gd name="connsiteX4" fmla="*/ 0 w 10000"/>
              <a:gd name="connsiteY4" fmla="*/ 0 h 10171"/>
              <a:gd name="connsiteX0" fmla="*/ 0 w 10000"/>
              <a:gd name="connsiteY0" fmla="*/ 0 h 10171"/>
              <a:gd name="connsiteX1" fmla="*/ 10000 w 10000"/>
              <a:gd name="connsiteY1" fmla="*/ 0 h 10171"/>
              <a:gd name="connsiteX2" fmla="*/ 7392 w 10000"/>
              <a:gd name="connsiteY2" fmla="*/ 10171 h 10171"/>
              <a:gd name="connsiteX3" fmla="*/ 5154 w 10000"/>
              <a:gd name="connsiteY3" fmla="*/ 10063 h 10171"/>
              <a:gd name="connsiteX4" fmla="*/ 0 w 10000"/>
              <a:gd name="connsiteY4" fmla="*/ 0 h 10171"/>
              <a:gd name="connsiteX0" fmla="*/ 0 w 10000"/>
              <a:gd name="connsiteY0" fmla="*/ 0 h 10063"/>
              <a:gd name="connsiteX1" fmla="*/ 10000 w 10000"/>
              <a:gd name="connsiteY1" fmla="*/ 0 h 10063"/>
              <a:gd name="connsiteX2" fmla="*/ 5923 w 10000"/>
              <a:gd name="connsiteY2" fmla="*/ 9933 h 10063"/>
              <a:gd name="connsiteX3" fmla="*/ 5154 w 10000"/>
              <a:gd name="connsiteY3" fmla="*/ 10063 h 10063"/>
              <a:gd name="connsiteX4" fmla="*/ 0 w 10000"/>
              <a:gd name="connsiteY4" fmla="*/ 0 h 10063"/>
              <a:gd name="connsiteX0" fmla="*/ 0 w 10000"/>
              <a:gd name="connsiteY0" fmla="*/ 0 h 10640"/>
              <a:gd name="connsiteX1" fmla="*/ 10000 w 10000"/>
              <a:gd name="connsiteY1" fmla="*/ 0 h 10640"/>
              <a:gd name="connsiteX2" fmla="*/ 5923 w 10000"/>
              <a:gd name="connsiteY2" fmla="*/ 9933 h 10640"/>
              <a:gd name="connsiteX3" fmla="*/ 5469 w 10000"/>
              <a:gd name="connsiteY3" fmla="*/ 10640 h 10640"/>
              <a:gd name="connsiteX4" fmla="*/ 0 w 10000"/>
              <a:gd name="connsiteY4" fmla="*/ 0 h 10640"/>
              <a:gd name="connsiteX0" fmla="*/ 0 w 10000"/>
              <a:gd name="connsiteY0" fmla="*/ 0 h 10850"/>
              <a:gd name="connsiteX1" fmla="*/ 10000 w 10000"/>
              <a:gd name="connsiteY1" fmla="*/ 0 h 10850"/>
              <a:gd name="connsiteX2" fmla="*/ 5923 w 10000"/>
              <a:gd name="connsiteY2" fmla="*/ 9933 h 10850"/>
              <a:gd name="connsiteX3" fmla="*/ 5579 w 10000"/>
              <a:gd name="connsiteY3" fmla="*/ 10850 h 10850"/>
              <a:gd name="connsiteX4" fmla="*/ 0 w 10000"/>
              <a:gd name="connsiteY4" fmla="*/ 0 h 10850"/>
              <a:gd name="connsiteX0" fmla="*/ 0 w 10000"/>
              <a:gd name="connsiteY0" fmla="*/ 0 h 10850"/>
              <a:gd name="connsiteX1" fmla="*/ 10000 w 10000"/>
              <a:gd name="connsiteY1" fmla="*/ 0 h 10850"/>
              <a:gd name="connsiteX2" fmla="*/ 5580 w 10000"/>
              <a:gd name="connsiteY2" fmla="*/ 10720 h 10850"/>
              <a:gd name="connsiteX3" fmla="*/ 5579 w 10000"/>
              <a:gd name="connsiteY3" fmla="*/ 10850 h 10850"/>
              <a:gd name="connsiteX4" fmla="*/ 0 w 10000"/>
              <a:gd name="connsiteY4" fmla="*/ 0 h 1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850">
                <a:moveTo>
                  <a:pt x="0" y="0"/>
                </a:moveTo>
                <a:lnTo>
                  <a:pt x="10000" y="0"/>
                </a:lnTo>
                <a:lnTo>
                  <a:pt x="5580" y="10720"/>
                </a:lnTo>
                <a:cubicBezTo>
                  <a:pt x="5580" y="10763"/>
                  <a:pt x="5579" y="10807"/>
                  <a:pt x="5579" y="1085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0000">
              <a:alpha val="10196"/>
            </a:srgb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58DF09-FF6F-47DD-AD55-580555BB8A51}"/>
              </a:ext>
            </a:extLst>
          </p:cNvPr>
          <p:cNvSpPr txBox="1"/>
          <p:nvPr/>
        </p:nvSpPr>
        <p:spPr>
          <a:xfrm>
            <a:off x="1535377" y="1374217"/>
            <a:ext cx="18117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ITU-T SG15 G.7710</a:t>
            </a:r>
            <a:endParaRPr lang="ko-KR" altLang="en-US" sz="1400" b="1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67B2A05-A696-4D8C-A13C-CCC19A7E03CA}"/>
              </a:ext>
            </a:extLst>
          </p:cNvPr>
          <p:cNvGrpSpPr/>
          <p:nvPr/>
        </p:nvGrpSpPr>
        <p:grpSpPr>
          <a:xfrm>
            <a:off x="5122267" y="1520640"/>
            <a:ext cx="5910882" cy="4539359"/>
            <a:chOff x="5681481" y="1173626"/>
            <a:chExt cx="5910882" cy="453935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82A03E3-4462-46D5-A80B-0672C5533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81481" y="1560327"/>
              <a:ext cx="2929119" cy="415265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FC09A74-A6BF-4454-8D3B-4D8FB5716C93}"/>
                </a:ext>
              </a:extLst>
            </p:cNvPr>
            <p:cNvSpPr/>
            <p:nvPr/>
          </p:nvSpPr>
          <p:spPr>
            <a:xfrm>
              <a:off x="7773879" y="1173626"/>
              <a:ext cx="156215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dirty="0"/>
                <a:t>IETF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CCAMP I-D</a:t>
              </a:r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1B6B3B59-A6B0-4015-9F4A-BC773B90C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10600" y="1561471"/>
              <a:ext cx="2981763" cy="23481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25" name="제목 1">
            <a:extLst>
              <a:ext uri="{FF2B5EF4-FFF2-40B4-BE49-F238E27FC236}">
                <a16:creationId xmlns:a16="http://schemas.microsoft.com/office/drawing/2014/main" id="{787B3226-AA60-491A-81E4-9FAAC2456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746" y="195077"/>
            <a:ext cx="10515600" cy="1325563"/>
          </a:xfrm>
        </p:spPr>
        <p:txBody>
          <a:bodyPr/>
          <a:lstStyle/>
          <a:p>
            <a:r>
              <a:rPr lang="en-US" altLang="ko-KR" b="1" dirty="0"/>
              <a:t>PM Reporting </a:t>
            </a:r>
            <a:r>
              <a:rPr lang="en-US" altLang="ko-KR" sz="3200" b="1" dirty="0"/>
              <a:t>(ITU-T G.7710 vs. Proposed I-D)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9557B7-C752-4482-8EDC-C8097C139148}"/>
              </a:ext>
            </a:extLst>
          </p:cNvPr>
          <p:cNvSpPr txBox="1"/>
          <p:nvPr/>
        </p:nvSpPr>
        <p:spPr>
          <a:xfrm>
            <a:off x="8078667" y="2872449"/>
            <a:ext cx="2977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(PM Measurements Module)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5746A4-917B-45BF-8990-EF8FCA9F763F}"/>
              </a:ext>
            </a:extLst>
          </p:cNvPr>
          <p:cNvSpPr txBox="1"/>
          <p:nvPr/>
        </p:nvSpPr>
        <p:spPr>
          <a:xfrm>
            <a:off x="8161714" y="4571121"/>
            <a:ext cx="2638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(PM Parameters Module)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057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5402CE-2AA7-45ED-8549-246CA4385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/>
              <a:t>Use cases</a:t>
            </a:r>
            <a:endParaRPr lang="ko-KR" altLang="en-US" b="1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8CA566-A082-4683-9ADA-D082B7C31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IETF 122 – CCAMP- 2025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55CEA5-5BBC-48A5-BFCB-ABA3C06C2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4C94-A207-4471-8DEF-35A6246E758A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B406FA4-9665-4627-BF4E-44D9C33CE984}"/>
              </a:ext>
            </a:extLst>
          </p:cNvPr>
          <p:cNvSpPr/>
          <p:nvPr/>
        </p:nvSpPr>
        <p:spPr>
          <a:xfrm>
            <a:off x="6919724" y="4412140"/>
            <a:ext cx="2490952" cy="69398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pm-measurements modes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05A3D2-EB20-4D19-B6E1-2C65362CF7AF}"/>
              </a:ext>
            </a:extLst>
          </p:cNvPr>
          <p:cNvSpPr/>
          <p:nvPr/>
        </p:nvSpPr>
        <p:spPr>
          <a:xfrm>
            <a:off x="6919724" y="3642168"/>
            <a:ext cx="2490952" cy="6939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pm-parameters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EE93D7-FB58-4B6B-8824-2AA57D42EF00}"/>
              </a:ext>
            </a:extLst>
          </p:cNvPr>
          <p:cNvSpPr/>
          <p:nvPr/>
        </p:nvSpPr>
        <p:spPr>
          <a:xfrm>
            <a:off x="2781324" y="5197269"/>
            <a:ext cx="3102081" cy="6939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MPLS-TP Topology module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with pm monitoring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44AA53-1F8C-4608-8121-2B4F2E7EE06A}"/>
              </a:ext>
            </a:extLst>
          </p:cNvPr>
          <p:cNvSpPr/>
          <p:nvPr/>
        </p:nvSpPr>
        <p:spPr>
          <a:xfrm>
            <a:off x="2781324" y="2840967"/>
            <a:ext cx="3102081" cy="6939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Network equipment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(temperature, …)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76003BC-8A72-4579-B897-DD2D2F30F6AC}"/>
              </a:ext>
            </a:extLst>
          </p:cNvPr>
          <p:cNvCxnSpPr>
            <a:cxnSpLocks/>
            <a:stCxn id="18" idx="3"/>
            <a:endCxn id="8" idx="1"/>
          </p:cNvCxnSpPr>
          <p:nvPr/>
        </p:nvCxnSpPr>
        <p:spPr>
          <a:xfrm>
            <a:off x="5883405" y="3187961"/>
            <a:ext cx="1036319" cy="801201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CFF91A1-5AFF-4189-9B0E-2FFE86254410}"/>
              </a:ext>
            </a:extLst>
          </p:cNvPr>
          <p:cNvCxnSpPr>
            <a:cxnSpLocks/>
            <a:stCxn id="18" idx="3"/>
            <a:endCxn id="6" idx="1"/>
          </p:cNvCxnSpPr>
          <p:nvPr/>
        </p:nvCxnSpPr>
        <p:spPr>
          <a:xfrm>
            <a:off x="5883405" y="3187961"/>
            <a:ext cx="1036319" cy="1571173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BF7DDC1-FD53-4C20-87B0-A054228814A5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5883405" y="4759134"/>
            <a:ext cx="1036319" cy="785129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839D721-3F9A-43BD-B2B3-362F4EEF8FE2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5883405" y="3989162"/>
            <a:ext cx="1036319" cy="1555101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2457B5F-A031-4456-BC78-F26CC9711BB1}"/>
              </a:ext>
            </a:extLst>
          </p:cNvPr>
          <p:cNvSpPr/>
          <p:nvPr/>
        </p:nvSpPr>
        <p:spPr>
          <a:xfrm>
            <a:off x="2781324" y="3648922"/>
            <a:ext cx="3102081" cy="6939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OTN Topology module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with pm monitoring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0D2125C-71AD-4DCC-BC0A-D0DB665E8D89}"/>
              </a:ext>
            </a:extLst>
          </p:cNvPr>
          <p:cNvCxnSpPr>
            <a:cxnSpLocks/>
            <a:stCxn id="22" idx="3"/>
            <a:endCxn id="8" idx="1"/>
          </p:cNvCxnSpPr>
          <p:nvPr/>
        </p:nvCxnSpPr>
        <p:spPr>
          <a:xfrm flipV="1">
            <a:off x="5883405" y="3989162"/>
            <a:ext cx="1036319" cy="675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5B371FA-9779-462A-954A-F61E4C35B4C8}"/>
              </a:ext>
            </a:extLst>
          </p:cNvPr>
          <p:cNvCxnSpPr>
            <a:cxnSpLocks/>
            <a:stCxn id="22" idx="3"/>
            <a:endCxn id="6" idx="1"/>
          </p:cNvCxnSpPr>
          <p:nvPr/>
        </p:nvCxnSpPr>
        <p:spPr>
          <a:xfrm>
            <a:off x="5883405" y="3995916"/>
            <a:ext cx="1036319" cy="763218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D74934C-EDF2-4531-9803-B024A98328F3}"/>
              </a:ext>
            </a:extLst>
          </p:cNvPr>
          <p:cNvSpPr txBox="1"/>
          <p:nvPr/>
        </p:nvSpPr>
        <p:spPr>
          <a:xfrm>
            <a:off x="6244601" y="3075893"/>
            <a:ext cx="889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import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A0CBA0-A313-4C9E-899D-D5E37EFA372C}"/>
              </a:ext>
            </a:extLst>
          </p:cNvPr>
          <p:cNvSpPr txBox="1"/>
          <p:nvPr/>
        </p:nvSpPr>
        <p:spPr>
          <a:xfrm>
            <a:off x="6745148" y="5164596"/>
            <a:ext cx="2993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Core YANG data modules for pm reporting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A87670-1CB9-4A30-94DB-2976E53A2AC5}"/>
              </a:ext>
            </a:extLst>
          </p:cNvPr>
          <p:cNvSpPr txBox="1"/>
          <p:nvPr/>
        </p:nvSpPr>
        <p:spPr>
          <a:xfrm>
            <a:off x="2670698" y="5881786"/>
            <a:ext cx="3212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Extended YANG data models for pm reporting</a:t>
            </a: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B193690A-5C34-4E93-B139-831380865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6421"/>
            <a:ext cx="10515600" cy="76546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Generic core components of YANG data modules imported to technology-specific topology and equipment models to support pm reporting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6649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F2E9A-F9A5-4097-A648-622A6B1F9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Major Changes </a:t>
            </a:r>
            <a:r>
              <a:rPr lang="en-US" altLang="ko-KR" sz="3600" b="1" dirty="0"/>
              <a:t>(from Ver.00 to Ver.01)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66E0E2-1CCC-4EE9-8FC7-558CEFFC0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Splitting one YANG data module (</a:t>
            </a:r>
            <a:r>
              <a:rPr lang="en-US" altLang="ko-KR" dirty="0">
                <a:solidFill>
                  <a:srgbClr val="0000FF"/>
                </a:solidFill>
              </a:rPr>
              <a:t>pm-streaming</a:t>
            </a:r>
            <a:r>
              <a:rPr lang="en-US" altLang="ko-KR" dirty="0"/>
              <a:t>) into two modules (</a:t>
            </a:r>
            <a:r>
              <a:rPr lang="en-US" altLang="ko-KR" dirty="0">
                <a:solidFill>
                  <a:srgbClr val="FF0000"/>
                </a:solidFill>
              </a:rPr>
              <a:t>pm-measurements + pm-parameters</a:t>
            </a:r>
            <a:r>
              <a:rPr lang="en-US" altLang="ko-KR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pm-measurements module: 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Define only periodic measurement modes (Count, snapshot, tidemark) and notification of threshold events</a:t>
            </a:r>
          </a:p>
          <a:p>
            <a:pPr lvl="2">
              <a:lnSpc>
                <a:spcPct val="100000"/>
              </a:lnSpc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“grouping statements” used to define a reusable set of schema nodes for consistency across modules. 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pm-parameters module : Three groups of pm parameters classified by time intervals (15min/24hr) and their purposes (operation/service)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According to the changed YANG data modules above, update the examples of the subscription and notification  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1BB028-24FF-40AA-95F5-6766E03FC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IETF 122 – CCAMP- 2025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DFE9C6-0903-4781-A64D-D8DC58DE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4C94-A207-4471-8DEF-35A6246E758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486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C1716-0945-47E8-B663-F1E750B67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014" y="21903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Updated YANG Modules</a:t>
            </a:r>
            <a:endParaRPr lang="ko-KR" altLang="en-US" sz="4000" b="1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FAC250-1133-458A-92F2-E4171FAAA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IETF 121 – CCAMP-Dublin-November 2024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04D9A0-918F-417C-B5D0-2FA8C25C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4C94-A207-4471-8DEF-35A6246E758A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6900E2-93BC-485E-8CF3-9EC2E51E6BEE}"/>
              </a:ext>
            </a:extLst>
          </p:cNvPr>
          <p:cNvSpPr txBox="1"/>
          <p:nvPr/>
        </p:nvSpPr>
        <p:spPr>
          <a:xfrm>
            <a:off x="2820243" y="1180982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7030A0"/>
                </a:solidFill>
              </a:rPr>
              <a:t>(Ver. 00)</a:t>
            </a:r>
            <a:endParaRPr lang="ko-KR" altLang="en-US" sz="2400" b="1" dirty="0">
              <a:solidFill>
                <a:srgbClr val="7030A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74DBF35-C8EC-445A-8B0F-A725ACA957A2}"/>
              </a:ext>
            </a:extLst>
          </p:cNvPr>
          <p:cNvGrpSpPr/>
          <p:nvPr/>
        </p:nvGrpSpPr>
        <p:grpSpPr>
          <a:xfrm>
            <a:off x="521629" y="1639374"/>
            <a:ext cx="5140561" cy="4227997"/>
            <a:chOff x="381599" y="1998960"/>
            <a:chExt cx="5437197" cy="4227997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6C4E8F7-1817-48A7-817C-457F845ED5E3}"/>
                </a:ext>
              </a:extLst>
            </p:cNvPr>
            <p:cNvGrpSpPr/>
            <p:nvPr/>
          </p:nvGrpSpPr>
          <p:grpSpPr>
            <a:xfrm>
              <a:off x="381599" y="1998961"/>
              <a:ext cx="5437197" cy="4227996"/>
              <a:chOff x="1320001" y="1998961"/>
              <a:chExt cx="5437197" cy="4227996"/>
            </a:xfrm>
          </p:grpSpPr>
          <p:sp>
            <p:nvSpPr>
              <p:cNvPr id="19" name="화살표: 오른쪽 18">
                <a:extLst>
                  <a:ext uri="{FF2B5EF4-FFF2-40B4-BE49-F238E27FC236}">
                    <a16:creationId xmlns:a16="http://schemas.microsoft.com/office/drawing/2014/main" id="{51BD1035-B327-45C7-B62E-ED6BEFACD1C1}"/>
                  </a:ext>
                </a:extLst>
              </p:cNvPr>
              <p:cNvSpPr/>
              <p:nvPr/>
            </p:nvSpPr>
            <p:spPr>
              <a:xfrm>
                <a:off x="6022000" y="3075852"/>
                <a:ext cx="277205" cy="70629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A48AC208-02C7-466A-86C5-2A1C26B9FB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20001" y="1998961"/>
                <a:ext cx="5437197" cy="422799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2ABD3C6-81ED-41AF-9816-CF7EA5775B99}"/>
                </a:ext>
              </a:extLst>
            </p:cNvPr>
            <p:cNvSpPr/>
            <p:nvPr/>
          </p:nvSpPr>
          <p:spPr>
            <a:xfrm>
              <a:off x="443406" y="1998960"/>
              <a:ext cx="2123222" cy="182987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30462C4-8061-41BF-BF67-7C9AC960A8A5}"/>
              </a:ext>
            </a:extLst>
          </p:cNvPr>
          <p:cNvSpPr txBox="1"/>
          <p:nvPr/>
        </p:nvSpPr>
        <p:spPr>
          <a:xfrm>
            <a:off x="1337280" y="3143561"/>
            <a:ext cx="3216267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pm-streaming YANG data Module</a:t>
            </a:r>
            <a:endParaRPr lang="ko-KR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ECE7FDF-DD0D-4019-9DB4-2C2C9539BA4A}"/>
              </a:ext>
            </a:extLst>
          </p:cNvPr>
          <p:cNvGrpSpPr/>
          <p:nvPr/>
        </p:nvGrpSpPr>
        <p:grpSpPr>
          <a:xfrm>
            <a:off x="6941620" y="1284085"/>
            <a:ext cx="4114800" cy="4583286"/>
            <a:chOff x="6739920" y="1224261"/>
            <a:chExt cx="4114800" cy="458328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B6CB7B4-2119-4B16-BCDF-FDFD6340BE2E}"/>
                </a:ext>
              </a:extLst>
            </p:cNvPr>
            <p:cNvSpPr/>
            <p:nvPr/>
          </p:nvSpPr>
          <p:spPr>
            <a:xfrm>
              <a:off x="6811657" y="1666142"/>
              <a:ext cx="2440503" cy="142875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107667A-D56A-441F-92BB-7031FBECC973}"/>
                </a:ext>
              </a:extLst>
            </p:cNvPr>
            <p:cNvSpPr txBox="1"/>
            <p:nvPr/>
          </p:nvSpPr>
          <p:spPr>
            <a:xfrm>
              <a:off x="9351479" y="1224261"/>
              <a:ext cx="14013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7030A0"/>
                  </a:solidFill>
                </a:rPr>
                <a:t>(Ver. 01)</a:t>
              </a:r>
              <a:endParaRPr lang="ko-KR" altLang="en-US" sz="2400" b="1" dirty="0">
                <a:solidFill>
                  <a:srgbClr val="7030A0"/>
                </a:solidFill>
              </a:endParaRP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CCB04C5D-4345-4B7A-961C-C9DB81A82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39920" y="1639374"/>
              <a:ext cx="4114800" cy="206781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E60253E-705A-4212-BB93-EEB6596BEAEA}"/>
                </a:ext>
              </a:extLst>
            </p:cNvPr>
            <p:cNvSpPr txBox="1"/>
            <p:nvPr/>
          </p:nvSpPr>
          <p:spPr>
            <a:xfrm>
              <a:off x="7482762" y="2455962"/>
              <a:ext cx="2803615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pm-measurements YANG data Module</a:t>
              </a:r>
              <a:endParaRPr lang="ko-KR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B3C26194-38D5-4728-83B8-B4E1087B0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48590" y="3867439"/>
              <a:ext cx="4106130" cy="194010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EE501DC-6611-4DC7-91C9-418CF1B747AE}"/>
                </a:ext>
              </a:extLst>
            </p:cNvPr>
            <p:cNvSpPr txBox="1"/>
            <p:nvPr/>
          </p:nvSpPr>
          <p:spPr>
            <a:xfrm>
              <a:off x="6940619" y="4324626"/>
              <a:ext cx="3131348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pm-parameters YANG data Module</a:t>
              </a:r>
              <a:endParaRPr lang="ko-KR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28D8226-90A5-47F9-84EA-27A017D58373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5662190" y="2733104"/>
            <a:ext cx="1279430" cy="1020269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4090069-4F70-4B54-BD14-7DBD8AB0C1F6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5662190" y="3753373"/>
            <a:ext cx="1230494" cy="1033906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086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C1716-0945-47E8-B663-F1E750B67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/>
              <a:t>Updated YANG Module 1 </a:t>
            </a:r>
            <a:r>
              <a:rPr lang="en-US" altLang="ko-KR" sz="2800" b="1" dirty="0"/>
              <a:t>(</a:t>
            </a:r>
            <a:r>
              <a:rPr lang="en-US" altLang="ko-KR" sz="2800" b="1" dirty="0">
                <a:solidFill>
                  <a:srgbClr val="FF0000"/>
                </a:solidFill>
              </a:rPr>
              <a:t>pm-measurements</a:t>
            </a:r>
            <a:r>
              <a:rPr lang="en-US" altLang="ko-KR" sz="2800" b="1" dirty="0"/>
              <a:t>)</a:t>
            </a:r>
            <a:endParaRPr lang="ko-KR" altLang="en-US" sz="4000" b="1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FAC250-1133-458A-92F2-E4171FAAA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IETF 121 – CCAMP-Dublin-November 2024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04D9A0-918F-417C-B5D0-2FA8C25C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4C94-A207-4471-8DEF-35A6246E758A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CB04C5D-4345-4B7A-961C-C9DB81A82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205" y="1596095"/>
            <a:ext cx="5223120" cy="41133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CB6CB7B4-2119-4B16-BCDF-FDFD6340BE2E}"/>
              </a:ext>
            </a:extLst>
          </p:cNvPr>
          <p:cNvSpPr/>
          <p:nvPr/>
        </p:nvSpPr>
        <p:spPr>
          <a:xfrm>
            <a:off x="6444943" y="1622863"/>
            <a:ext cx="2440503" cy="142875"/>
          </a:xfrm>
          <a:prstGeom prst="rect">
            <a:avLst/>
          </a:prstGeom>
          <a:solidFill>
            <a:schemeClr val="accent2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6900E2-93BC-485E-8CF3-9EC2E51E6BEE}"/>
              </a:ext>
            </a:extLst>
          </p:cNvPr>
          <p:cNvSpPr txBox="1"/>
          <p:nvPr/>
        </p:nvSpPr>
        <p:spPr>
          <a:xfrm>
            <a:off x="2820243" y="1180982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7030A0"/>
                </a:solidFill>
              </a:rPr>
              <a:t>(Ver. 00)</a:t>
            </a:r>
            <a:endParaRPr lang="ko-KR" altLang="en-US" sz="2400" b="1" dirty="0">
              <a:solidFill>
                <a:srgbClr val="7030A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07667A-D56A-441F-92BB-7031FBECC973}"/>
              </a:ext>
            </a:extLst>
          </p:cNvPr>
          <p:cNvSpPr txBox="1"/>
          <p:nvPr/>
        </p:nvSpPr>
        <p:spPr>
          <a:xfrm>
            <a:off x="8984765" y="1180982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7030A0"/>
                </a:solidFill>
              </a:rPr>
              <a:t>(Ver. 01)</a:t>
            </a:r>
            <a:endParaRPr lang="ko-KR" altLang="en-US" sz="2400" b="1" dirty="0">
              <a:solidFill>
                <a:srgbClr val="7030A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0462C4-8061-41BF-BF67-7C9AC960A8A5}"/>
              </a:ext>
            </a:extLst>
          </p:cNvPr>
          <p:cNvSpPr txBox="1"/>
          <p:nvPr/>
        </p:nvSpPr>
        <p:spPr>
          <a:xfrm>
            <a:off x="9982200" y="3651294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000FF"/>
                </a:solidFill>
              </a:rPr>
              <a:t>Module 1</a:t>
            </a:r>
            <a:endParaRPr lang="ko-KR" altLang="en-US" sz="2400" b="1" dirty="0">
              <a:solidFill>
                <a:srgbClr val="0000FF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74DBF35-C8EC-445A-8B0F-A725ACA957A2}"/>
              </a:ext>
            </a:extLst>
          </p:cNvPr>
          <p:cNvGrpSpPr/>
          <p:nvPr/>
        </p:nvGrpSpPr>
        <p:grpSpPr>
          <a:xfrm>
            <a:off x="521629" y="1639374"/>
            <a:ext cx="5437197" cy="4227997"/>
            <a:chOff x="381599" y="1998960"/>
            <a:chExt cx="5437197" cy="4227997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6C4E8F7-1817-48A7-817C-457F845ED5E3}"/>
                </a:ext>
              </a:extLst>
            </p:cNvPr>
            <p:cNvGrpSpPr/>
            <p:nvPr/>
          </p:nvGrpSpPr>
          <p:grpSpPr>
            <a:xfrm>
              <a:off x="381599" y="1998961"/>
              <a:ext cx="5437197" cy="4227996"/>
              <a:chOff x="1320001" y="1998961"/>
              <a:chExt cx="5437197" cy="4227996"/>
            </a:xfrm>
          </p:grpSpPr>
          <p:sp>
            <p:nvSpPr>
              <p:cNvPr id="19" name="화살표: 오른쪽 18">
                <a:extLst>
                  <a:ext uri="{FF2B5EF4-FFF2-40B4-BE49-F238E27FC236}">
                    <a16:creationId xmlns:a16="http://schemas.microsoft.com/office/drawing/2014/main" id="{51BD1035-B327-45C7-B62E-ED6BEFACD1C1}"/>
                  </a:ext>
                </a:extLst>
              </p:cNvPr>
              <p:cNvSpPr/>
              <p:nvPr/>
            </p:nvSpPr>
            <p:spPr>
              <a:xfrm>
                <a:off x="6022000" y="3075852"/>
                <a:ext cx="277205" cy="70629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A48AC208-02C7-466A-86C5-2A1C26B9FB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0001" y="1998961"/>
                <a:ext cx="5437197" cy="422799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85B572A3-CA6C-4970-963F-48AE1C3530E1}"/>
                  </a:ext>
                </a:extLst>
              </p:cNvPr>
              <p:cNvSpPr/>
              <p:nvPr/>
            </p:nvSpPr>
            <p:spPr>
              <a:xfrm>
                <a:off x="2046126" y="2607377"/>
                <a:ext cx="4524941" cy="345919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2ABD3C6-81ED-41AF-9816-CF7EA5775B99}"/>
                </a:ext>
              </a:extLst>
            </p:cNvPr>
            <p:cNvSpPr/>
            <p:nvPr/>
          </p:nvSpPr>
          <p:spPr>
            <a:xfrm>
              <a:off x="443406" y="1998960"/>
              <a:ext cx="2123222" cy="182987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FA10CE89-257D-4A48-9AAE-07A5F6F285AD}"/>
              </a:ext>
            </a:extLst>
          </p:cNvPr>
          <p:cNvSpPr/>
          <p:nvPr/>
        </p:nvSpPr>
        <p:spPr>
          <a:xfrm>
            <a:off x="6025107" y="3037882"/>
            <a:ext cx="277205" cy="706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384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A759056-53BA-44F6-84E2-005672B93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657" y="1720100"/>
            <a:ext cx="3930281" cy="38623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C6C1716-0945-47E8-B663-F1E750B67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/>
              <a:t>Updated YANG Modul 2 </a:t>
            </a:r>
            <a:r>
              <a:rPr lang="en-US" altLang="ko-KR" sz="3200" b="1" dirty="0"/>
              <a:t>(</a:t>
            </a:r>
            <a:r>
              <a:rPr lang="en-US" altLang="ko-KR" sz="3200" b="1" dirty="0">
                <a:solidFill>
                  <a:srgbClr val="FF0000"/>
                </a:solidFill>
              </a:rPr>
              <a:t>pm-parameters</a:t>
            </a:r>
            <a:r>
              <a:rPr lang="en-US" altLang="ko-KR" sz="3200" b="1" dirty="0"/>
              <a:t>)</a:t>
            </a:r>
            <a:endParaRPr lang="ko-KR" altLang="en-US" sz="4000" b="1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FAC250-1133-458A-92F2-E4171FAAA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IETF 121 – CCAMP-Dublin-November 2024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04D9A0-918F-417C-B5D0-2FA8C25C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4C94-A207-4471-8DEF-35A6246E758A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23346C8-65B7-4853-A93D-CECA5DA75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11" y="1445027"/>
            <a:ext cx="5462489" cy="4590686"/>
          </a:xfrm>
          <a:prstGeom prst="rect">
            <a:avLst/>
          </a:prstGeom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51BD1035-B327-45C7-B62E-ED6BEFACD1C1}"/>
              </a:ext>
            </a:extLst>
          </p:cNvPr>
          <p:cNvSpPr/>
          <p:nvPr/>
        </p:nvSpPr>
        <p:spPr>
          <a:xfrm>
            <a:off x="6096000" y="2944999"/>
            <a:ext cx="277205" cy="706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283EAC2-C496-4E05-A0A5-978C6E27E638}"/>
              </a:ext>
            </a:extLst>
          </p:cNvPr>
          <p:cNvCxnSpPr>
            <a:cxnSpLocks/>
          </p:cNvCxnSpPr>
          <p:nvPr/>
        </p:nvCxnSpPr>
        <p:spPr>
          <a:xfrm>
            <a:off x="3203553" y="1992761"/>
            <a:ext cx="3651294" cy="567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A14E654-1CCC-44A2-91F4-8F7517D0A017}"/>
              </a:ext>
            </a:extLst>
          </p:cNvPr>
          <p:cNvCxnSpPr>
            <a:cxnSpLocks/>
          </p:cNvCxnSpPr>
          <p:nvPr/>
        </p:nvCxnSpPr>
        <p:spPr>
          <a:xfrm flipV="1">
            <a:off x="2990193" y="3115266"/>
            <a:ext cx="3807898" cy="26685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68EF4D5-48B4-42C1-9046-72F03B4F2030}"/>
              </a:ext>
            </a:extLst>
          </p:cNvPr>
          <p:cNvCxnSpPr>
            <a:cxnSpLocks/>
          </p:cNvCxnSpPr>
          <p:nvPr/>
        </p:nvCxnSpPr>
        <p:spPr>
          <a:xfrm flipV="1">
            <a:off x="2990193" y="4370201"/>
            <a:ext cx="3864654" cy="15965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E60ABCF-A0C5-4CC7-8C69-B5052A7C03E9}"/>
              </a:ext>
            </a:extLst>
          </p:cNvPr>
          <p:cNvSpPr/>
          <p:nvPr/>
        </p:nvSpPr>
        <p:spPr>
          <a:xfrm>
            <a:off x="633511" y="1479988"/>
            <a:ext cx="2440503" cy="142875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200633-9287-45CE-8FDD-B98AFAB4D59B}"/>
              </a:ext>
            </a:extLst>
          </p:cNvPr>
          <p:cNvSpPr/>
          <p:nvPr/>
        </p:nvSpPr>
        <p:spPr>
          <a:xfrm>
            <a:off x="6577894" y="1742626"/>
            <a:ext cx="2629168" cy="205991"/>
          </a:xfrm>
          <a:prstGeom prst="rect">
            <a:avLst/>
          </a:prstGeom>
          <a:solidFill>
            <a:srgbClr val="00B05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53A8C5-8054-4C2A-93FC-FCE7A3569DB0}"/>
              </a:ext>
            </a:extLst>
          </p:cNvPr>
          <p:cNvSpPr txBox="1"/>
          <p:nvPr/>
        </p:nvSpPr>
        <p:spPr>
          <a:xfrm>
            <a:off x="3278703" y="1158509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7030A0"/>
                </a:solidFill>
              </a:rPr>
              <a:t>(Ver. 00)</a:t>
            </a:r>
            <a:endParaRPr lang="ko-KR" altLang="en-US" sz="2400" b="1" dirty="0">
              <a:solidFill>
                <a:srgbClr val="7030A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7413D4-9AB9-4972-B5D0-E678D1294171}"/>
              </a:ext>
            </a:extLst>
          </p:cNvPr>
          <p:cNvSpPr txBox="1"/>
          <p:nvPr/>
        </p:nvSpPr>
        <p:spPr>
          <a:xfrm>
            <a:off x="7660148" y="1278192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7030A0"/>
                </a:solidFill>
              </a:rPr>
              <a:t>(Ver. 01)</a:t>
            </a:r>
            <a:endParaRPr lang="ko-KR" altLang="en-US" sz="2400" b="1" dirty="0">
              <a:solidFill>
                <a:srgbClr val="7030A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7BBB0C-64E3-4EC9-AAFD-165349426649}"/>
              </a:ext>
            </a:extLst>
          </p:cNvPr>
          <p:cNvSpPr txBox="1"/>
          <p:nvPr/>
        </p:nvSpPr>
        <p:spPr>
          <a:xfrm>
            <a:off x="9061494" y="3651294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000FF"/>
                </a:solidFill>
              </a:rPr>
              <a:t>Module 2</a:t>
            </a:r>
            <a:endParaRPr lang="ko-KR" alt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42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79F5F9-1271-4797-A5DF-FCE201808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Periodic Subscription Example</a:t>
            </a:r>
            <a:endParaRPr lang="ko-KR" altLang="en-US" b="1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3BF51B-B9F9-4511-988E-4FFBB0DC8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IETF 122 – CCAMP- 2025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01D5B5-2927-4C01-A6F0-BEF8DB327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4C94-A207-4471-8DEF-35A6246E758A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D5E1725-5A21-4D0E-8455-BFB24AD0D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358" y="1674910"/>
            <a:ext cx="8387780" cy="4681439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64BEBD8-81BB-4319-8C50-97E47A2CABC6}"/>
              </a:ext>
            </a:extLst>
          </p:cNvPr>
          <p:cNvSpPr txBox="1">
            <a:spLocks/>
          </p:cNvSpPr>
          <p:nvPr/>
        </p:nvSpPr>
        <p:spPr>
          <a:xfrm>
            <a:off x="599089" y="1690689"/>
            <a:ext cx="2543230" cy="30704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Subscribe to “SES” with the following conditions</a:t>
            </a:r>
          </a:p>
          <a:p>
            <a:pPr lvl="1"/>
            <a:r>
              <a:rPr lang="en-US" altLang="ko-KR" sz="1600" dirty="0"/>
              <a:t>Periodic subscription</a:t>
            </a:r>
          </a:p>
          <a:p>
            <a:pPr lvl="1"/>
            <a:r>
              <a:rPr lang="en-US" altLang="ko-KR" sz="1600" dirty="0"/>
              <a:t>Monitored PM parameter: SES</a:t>
            </a:r>
          </a:p>
          <a:p>
            <a:pPr lvl="1"/>
            <a:r>
              <a:rPr lang="en-US" altLang="ko-KR" sz="1600" dirty="0"/>
              <a:t>Measurement method: Counts</a:t>
            </a:r>
          </a:p>
          <a:p>
            <a:pPr lvl="1"/>
            <a:r>
              <a:rPr lang="en-US" altLang="ko-KR" sz="1600" dirty="0"/>
              <a:t>Metric values: count-value, count-unit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ABFE85-0B09-4428-A178-5FB989DBF696}"/>
              </a:ext>
            </a:extLst>
          </p:cNvPr>
          <p:cNvSpPr/>
          <p:nvPr/>
        </p:nvSpPr>
        <p:spPr>
          <a:xfrm>
            <a:off x="4326059" y="3771112"/>
            <a:ext cx="6230532" cy="1696369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1131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25835</TotalTime>
  <Words>616</Words>
  <Application>Microsoft Office PowerPoint</Application>
  <PresentationFormat>와이드스크린</PresentationFormat>
  <Paragraphs>105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Times New Roman</vt:lpstr>
      <vt:lpstr>Office 테마</vt:lpstr>
      <vt:lpstr>A YANG Data Model of Performance Management Streaming (draft-yoon-ccamp-pm-streaming-01)  </vt:lpstr>
      <vt:lpstr>PM Reporting (ITU-T Q14/15 vs. IETF CCAMP)</vt:lpstr>
      <vt:lpstr>PM Reporting (ITU-T G.7710 vs. Proposed I-D)</vt:lpstr>
      <vt:lpstr>Use cases</vt:lpstr>
      <vt:lpstr>Major Changes (from Ver.00 to Ver.01)</vt:lpstr>
      <vt:lpstr>Updated YANG Modules</vt:lpstr>
      <vt:lpstr>Updated YANG Module 1 (pm-measurements)</vt:lpstr>
      <vt:lpstr>Updated YANG Modul 2 (pm-parameters)</vt:lpstr>
      <vt:lpstr>Periodic Subscription Example</vt:lpstr>
      <vt:lpstr>Periodic Notification Example</vt:lpstr>
      <vt:lpstr>Periodic Event Subscription Example</vt:lpstr>
      <vt:lpstr>Periodic Event Notification Example </vt:lpstr>
      <vt:lpstr>Future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PM streaming telemetry</dc:title>
  <dc:creator>BIN</dc:creator>
  <cp:lastModifiedBy>BIN</cp:lastModifiedBy>
  <cp:revision>726</cp:revision>
  <cp:lastPrinted>2024-09-15T14:51:17Z</cp:lastPrinted>
  <dcterms:created xsi:type="dcterms:W3CDTF">2024-09-06T23:42:52Z</dcterms:created>
  <dcterms:modified xsi:type="dcterms:W3CDTF">2025-04-03T01:34:45Z</dcterms:modified>
</cp:coreProperties>
</file>