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1"/>
  </p:notesMasterIdLst>
  <p:handoutMasterIdLst>
    <p:handoutMasterId r:id="rId12"/>
  </p:handoutMasterIdLst>
  <p:sldIdLst>
    <p:sldId id="929" r:id="rId2"/>
    <p:sldId id="910" r:id="rId3"/>
    <p:sldId id="973" r:id="rId4"/>
    <p:sldId id="968" r:id="rId5"/>
    <p:sldId id="932" r:id="rId6"/>
    <p:sldId id="974" r:id="rId7"/>
    <p:sldId id="975" r:id="rId8"/>
    <p:sldId id="976" r:id="rId9"/>
    <p:sldId id="942" r:id="rId10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預設章節" id="{11BE5AD5-2A34-4FC5-8A53-4D78F29223CF}">
          <p14:sldIdLst>
            <p14:sldId id="929"/>
            <p14:sldId id="910"/>
            <p14:sldId id="973"/>
            <p14:sldId id="968"/>
            <p14:sldId id="932"/>
            <p14:sldId id="974"/>
            <p14:sldId id="975"/>
            <p14:sldId id="976"/>
            <p14:sldId id="942"/>
          </p14:sldIdLst>
        </p14:section>
        <p14:section name="未命名的章節" id="{21E4F2C8-6360-4C93-ABB2-4614B6A4C6AD}">
          <p14:sldIdLst/>
        </p14:section>
        <p14:section name="未命名的章節" id="{45942E41-D811-4A2B-B9A5-F2C441A0CC9B}">
          <p14:sldIdLst/>
        </p14:section>
        <p14:section name="未命名的章節" id="{7A4971BB-24CA-4545-91D5-A2E1ABCE34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E0E"/>
    <a:srgbClr val="00CC00"/>
    <a:srgbClr val="CC0099"/>
    <a:srgbClr val="339933"/>
    <a:srgbClr val="CCCCFF"/>
    <a:srgbClr val="66FF66"/>
    <a:srgbClr val="FFCCCC"/>
    <a:srgbClr val="FF0000"/>
    <a:srgbClr val="CC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6580" autoAdjust="0"/>
  </p:normalViewPr>
  <p:slideViewPr>
    <p:cSldViewPr>
      <p:cViewPr varScale="1">
        <p:scale>
          <a:sx n="112" d="100"/>
          <a:sy n="112" d="100"/>
        </p:scale>
        <p:origin x="13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44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1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algn="r"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algn="r"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fld id="{5D42011E-7D92-436A-AC22-4F8684FE373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5252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1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algn="r"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2" y="471646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algn="r"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fld id="{E03F772D-7FE6-4D25-AD80-FF899BF08D2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9899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51275" y="9431340"/>
            <a:ext cx="2944813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0" tIns="45785" rIns="91570" bIns="45785" anchor="b"/>
          <a:lstStyle/>
          <a:p>
            <a:pPr algn="r" defTabSz="915920"/>
            <a:fld id="{2CEFF54A-7A8B-4C43-ABE3-5D0E77DBF1AF}" type="slidenum">
              <a:rPr lang="en-US" altLang="zh-TW" sz="1200"/>
              <a:pPr algn="r" defTabSz="915920"/>
              <a:t>1</a:t>
            </a:fld>
            <a:endParaRPr lang="en-US" altLang="zh-TW" sz="1200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Good morning</a:t>
            </a:r>
            <a:r>
              <a:rPr lang="en-US" baseline="0" dirty="0"/>
              <a:t> everyone. My name is </a:t>
            </a:r>
            <a:r>
              <a:rPr lang="en-US" baseline="0" dirty="0" err="1"/>
              <a:t>SyuSiangWang</a:t>
            </a:r>
            <a:r>
              <a:rPr lang="en-US" baseline="0" dirty="0"/>
              <a:t>.  This is my title.  We proposed a method to improve the system performance of DDAE-based speech enhancement.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8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491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441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224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4520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003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68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847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4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>
            <a:grpSpLocks/>
          </p:cNvGrpSpPr>
          <p:nvPr userDrawn="1"/>
        </p:nvGrpSpPr>
        <p:grpSpPr bwMode="auto">
          <a:xfrm>
            <a:off x="3216275" y="5775325"/>
            <a:ext cx="1643063" cy="987425"/>
            <a:chOff x="-196" y="3137"/>
            <a:chExt cx="1352" cy="813"/>
          </a:xfrm>
        </p:grpSpPr>
        <p:sp>
          <p:nvSpPr>
            <p:cNvPr id="3" name="Oval 64"/>
            <p:cNvSpPr>
              <a:spLocks noChangeArrowheads="1"/>
            </p:cNvSpPr>
            <p:nvPr userDrawn="1"/>
          </p:nvSpPr>
          <p:spPr bwMode="auto">
            <a:xfrm>
              <a:off x="600" y="313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" name="Oval 65"/>
            <p:cNvSpPr>
              <a:spLocks noChangeArrowheads="1"/>
            </p:cNvSpPr>
            <p:nvPr userDrawn="1"/>
          </p:nvSpPr>
          <p:spPr bwMode="auto">
            <a:xfrm>
              <a:off x="1028" y="3476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" name="Oval 66"/>
            <p:cNvSpPr>
              <a:spLocks noChangeArrowheads="1"/>
            </p:cNvSpPr>
            <p:nvPr userDrawn="1"/>
          </p:nvSpPr>
          <p:spPr bwMode="auto">
            <a:xfrm>
              <a:off x="731" y="3627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Oval 67"/>
            <p:cNvSpPr>
              <a:spLocks noChangeArrowheads="1"/>
            </p:cNvSpPr>
            <p:nvPr userDrawn="1"/>
          </p:nvSpPr>
          <p:spPr bwMode="auto">
            <a:xfrm>
              <a:off x="296" y="3859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Oval 68"/>
            <p:cNvSpPr>
              <a:spLocks noChangeArrowheads="1"/>
            </p:cNvSpPr>
            <p:nvPr userDrawn="1"/>
          </p:nvSpPr>
          <p:spPr bwMode="auto">
            <a:xfrm>
              <a:off x="-196" y="3265"/>
              <a:ext cx="90" cy="9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Oval 69"/>
            <p:cNvSpPr>
              <a:spLocks noChangeArrowheads="1"/>
            </p:cNvSpPr>
            <p:nvPr userDrawn="1"/>
          </p:nvSpPr>
          <p:spPr bwMode="auto">
            <a:xfrm>
              <a:off x="-60" y="3438"/>
              <a:ext cx="182" cy="18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Line 70"/>
            <p:cNvSpPr>
              <a:spLocks noChangeShapeType="1"/>
            </p:cNvSpPr>
            <p:nvPr userDrawn="1"/>
          </p:nvSpPr>
          <p:spPr bwMode="auto">
            <a:xfrm flipH="1">
              <a:off x="567" y="3521"/>
              <a:ext cx="453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Line 71"/>
            <p:cNvSpPr>
              <a:spLocks noChangeShapeType="1"/>
            </p:cNvSpPr>
            <p:nvPr userDrawn="1"/>
          </p:nvSpPr>
          <p:spPr bwMode="auto">
            <a:xfrm flipH="1">
              <a:off x="-106" y="3310"/>
              <a:ext cx="453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Line 72"/>
            <p:cNvSpPr>
              <a:spLocks noChangeShapeType="1"/>
            </p:cNvSpPr>
            <p:nvPr userDrawn="1"/>
          </p:nvSpPr>
          <p:spPr bwMode="auto">
            <a:xfrm>
              <a:off x="347" y="3302"/>
              <a:ext cx="226" cy="227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Line 73"/>
            <p:cNvSpPr>
              <a:spLocks noChangeShapeType="1"/>
            </p:cNvSpPr>
            <p:nvPr userDrawn="1"/>
          </p:nvSpPr>
          <p:spPr bwMode="auto">
            <a:xfrm flipH="1">
              <a:off x="340" y="3249"/>
              <a:ext cx="273" cy="272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Line 74"/>
            <p:cNvSpPr>
              <a:spLocks noChangeShapeType="1"/>
            </p:cNvSpPr>
            <p:nvPr userDrawn="1"/>
          </p:nvSpPr>
          <p:spPr bwMode="auto">
            <a:xfrm>
              <a:off x="0" y="3521"/>
              <a:ext cx="340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Line 75"/>
            <p:cNvSpPr>
              <a:spLocks noChangeShapeType="1"/>
            </p:cNvSpPr>
            <p:nvPr userDrawn="1"/>
          </p:nvSpPr>
          <p:spPr bwMode="auto">
            <a:xfrm>
              <a:off x="340" y="3521"/>
              <a:ext cx="0" cy="408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Line 76"/>
            <p:cNvSpPr>
              <a:spLocks noChangeShapeType="1"/>
            </p:cNvSpPr>
            <p:nvPr userDrawn="1"/>
          </p:nvSpPr>
          <p:spPr bwMode="auto">
            <a:xfrm flipH="1">
              <a:off x="340" y="3686"/>
              <a:ext cx="409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6" name="Picture 105" descr="圖片1"/>
          <p:cNvPicPr>
            <a:picLocks noChangeAspect="1" noChangeArrowheads="1"/>
          </p:cNvPicPr>
          <p:nvPr userDrawn="1"/>
        </p:nvPicPr>
        <p:blipFill>
          <a:blip r:embed="rId3" cstate="print"/>
          <a:srcRect t="8401" r="15596" b="24275"/>
          <a:stretch>
            <a:fillRect/>
          </a:stretch>
        </p:blipFill>
        <p:spPr bwMode="auto">
          <a:xfrm>
            <a:off x="5303838" y="0"/>
            <a:ext cx="3840162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06" descr="圖片1"/>
          <p:cNvPicPr>
            <a:picLocks noChangeAspect="1" noChangeArrowheads="1"/>
          </p:cNvPicPr>
          <p:nvPr userDrawn="1"/>
        </p:nvPicPr>
        <p:blipFill>
          <a:blip r:embed="rId4" cstate="print"/>
          <a:srcRect t="28891" r="21906"/>
          <a:stretch>
            <a:fillRect/>
          </a:stretch>
        </p:blipFill>
        <p:spPr bwMode="auto">
          <a:xfrm>
            <a:off x="6659563" y="5084763"/>
            <a:ext cx="2484437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07" descr="圖片2"/>
          <p:cNvPicPr>
            <a:picLocks noChangeAspect="1" noChangeArrowheads="1"/>
          </p:cNvPicPr>
          <p:nvPr userDrawn="1"/>
        </p:nvPicPr>
        <p:blipFill>
          <a:blip r:embed="rId5" cstate="print"/>
          <a:srcRect l="14632"/>
          <a:stretch>
            <a:fillRect/>
          </a:stretch>
        </p:blipFill>
        <p:spPr bwMode="auto">
          <a:xfrm>
            <a:off x="0" y="4979988"/>
            <a:ext cx="1843088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08" descr="圖片2"/>
          <p:cNvPicPr>
            <a:picLocks noChangeAspect="1" noChangeArrowheads="1"/>
          </p:cNvPicPr>
          <p:nvPr userDrawn="1"/>
        </p:nvPicPr>
        <p:blipFill>
          <a:blip r:embed="rId5" cstate="print"/>
          <a:srcRect b="21786"/>
          <a:stretch>
            <a:fillRect/>
          </a:stretch>
        </p:blipFill>
        <p:spPr bwMode="auto">
          <a:xfrm>
            <a:off x="1044575" y="5940425"/>
            <a:ext cx="19431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38412-9751-404C-93EF-BC1A0089C28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188913"/>
            <a:ext cx="1998662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843588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7D25-4FF0-4A08-A62E-FC992996E8B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65492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28775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049DA-1715-4332-8288-49BA63C99CE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/>
          <a:lstStyle>
            <a:lvl1pPr>
              <a:defRPr sz="3600" b="1" i="0" baseline="0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pPr>
              <a:defRPr/>
            </a:pPr>
            <a:fld id="{9042F249-9FA7-4276-9856-EF4B9CBF37F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6D91-6C99-4244-940E-CFEA83FF3AB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FDF24-2E45-4E15-A092-915C8059161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5561A-EF35-4F10-A947-9F83BB7BD27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288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55801-0A42-4FEA-8589-B312E9037FB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288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79A9-8D95-469F-8616-C69CC7172EE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6B7D3-132B-4048-AF8F-90652DB37BE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3530E-F2EC-44C5-B55D-C53452E1304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6" name="Line 4"/>
          <p:cNvSpPr>
            <a:spLocks noChangeShapeType="1"/>
          </p:cNvSpPr>
          <p:nvPr/>
        </p:nvSpPr>
        <p:spPr bwMode="auto">
          <a:xfrm>
            <a:off x="0" y="1192213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7654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353425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  第二層</a:t>
            </a:r>
          </a:p>
          <a:p>
            <a:pPr lvl="2"/>
            <a:r>
              <a:rPr lang="zh-TW" altLang="en-US"/>
              <a:t>  第三層</a:t>
            </a:r>
          </a:p>
          <a:p>
            <a:pPr lvl="3"/>
            <a:r>
              <a:rPr lang="zh-TW" altLang="en-US"/>
              <a:t>  第四層</a:t>
            </a:r>
          </a:p>
          <a:p>
            <a:pPr lvl="4"/>
            <a:r>
              <a:rPr lang="zh-TW" altLang="en-US"/>
              <a:t> 第五層</a:t>
            </a:r>
          </a:p>
        </p:txBody>
      </p:sp>
      <p:sp>
        <p:nvSpPr>
          <p:cNvPr id="3358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921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cs typeface="+mn-cs"/>
              </a:defRPr>
            </a:lvl1pPr>
          </a:lstStyle>
          <a:p>
            <a:pPr>
              <a:defRPr/>
            </a:pPr>
            <a:fld id="{65A5A272-9677-4201-90B1-1316D8964D3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0" name="Picture 12" descr="C:\Documents and Settings\yuchiaw\Desktop\citi-template-for-Prof.-frank-wan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2" y="6223388"/>
            <a:ext cx="8136905" cy="63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75" r:id="rId3"/>
    <p:sldLayoutId id="2147483776" r:id="rId4"/>
    <p:sldLayoutId id="2147483777" r:id="rId5"/>
    <p:sldLayoutId id="2147483785" r:id="rId6"/>
    <p:sldLayoutId id="2147483786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Font typeface="Wingdings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emf"/><Relationship Id="rId5" Type="http://schemas.openxmlformats.org/officeDocument/2006/relationships/hyperlink" Target="&#21490;&#19978;&#26368;&#21237;&#24535;&#30340;&#36939;&#21205;&#38988;&#26448;&#24291;&#21578;%20-%20_&#32880;_&#37586;&#38519;&#38499;%20(&#20013;&#25991;&#23383;&#24149;)%20(HD)-2.mp4" TargetMode="External"/><Relationship Id="rId10" Type="http://schemas.openxmlformats.org/officeDocument/2006/relationships/image" Target="../media/image11.emf"/><Relationship Id="rId4" Type="http://schemas.openxmlformats.org/officeDocument/2006/relationships/image" Target="../media/image9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emf"/><Relationship Id="rId5" Type="http://schemas.openxmlformats.org/officeDocument/2006/relationships/hyperlink" Target="&#21490;&#19978;&#26368;&#21237;&#24535;&#30340;&#36939;&#21205;&#38988;&#26448;&#24291;&#21578;%20-%20_&#32880;_&#37586;&#38519;&#38499;%20(&#20013;&#25991;&#23383;&#24149;)%20(HD)-2.mp4" TargetMode="External"/><Relationship Id="rId10" Type="http://schemas.openxmlformats.org/officeDocument/2006/relationships/image" Target="../media/image11.emf"/><Relationship Id="rId4" Type="http://schemas.openxmlformats.org/officeDocument/2006/relationships/image" Target="../media/image9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1.png"/><Relationship Id="rId3" Type="http://schemas.openxmlformats.org/officeDocument/2006/relationships/image" Target="../media/image13.jpeg"/><Relationship Id="rId21" Type="http://schemas.openxmlformats.org/officeDocument/2006/relationships/image" Target="../media/image17.emf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24" Type="http://schemas.openxmlformats.org/officeDocument/2006/relationships/image" Target="../media/image20.png"/><Relationship Id="rId5" Type="http://schemas.openxmlformats.org/officeDocument/2006/relationships/image" Target="../media/image12.emf"/><Relationship Id="rId23" Type="http://schemas.openxmlformats.org/officeDocument/2006/relationships/image" Target="../media/image19.png"/><Relationship Id="rId19" Type="http://schemas.openxmlformats.org/officeDocument/2006/relationships/image" Target="../media/image15.emf"/><Relationship Id="rId4" Type="http://schemas.openxmlformats.org/officeDocument/2006/relationships/image" Target="../media/image11.emf"/><Relationship Id="rId22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emf"/><Relationship Id="rId5" Type="http://schemas.openxmlformats.org/officeDocument/2006/relationships/hyperlink" Target="&#21490;&#19978;&#26368;&#21237;&#24535;&#30340;&#36939;&#21205;&#38988;&#26448;&#24291;&#21578;%20-%20_&#32880;_&#37586;&#38519;&#38499;%20(&#20013;&#25991;&#23383;&#24149;)%20(HD)-2.mp4" TargetMode="External"/><Relationship Id="rId10" Type="http://schemas.openxmlformats.org/officeDocument/2006/relationships/image" Target="../media/image11.emf"/><Relationship Id="rId4" Type="http://schemas.openxmlformats.org/officeDocument/2006/relationships/image" Target="../media/image9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emf"/><Relationship Id="rId5" Type="http://schemas.openxmlformats.org/officeDocument/2006/relationships/hyperlink" Target="&#21490;&#19978;&#26368;&#21237;&#24535;&#30340;&#36939;&#21205;&#38988;&#26448;&#24291;&#21578;%20-%20_&#32880;_&#37586;&#38519;&#38499;%20(&#20013;&#25991;&#23383;&#24149;)%20(HD)-2.mp4" TargetMode="External"/><Relationship Id="rId10" Type="http://schemas.openxmlformats.org/officeDocument/2006/relationships/image" Target="../media/image11.emf"/><Relationship Id="rId4" Type="http://schemas.openxmlformats.org/officeDocument/2006/relationships/image" Target="../media/image9.png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3203848" y="2492896"/>
            <a:ext cx="6120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Calibri" pitchFamily="34" charset="0"/>
                <a:ea typeface="標楷體" pitchFamily="65" charset="-120"/>
                <a:cs typeface="Times New Roman" pitchFamily="18" charset="0"/>
              </a:rPr>
              <a:t>AI-acoustic </a:t>
            </a:r>
          </a:p>
          <a:p>
            <a:pPr algn="ctr"/>
            <a:r>
              <a:rPr lang="en-US" altLang="zh-TW" sz="4000" dirty="0">
                <a:latin typeface="Calibri" pitchFamily="34" charset="0"/>
                <a:ea typeface="標楷體" pitchFamily="65" charset="-120"/>
                <a:cs typeface="Times New Roman" pitchFamily="18" charset="0"/>
              </a:rPr>
              <a:t>Information and Communication Technology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3472671" y="5363428"/>
            <a:ext cx="5582898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b="1" dirty="0" err="1">
                <a:latin typeface="Calibri" pitchFamily="34" charset="0"/>
                <a:ea typeface="標楷體" pitchFamily="65" charset="-120"/>
                <a:cs typeface="Calibri" pitchFamily="34" charset="0"/>
              </a:rPr>
              <a:t>Syu</a:t>
            </a:r>
            <a:r>
              <a:rPr lang="en-US" altLang="zh-TW" sz="1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-Siang Wang</a:t>
            </a:r>
          </a:p>
          <a:p>
            <a:pPr algn="r"/>
            <a:r>
              <a:rPr lang="en-US" altLang="zh-TW" sz="1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Research Center for Information Technology Innovation, Academia </a:t>
            </a:r>
            <a:r>
              <a:rPr lang="en-US" altLang="zh-TW" sz="1600" b="1" dirty="0" err="1">
                <a:latin typeface="Calibri" pitchFamily="34" charset="0"/>
                <a:ea typeface="標楷體" pitchFamily="65" charset="-120"/>
                <a:cs typeface="Calibri" pitchFamily="34" charset="0"/>
              </a:rPr>
              <a:t>Sinica</a:t>
            </a:r>
            <a:endParaRPr lang="en-US" altLang="zh-TW" sz="1600" b="1" dirty="0"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5021263" y="58737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dirty="0">
              <a:solidFill>
                <a:srgbClr val="FFFF00"/>
              </a:solidFill>
              <a:latin typeface="Calibri" pitchFamily="34" charset="0"/>
              <a:ea typeface="標楷體" pitchFamily="65" charset="-120"/>
              <a:cs typeface="Calibri" pitchFamily="34" charset="0"/>
            </a:endParaRPr>
          </a:p>
          <a:p>
            <a:endParaRPr lang="en-US" altLang="zh-TW" dirty="0">
              <a:solidFill>
                <a:srgbClr val="FFFF00"/>
              </a:solidFill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6" name="日付プレースホルダ 3"/>
          <p:cNvSpPr txBox="1">
            <a:spLocks/>
          </p:cNvSpPr>
          <p:nvPr/>
        </p:nvSpPr>
        <p:spPr bwMode="auto">
          <a:xfrm>
            <a:off x="174764" y="6506378"/>
            <a:ext cx="18192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9pPr>
          </a:lstStyle>
          <a:p>
            <a:fld id="{04AE2129-0AFC-491E-B433-8C321BD0CC51}" type="datetime1">
              <a:rPr lang="ja-JP" altLang="en-US" sz="1400" b="1" smtClean="0">
                <a:solidFill>
                  <a:schemeClr val="accent6"/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pPr/>
              <a:t>2020/7/6</a:t>
            </a:fld>
            <a:endParaRPr lang="en-US" altLang="ja-JP" sz="1400" b="1" dirty="0">
              <a:solidFill>
                <a:schemeClr val="accent6"/>
              </a:solidFill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29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01013" y="6408738"/>
            <a:ext cx="863600" cy="476250"/>
          </a:xfrm>
          <a:prstGeom prst="rect">
            <a:avLst/>
          </a:prstGeom>
          <a:ln/>
        </p:spPr>
        <p:txBody>
          <a:bodyPr/>
          <a:lstStyle/>
          <a:p>
            <a:pPr>
              <a:defRPr/>
            </a:pPr>
            <a:fld id="{25FEAD16-84E4-47D5-B8A1-6B443F62BB77}" type="slidenum">
              <a:rPr lang="en-US" altLang="zh-TW">
                <a:latin typeface="Calibri" panose="020F0502020204030204" pitchFamily="34" charset="0"/>
                <a:cs typeface="Calibri" pitchFamily="34" charset="0"/>
              </a:rPr>
              <a:pPr>
                <a:defRPr/>
              </a:pPr>
              <a:t>2</a:t>
            </a:fld>
            <a:endParaRPr lang="en-US" altLang="zh-TW"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1299013" y="1003495"/>
            <a:ext cx="3600000" cy="360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562530" y="2708920"/>
            <a:ext cx="3600000" cy="3600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82400" y="1439095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Speech signal processing</a:t>
            </a:r>
          </a:p>
          <a:p>
            <a:pPr marL="342900" indent="-342900"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Single-channel</a:t>
            </a:r>
          </a:p>
          <a:p>
            <a:pPr marL="342900" indent="-342900"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Multi-channel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34985" y="3770256"/>
            <a:ext cx="2354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pPr marL="342900" indent="-342900"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Noise robust feature for ASR</a:t>
            </a:r>
          </a:p>
          <a:p>
            <a:pPr marL="342900" indent="-342900"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Code excitation linear prediction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24950" y="2134237"/>
            <a:ext cx="2849908" cy="3777412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6795156" y="2709319"/>
            <a:ext cx="664993" cy="616970"/>
            <a:chOff x="3890725" y="1340768"/>
            <a:chExt cx="1584541" cy="1309575"/>
          </a:xfrm>
        </p:grpSpPr>
        <p:pic>
          <p:nvPicPr>
            <p:cNvPr id="33" name="Picture 2" descr="ä¹¾è²¨å°ï¼äººå·¥é ­ç³»åæç« ï¼æ¨¡æ¬äººå·¥é ­åæ¸å­äººå·¥é ­-éªè±æ°è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" t="2656" r="54600" b="44037"/>
            <a:stretch/>
          </p:blipFill>
          <p:spPr bwMode="auto">
            <a:xfrm>
              <a:off x="3890725" y="1467184"/>
              <a:ext cx="1505840" cy="1183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圓角矩形 33"/>
            <p:cNvSpPr/>
            <p:nvPr/>
          </p:nvSpPr>
          <p:spPr bwMode="auto">
            <a:xfrm>
              <a:off x="5094392" y="1340768"/>
              <a:ext cx="380874" cy="360040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8280075" y="289029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endParaRPr kumimoji="0" lang="zh-TW" alt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7648279" y="2709319"/>
            <a:ext cx="664993" cy="616970"/>
            <a:chOff x="3890725" y="1340768"/>
            <a:chExt cx="1584541" cy="1309575"/>
          </a:xfrm>
        </p:grpSpPr>
        <p:pic>
          <p:nvPicPr>
            <p:cNvPr id="37" name="Picture 2" descr="ä¹¾è²¨å°ï¼äººå·¥é ­ç³»åæç« ï¼æ¨¡æ¬äººå·¥é ­åæ¸å­äººå·¥é ­-éªè±æ°è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" t="2656" r="54600" b="44037"/>
            <a:stretch/>
          </p:blipFill>
          <p:spPr bwMode="auto">
            <a:xfrm>
              <a:off x="3890725" y="1467184"/>
              <a:ext cx="1505840" cy="1183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圓角矩形 37"/>
            <p:cNvSpPr/>
            <p:nvPr/>
          </p:nvSpPr>
          <p:spPr bwMode="auto">
            <a:xfrm>
              <a:off x="5094392" y="1340768"/>
              <a:ext cx="380874" cy="360040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 rot="16200000">
                <a:off x="7456210" y="288925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zh-TW" alt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56210" y="2889253"/>
                <a:ext cx="125034" cy="276999"/>
              </a:xfrm>
              <a:prstGeom prst="rect">
                <a:avLst/>
              </a:prstGeom>
              <a:blipFill>
                <a:blip r:embed="rId4"/>
                <a:stretch>
                  <a:fillRect t="-38095" r="-6667" b="-4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5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95" y="3777280"/>
            <a:ext cx="707465" cy="69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螢幕快照 2014-04-13 下午10.55.53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597578" y="3777280"/>
            <a:ext cx="638214" cy="698018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向右箭號 41"/>
          <p:cNvSpPr/>
          <p:nvPr/>
        </p:nvSpPr>
        <p:spPr>
          <a:xfrm>
            <a:off x="6264678" y="2984354"/>
            <a:ext cx="463194" cy="22326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向右箭號 42"/>
          <p:cNvSpPr/>
          <p:nvPr/>
        </p:nvSpPr>
        <p:spPr>
          <a:xfrm>
            <a:off x="6272673" y="4014658"/>
            <a:ext cx="463194" cy="22326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向右箭號 43"/>
          <p:cNvSpPr/>
          <p:nvPr/>
        </p:nvSpPr>
        <p:spPr>
          <a:xfrm>
            <a:off x="6268295" y="5248917"/>
            <a:ext cx="463194" cy="22326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310533" y="391282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endParaRPr kumimoji="0" lang="zh-TW" alt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" t="28112" r="79736" b="22187"/>
          <a:stretch/>
        </p:blipFill>
        <p:spPr>
          <a:xfrm>
            <a:off x="6911887" y="4995666"/>
            <a:ext cx="423732" cy="72976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" t="38420" r="78904" b="23074"/>
          <a:stretch/>
        </p:blipFill>
        <p:spPr>
          <a:xfrm>
            <a:off x="7696771" y="5023362"/>
            <a:ext cx="499110" cy="674370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8175683" y="5150282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endParaRPr kumimoji="0" lang="zh-TW" alt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228350" y="2134237"/>
            <a:ext cx="12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kumimoji="0" lang="zh-TW" altLang="en-US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496" y="2712592"/>
            <a:ext cx="3600000" cy="3600000"/>
          </a:xfrm>
          <a:prstGeom prst="ellipse">
            <a:avLst/>
          </a:prstGeom>
          <a:solidFill>
            <a:srgbClr val="CC99FF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8345" y="4015789"/>
            <a:ext cx="233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Biomedical signal</a:t>
            </a:r>
          </a:p>
          <a:p>
            <a:pPr marL="342900" indent="-342900"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Brainwave</a:t>
            </a:r>
          </a:p>
          <a:p>
            <a:pPr marL="342900" indent="-342900"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Vocoder speech</a:t>
            </a:r>
          </a:p>
          <a:p>
            <a:pPr marL="342900" indent="-342900">
              <a:buAutoNum type="arabicPeriod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標題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/>
          <a:lstStyle/>
          <a:p>
            <a:r>
              <a:rPr lang="en-US" altLang="zh-TW" dirty="0">
                <a:cs typeface="Calibri" panose="020F0502020204030204" pitchFamily="34" charset="0"/>
              </a:rPr>
              <a:t>Research topics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25BFEDC1-A41F-47A0-B71C-B3D54F7048E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038" t="13216" r="8752" b="15366"/>
          <a:stretch/>
        </p:blipFill>
        <p:spPr>
          <a:xfrm>
            <a:off x="8051171" y="421245"/>
            <a:ext cx="1023687" cy="80559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EB9369F4-0951-43C1-99A7-53755F5EB2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2602" t="11121" r="14467" b="20697"/>
          <a:stretch/>
        </p:blipFill>
        <p:spPr>
          <a:xfrm>
            <a:off x="4776631" y="402814"/>
            <a:ext cx="1023687" cy="822795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A2DE669D-84B0-4235-85AD-7DF9459FA83E}"/>
              </a:ext>
            </a:extLst>
          </p:cNvPr>
          <p:cNvSpPr/>
          <p:nvPr/>
        </p:nvSpPr>
        <p:spPr bwMode="auto">
          <a:xfrm>
            <a:off x="6501588" y="530748"/>
            <a:ext cx="848313" cy="5095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SP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sp>
        <p:nvSpPr>
          <p:cNvPr id="57" name="向右箭號 59">
            <a:extLst>
              <a:ext uri="{FF2B5EF4-FFF2-40B4-BE49-F238E27FC236}">
                <a16:creationId xmlns:a16="http://schemas.microsoft.com/office/drawing/2014/main" id="{3FABA964-5CDD-4C04-9DB3-BB4BAC2DA4A2}"/>
              </a:ext>
            </a:extLst>
          </p:cNvPr>
          <p:cNvSpPr/>
          <p:nvPr/>
        </p:nvSpPr>
        <p:spPr>
          <a:xfrm>
            <a:off x="5944334" y="593919"/>
            <a:ext cx="413238" cy="3780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60">
            <a:extLst>
              <a:ext uri="{FF2B5EF4-FFF2-40B4-BE49-F238E27FC236}">
                <a16:creationId xmlns:a16="http://schemas.microsoft.com/office/drawing/2014/main" id="{B82C2186-2EA3-401D-A44B-521A3D292331}"/>
              </a:ext>
            </a:extLst>
          </p:cNvPr>
          <p:cNvSpPr/>
          <p:nvPr/>
        </p:nvSpPr>
        <p:spPr>
          <a:xfrm>
            <a:off x="7493917" y="592375"/>
            <a:ext cx="413238" cy="3780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1FDECD9-3CAC-439C-A13F-EA5D2E1B01DF}"/>
              </a:ext>
            </a:extLst>
          </p:cNvPr>
          <p:cNvSpPr txBox="1"/>
          <p:nvPr/>
        </p:nvSpPr>
        <p:spPr>
          <a:xfrm>
            <a:off x="4534360" y="11428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EF2F858-79B9-452E-889D-41BA65CE4E24}"/>
              </a:ext>
            </a:extLst>
          </p:cNvPr>
          <p:cNvSpPr txBox="1"/>
          <p:nvPr/>
        </p:nvSpPr>
        <p:spPr>
          <a:xfrm>
            <a:off x="7764080" y="11680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11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01013" y="6408738"/>
            <a:ext cx="863600" cy="476250"/>
          </a:xfrm>
          <a:prstGeom prst="rect">
            <a:avLst/>
          </a:prstGeom>
          <a:ln/>
        </p:spPr>
        <p:txBody>
          <a:bodyPr/>
          <a:lstStyle/>
          <a:p>
            <a:pPr>
              <a:defRPr/>
            </a:pPr>
            <a:fld id="{25FEAD16-84E4-47D5-B8A1-6B443F62BB77}" type="slidenum">
              <a:rPr lang="en-US" altLang="zh-TW">
                <a:latin typeface="Calibri" panose="020F0502020204030204" pitchFamily="34" charset="0"/>
                <a:cs typeface="Calibri" pitchFamily="34" charset="0"/>
              </a:rPr>
              <a:pPr>
                <a:defRPr/>
              </a:pPr>
              <a:t>3</a:t>
            </a:fld>
            <a:endParaRPr lang="en-US" altLang="zh-TW"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1299013" y="1003495"/>
            <a:ext cx="3600000" cy="360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562530" y="2708920"/>
            <a:ext cx="3600000" cy="3600000"/>
          </a:xfrm>
          <a:prstGeom prst="ellipse">
            <a:avLst/>
          </a:prstGeom>
          <a:solidFill>
            <a:schemeClr val="accent1">
              <a:alpha val="19000"/>
            </a:schemeClr>
          </a:solidFill>
          <a:ln w="9525" cap="flat" cmpd="sng" algn="ctr">
            <a:solidFill>
              <a:schemeClr val="tx1"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82400" y="1439095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Speech signal processing</a:t>
            </a:r>
          </a:p>
          <a:p>
            <a:pPr marL="342900" indent="-342900"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Single-channel</a:t>
            </a:r>
          </a:p>
          <a:p>
            <a:pPr marL="342900" indent="-342900"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Multi-channel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34985" y="3770256"/>
            <a:ext cx="2354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u="sng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Noise robust feature for ASR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excitation linear prediction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24950" y="2134237"/>
            <a:ext cx="2849908" cy="3777412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6795156" y="2709319"/>
            <a:ext cx="664993" cy="616970"/>
            <a:chOff x="3890725" y="1340768"/>
            <a:chExt cx="1584541" cy="1309575"/>
          </a:xfrm>
        </p:grpSpPr>
        <p:pic>
          <p:nvPicPr>
            <p:cNvPr id="33" name="Picture 2" descr="ä¹¾è²¨å°ï¼äººå·¥é ­ç³»åæç« ï¼æ¨¡æ¬äººå·¥é ­åæ¸å­äººå·¥é ­-éªè±æ°è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" t="2656" r="54600" b="44037"/>
            <a:stretch/>
          </p:blipFill>
          <p:spPr bwMode="auto">
            <a:xfrm>
              <a:off x="3890725" y="1467184"/>
              <a:ext cx="1505840" cy="1183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圓角矩形 33"/>
            <p:cNvSpPr/>
            <p:nvPr/>
          </p:nvSpPr>
          <p:spPr bwMode="auto">
            <a:xfrm>
              <a:off x="5094392" y="1340768"/>
              <a:ext cx="380874" cy="360040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8280075" y="289029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endParaRPr kumimoji="0" lang="zh-TW" alt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7648279" y="2709319"/>
            <a:ext cx="664993" cy="616970"/>
            <a:chOff x="3890725" y="1340768"/>
            <a:chExt cx="1584541" cy="1309575"/>
          </a:xfrm>
        </p:grpSpPr>
        <p:pic>
          <p:nvPicPr>
            <p:cNvPr id="37" name="Picture 2" descr="ä¹¾è²¨å°ï¼äººå·¥é ­ç³»åæç« ï¼æ¨¡æ¬äººå·¥é ­åæ¸å­äººå·¥é ­-éªè±æ°è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" t="2656" r="54600" b="44037"/>
            <a:stretch/>
          </p:blipFill>
          <p:spPr bwMode="auto">
            <a:xfrm>
              <a:off x="3890725" y="1467184"/>
              <a:ext cx="1505840" cy="1183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圓角矩形 37"/>
            <p:cNvSpPr/>
            <p:nvPr/>
          </p:nvSpPr>
          <p:spPr bwMode="auto">
            <a:xfrm>
              <a:off x="5094392" y="1340768"/>
              <a:ext cx="380874" cy="360040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 rot="16200000">
                <a:off x="7456210" y="288925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zh-TW" alt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56210" y="2889253"/>
                <a:ext cx="125034" cy="276999"/>
              </a:xfrm>
              <a:prstGeom prst="rect">
                <a:avLst/>
              </a:prstGeom>
              <a:blipFill>
                <a:blip r:embed="rId4"/>
                <a:stretch>
                  <a:fillRect t="-38095" r="-6667" b="-4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5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95" y="3777280"/>
            <a:ext cx="707465" cy="69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螢幕快照 2014-04-13 下午10.55.53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597578" y="3777280"/>
            <a:ext cx="638214" cy="698018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向右箭號 41"/>
          <p:cNvSpPr/>
          <p:nvPr/>
        </p:nvSpPr>
        <p:spPr>
          <a:xfrm>
            <a:off x="6264678" y="2984354"/>
            <a:ext cx="463194" cy="22326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向右箭號 42"/>
          <p:cNvSpPr/>
          <p:nvPr/>
        </p:nvSpPr>
        <p:spPr>
          <a:xfrm>
            <a:off x="6272673" y="4014658"/>
            <a:ext cx="463194" cy="22326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向右箭號 43"/>
          <p:cNvSpPr/>
          <p:nvPr/>
        </p:nvSpPr>
        <p:spPr>
          <a:xfrm>
            <a:off x="6268295" y="5248917"/>
            <a:ext cx="463194" cy="22326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310533" y="391282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endParaRPr kumimoji="0" lang="zh-TW" alt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" t="28112" r="79736" b="22187"/>
          <a:stretch/>
        </p:blipFill>
        <p:spPr>
          <a:xfrm>
            <a:off x="6911887" y="4995666"/>
            <a:ext cx="423732" cy="72976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" t="38420" r="78904" b="23074"/>
          <a:stretch/>
        </p:blipFill>
        <p:spPr>
          <a:xfrm>
            <a:off x="7696771" y="5023362"/>
            <a:ext cx="499110" cy="674370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8175683" y="5150282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endParaRPr kumimoji="0" lang="zh-TW" alt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228350" y="2134237"/>
            <a:ext cx="12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kumimoji="0" lang="zh-TW" altLang="en-US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496" y="2712592"/>
            <a:ext cx="3600000" cy="3600000"/>
          </a:xfrm>
          <a:prstGeom prst="ellipse">
            <a:avLst/>
          </a:prstGeom>
          <a:solidFill>
            <a:srgbClr val="CC99FF">
              <a:alpha val="19000"/>
            </a:srgbClr>
          </a:solidFill>
          <a:ln w="9525" cap="flat" cmpd="sng" algn="ctr">
            <a:solidFill>
              <a:schemeClr val="tx1"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8345" y="4015789"/>
            <a:ext cx="233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u="sng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Brainwave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Vocoder speech</a:t>
            </a: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標題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/>
          <a:lstStyle/>
          <a:p>
            <a:r>
              <a:rPr lang="en-US" altLang="zh-TW" dirty="0">
                <a:cs typeface="Calibri" panose="020F0502020204030204" pitchFamily="34" charset="0"/>
              </a:rPr>
              <a:t>Research topics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25BFEDC1-A41F-47A0-B71C-B3D54F7048E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038" t="13216" r="8752" b="15366"/>
          <a:stretch/>
        </p:blipFill>
        <p:spPr>
          <a:xfrm>
            <a:off x="8051171" y="421245"/>
            <a:ext cx="1023687" cy="80559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EB9369F4-0951-43C1-99A7-53755F5EB2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2602" t="11121" r="14467" b="20697"/>
          <a:stretch/>
        </p:blipFill>
        <p:spPr>
          <a:xfrm>
            <a:off x="4776631" y="402814"/>
            <a:ext cx="1023687" cy="822795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A2DE669D-84B0-4235-85AD-7DF9459FA83E}"/>
              </a:ext>
            </a:extLst>
          </p:cNvPr>
          <p:cNvSpPr/>
          <p:nvPr/>
        </p:nvSpPr>
        <p:spPr bwMode="auto">
          <a:xfrm>
            <a:off x="6501588" y="530748"/>
            <a:ext cx="848313" cy="5095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SP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sp>
        <p:nvSpPr>
          <p:cNvPr id="57" name="向右箭號 59">
            <a:extLst>
              <a:ext uri="{FF2B5EF4-FFF2-40B4-BE49-F238E27FC236}">
                <a16:creationId xmlns:a16="http://schemas.microsoft.com/office/drawing/2014/main" id="{3FABA964-5CDD-4C04-9DB3-BB4BAC2DA4A2}"/>
              </a:ext>
            </a:extLst>
          </p:cNvPr>
          <p:cNvSpPr/>
          <p:nvPr/>
        </p:nvSpPr>
        <p:spPr>
          <a:xfrm>
            <a:off x="5944334" y="593919"/>
            <a:ext cx="413238" cy="3780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60">
            <a:extLst>
              <a:ext uri="{FF2B5EF4-FFF2-40B4-BE49-F238E27FC236}">
                <a16:creationId xmlns:a16="http://schemas.microsoft.com/office/drawing/2014/main" id="{B82C2186-2EA3-401D-A44B-521A3D292331}"/>
              </a:ext>
            </a:extLst>
          </p:cNvPr>
          <p:cNvSpPr/>
          <p:nvPr/>
        </p:nvSpPr>
        <p:spPr>
          <a:xfrm>
            <a:off x="7493917" y="592375"/>
            <a:ext cx="413238" cy="3780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1FDECD9-3CAC-439C-A13F-EA5D2E1B01DF}"/>
              </a:ext>
            </a:extLst>
          </p:cNvPr>
          <p:cNvSpPr txBox="1"/>
          <p:nvPr/>
        </p:nvSpPr>
        <p:spPr>
          <a:xfrm>
            <a:off x="4534360" y="11428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EF2F858-79B9-452E-889D-41BA65CE4E24}"/>
              </a:ext>
            </a:extLst>
          </p:cNvPr>
          <p:cNvSpPr txBox="1"/>
          <p:nvPr/>
        </p:nvSpPr>
        <p:spPr>
          <a:xfrm>
            <a:off x="7764080" y="11680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800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>
                <a:cs typeface="Calibri" panose="020F0502020204030204" pitchFamily="34" charset="0"/>
              </a:rPr>
              <a:pPr>
                <a:defRPr/>
              </a:pPr>
              <a:t>4</a:t>
            </a:fld>
            <a:endParaRPr lang="en-US" altLang="zh-TW" dirty="0">
              <a:cs typeface="Calibri" panose="020F0502020204030204" pitchFamily="34" charset="0"/>
            </a:endParaRPr>
          </a:p>
        </p:txBody>
      </p:sp>
      <p:sp>
        <p:nvSpPr>
          <p:cNvPr id="48" name="標題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/>
          <a:lstStyle/>
          <a:p>
            <a:r>
              <a:rPr lang="en-US" altLang="zh-TW" i="1" u="sng" dirty="0">
                <a:cs typeface="Calibri" panose="020F0502020204030204" pitchFamily="34" charset="0"/>
              </a:rPr>
              <a:t>Speech signal processing  </a:t>
            </a:r>
          </a:p>
        </p:txBody>
      </p:sp>
      <p:sp>
        <p:nvSpPr>
          <p:cNvPr id="34" name="矩形 33"/>
          <p:cNvSpPr/>
          <p:nvPr/>
        </p:nvSpPr>
        <p:spPr>
          <a:xfrm>
            <a:off x="51732" y="2865412"/>
            <a:ext cx="1446510" cy="33719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上彎箭號 36"/>
          <p:cNvSpPr/>
          <p:nvPr/>
        </p:nvSpPr>
        <p:spPr>
          <a:xfrm>
            <a:off x="1498243" y="1872976"/>
            <a:ext cx="3292143" cy="674548"/>
          </a:xfrm>
          <a:prstGeom prst="bent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297988" y="2954165"/>
            <a:ext cx="953997" cy="844746"/>
            <a:chOff x="3890725" y="1340768"/>
            <a:chExt cx="1584541" cy="1309575"/>
          </a:xfrm>
        </p:grpSpPr>
        <p:pic>
          <p:nvPicPr>
            <p:cNvPr id="39" name="Picture 2" descr="ä¹¾è²¨å°ï¼äººå·¥é ­ç³»åæç« ï¼æ¨¡æ¬äººå·¥é ­åæ¸å­äººå·¥é ­-éªè±æ°è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" t="2656" r="54600" b="44037"/>
            <a:stretch/>
          </p:blipFill>
          <p:spPr bwMode="auto">
            <a:xfrm>
              <a:off x="3890725" y="1467184"/>
              <a:ext cx="1505840" cy="1183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圓角矩形 39"/>
            <p:cNvSpPr/>
            <p:nvPr/>
          </p:nvSpPr>
          <p:spPr bwMode="auto">
            <a:xfrm>
              <a:off x="5094392" y="1340768"/>
              <a:ext cx="38087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-3236" y="2195506"/>
            <a:ext cx="1478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Auxiliary input</a:t>
            </a:r>
            <a:endParaRPr lang="zh-TW" altLang="en-US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4"/>
          <a:srcRect l="12038" t="13216" r="8752" b="15366"/>
          <a:stretch/>
        </p:blipFill>
        <p:spPr>
          <a:xfrm>
            <a:off x="7110708" y="1117598"/>
            <a:ext cx="1023687" cy="80559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5"/>
          <a:srcRect l="12602" t="11121" r="14467" b="20697"/>
          <a:stretch/>
        </p:blipFill>
        <p:spPr>
          <a:xfrm>
            <a:off x="972855" y="1122215"/>
            <a:ext cx="1023687" cy="82279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 bwMode="auto">
          <a:xfrm>
            <a:off x="3758382" y="1257671"/>
            <a:ext cx="1594784" cy="50954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SE system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向右箭號 44"/>
          <p:cNvSpPr/>
          <p:nvPr/>
        </p:nvSpPr>
        <p:spPr>
          <a:xfrm>
            <a:off x="2670843" y="1323406"/>
            <a:ext cx="413238" cy="3780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向右箭號 45"/>
          <p:cNvSpPr/>
          <p:nvPr/>
        </p:nvSpPr>
        <p:spPr>
          <a:xfrm>
            <a:off x="6025318" y="1331360"/>
            <a:ext cx="413238" cy="3780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10485" y="1189274"/>
            <a:ext cx="1337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Clean speech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1699" y="3760919"/>
            <a:ext cx="930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Speaker</a:t>
            </a:r>
            <a:endParaRPr lang="zh-TW" alt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5501" y="37700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endParaRPr lang="zh-TW" alt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655925" y="2839341"/>
            <a:ext cx="4213748" cy="3081226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 bwMode="auto">
          <a:xfrm>
            <a:off x="5514423" y="2273079"/>
            <a:ext cx="1930137" cy="7897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 rot="2658035">
                <a:off x="5334928" y="2691611"/>
                <a:ext cx="8441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𝑠𝑝𝑘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8035">
                <a:off x="5334928" y="2691611"/>
                <a:ext cx="84414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 rot="2806873">
                <a:off x="5717645" y="2662010"/>
                <a:ext cx="8483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1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𝑠𝑝𝑘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06873">
                <a:off x="5717645" y="2662010"/>
                <a:ext cx="8483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 rot="3069923">
                <a:off x="6668217" y="2684991"/>
                <a:ext cx="8754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1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𝑠𝑝𝑘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69923">
                <a:off x="6668217" y="2684991"/>
                <a:ext cx="875432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 bwMode="auto">
          <a:xfrm>
            <a:off x="7843893" y="3230380"/>
            <a:ext cx="648445" cy="21387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843893" y="3557784"/>
            <a:ext cx="114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Speaker feature</a:t>
            </a:r>
          </a:p>
        </p:txBody>
      </p:sp>
      <p:sp>
        <p:nvSpPr>
          <p:cNvPr id="64" name="矩形 63"/>
          <p:cNvSpPr/>
          <p:nvPr/>
        </p:nvSpPr>
        <p:spPr>
          <a:xfrm>
            <a:off x="6232803" y="2126365"/>
            <a:ext cx="930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Speaker</a:t>
            </a:r>
            <a:endParaRPr lang="zh-TW" alt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896605" y="21354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endParaRPr lang="zh-TW" alt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308251" y="2139559"/>
            <a:ext cx="3656362" cy="4171829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09632" y="12482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409632" y="2817563"/>
            <a:ext cx="248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Noisy@0dB(baby crying)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CCF92A-8B7A-4515-8577-5017A0BECC97}"/>
              </a:ext>
            </a:extLst>
          </p:cNvPr>
          <p:cNvSpPr/>
          <p:nvPr/>
        </p:nvSpPr>
        <p:spPr bwMode="auto">
          <a:xfrm>
            <a:off x="7898438" y="2320150"/>
            <a:ext cx="425332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7779599" y="2475866"/>
            <a:ext cx="114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Speaker label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3252A05-647D-4413-878B-C79227919793}"/>
              </a:ext>
            </a:extLst>
          </p:cNvPr>
          <p:cNvSpPr/>
          <p:nvPr/>
        </p:nvSpPr>
        <p:spPr bwMode="auto">
          <a:xfrm>
            <a:off x="7953715" y="5642789"/>
            <a:ext cx="425332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844701" y="5665058"/>
            <a:ext cx="114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Input noisy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2F16A0-C21C-43CF-9439-EBDAF4BFA3DF}"/>
              </a:ext>
            </a:extLst>
          </p:cNvPr>
          <p:cNvSpPr txBox="1"/>
          <p:nvPr/>
        </p:nvSpPr>
        <p:spPr>
          <a:xfrm>
            <a:off x="6808994" y="60969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/>
              <a:t>Single channel SE</a:t>
            </a:r>
            <a:endParaRPr lang="zh-TW" altLang="en-US" b="1" u="sng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70CA473-81F8-4DC7-A211-1B0627389500}"/>
              </a:ext>
            </a:extLst>
          </p:cNvPr>
          <p:cNvSpPr/>
          <p:nvPr/>
        </p:nvSpPr>
        <p:spPr>
          <a:xfrm>
            <a:off x="581868" y="4850749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BCM</a:t>
            </a:r>
            <a:endParaRPr lang="zh-TW" alt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8BF3ABD8-08AA-4A2A-A261-8CF54FEB0F77}"/>
              </a:ext>
            </a:extLst>
          </p:cNvPr>
          <p:cNvSpPr txBox="1"/>
          <p:nvPr/>
        </p:nvSpPr>
        <p:spPr>
          <a:xfrm>
            <a:off x="95501" y="48598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endParaRPr lang="zh-TW" alt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202B53A-0237-48D9-8894-DE29E72B3FD8}"/>
              </a:ext>
            </a:extLst>
          </p:cNvPr>
          <p:cNvSpPr/>
          <p:nvPr/>
        </p:nvSpPr>
        <p:spPr>
          <a:xfrm>
            <a:off x="366958" y="585456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口內電訊號</a:t>
            </a: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B6F2927-8904-4173-B417-78AC5DDE84F5}"/>
              </a:ext>
            </a:extLst>
          </p:cNvPr>
          <p:cNvSpPr txBox="1"/>
          <p:nvPr/>
        </p:nvSpPr>
        <p:spPr>
          <a:xfrm>
            <a:off x="106720" y="585354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endParaRPr lang="zh-TW" alt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3389B4C6-1255-4974-AB29-10A99662DB0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308" t="19242" r="8932" b="11329"/>
          <a:stretch/>
        </p:blipFill>
        <p:spPr>
          <a:xfrm>
            <a:off x="1945983" y="3500708"/>
            <a:ext cx="492038" cy="313175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ED3C5784-DD9F-4D5F-9ADB-711B4F77A00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1633" t="8679" r="9157" b="15907"/>
          <a:stretch/>
        </p:blipFill>
        <p:spPr>
          <a:xfrm>
            <a:off x="4180234" y="3489311"/>
            <a:ext cx="482464" cy="309600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5A11C095-FD50-42AC-B5CD-F02492B234C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1633" t="7271" r="8932" b="17614"/>
          <a:stretch/>
        </p:blipFill>
        <p:spPr>
          <a:xfrm>
            <a:off x="1936417" y="4035138"/>
            <a:ext cx="495108" cy="313176"/>
          </a:xfrm>
          <a:prstGeom prst="rect">
            <a:avLst/>
          </a:prstGeom>
        </p:spPr>
      </p:pic>
      <p:sp>
        <p:nvSpPr>
          <p:cNvPr id="93" name="文字方塊 92">
            <a:extLst>
              <a:ext uri="{FF2B5EF4-FFF2-40B4-BE49-F238E27FC236}">
                <a16:creationId xmlns:a16="http://schemas.microsoft.com/office/drawing/2014/main" id="{33103189-99E8-46C2-891A-3BD5E0268814}"/>
              </a:ext>
            </a:extLst>
          </p:cNvPr>
          <p:cNvSpPr txBox="1"/>
          <p:nvPr/>
        </p:nvSpPr>
        <p:spPr>
          <a:xfrm>
            <a:off x="1911915" y="382906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BCM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48B14EE-82EA-48C1-A82F-9D4148CCF189}"/>
              </a:ext>
            </a:extLst>
          </p:cNvPr>
          <p:cNvSpPr txBox="1"/>
          <p:nvPr/>
        </p:nvSpPr>
        <p:spPr>
          <a:xfrm>
            <a:off x="1916030" y="324658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868D1AB-3D64-4EEE-917E-9D6DF51A7FE8}"/>
              </a:ext>
            </a:extLst>
          </p:cNvPr>
          <p:cNvSpPr txBox="1"/>
          <p:nvPr/>
        </p:nvSpPr>
        <p:spPr>
          <a:xfrm>
            <a:off x="4153583" y="324457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1239C4F9-6434-4668-875B-5A06B9FFC7A9}"/>
                  </a:ext>
                </a:extLst>
              </p:cNvPr>
              <p:cNvSpPr/>
              <p:nvPr/>
            </p:nvSpPr>
            <p:spPr>
              <a:xfrm>
                <a:off x="2792621" y="3403517"/>
                <a:ext cx="882490" cy="495108"/>
              </a:xfrm>
              <a:prstGeom prst="rect">
                <a:avLst/>
              </a:prstGeom>
              <a:blipFill>
                <a:blip r:embed="rId22"/>
                <a:tile tx="0" ty="0" sx="100000" sy="100000" flip="none" algn="tl"/>
              </a:blip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FCN</m:t>
                      </m:r>
                    </m:oMath>
                  </m:oMathPara>
                </a14:m>
                <a:endParaRPr lang="zh-TW" altLang="en-US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1239C4F9-6434-4668-875B-5A06B9FFC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21" y="3403517"/>
                <a:ext cx="882490" cy="49510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BD967A0B-54D7-44A5-98B9-E7D848651629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 flipV="1">
            <a:off x="2438021" y="3651071"/>
            <a:ext cx="354600" cy="6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717C42F2-AECE-4308-A4B7-662C28455AC8}"/>
              </a:ext>
            </a:extLst>
          </p:cNvPr>
          <p:cNvCxnSpPr>
            <a:cxnSpLocks/>
            <a:stCxn id="96" idx="3"/>
            <a:endCxn id="91" idx="1"/>
          </p:cNvCxnSpPr>
          <p:nvPr/>
        </p:nvCxnSpPr>
        <p:spPr>
          <a:xfrm flipV="1">
            <a:off x="3675111" y="3644111"/>
            <a:ext cx="505123" cy="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F42C2EE3-8C12-4515-B28F-25E388E04CE3}"/>
              </a:ext>
            </a:extLst>
          </p:cNvPr>
          <p:cNvSpPr/>
          <p:nvPr/>
        </p:nvSpPr>
        <p:spPr bwMode="auto">
          <a:xfrm>
            <a:off x="1596162" y="2810745"/>
            <a:ext cx="3570297" cy="1626367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4EDCA2F-6697-4621-B976-E0D0E513F327}"/>
              </a:ext>
            </a:extLst>
          </p:cNvPr>
          <p:cNvSpPr/>
          <p:nvPr/>
        </p:nvSpPr>
        <p:spPr>
          <a:xfrm>
            <a:off x="2088079" y="2761746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BCM</a:t>
            </a:r>
            <a:endParaRPr lang="zh-TW" alt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951CBCB-1E79-48A8-ADB0-A81AF7539B18}"/>
              </a:ext>
            </a:extLst>
          </p:cNvPr>
          <p:cNvSpPr txBox="1"/>
          <p:nvPr/>
        </p:nvSpPr>
        <p:spPr>
          <a:xfrm>
            <a:off x="1601712" y="277086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endParaRPr lang="zh-TW" alt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4CA952CB-3919-4471-B103-2391E01969B9}"/>
              </a:ext>
            </a:extLst>
          </p:cNvPr>
          <p:cNvCxnSpPr>
            <a:stCxn id="92" idx="3"/>
            <a:endCxn id="96" idx="2"/>
          </p:cNvCxnSpPr>
          <p:nvPr/>
        </p:nvCxnSpPr>
        <p:spPr bwMode="auto">
          <a:xfrm flipV="1">
            <a:off x="2431525" y="3898625"/>
            <a:ext cx="802341" cy="29310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0" name="圖片 119">
            <a:extLst>
              <a:ext uri="{FF2B5EF4-FFF2-40B4-BE49-F238E27FC236}">
                <a16:creationId xmlns:a16="http://schemas.microsoft.com/office/drawing/2014/main" id="{F3FFF640-EA6E-43CA-98A5-EF9C61B0B65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308" t="19242" r="8932" b="11329"/>
          <a:stretch/>
        </p:blipFill>
        <p:spPr>
          <a:xfrm>
            <a:off x="1948521" y="5075234"/>
            <a:ext cx="492038" cy="313175"/>
          </a:xfrm>
          <a:prstGeom prst="rect">
            <a:avLst/>
          </a:prstGeom>
        </p:spPr>
      </p:pic>
      <p:pic>
        <p:nvPicPr>
          <p:cNvPr id="121" name="圖片 120">
            <a:extLst>
              <a:ext uri="{FF2B5EF4-FFF2-40B4-BE49-F238E27FC236}">
                <a16:creationId xmlns:a16="http://schemas.microsoft.com/office/drawing/2014/main" id="{BBCC6C54-5D91-430C-8C6C-CB4A88EA65DE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1633" t="8679" r="9157" b="15907"/>
          <a:stretch/>
        </p:blipFill>
        <p:spPr>
          <a:xfrm>
            <a:off x="4182772" y="5063837"/>
            <a:ext cx="482464" cy="309600"/>
          </a:xfrm>
          <a:prstGeom prst="rect">
            <a:avLst/>
          </a:prstGeom>
        </p:spPr>
      </p:pic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816B61FA-1AF7-42C6-8A4D-D784CAD41EAE}"/>
              </a:ext>
            </a:extLst>
          </p:cNvPr>
          <p:cNvSpPr txBox="1"/>
          <p:nvPr/>
        </p:nvSpPr>
        <p:spPr>
          <a:xfrm>
            <a:off x="1911915" y="584231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Elects.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A4904313-9C76-4AA9-A959-7BF263FC9E6E}"/>
              </a:ext>
            </a:extLst>
          </p:cNvPr>
          <p:cNvSpPr txBox="1"/>
          <p:nvPr/>
        </p:nvSpPr>
        <p:spPr>
          <a:xfrm>
            <a:off x="1891672" y="4837335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Reverb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56F7C58-4F81-47B2-84CF-496AA04EDBE4}"/>
              </a:ext>
            </a:extLst>
          </p:cNvPr>
          <p:cNvSpPr txBox="1"/>
          <p:nvPr/>
        </p:nvSpPr>
        <p:spPr>
          <a:xfrm>
            <a:off x="4156121" y="481909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72E6A5B-6DCF-4CAE-AB01-3CD38897543C}"/>
                  </a:ext>
                </a:extLst>
              </p:cNvPr>
              <p:cNvSpPr/>
              <p:nvPr/>
            </p:nvSpPr>
            <p:spPr>
              <a:xfrm>
                <a:off x="2795159" y="4978043"/>
                <a:ext cx="882490" cy="495108"/>
              </a:xfrm>
              <a:prstGeom prst="rect">
                <a:avLst/>
              </a:prstGeom>
              <a:blipFill>
                <a:blip r:embed="rId22"/>
                <a:tile tx="0" ty="0" sx="100000" sy="100000" flip="none" algn="tl"/>
              </a:blip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HDDAE</m:t>
                      </m:r>
                    </m:oMath>
                  </m:oMathPara>
                </a14:m>
                <a:endParaRPr lang="zh-TW" altLang="en-US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72E6A5B-6DCF-4CAE-AB01-3CD388975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159" y="4978043"/>
                <a:ext cx="882490" cy="495108"/>
              </a:xfrm>
              <a:prstGeom prst="rect">
                <a:avLst/>
              </a:prstGeom>
              <a:blipFill>
                <a:blip r:embed="rId24"/>
                <a:stretch>
                  <a:fillRect l="-8276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BE0241DF-391A-4DBB-8433-A0A899EF6BB2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 flipV="1">
            <a:off x="2440559" y="5225597"/>
            <a:ext cx="354600" cy="6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39191E44-75D2-40AD-8D1B-C8038802745E}"/>
              </a:ext>
            </a:extLst>
          </p:cNvPr>
          <p:cNvCxnSpPr>
            <a:cxnSpLocks/>
            <a:stCxn id="126" idx="3"/>
            <a:endCxn id="121" idx="1"/>
          </p:cNvCxnSpPr>
          <p:nvPr/>
        </p:nvCxnSpPr>
        <p:spPr>
          <a:xfrm flipV="1">
            <a:off x="3677649" y="5218637"/>
            <a:ext cx="505123" cy="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0828507-4060-4E90-BB76-67F7BA4C87BD}"/>
              </a:ext>
            </a:extLst>
          </p:cNvPr>
          <p:cNvSpPr/>
          <p:nvPr/>
        </p:nvSpPr>
        <p:spPr bwMode="auto">
          <a:xfrm>
            <a:off x="1602953" y="4601172"/>
            <a:ext cx="3570297" cy="1698716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4CBC2EB-198A-43C5-AA4D-14BBDF5C829D}"/>
              </a:ext>
            </a:extLst>
          </p:cNvPr>
          <p:cNvSpPr/>
          <p:nvPr/>
        </p:nvSpPr>
        <p:spPr>
          <a:xfrm>
            <a:off x="1841848" y="4548992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口內電訊號</a:t>
            </a: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678BCAC8-7EF8-4096-B352-556A419201E5}"/>
              </a:ext>
            </a:extLst>
          </p:cNvPr>
          <p:cNvSpPr txBox="1"/>
          <p:nvPr/>
        </p:nvSpPr>
        <p:spPr>
          <a:xfrm>
            <a:off x="1608329" y="45543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endParaRPr lang="zh-TW" alt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0A9CE01-E558-4328-BBCB-2E5408660A56}"/>
              </a:ext>
            </a:extLst>
          </p:cNvPr>
          <p:cNvSpPr/>
          <p:nvPr/>
        </p:nvSpPr>
        <p:spPr>
          <a:xfrm>
            <a:off x="2792621" y="5733256"/>
            <a:ext cx="882490" cy="495108"/>
          </a:xfrm>
          <a:prstGeom prst="rect">
            <a:avLst/>
          </a:prstGeom>
          <a:blipFill>
            <a:blip r:embed="rId22"/>
            <a:tile tx="0" ty="0" sx="100000" sy="100000" flip="none" algn="tl"/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8F4EDE45-FE48-457B-950E-DE3E828FBC3C}"/>
              </a:ext>
            </a:extLst>
          </p:cNvPr>
          <p:cNvCxnSpPr>
            <a:cxnSpLocks/>
            <a:stCxn id="123" idx="3"/>
            <a:endCxn id="133" idx="1"/>
          </p:cNvCxnSpPr>
          <p:nvPr/>
        </p:nvCxnSpPr>
        <p:spPr>
          <a:xfrm>
            <a:off x="2513362" y="5980810"/>
            <a:ext cx="2792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81B98BD0-8F55-40A1-8C84-E876A0C48D9C}"/>
              </a:ext>
            </a:extLst>
          </p:cNvPr>
          <p:cNvCxnSpPr>
            <a:cxnSpLocks/>
            <a:stCxn id="133" idx="0"/>
            <a:endCxn id="126" idx="2"/>
          </p:cNvCxnSpPr>
          <p:nvPr/>
        </p:nvCxnSpPr>
        <p:spPr>
          <a:xfrm flipV="1">
            <a:off x="3233866" y="5473151"/>
            <a:ext cx="2538" cy="260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0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101013" y="6408738"/>
            <a:ext cx="86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AFB3A35-4DA0-4D2D-8D4C-D7BCF2974F52}" type="slidenum">
              <a:rPr lang="en-US" altLang="zh-TW" smtClean="0">
                <a:latin typeface="Calibri" panose="020F0502020204030204" pitchFamily="34" charset="0"/>
                <a:cs typeface="Calibri" pitchFamily="34" charset="0"/>
              </a:rPr>
              <a:pPr>
                <a:defRPr/>
              </a:pPr>
              <a:t>5</a:t>
            </a:fld>
            <a:endParaRPr lang="en-US" altLang="zh-TW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6" y="1117005"/>
            <a:ext cx="4824536" cy="23499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9" y="3951542"/>
            <a:ext cx="4849003" cy="279601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056" y="2122845"/>
            <a:ext cx="4122880" cy="1924504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5085314" y="1086140"/>
          <a:ext cx="39166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165">
                  <a:extLst>
                    <a:ext uri="{9D8B030D-6E8A-4147-A177-3AD203B41FA5}">
                      <a16:colId xmlns:a16="http://schemas.microsoft.com/office/drawing/2014/main" val="276597604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029229107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603274738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1637819694"/>
                    </a:ext>
                  </a:extLst>
                </a:gridCol>
              </a:tblGrid>
              <a:tr h="249286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DNN-S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DNN-EF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DNN-LF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920"/>
                  </a:ext>
                </a:extLst>
              </a:tr>
              <a:tr h="2492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STOI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0.770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43275"/>
                  </a:ext>
                </a:extLst>
              </a:tr>
              <a:tr h="2492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SSNRI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11.464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12.760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16.729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31486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178" y="3975710"/>
            <a:ext cx="3704635" cy="29092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矩形 13"/>
          <p:cNvSpPr/>
          <p:nvPr/>
        </p:nvSpPr>
        <p:spPr bwMode="auto">
          <a:xfrm>
            <a:off x="8443758" y="2248466"/>
            <a:ext cx="554599" cy="4307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21936" y="223735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DNN-EF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8427546" y="2412605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DNN-LF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6097527" y="6630606"/>
            <a:ext cx="554599" cy="2585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0" name="文字方塊 219"/>
          <p:cNvSpPr txBox="1"/>
          <p:nvPr/>
        </p:nvSpPr>
        <p:spPr>
          <a:xfrm>
            <a:off x="6004380" y="661814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DNN-EF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7943212" y="6650852"/>
            <a:ext cx="554599" cy="2585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1" name="文字方塊 220"/>
          <p:cNvSpPr txBox="1"/>
          <p:nvPr/>
        </p:nvSpPr>
        <p:spPr>
          <a:xfrm>
            <a:off x="7890933" y="661008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DNN-LF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BD7C6AF3-4E48-4251-85AE-BBA9DA80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/>
          <a:lstStyle/>
          <a:p>
            <a:r>
              <a:rPr lang="en-US" altLang="zh-TW" i="1" u="sng" dirty="0">
                <a:cs typeface="Calibri" panose="020F0502020204030204" pitchFamily="34" charset="0"/>
              </a:rPr>
              <a:t>Speech signal processing  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7F55E8E-A3F5-4FEE-A04A-4E48A6CD890C}"/>
              </a:ext>
            </a:extLst>
          </p:cNvPr>
          <p:cNvSpPr txBox="1"/>
          <p:nvPr/>
        </p:nvSpPr>
        <p:spPr>
          <a:xfrm>
            <a:off x="6808994" y="60969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/>
              <a:t>multi channel SE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78124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01013" y="6408738"/>
            <a:ext cx="863600" cy="476250"/>
          </a:xfrm>
          <a:prstGeom prst="rect">
            <a:avLst/>
          </a:prstGeom>
          <a:ln/>
        </p:spPr>
        <p:txBody>
          <a:bodyPr/>
          <a:lstStyle/>
          <a:p>
            <a:pPr>
              <a:defRPr/>
            </a:pPr>
            <a:fld id="{25FEAD16-84E4-47D5-B8A1-6B443F62BB77}" type="slidenum">
              <a:rPr lang="en-US" altLang="zh-TW">
                <a:latin typeface="Calibri" panose="020F0502020204030204" pitchFamily="34" charset="0"/>
                <a:cs typeface="Calibri" pitchFamily="34" charset="0"/>
              </a:rPr>
              <a:pPr>
                <a:defRPr/>
              </a:pPr>
              <a:t>6</a:t>
            </a:fld>
            <a:endParaRPr lang="en-US" altLang="zh-TW"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1299013" y="1003495"/>
            <a:ext cx="3600000" cy="3600000"/>
          </a:xfrm>
          <a:prstGeom prst="ellipse">
            <a:avLst/>
          </a:prstGeom>
          <a:solidFill>
            <a:srgbClr val="92D050">
              <a:alpha val="19000"/>
            </a:srgbClr>
          </a:solidFill>
          <a:ln w="9525" cap="flat" cmpd="sng" algn="ctr">
            <a:solidFill>
              <a:schemeClr val="tx1"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562530" y="2708920"/>
            <a:ext cx="3600000" cy="3600000"/>
          </a:xfrm>
          <a:prstGeom prst="ellipse">
            <a:avLst/>
          </a:prstGeom>
          <a:solidFill>
            <a:schemeClr val="accent1">
              <a:alpha val="19000"/>
            </a:schemeClr>
          </a:solidFill>
          <a:ln w="9525" cap="flat" cmpd="sng" algn="ctr">
            <a:solidFill>
              <a:schemeClr val="tx1"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82400" y="1439095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u="sng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signal processing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Single-channel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Multi-channel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34985" y="3770256"/>
            <a:ext cx="2354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u="sng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Noise robust feature for ASR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excitation linear prediction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24950" y="2134237"/>
            <a:ext cx="2849908" cy="3777412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6795156" y="2709319"/>
            <a:ext cx="664993" cy="616970"/>
            <a:chOff x="3890725" y="1340768"/>
            <a:chExt cx="1584541" cy="1309575"/>
          </a:xfrm>
        </p:grpSpPr>
        <p:pic>
          <p:nvPicPr>
            <p:cNvPr id="33" name="Picture 2" descr="ä¹¾è²¨å°ï¼äººå·¥é ­ç³»åæç« ï¼æ¨¡æ¬äººå·¥é ­åæ¸å­äººå·¥é ­-éªè±æ°è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" t="2656" r="54600" b="44037"/>
            <a:stretch/>
          </p:blipFill>
          <p:spPr bwMode="auto">
            <a:xfrm>
              <a:off x="3890725" y="1467184"/>
              <a:ext cx="1505840" cy="1183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圓角矩形 33"/>
            <p:cNvSpPr/>
            <p:nvPr/>
          </p:nvSpPr>
          <p:spPr bwMode="auto">
            <a:xfrm>
              <a:off x="5094392" y="1340768"/>
              <a:ext cx="380874" cy="360040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8280075" y="289029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endParaRPr kumimoji="0" lang="zh-TW" alt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7648279" y="2709319"/>
            <a:ext cx="664993" cy="616970"/>
            <a:chOff x="3890725" y="1340768"/>
            <a:chExt cx="1584541" cy="1309575"/>
          </a:xfrm>
        </p:grpSpPr>
        <p:pic>
          <p:nvPicPr>
            <p:cNvPr id="37" name="Picture 2" descr="ä¹¾è²¨å°ï¼äººå·¥é ­ç³»åæç« ï¼æ¨¡æ¬äººå·¥é ­åæ¸å­äººå·¥é ­-éªè±æ°è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" t="2656" r="54600" b="44037"/>
            <a:stretch/>
          </p:blipFill>
          <p:spPr bwMode="auto">
            <a:xfrm>
              <a:off x="3890725" y="1467184"/>
              <a:ext cx="1505840" cy="1183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圓角矩形 37"/>
            <p:cNvSpPr/>
            <p:nvPr/>
          </p:nvSpPr>
          <p:spPr bwMode="auto">
            <a:xfrm>
              <a:off x="5094392" y="1340768"/>
              <a:ext cx="380874" cy="360040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 rot="16200000">
                <a:off x="7456210" y="288925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zh-TW" alt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56210" y="2889253"/>
                <a:ext cx="125034" cy="276999"/>
              </a:xfrm>
              <a:prstGeom prst="rect">
                <a:avLst/>
              </a:prstGeom>
              <a:blipFill>
                <a:blip r:embed="rId4"/>
                <a:stretch>
                  <a:fillRect t="-38095" r="-6667" b="-4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5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95" y="3777280"/>
            <a:ext cx="707465" cy="69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螢幕快照 2014-04-13 下午10.55.53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597578" y="3777280"/>
            <a:ext cx="638214" cy="698018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向右箭號 41"/>
          <p:cNvSpPr/>
          <p:nvPr/>
        </p:nvSpPr>
        <p:spPr>
          <a:xfrm>
            <a:off x="6264678" y="2984354"/>
            <a:ext cx="463194" cy="22326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向右箭號 42"/>
          <p:cNvSpPr/>
          <p:nvPr/>
        </p:nvSpPr>
        <p:spPr>
          <a:xfrm>
            <a:off x="6272673" y="4014658"/>
            <a:ext cx="463194" cy="22326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向右箭號 43"/>
          <p:cNvSpPr/>
          <p:nvPr/>
        </p:nvSpPr>
        <p:spPr>
          <a:xfrm>
            <a:off x="6268295" y="5248917"/>
            <a:ext cx="463194" cy="22326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310533" y="391282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endParaRPr kumimoji="0" lang="zh-TW" alt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" t="28112" r="79736" b="22187"/>
          <a:stretch/>
        </p:blipFill>
        <p:spPr>
          <a:xfrm>
            <a:off x="6911887" y="4995666"/>
            <a:ext cx="423732" cy="72976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" t="38420" r="78904" b="23074"/>
          <a:stretch/>
        </p:blipFill>
        <p:spPr>
          <a:xfrm>
            <a:off x="7696771" y="5023362"/>
            <a:ext cx="499110" cy="674370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8175683" y="5150282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endParaRPr kumimoji="0" lang="zh-TW" alt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228350" y="2134237"/>
            <a:ext cx="12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kumimoji="0" lang="zh-TW" altLang="en-US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496" y="2712592"/>
            <a:ext cx="3600000" cy="3600000"/>
          </a:xfrm>
          <a:prstGeom prst="ellipse">
            <a:avLst/>
          </a:prstGeom>
          <a:solidFill>
            <a:srgbClr val="CC99FF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8345" y="4015789"/>
            <a:ext cx="233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Biomedical signal</a:t>
            </a:r>
          </a:p>
          <a:p>
            <a:pPr marL="342900" indent="-342900"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Brainwave</a:t>
            </a:r>
          </a:p>
          <a:p>
            <a:pPr marL="342900" indent="-342900"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Vocoder speech</a:t>
            </a:r>
          </a:p>
          <a:p>
            <a:pPr marL="342900" indent="-342900">
              <a:buAutoNum type="arabicPeriod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標題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/>
          <a:lstStyle/>
          <a:p>
            <a:r>
              <a:rPr lang="en-US" altLang="zh-TW" dirty="0">
                <a:cs typeface="Calibri" panose="020F0502020204030204" pitchFamily="34" charset="0"/>
              </a:rPr>
              <a:t>Research topics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25BFEDC1-A41F-47A0-B71C-B3D54F7048E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038" t="13216" r="8752" b="15366"/>
          <a:stretch/>
        </p:blipFill>
        <p:spPr>
          <a:xfrm>
            <a:off x="8051171" y="421245"/>
            <a:ext cx="1023687" cy="80559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EB9369F4-0951-43C1-99A7-53755F5EB2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2602" t="11121" r="14467" b="20697"/>
          <a:stretch/>
        </p:blipFill>
        <p:spPr>
          <a:xfrm>
            <a:off x="4776631" y="402814"/>
            <a:ext cx="1023687" cy="822795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A2DE669D-84B0-4235-85AD-7DF9459FA83E}"/>
              </a:ext>
            </a:extLst>
          </p:cNvPr>
          <p:cNvSpPr/>
          <p:nvPr/>
        </p:nvSpPr>
        <p:spPr bwMode="auto">
          <a:xfrm>
            <a:off x="6501588" y="530748"/>
            <a:ext cx="848313" cy="5095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SP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sp>
        <p:nvSpPr>
          <p:cNvPr id="57" name="向右箭號 59">
            <a:extLst>
              <a:ext uri="{FF2B5EF4-FFF2-40B4-BE49-F238E27FC236}">
                <a16:creationId xmlns:a16="http://schemas.microsoft.com/office/drawing/2014/main" id="{3FABA964-5CDD-4C04-9DB3-BB4BAC2DA4A2}"/>
              </a:ext>
            </a:extLst>
          </p:cNvPr>
          <p:cNvSpPr/>
          <p:nvPr/>
        </p:nvSpPr>
        <p:spPr>
          <a:xfrm>
            <a:off x="5944334" y="593919"/>
            <a:ext cx="413238" cy="3780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60">
            <a:extLst>
              <a:ext uri="{FF2B5EF4-FFF2-40B4-BE49-F238E27FC236}">
                <a16:creationId xmlns:a16="http://schemas.microsoft.com/office/drawing/2014/main" id="{B82C2186-2EA3-401D-A44B-521A3D292331}"/>
              </a:ext>
            </a:extLst>
          </p:cNvPr>
          <p:cNvSpPr/>
          <p:nvPr/>
        </p:nvSpPr>
        <p:spPr>
          <a:xfrm>
            <a:off x="7493917" y="592375"/>
            <a:ext cx="413238" cy="3780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1FDECD9-3CAC-439C-A13F-EA5D2E1B01DF}"/>
              </a:ext>
            </a:extLst>
          </p:cNvPr>
          <p:cNvSpPr txBox="1"/>
          <p:nvPr/>
        </p:nvSpPr>
        <p:spPr>
          <a:xfrm>
            <a:off x="4534360" y="11428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EF2F858-79B9-452E-889D-41BA65CE4E24}"/>
              </a:ext>
            </a:extLst>
          </p:cNvPr>
          <p:cNvSpPr txBox="1"/>
          <p:nvPr/>
        </p:nvSpPr>
        <p:spPr>
          <a:xfrm>
            <a:off x="7764080" y="11680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257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>
                <a:cs typeface="Calibri" panose="020F0502020204030204" pitchFamily="34" charset="0"/>
              </a:rPr>
              <a:pPr>
                <a:defRPr/>
              </a:pPr>
              <a:t>7</a:t>
            </a:fld>
            <a:endParaRPr lang="en-US" altLang="zh-TW" dirty="0">
              <a:cs typeface="Calibri" panose="020F0502020204030204" pitchFamily="34" charset="0"/>
            </a:endParaRPr>
          </a:p>
        </p:txBody>
      </p:sp>
      <p:sp>
        <p:nvSpPr>
          <p:cNvPr id="48" name="標題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/>
          <a:lstStyle/>
          <a:p>
            <a:r>
              <a:rPr lang="en-US" altLang="zh-TW" i="1" u="sng" dirty="0">
                <a:cs typeface="Calibri" panose="020F0502020204030204" pitchFamily="34" charset="0"/>
              </a:rPr>
              <a:t>Biomedical signal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1493761" y="4219710"/>
            <a:ext cx="1594784" cy="60048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Age prediction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向右箭號 44"/>
          <p:cNvSpPr/>
          <p:nvPr/>
        </p:nvSpPr>
        <p:spPr>
          <a:xfrm rot="5400000">
            <a:off x="2084534" y="3735877"/>
            <a:ext cx="413238" cy="3780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向右箭號 45"/>
          <p:cNvSpPr/>
          <p:nvPr/>
        </p:nvSpPr>
        <p:spPr>
          <a:xfrm rot="5400000">
            <a:off x="2084534" y="4925955"/>
            <a:ext cx="413238" cy="3780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8480" y="5338857"/>
            <a:ext cx="2374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Age </a:t>
            </a:r>
          </a:p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(20yr/12y3m/6y)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09632" y="12482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3252A05-647D-4413-878B-C79227919793}"/>
              </a:ext>
            </a:extLst>
          </p:cNvPr>
          <p:cNvSpPr/>
          <p:nvPr/>
        </p:nvSpPr>
        <p:spPr bwMode="auto">
          <a:xfrm>
            <a:off x="7953715" y="5642789"/>
            <a:ext cx="425332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2F16A0-C21C-43CF-9439-EBDAF4BFA3DF}"/>
              </a:ext>
            </a:extLst>
          </p:cNvPr>
          <p:cNvSpPr txBox="1"/>
          <p:nvPr/>
        </p:nvSpPr>
        <p:spPr>
          <a:xfrm>
            <a:off x="6808994" y="6096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/>
              <a:t>Brainwave</a:t>
            </a:r>
            <a:endParaRPr lang="zh-TW" altLang="en-US" b="1" u="sng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16DA5D-38C3-40BB-9BC0-769948B14195}"/>
              </a:ext>
            </a:extLst>
          </p:cNvPr>
          <p:cNvSpPr/>
          <p:nvPr/>
        </p:nvSpPr>
        <p:spPr>
          <a:xfrm>
            <a:off x="3635450" y="4784859"/>
            <a:ext cx="54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Pred</a:t>
            </a:r>
            <a:r>
              <a:rPr lang="zh-TW" altLang="en-US" dirty="0"/>
              <a:t>_EEG_Age</a:t>
            </a:r>
          </a:p>
          <a:p>
            <a:r>
              <a:rPr lang="zh-TW" altLang="en-US" dirty="0"/>
              <a:t>[17, 6, 5, 10, 5, 17, 5, 17, 14, 13, 12, 4, 11, 9, 11, 7]</a:t>
            </a:r>
          </a:p>
          <a:p>
            <a:r>
              <a:rPr lang="en-US" altLang="zh-TW" b="1" dirty="0"/>
              <a:t>True</a:t>
            </a:r>
            <a:r>
              <a:rPr lang="zh-TW" altLang="en-US" dirty="0"/>
              <a:t>_EEG_Age</a:t>
            </a:r>
          </a:p>
          <a:p>
            <a:r>
              <a:rPr lang="zh-TW" altLang="en-US" dirty="0"/>
              <a:t>[22, 6, 5, 10, 4, 14, 8, 17, 14, 12, 15, 5, 13, 7, 13, 3]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213C5D-7CC9-44F6-91CF-77361C89D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08" y="1052736"/>
            <a:ext cx="3736797" cy="257737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FB23D6-11E4-4D2C-B125-70C558DAACA0}"/>
              </a:ext>
            </a:extLst>
          </p:cNvPr>
          <p:cNvSpPr/>
          <p:nvPr/>
        </p:nvSpPr>
        <p:spPr bwMode="auto">
          <a:xfrm>
            <a:off x="634970" y="2953447"/>
            <a:ext cx="3312368" cy="3693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892" y="1052736"/>
            <a:ext cx="4758616" cy="24951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82200" y="3667474"/>
            <a:ext cx="457200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just"/>
            <a:r>
              <a:rPr lang="en-US" altLang="zh-TW" sz="1000" dirty="0" err="1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Marzbani</a:t>
            </a:r>
            <a:r>
              <a:rPr lang="en-US" altLang="zh-TW" sz="1000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H., </a:t>
            </a:r>
            <a:r>
              <a:rPr lang="en-US" altLang="zh-TW" sz="1000" dirty="0" err="1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Marateb</a:t>
            </a:r>
            <a:r>
              <a:rPr lang="en-US" altLang="zh-TW" sz="1000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H. R., &amp; </a:t>
            </a:r>
            <a:r>
              <a:rPr lang="en-US" altLang="zh-TW" sz="1000" dirty="0" err="1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Mansourian</a:t>
            </a:r>
            <a:r>
              <a:rPr lang="en-US" altLang="zh-TW" sz="1000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M. (2016). </a:t>
            </a:r>
            <a:r>
              <a:rPr lang="en-US" altLang="zh-TW" sz="1000" dirty="0" err="1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Neurofeedback</a:t>
            </a:r>
            <a:r>
              <a:rPr lang="en-US" altLang="zh-TW" sz="1000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Comprehensive Review on System Design, Methodology and Clinical Applications. </a:t>
            </a:r>
            <a:r>
              <a:rPr lang="en-US" altLang="zh-TW" sz="1000" i="1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and clinical neuroscience</a:t>
            </a:r>
            <a:r>
              <a:rPr lang="en-US" altLang="zh-TW" sz="1000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zh-TW" sz="1000" i="1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altLang="zh-TW" sz="1000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(2), 143–158. </a:t>
            </a:r>
            <a:endParaRPr lang="zh-TW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01013" y="6408738"/>
            <a:ext cx="863600" cy="476250"/>
          </a:xfrm>
          <a:prstGeom prst="rect">
            <a:avLst/>
          </a:prstGeom>
          <a:ln/>
        </p:spPr>
        <p:txBody>
          <a:bodyPr/>
          <a:lstStyle/>
          <a:p>
            <a:pPr>
              <a:defRPr/>
            </a:pPr>
            <a:fld id="{25FEAD16-84E4-47D5-B8A1-6B443F62BB77}" type="slidenum">
              <a:rPr lang="en-US" altLang="zh-TW">
                <a:latin typeface="Calibri" panose="020F0502020204030204" pitchFamily="34" charset="0"/>
                <a:cs typeface="Calibri" pitchFamily="34" charset="0"/>
              </a:rPr>
              <a:pPr>
                <a:defRPr/>
              </a:pPr>
              <a:t>8</a:t>
            </a:fld>
            <a:endParaRPr lang="en-US" altLang="zh-TW"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1299013" y="1003495"/>
            <a:ext cx="3600000" cy="3600000"/>
          </a:xfrm>
          <a:prstGeom prst="ellipse">
            <a:avLst/>
          </a:prstGeom>
          <a:solidFill>
            <a:srgbClr val="92D050">
              <a:alpha val="19000"/>
            </a:srgbClr>
          </a:solidFill>
          <a:ln w="9525" cap="flat" cmpd="sng" algn="ctr">
            <a:solidFill>
              <a:schemeClr val="tx1"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562530" y="2708920"/>
            <a:ext cx="3600000" cy="3600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82400" y="1439095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u="sng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signal processing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Single-channel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Multi-channel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34985" y="3770256"/>
            <a:ext cx="2354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pPr marL="342900" indent="-342900"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Noise robust feature for ASR</a:t>
            </a:r>
          </a:p>
          <a:p>
            <a:pPr marL="342900" indent="-342900"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Code excitation linear prediction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24950" y="2134237"/>
            <a:ext cx="2849908" cy="3777412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6795156" y="2709319"/>
            <a:ext cx="664993" cy="616970"/>
            <a:chOff x="3890725" y="1340768"/>
            <a:chExt cx="1584541" cy="1309575"/>
          </a:xfrm>
        </p:grpSpPr>
        <p:pic>
          <p:nvPicPr>
            <p:cNvPr id="33" name="Picture 2" descr="ä¹¾è²¨å°ï¼äººå·¥é ­ç³»åæç« ï¼æ¨¡æ¬äººå·¥é ­åæ¸å­äººå·¥é ­-éªè±æ°è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" t="2656" r="54600" b="44037"/>
            <a:stretch/>
          </p:blipFill>
          <p:spPr bwMode="auto">
            <a:xfrm>
              <a:off x="3890725" y="1467184"/>
              <a:ext cx="1505840" cy="1183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圓角矩形 33"/>
            <p:cNvSpPr/>
            <p:nvPr/>
          </p:nvSpPr>
          <p:spPr bwMode="auto">
            <a:xfrm>
              <a:off x="5094392" y="1340768"/>
              <a:ext cx="380874" cy="360040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8280075" y="289029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endParaRPr kumimoji="0" lang="zh-TW" alt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7648279" y="2709319"/>
            <a:ext cx="664993" cy="616970"/>
            <a:chOff x="3890725" y="1340768"/>
            <a:chExt cx="1584541" cy="1309575"/>
          </a:xfrm>
        </p:grpSpPr>
        <p:pic>
          <p:nvPicPr>
            <p:cNvPr id="37" name="Picture 2" descr="ä¹¾è²¨å°ï¼äººå·¥é ­ç³»åæç« ï¼æ¨¡æ¬äººå·¥é ­åæ¸å­äººå·¥é ­-éªè±æ°è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" t="2656" r="54600" b="44037"/>
            <a:stretch/>
          </p:blipFill>
          <p:spPr bwMode="auto">
            <a:xfrm>
              <a:off x="3890725" y="1467184"/>
              <a:ext cx="1505840" cy="1183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圓角矩形 37"/>
            <p:cNvSpPr/>
            <p:nvPr/>
          </p:nvSpPr>
          <p:spPr bwMode="auto">
            <a:xfrm>
              <a:off x="5094392" y="1340768"/>
              <a:ext cx="380874" cy="360040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 rot="16200000">
                <a:off x="7456210" y="288925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zh-TW" alt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56210" y="2889253"/>
                <a:ext cx="125034" cy="276999"/>
              </a:xfrm>
              <a:prstGeom prst="rect">
                <a:avLst/>
              </a:prstGeom>
              <a:blipFill>
                <a:blip r:embed="rId4"/>
                <a:stretch>
                  <a:fillRect t="-38095" r="-6667" b="-4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5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95" y="3777280"/>
            <a:ext cx="707465" cy="69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螢幕快照 2014-04-13 下午10.55.53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597578" y="3777280"/>
            <a:ext cx="638214" cy="698018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向右箭號 41"/>
          <p:cNvSpPr/>
          <p:nvPr/>
        </p:nvSpPr>
        <p:spPr>
          <a:xfrm>
            <a:off x="6264678" y="2984354"/>
            <a:ext cx="463194" cy="22326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向右箭號 42"/>
          <p:cNvSpPr/>
          <p:nvPr/>
        </p:nvSpPr>
        <p:spPr>
          <a:xfrm>
            <a:off x="6272673" y="4014658"/>
            <a:ext cx="463194" cy="22326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向右箭號 43"/>
          <p:cNvSpPr/>
          <p:nvPr/>
        </p:nvSpPr>
        <p:spPr>
          <a:xfrm>
            <a:off x="6268295" y="5248917"/>
            <a:ext cx="463194" cy="22326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310533" y="391282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endParaRPr kumimoji="0" lang="zh-TW" alt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" t="28112" r="79736" b="22187"/>
          <a:stretch/>
        </p:blipFill>
        <p:spPr>
          <a:xfrm>
            <a:off x="6911887" y="4995666"/>
            <a:ext cx="423732" cy="72976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" t="38420" r="78904" b="23074"/>
          <a:stretch/>
        </p:blipFill>
        <p:spPr>
          <a:xfrm>
            <a:off x="7696771" y="5023362"/>
            <a:ext cx="499110" cy="674370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8175683" y="5150282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endParaRPr kumimoji="0" lang="zh-TW" alt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228350" y="2134237"/>
            <a:ext cx="12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kumimoji="0" lang="zh-TW" altLang="en-US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496" y="2712592"/>
            <a:ext cx="3600000" cy="3600000"/>
          </a:xfrm>
          <a:prstGeom prst="ellipse">
            <a:avLst/>
          </a:prstGeom>
          <a:solidFill>
            <a:srgbClr val="CC99FF">
              <a:alpha val="19000"/>
            </a:srgbClr>
          </a:solidFill>
          <a:ln w="9525" cap="flat" cmpd="sng" algn="ctr">
            <a:solidFill>
              <a:schemeClr val="tx1"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8345" y="4015789"/>
            <a:ext cx="233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u="sng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Brainwave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Vocoder speech</a:t>
            </a: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標題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/>
          <a:lstStyle/>
          <a:p>
            <a:r>
              <a:rPr lang="en-US" altLang="zh-TW" dirty="0">
                <a:cs typeface="Calibri" panose="020F0502020204030204" pitchFamily="34" charset="0"/>
              </a:rPr>
              <a:t>Research topics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25BFEDC1-A41F-47A0-B71C-B3D54F7048E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038" t="13216" r="8752" b="15366"/>
          <a:stretch/>
        </p:blipFill>
        <p:spPr>
          <a:xfrm>
            <a:off x="8051171" y="421245"/>
            <a:ext cx="1023687" cy="80559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EB9369F4-0951-43C1-99A7-53755F5EB2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2602" t="11121" r="14467" b="20697"/>
          <a:stretch/>
        </p:blipFill>
        <p:spPr>
          <a:xfrm>
            <a:off x="4776631" y="402814"/>
            <a:ext cx="1023687" cy="822795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A2DE669D-84B0-4235-85AD-7DF9459FA83E}"/>
              </a:ext>
            </a:extLst>
          </p:cNvPr>
          <p:cNvSpPr/>
          <p:nvPr/>
        </p:nvSpPr>
        <p:spPr bwMode="auto">
          <a:xfrm>
            <a:off x="6501588" y="530748"/>
            <a:ext cx="848313" cy="5095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SP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sp>
        <p:nvSpPr>
          <p:cNvPr id="57" name="向右箭號 59">
            <a:extLst>
              <a:ext uri="{FF2B5EF4-FFF2-40B4-BE49-F238E27FC236}">
                <a16:creationId xmlns:a16="http://schemas.microsoft.com/office/drawing/2014/main" id="{3FABA964-5CDD-4C04-9DB3-BB4BAC2DA4A2}"/>
              </a:ext>
            </a:extLst>
          </p:cNvPr>
          <p:cNvSpPr/>
          <p:nvPr/>
        </p:nvSpPr>
        <p:spPr>
          <a:xfrm>
            <a:off x="5944334" y="593919"/>
            <a:ext cx="413238" cy="3780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60">
            <a:extLst>
              <a:ext uri="{FF2B5EF4-FFF2-40B4-BE49-F238E27FC236}">
                <a16:creationId xmlns:a16="http://schemas.microsoft.com/office/drawing/2014/main" id="{B82C2186-2EA3-401D-A44B-521A3D292331}"/>
              </a:ext>
            </a:extLst>
          </p:cNvPr>
          <p:cNvSpPr/>
          <p:nvPr/>
        </p:nvSpPr>
        <p:spPr>
          <a:xfrm>
            <a:off x="7493917" y="592375"/>
            <a:ext cx="413238" cy="3780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1FDECD9-3CAC-439C-A13F-EA5D2E1B01DF}"/>
              </a:ext>
            </a:extLst>
          </p:cNvPr>
          <p:cNvSpPr txBox="1"/>
          <p:nvPr/>
        </p:nvSpPr>
        <p:spPr>
          <a:xfrm>
            <a:off x="4534360" y="11428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EF2F858-79B9-452E-889D-41BA65CE4E24}"/>
              </a:ext>
            </a:extLst>
          </p:cNvPr>
          <p:cNvSpPr txBox="1"/>
          <p:nvPr/>
        </p:nvSpPr>
        <p:spPr>
          <a:xfrm>
            <a:off x="7764080" y="11680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922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846303" y="681144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u="sng" dirty="0"/>
              <a:t>Compression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/>
          <a:lstStyle/>
          <a:p>
            <a:r>
              <a:rPr lang="en-US" altLang="zh-TW" dirty="0"/>
              <a:t>Research topics</a:t>
            </a:r>
            <a:endParaRPr lang="zh-TW" altLang="en-US" dirty="0"/>
          </a:p>
        </p:txBody>
      </p:sp>
      <p:sp>
        <p:nvSpPr>
          <p:cNvPr id="19" name="流程圖: 結束點 18"/>
          <p:cNvSpPr/>
          <p:nvPr/>
        </p:nvSpPr>
        <p:spPr>
          <a:xfrm>
            <a:off x="4109900" y="3036612"/>
            <a:ext cx="1215765" cy="404146"/>
          </a:xfrm>
          <a:prstGeom prst="flowChartTerminator">
            <a:avLst/>
          </a:prstGeom>
          <a:pattFill prst="wdDnDiag">
            <a:fgClr>
              <a:sysClr val="window" lastClr="FFFFFF">
                <a:lumMod val="85000"/>
              </a:sysClr>
            </a:fgClr>
            <a:bgClr>
              <a:sysClr val="window" lastClr="FFFFFF"/>
            </a:bgClr>
          </a:patt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618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流程圖: 結束點 19"/>
          <p:cNvSpPr/>
          <p:nvPr/>
        </p:nvSpPr>
        <p:spPr>
          <a:xfrm>
            <a:off x="21105" y="2984187"/>
            <a:ext cx="727355" cy="404146"/>
          </a:xfrm>
          <a:prstGeom prst="flowChartTerminator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618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線單箭頭接點 20"/>
          <p:cNvCxnSpPr>
            <a:stCxn id="32" idx="2"/>
          </p:cNvCxnSpPr>
          <p:nvPr/>
        </p:nvCxnSpPr>
        <p:spPr>
          <a:xfrm flipH="1">
            <a:off x="1656497" y="2686926"/>
            <a:ext cx="1786" cy="37729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2" name="直線單箭頭接點 21"/>
          <p:cNvCxnSpPr>
            <a:endCxn id="33" idx="2"/>
          </p:cNvCxnSpPr>
          <p:nvPr/>
        </p:nvCxnSpPr>
        <p:spPr>
          <a:xfrm flipV="1">
            <a:off x="3201862" y="2679529"/>
            <a:ext cx="0" cy="4671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2430072" y="1092070"/>
            <a:ext cx="2895593" cy="1768866"/>
          </a:xfrm>
          <a:prstGeom prst="rect">
            <a:avLst/>
          </a:prstGeom>
          <a:solidFill>
            <a:srgbClr val="70AD47">
              <a:lumMod val="40000"/>
              <a:lumOff val="6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618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2922" y="1092070"/>
            <a:ext cx="1547150" cy="1768865"/>
          </a:xfrm>
          <a:prstGeom prst="rect">
            <a:avLst/>
          </a:prstGeom>
          <a:solidFill>
            <a:srgbClr val="5B9BD5">
              <a:lumMod val="40000"/>
              <a:lumOff val="6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618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0883" y="1381398"/>
            <a:ext cx="1414800" cy="540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618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CELP</a:t>
            </a:r>
          </a:p>
          <a:p>
            <a:pPr marL="0" marR="0" lvl="0" indent="0" algn="ctr" defTabSz="5618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encoder</a:t>
            </a:r>
          </a:p>
        </p:txBody>
      </p:sp>
      <p:sp>
        <p:nvSpPr>
          <p:cNvPr id="26" name="矩形 25"/>
          <p:cNvSpPr/>
          <p:nvPr/>
        </p:nvSpPr>
        <p:spPr>
          <a:xfrm>
            <a:off x="2493927" y="1381398"/>
            <a:ext cx="1415869" cy="540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618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CELP</a:t>
            </a:r>
          </a:p>
          <a:p>
            <a:pPr marL="0" marR="0" lvl="0" indent="0" algn="ctr" defTabSz="5618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decoder</a:t>
            </a:r>
          </a:p>
        </p:txBody>
      </p:sp>
      <p:sp>
        <p:nvSpPr>
          <p:cNvPr id="27" name="矩形 26"/>
          <p:cNvSpPr/>
          <p:nvPr/>
        </p:nvSpPr>
        <p:spPr>
          <a:xfrm>
            <a:off x="4109900" y="1354959"/>
            <a:ext cx="1215765" cy="1505976"/>
          </a:xfrm>
          <a:prstGeom prst="rect">
            <a:avLst/>
          </a:prstGeom>
          <a:solidFill>
            <a:srgbClr val="CC99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618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Deep-learning model</a:t>
            </a:r>
          </a:p>
        </p:txBody>
      </p:sp>
      <p:cxnSp>
        <p:nvCxnSpPr>
          <p:cNvPr id="28" name="直線單箭頭接點 27"/>
          <p:cNvCxnSpPr>
            <a:stCxn id="25" idx="2"/>
            <a:endCxn id="32" idx="0"/>
          </p:cNvCxnSpPr>
          <p:nvPr/>
        </p:nvCxnSpPr>
        <p:spPr>
          <a:xfrm>
            <a:off x="1658283" y="1921398"/>
            <a:ext cx="0" cy="22552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9" name="直線單箭頭接點 28"/>
          <p:cNvCxnSpPr>
            <a:stCxn id="26" idx="3"/>
          </p:cNvCxnSpPr>
          <p:nvPr/>
        </p:nvCxnSpPr>
        <p:spPr>
          <a:xfrm>
            <a:off x="3909796" y="1651398"/>
            <a:ext cx="200104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0" name="直線單箭頭接點 29"/>
          <p:cNvCxnSpPr>
            <a:stCxn id="27" idx="2"/>
            <a:endCxn id="19" idx="0"/>
          </p:cNvCxnSpPr>
          <p:nvPr/>
        </p:nvCxnSpPr>
        <p:spPr>
          <a:xfrm>
            <a:off x="4717783" y="2860935"/>
            <a:ext cx="0" cy="17567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1" name="直線單箭頭接點 30"/>
          <p:cNvCxnSpPr>
            <a:stCxn id="33" idx="0"/>
            <a:endCxn id="26" idx="2"/>
          </p:cNvCxnSpPr>
          <p:nvPr/>
        </p:nvCxnSpPr>
        <p:spPr>
          <a:xfrm flipV="1">
            <a:off x="3201862" y="1921398"/>
            <a:ext cx="0" cy="21813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950883" y="2146926"/>
            <a:ext cx="1414800" cy="540000"/>
          </a:xfrm>
          <a:prstGeom prst="rect">
            <a:avLst/>
          </a:prstGeom>
          <a:solidFill>
            <a:srgbClr val="CC99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618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Parameter pruning</a:t>
            </a:r>
          </a:p>
        </p:txBody>
      </p:sp>
      <p:sp>
        <p:nvSpPr>
          <p:cNvPr id="33" name="矩形 32"/>
          <p:cNvSpPr/>
          <p:nvPr/>
        </p:nvSpPr>
        <p:spPr>
          <a:xfrm>
            <a:off x="2493927" y="2139529"/>
            <a:ext cx="1415869" cy="540000"/>
          </a:xfrm>
          <a:prstGeom prst="rect">
            <a:avLst/>
          </a:prstGeom>
          <a:solidFill>
            <a:srgbClr val="CC99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618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Parameter</a:t>
            </a:r>
            <a:r>
              <a:rPr kumimoji="0" lang="en-US" altLang="zh-TW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reconstruction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2922" y="3036612"/>
            <a:ext cx="3015096" cy="404146"/>
          </a:xfrm>
          <a:prstGeom prst="rect">
            <a:avLst/>
          </a:prstGeom>
          <a:pattFill prst="narHorz">
            <a:fgClr>
              <a:sysClr val="window" lastClr="FFFFFF">
                <a:lumMod val="6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618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Data transmission or storage</a:t>
            </a:r>
            <a:endParaRPr kumimoji="0" lang="zh-TW" altLang="en-US" sz="16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2921" y="2040754"/>
            <a:ext cx="3036108" cy="828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618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78019" y="1061395"/>
            <a:ext cx="115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61899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Encoder</a:t>
            </a:r>
            <a:endParaRPr kumimoji="0" lang="zh-TW" altLang="en-US" sz="1600" dirty="0">
              <a:solidFill>
                <a:prstClr val="black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290687" y="1061395"/>
            <a:ext cx="1377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61899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Decoder</a:t>
            </a:r>
            <a:endParaRPr kumimoji="0" lang="zh-TW" altLang="en-US" sz="1600" dirty="0">
              <a:solidFill>
                <a:prstClr val="black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38" name="肘形接點 37"/>
          <p:cNvCxnSpPr>
            <a:stCxn id="20" idx="0"/>
            <a:endCxn id="25" idx="1"/>
          </p:cNvCxnSpPr>
          <p:nvPr/>
        </p:nvCxnSpPr>
        <p:spPr>
          <a:xfrm rot="5400000" flipH="1" flipV="1">
            <a:off x="1439" y="2034743"/>
            <a:ext cx="1332789" cy="566100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39" name="圖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98" y="1047816"/>
            <a:ext cx="3821500" cy="2440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5922564"/>
            <a:ext cx="9017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Lo, S. Wang, Y. Tsao and S. Peng, "A Pruned-CELP Speech Codec Using Denoising Autoencoder with Spectral Compensation for Quality and Intelligibility Enhancement," in Proc. AICAS, pp. 150-151, 2019.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61" y="3729735"/>
            <a:ext cx="8727359" cy="2228074"/>
          </a:xfrm>
          <a:prstGeom prst="rect">
            <a:avLst/>
          </a:prstGeom>
        </p:spPr>
      </p:pic>
      <p:grpSp>
        <p:nvGrpSpPr>
          <p:cNvPr id="40" name="群組 39"/>
          <p:cNvGrpSpPr/>
          <p:nvPr/>
        </p:nvGrpSpPr>
        <p:grpSpPr>
          <a:xfrm>
            <a:off x="882921" y="1976502"/>
            <a:ext cx="3036108" cy="962742"/>
            <a:chOff x="882921" y="1976502"/>
            <a:chExt cx="3036108" cy="962742"/>
          </a:xfrm>
        </p:grpSpPr>
        <p:grpSp>
          <p:nvGrpSpPr>
            <p:cNvPr id="16" name="群組 15"/>
            <p:cNvGrpSpPr/>
            <p:nvPr/>
          </p:nvGrpSpPr>
          <p:grpSpPr>
            <a:xfrm>
              <a:off x="882921" y="1976502"/>
              <a:ext cx="3036108" cy="962742"/>
              <a:chOff x="882921" y="1976502"/>
              <a:chExt cx="3036108" cy="962742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882921" y="2009051"/>
                <a:ext cx="3036108" cy="8760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15" name="直線接點 14"/>
              <p:cNvCxnSpPr/>
              <p:nvPr/>
            </p:nvCxnSpPr>
            <p:spPr bwMode="auto">
              <a:xfrm flipV="1">
                <a:off x="1656497" y="1976502"/>
                <a:ext cx="0" cy="9366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線接點 43"/>
              <p:cNvCxnSpPr/>
              <p:nvPr/>
            </p:nvCxnSpPr>
            <p:spPr bwMode="auto">
              <a:xfrm flipV="1">
                <a:off x="3205107" y="2002631"/>
                <a:ext cx="0" cy="9366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" name="文字方塊 3"/>
            <p:cNvSpPr txBox="1"/>
            <p:nvPr/>
          </p:nvSpPr>
          <p:spPr>
            <a:xfrm>
              <a:off x="1829404" y="237411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&lt;- here -&gt;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178426" y="379081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here -&gt;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>
            <a:off x="4211960" y="4160146"/>
            <a:ext cx="0" cy="204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線單箭頭接點 51"/>
          <p:cNvCxnSpPr/>
          <p:nvPr/>
        </p:nvCxnSpPr>
        <p:spPr bwMode="auto">
          <a:xfrm>
            <a:off x="5724128" y="4437112"/>
            <a:ext cx="0" cy="204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線單箭頭接點 52"/>
          <p:cNvCxnSpPr/>
          <p:nvPr/>
        </p:nvCxnSpPr>
        <p:spPr bwMode="auto">
          <a:xfrm>
            <a:off x="8316416" y="4160146"/>
            <a:ext cx="0" cy="204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線單箭頭接點 53"/>
          <p:cNvCxnSpPr/>
          <p:nvPr/>
        </p:nvCxnSpPr>
        <p:spPr bwMode="auto">
          <a:xfrm>
            <a:off x="5724128" y="5013176"/>
            <a:ext cx="0" cy="204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線單箭頭接點 54"/>
          <p:cNvCxnSpPr/>
          <p:nvPr/>
        </p:nvCxnSpPr>
        <p:spPr bwMode="auto">
          <a:xfrm>
            <a:off x="5724128" y="4741293"/>
            <a:ext cx="0" cy="204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線單箭頭接點 55"/>
          <p:cNvCxnSpPr/>
          <p:nvPr/>
        </p:nvCxnSpPr>
        <p:spPr bwMode="auto">
          <a:xfrm>
            <a:off x="8316416" y="4435293"/>
            <a:ext cx="0" cy="204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線單箭頭接點 56"/>
          <p:cNvCxnSpPr/>
          <p:nvPr/>
        </p:nvCxnSpPr>
        <p:spPr bwMode="auto">
          <a:xfrm>
            <a:off x="8337642" y="4741293"/>
            <a:ext cx="0" cy="204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線單箭頭接點 57"/>
          <p:cNvCxnSpPr/>
          <p:nvPr/>
        </p:nvCxnSpPr>
        <p:spPr bwMode="auto">
          <a:xfrm>
            <a:off x="8337642" y="5013176"/>
            <a:ext cx="0" cy="204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線單箭頭接點 58"/>
          <p:cNvCxnSpPr/>
          <p:nvPr/>
        </p:nvCxnSpPr>
        <p:spPr bwMode="auto">
          <a:xfrm>
            <a:off x="8316416" y="5589240"/>
            <a:ext cx="0" cy="204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線單箭頭接點 59"/>
          <p:cNvCxnSpPr/>
          <p:nvPr/>
        </p:nvCxnSpPr>
        <p:spPr bwMode="auto">
          <a:xfrm>
            <a:off x="4231257" y="5589240"/>
            <a:ext cx="0" cy="204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線單箭頭接點 60"/>
          <p:cNvCxnSpPr/>
          <p:nvPr/>
        </p:nvCxnSpPr>
        <p:spPr bwMode="auto">
          <a:xfrm>
            <a:off x="5724128" y="5599718"/>
            <a:ext cx="0" cy="204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4336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plate-2(靜態)">
  <a:themeElements>
    <a:clrScheme name="1_template-2(靜態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emplate-2(靜態)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template-2(靜態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33621</TotalTime>
  <Words>455</Words>
  <Application>Microsoft Office PowerPoint</Application>
  <PresentationFormat>如螢幕大小 (4:3)</PresentationFormat>
  <Paragraphs>173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1_template-2(靜態)</vt:lpstr>
      <vt:lpstr>PowerPoint 簡報</vt:lpstr>
      <vt:lpstr>Research topics</vt:lpstr>
      <vt:lpstr>Research topics</vt:lpstr>
      <vt:lpstr>Speech signal processing  </vt:lpstr>
      <vt:lpstr>Speech signal processing  </vt:lpstr>
      <vt:lpstr>Research topics</vt:lpstr>
      <vt:lpstr>Biomedical signal</vt:lpstr>
      <vt:lpstr>Research topics</vt:lpstr>
      <vt:lpstr>Research topics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ingrid</dc:creator>
  <cp:lastModifiedBy>BioAspLab</cp:lastModifiedBy>
  <cp:revision>2169</cp:revision>
  <cp:lastPrinted>2012-02-09T14:34:50Z</cp:lastPrinted>
  <dcterms:created xsi:type="dcterms:W3CDTF">2005-05-05T03:55:43Z</dcterms:created>
  <dcterms:modified xsi:type="dcterms:W3CDTF">2020-07-06T02:50:06Z</dcterms:modified>
</cp:coreProperties>
</file>