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4" r:id="rId2"/>
    <p:sldId id="285" r:id="rId3"/>
    <p:sldId id="259" r:id="rId4"/>
    <p:sldId id="278" r:id="rId5"/>
    <p:sldId id="266" r:id="rId6"/>
    <p:sldId id="258" r:id="rId7"/>
    <p:sldId id="267" r:id="rId8"/>
    <p:sldId id="268" r:id="rId9"/>
    <p:sldId id="269" r:id="rId10"/>
    <p:sldId id="282" r:id="rId11"/>
    <p:sldId id="286" r:id="rId12"/>
    <p:sldId id="287" r:id="rId13"/>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84"/>
    <p:restoredTop sz="87573"/>
  </p:normalViewPr>
  <p:slideViewPr>
    <p:cSldViewPr>
      <p:cViewPr>
        <p:scale>
          <a:sx n="94" d="100"/>
          <a:sy n="94" d="100"/>
        </p:scale>
        <p:origin x="1360" y="7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6995AA9-A448-3742-8E9F-D53F3AE498C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新細明體" charset="0"/>
                <a:cs typeface="新細明體" charset="0"/>
              </a:defRPr>
            </a:lvl1pPr>
          </a:lstStyle>
          <a:p>
            <a:pPr>
              <a:defRPr/>
            </a:pPr>
            <a:endParaRPr lang="en-US" altLang="zh-TW"/>
          </a:p>
        </p:txBody>
      </p:sp>
      <p:sp>
        <p:nvSpPr>
          <p:cNvPr id="10243" name="Rectangle 3">
            <a:extLst>
              <a:ext uri="{FF2B5EF4-FFF2-40B4-BE49-F238E27FC236}">
                <a16:creationId xmlns:a16="http://schemas.microsoft.com/office/drawing/2014/main" id="{01C850CF-D2C9-B64A-ACF2-A73DBA87D4D6}"/>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新細明體" charset="0"/>
                <a:cs typeface="新細明體" charset="0"/>
              </a:defRPr>
            </a:lvl1pPr>
          </a:lstStyle>
          <a:p>
            <a:pPr>
              <a:defRPr/>
            </a:pPr>
            <a:endParaRPr lang="en-US" altLang="zh-TW"/>
          </a:p>
        </p:txBody>
      </p:sp>
      <p:sp>
        <p:nvSpPr>
          <p:cNvPr id="10244" name="Rectangle 4">
            <a:extLst>
              <a:ext uri="{FF2B5EF4-FFF2-40B4-BE49-F238E27FC236}">
                <a16:creationId xmlns:a16="http://schemas.microsoft.com/office/drawing/2014/main" id="{A29AD1A2-45AA-314B-972E-3B411205547D}"/>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新細明體" charset="0"/>
                <a:cs typeface="新細明體" charset="0"/>
              </a:defRPr>
            </a:lvl1pPr>
          </a:lstStyle>
          <a:p>
            <a:pPr>
              <a:defRPr/>
            </a:pPr>
            <a:endParaRPr lang="en-US" altLang="zh-TW"/>
          </a:p>
        </p:txBody>
      </p:sp>
      <p:sp>
        <p:nvSpPr>
          <p:cNvPr id="10245" name="Rectangle 5">
            <a:extLst>
              <a:ext uri="{FF2B5EF4-FFF2-40B4-BE49-F238E27FC236}">
                <a16:creationId xmlns:a16="http://schemas.microsoft.com/office/drawing/2014/main" id="{36BD7947-5F2A-A742-BB79-1F1EAB2CC1E8}"/>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C8366F2A-4A4B-6145-BAF1-012538758A47}"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DE18241-D1CB-7F40-A49F-ECD68435E49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新細明體" charset="0"/>
                <a:cs typeface="新細明體" charset="0"/>
              </a:defRPr>
            </a:lvl1pPr>
          </a:lstStyle>
          <a:p>
            <a:pPr>
              <a:defRPr/>
            </a:pPr>
            <a:endParaRPr lang="en-US" altLang="zh-TW"/>
          </a:p>
        </p:txBody>
      </p:sp>
      <p:sp>
        <p:nvSpPr>
          <p:cNvPr id="8195" name="Rectangle 3">
            <a:extLst>
              <a:ext uri="{FF2B5EF4-FFF2-40B4-BE49-F238E27FC236}">
                <a16:creationId xmlns:a16="http://schemas.microsoft.com/office/drawing/2014/main" id="{DBF67AE5-D725-7B47-A198-AC4B954E5F3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新細明體" charset="0"/>
                <a:cs typeface="新細明體" charset="0"/>
              </a:defRPr>
            </a:lvl1pPr>
          </a:lstStyle>
          <a:p>
            <a:pPr>
              <a:defRPr/>
            </a:pPr>
            <a:endParaRPr lang="en-US" altLang="zh-TW"/>
          </a:p>
        </p:txBody>
      </p:sp>
      <p:sp>
        <p:nvSpPr>
          <p:cNvPr id="8196" name="Rectangle 4">
            <a:extLst>
              <a:ext uri="{FF2B5EF4-FFF2-40B4-BE49-F238E27FC236}">
                <a16:creationId xmlns:a16="http://schemas.microsoft.com/office/drawing/2014/main" id="{BCB44BD3-D547-1443-A0DE-35CA73D3B91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5">
            <a:extLst>
              <a:ext uri="{FF2B5EF4-FFF2-40B4-BE49-F238E27FC236}">
                <a16:creationId xmlns:a16="http://schemas.microsoft.com/office/drawing/2014/main" id="{85865EE0-58F8-2B40-8931-5C99BD1C10A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endParaRPr lang="en-US" altLang="zh-TW" noProof="0"/>
          </a:p>
          <a:p>
            <a:pPr lvl="1"/>
            <a:r>
              <a:rPr lang="zh-TW" altLang="en-US" noProof="0"/>
              <a:t>第二層</a:t>
            </a:r>
            <a:endParaRPr lang="en-US" altLang="zh-TW" noProof="0"/>
          </a:p>
          <a:p>
            <a:pPr lvl="2"/>
            <a:r>
              <a:rPr lang="zh-TW" altLang="en-US" noProof="0"/>
              <a:t>第三層</a:t>
            </a:r>
            <a:endParaRPr lang="en-US" altLang="zh-TW" noProof="0"/>
          </a:p>
          <a:p>
            <a:pPr lvl="3"/>
            <a:r>
              <a:rPr lang="zh-TW" altLang="en-US" noProof="0"/>
              <a:t>第四層</a:t>
            </a:r>
            <a:endParaRPr lang="en-US" altLang="zh-TW" noProof="0"/>
          </a:p>
          <a:p>
            <a:pPr lvl="4"/>
            <a:r>
              <a:rPr lang="zh-TW" altLang="en-US" noProof="0"/>
              <a:t>第五層</a:t>
            </a:r>
            <a:endParaRPr lang="en-US" altLang="zh-TW" noProof="0"/>
          </a:p>
        </p:txBody>
      </p:sp>
      <p:sp>
        <p:nvSpPr>
          <p:cNvPr id="8198" name="Rectangle 6">
            <a:extLst>
              <a:ext uri="{FF2B5EF4-FFF2-40B4-BE49-F238E27FC236}">
                <a16:creationId xmlns:a16="http://schemas.microsoft.com/office/drawing/2014/main" id="{AFA46A44-AF9E-144C-8A97-575CB67738C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新細明體" charset="0"/>
                <a:cs typeface="新細明體" charset="0"/>
              </a:defRPr>
            </a:lvl1pPr>
          </a:lstStyle>
          <a:p>
            <a:pPr>
              <a:defRPr/>
            </a:pPr>
            <a:endParaRPr lang="en-US" altLang="zh-TW"/>
          </a:p>
        </p:txBody>
      </p:sp>
      <p:sp>
        <p:nvSpPr>
          <p:cNvPr id="8199" name="Rectangle 7">
            <a:extLst>
              <a:ext uri="{FF2B5EF4-FFF2-40B4-BE49-F238E27FC236}">
                <a16:creationId xmlns:a16="http://schemas.microsoft.com/office/drawing/2014/main" id="{1A7604E4-95CB-C249-B6EF-7B77C4CE0F0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FA8C0508-5970-464E-B8E4-5B70A19DFA05}"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0"/>
        <a:cs typeface="新細明體" charset="0"/>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0"/>
        <a:cs typeface="新細明體" charset="0"/>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0"/>
        <a:cs typeface="新細明體" charset="0"/>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0"/>
        <a:cs typeface="新細明體" charset="0"/>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0"/>
        <a:cs typeface="新細明體"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1</a:t>
            </a:fld>
            <a:endParaRPr lang="en-US" altLang="zh-TW"/>
          </a:p>
        </p:txBody>
      </p:sp>
    </p:spTree>
    <p:extLst>
      <p:ext uri="{BB962C8B-B14F-4D97-AF65-F5344CB8AC3E}">
        <p14:creationId xmlns:p14="http://schemas.microsoft.com/office/powerpoint/2010/main" val="374647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of child-parent relationship, Bowlby’s attachment theory could be provide a framework to explain how parenting differences affect children’s emotional, cognitive, and </a:t>
            </a:r>
            <a:r>
              <a:rPr lang="en-US" dirty="0" err="1"/>
              <a:t>behavioural</a:t>
            </a:r>
            <a:r>
              <a:rPr lang="en-US" dirty="0"/>
              <a:t> development. Briefly speaking, attachment theory is based on we human beings are innately to form emotional connections with primary caregiver (normally parent) in order to get survival or protection. This emotional bond was supposed to help children to obtain secure and comfort from available caregivers, especially when they are suffering from difficulties, stressed moment, or in need of help. However, how parent responses to children’s needs might contribute to the development of different attachment styles. For example, a secure attachment style is normally from parental responsive and empathic </a:t>
            </a:r>
            <a:r>
              <a:rPr lang="en-US" dirty="0" err="1"/>
              <a:t>behaviours</a:t>
            </a:r>
            <a:r>
              <a:rPr lang="en-US" dirty="0"/>
              <a:t> in response to child’s emotional needs. This type of children might consider themselves worthy of being loved by others and feel confident and able to seek support from parent when they feel upset or stressed. The other types are insecure types including anxious and avoidant styles. Insecure-anxious children are normally from parent’s inconsistent and unresponsive </a:t>
            </a:r>
            <a:r>
              <a:rPr lang="en-US" dirty="0" err="1"/>
              <a:t>behaviours</a:t>
            </a:r>
            <a:r>
              <a:rPr lang="en-US" dirty="0"/>
              <a:t> toward children’s needs. And this might cause children’s doubt of themselves and intensify their proximity seeking effort to secure love and care from caregivers. Insecure-avoidant attachment style are normally from parent’s rejection and ignorance, this type of children might consider themselves is unworthy of support and unlovable. They normally try to suppress their emotional needs so that  they can avoid the disappointment and frustration from lack of caregiver’s availability.  </a:t>
            </a:r>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4</a:t>
            </a:fld>
            <a:endParaRPr lang="en-US" altLang="zh-TW"/>
          </a:p>
        </p:txBody>
      </p:sp>
    </p:spTree>
    <p:extLst>
      <p:ext uri="{BB962C8B-B14F-4D97-AF65-F5344CB8AC3E}">
        <p14:creationId xmlns:p14="http://schemas.microsoft.com/office/powerpoint/2010/main" val="263021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I am more interested in exploring a hierarchical structure of attachment representations within a parent-child relationship as parent is normally a person’s principle attachment figure and play an important role in a person’s attachment network. Previous study has shown people’s state attachment style is related to their global attachment within a specific relationship, however, we believe </a:t>
            </a:r>
            <a:r>
              <a:rPr kumimoji="1" lang="en-US" sz="1200" kern="1200" dirty="0">
                <a:solidFill>
                  <a:schemeClr val="tx1"/>
                </a:solidFill>
                <a:effectLst/>
                <a:latin typeface="Arial" charset="0"/>
                <a:ea typeface="新細明體" charset="0"/>
                <a:cs typeface="新細明體" charset="0"/>
              </a:rPr>
              <a:t>there may be particular parental </a:t>
            </a:r>
            <a:r>
              <a:rPr kumimoji="1" lang="en-GB" sz="1200" kern="1200" dirty="0">
                <a:solidFill>
                  <a:schemeClr val="tx1"/>
                </a:solidFill>
                <a:effectLst/>
                <a:latin typeface="Arial" charset="0"/>
                <a:ea typeface="新細明體" charset="0"/>
                <a:cs typeface="新細明體" charset="0"/>
              </a:rPr>
              <a:t>behaviours</a:t>
            </a:r>
            <a:r>
              <a:rPr kumimoji="1" lang="en-US" sz="1200" kern="1200" dirty="0">
                <a:solidFill>
                  <a:schemeClr val="tx1"/>
                </a:solidFill>
                <a:effectLst/>
                <a:latin typeface="Arial" charset="0"/>
                <a:ea typeface="新細明體" charset="0"/>
                <a:cs typeface="新細明體" charset="0"/>
              </a:rPr>
              <a:t> relate to a given context (e.g., sport or academics) that trigger or shape individuals’ attachment representations with the parent in that specific domain but </a:t>
            </a:r>
            <a:r>
              <a:rPr kumimoji="1" lang="en-US" sz="1200" i="1" kern="1200" dirty="0">
                <a:solidFill>
                  <a:schemeClr val="tx1"/>
                </a:solidFill>
                <a:effectLst/>
                <a:latin typeface="Arial" charset="0"/>
                <a:ea typeface="新細明體" charset="0"/>
                <a:cs typeface="新細明體" charset="0"/>
              </a:rPr>
              <a:t>not</a:t>
            </a:r>
            <a:r>
              <a:rPr kumimoji="1" lang="en-US" sz="1200" kern="1200" dirty="0">
                <a:solidFill>
                  <a:schemeClr val="tx1"/>
                </a:solidFill>
                <a:effectLst/>
                <a:latin typeface="Arial" charset="0"/>
                <a:ea typeface="新細明體" charset="0"/>
                <a:cs typeface="新細明體" charset="0"/>
              </a:rPr>
              <a:t> in other contexts where interactions with the same parent occur. Furthermore, individuals’ attachment patterns with a parent on this contextual level may be shaped by episodic and global order levels, which might mean that context-specific schema act as mediators to connect global and episodic levels of specificity by means of top-down and bottom-up operation.</a:t>
            </a:r>
            <a:r>
              <a:rPr lang="en-GB" dirty="0">
                <a:effectLst/>
              </a:rPr>
              <a:t> </a:t>
            </a:r>
            <a:endParaRPr lang="en-US" dirty="0"/>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5</a:t>
            </a:fld>
            <a:endParaRPr lang="en-US" altLang="zh-TW"/>
          </a:p>
        </p:txBody>
      </p:sp>
    </p:spTree>
    <p:extLst>
      <p:ext uri="{BB962C8B-B14F-4D97-AF65-F5344CB8AC3E}">
        <p14:creationId xmlns:p14="http://schemas.microsoft.com/office/powerpoint/2010/main" val="167706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4FAF03-F0A0-C541-96FD-898F2C670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90534-1CA5-B441-8F74-D899A4F86071}"/>
              </a:ext>
            </a:extLst>
          </p:cNvPr>
          <p:cNvSpPr>
            <a:spLocks noGrp="1"/>
          </p:cNvSpPr>
          <p:nvPr>
            <p:ph type="body" idx="1"/>
          </p:nvPr>
        </p:nvSpPr>
        <p:spPr/>
        <p:txBody>
          <a:bodyPr/>
          <a:lstStyle/>
          <a:p>
            <a:pPr>
              <a:defRPr/>
            </a:pPr>
            <a:r>
              <a:rPr lang="en-US" dirty="0"/>
              <a:t>Contextual attachment might be referred to a schema in which one’s attachment representations with a parent specifically vary by context and these representations are stored and experienced like a psychological and emotional sense.</a:t>
            </a:r>
          </a:p>
          <a:p>
            <a:pPr>
              <a:defRPr/>
            </a:pPr>
            <a:endParaRPr lang="en-US" dirty="0"/>
          </a:p>
          <a:p>
            <a:pPr>
              <a:defRPr/>
            </a:pPr>
            <a:r>
              <a:rPr lang="en-US" dirty="0"/>
              <a:t>What kinds of contexts might have the capacity to shape a context-specific child-parent attachment representations that differs from the representations in other contexts? Academics and sport are two major life domains in children’s daily life. These two achievement domains are …</a:t>
            </a:r>
          </a:p>
          <a:p>
            <a:pPr>
              <a:defRPr/>
            </a:pPr>
            <a:r>
              <a:rPr lang="en-US" dirty="0"/>
              <a:t>These characteristics might trigger specific parenting beliefs and </a:t>
            </a:r>
            <a:r>
              <a:rPr lang="en-US" dirty="0" err="1"/>
              <a:t>behaviours</a:t>
            </a:r>
            <a:r>
              <a:rPr lang="en-US" dirty="0"/>
              <a:t> toward children’s performance and then shape their belief, affection and </a:t>
            </a:r>
            <a:r>
              <a:rPr lang="en-US" dirty="0" err="1"/>
              <a:t>behavioural</a:t>
            </a:r>
            <a:r>
              <a:rPr lang="en-US" dirty="0"/>
              <a:t> responses in a given context. For example, sport and school are likely to induce parent to create a performance-oriented motivational climate, which is focused on winning or beating others is the way to be successful. Parents might apply parental conditional regard to control children’s </a:t>
            </a:r>
            <a:r>
              <a:rPr lang="en-US" dirty="0" err="1"/>
              <a:t>behaviours</a:t>
            </a:r>
            <a:r>
              <a:rPr lang="en-US" dirty="0"/>
              <a:t> by show their appreciation and love only if children achieve parent’s expectations. These maladaptive parenting practices might cause children’s unsatisfied needs from parent and then form an insecure relationship especially in the context of school or sport, but not in other context.</a:t>
            </a:r>
          </a:p>
        </p:txBody>
      </p:sp>
      <p:sp>
        <p:nvSpPr>
          <p:cNvPr id="4" name="Slide Number Placeholder 3">
            <a:extLst>
              <a:ext uri="{FF2B5EF4-FFF2-40B4-BE49-F238E27FC236}">
                <a16:creationId xmlns:a16="http://schemas.microsoft.com/office/drawing/2014/main" id="{6AF80A47-4FAA-4D49-BF2F-C01A87227C06}"/>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fld id="{74869805-34CD-0846-9151-A068D6445FB7}" type="slidenum">
              <a:rPr lang="en-US" altLang="zh-TW" sz="1200"/>
              <a:pPr eaLnBrk="1" hangingPunct="1"/>
              <a:t>6</a:t>
            </a:fld>
            <a:endParaRPr lang="en-US" altLang="zh-TW"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explore if children could identify context-specific attachment representations,  we conducted two cross-sectional studies to firstly  ….</a:t>
            </a:r>
          </a:p>
          <a:p>
            <a:r>
              <a:rPr lang="en-US" dirty="0"/>
              <a:t>Then to explore….</a:t>
            </a:r>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7</a:t>
            </a:fld>
            <a:endParaRPr lang="en-US" altLang="zh-TW"/>
          </a:p>
        </p:txBody>
      </p:sp>
    </p:spTree>
    <p:extLst>
      <p:ext uri="{BB962C8B-B14F-4D97-AF65-F5344CB8AC3E}">
        <p14:creationId xmlns:p14="http://schemas.microsoft.com/office/powerpoint/2010/main" val="52142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ndara" panose="020E0502030303020204" pitchFamily="34" charset="0"/>
              </a:rPr>
              <a:t>In study 1, 164 mean age 12 youth athletes were recruited. </a:t>
            </a:r>
          </a:p>
          <a:p>
            <a:r>
              <a:rPr lang="en-US" sz="1200" dirty="0">
                <a:latin typeface="Candara" panose="020E0502030303020204" pitchFamily="34" charset="0"/>
              </a:rPr>
              <a:t>To ensure they could be considered as involved in a sporting context, we applied three requirements to select appropriate participants</a:t>
            </a:r>
            <a:endParaRPr lang="en-US" dirty="0"/>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8</a:t>
            </a:fld>
            <a:endParaRPr lang="en-US" altLang="zh-TW"/>
          </a:p>
        </p:txBody>
      </p:sp>
    </p:spTree>
    <p:extLst>
      <p:ext uri="{BB962C8B-B14F-4D97-AF65-F5344CB8AC3E}">
        <p14:creationId xmlns:p14="http://schemas.microsoft.com/office/powerpoint/2010/main" val="345080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新細明體" charset="0"/>
                <a:cs typeface="新細明體" charset="0"/>
              </a:rPr>
              <a:t>A series of Item development and validation procedures were followed by </a:t>
            </a:r>
            <a:r>
              <a:rPr kumimoji="1" lang="en-US" sz="1200" kern="1200" dirty="0" err="1">
                <a:solidFill>
                  <a:schemeClr val="tx1"/>
                </a:solidFill>
                <a:effectLst/>
                <a:latin typeface="Arial" charset="0"/>
                <a:ea typeface="新細明體" charset="0"/>
                <a:cs typeface="新細明體" charset="0"/>
              </a:rPr>
              <a:t>DeVellis</a:t>
            </a:r>
            <a:r>
              <a:rPr kumimoji="1" lang="en-US" sz="1200" kern="1200" dirty="0">
                <a:solidFill>
                  <a:schemeClr val="tx1"/>
                </a:solidFill>
                <a:effectLst/>
                <a:latin typeface="Arial" charset="0"/>
                <a:ea typeface="新細明體" charset="0"/>
                <a:cs typeface="新細明體" charset="0"/>
              </a:rPr>
              <a:t>’ suggestions (e.g., identify the constructs, generate item pool, evaluate the content validity…) to prime participants to consider a given context when making their responses, instructions were also provided to trigger contextual attachment schema with the selected parent/caregiver. For example, the instructions for CAS-S at the beginning of questionnaire:</a:t>
            </a:r>
            <a:endParaRPr kumimoji="1" lang="en-GB" sz="1200" kern="1200" dirty="0">
              <a:solidFill>
                <a:schemeClr val="tx1"/>
              </a:solidFill>
              <a:effectLst/>
              <a:latin typeface="Arial" charset="0"/>
              <a:ea typeface="新細明體" charset="0"/>
              <a:cs typeface="新細明體" charset="0"/>
            </a:endParaRPr>
          </a:p>
          <a:p>
            <a:endParaRPr kumimoji="1" lang="en-US" sz="1200" kern="1200" dirty="0">
              <a:solidFill>
                <a:schemeClr val="tx1"/>
              </a:solidFill>
              <a:effectLst/>
              <a:latin typeface="Arial" charset="0"/>
              <a:ea typeface="新細明體" charset="0"/>
              <a:cs typeface="新細明體" charset="0"/>
            </a:endParaRPr>
          </a:p>
          <a:p>
            <a:r>
              <a:rPr kumimoji="1" lang="en-US" sz="1200" kern="1200" dirty="0">
                <a:solidFill>
                  <a:schemeClr val="tx1"/>
                </a:solidFill>
                <a:effectLst/>
                <a:latin typeface="Arial" charset="0"/>
                <a:ea typeface="新細明體" charset="0"/>
                <a:cs typeface="新細明體" charset="0"/>
              </a:rPr>
              <a:t>(1) identifying the constructs, (2) generating item pool, (3) the format of measure, (4) evaluating the content validity (i.e., expert panels’ and target population’s review of item pool), (5) sampling and administrating the survey, (6) item reduction, (7) extracting the latent factors, (8) testing the dimensionality, (9) testing the reliability and validity.</a:t>
            </a:r>
            <a:r>
              <a:rPr lang="en-GB" dirty="0">
                <a:effectLst/>
              </a:rPr>
              <a:t> </a:t>
            </a:r>
            <a:endParaRPr lang="en-US" dirty="0"/>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9</a:t>
            </a:fld>
            <a:endParaRPr lang="en-US" altLang="zh-TW"/>
          </a:p>
        </p:txBody>
      </p:sp>
    </p:spTree>
    <p:extLst>
      <p:ext uri="{BB962C8B-B14F-4D97-AF65-F5344CB8AC3E}">
        <p14:creationId xmlns:p14="http://schemas.microsoft.com/office/powerpoint/2010/main" val="2183926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is aimed to explore if child-parent attachment can be contextual? And how contextual attachment patterns are related to children’s psychological wellbeing. Firstly, our data suggested around 30% youths perceived their parent differently in an attachment sense across the contexts of sport and academics. This also suggest for some children, parental attachment </a:t>
            </a:r>
            <a:r>
              <a:rPr lang="en-US" dirty="0" err="1"/>
              <a:t>behaviours</a:t>
            </a:r>
            <a:r>
              <a:rPr lang="en-US" dirty="0"/>
              <a:t> can be experienced as inconsistent from context to context. </a:t>
            </a:r>
          </a:p>
          <a:p>
            <a:r>
              <a:rPr lang="en-US" dirty="0"/>
              <a:t>And compared to those children who experienced contextually-consistent security and insecurity, children perceived contextually-different attachment experienced moderate global attachment security, this also hinted contextually-different attachment experiences might be able to protect one’s globally secure experiences especially if they have secure attachment in academics). </a:t>
            </a:r>
          </a:p>
          <a:p>
            <a:r>
              <a:rPr lang="en-US" dirty="0"/>
              <a:t>Furthermore, we assumed children’s secure and insecure experience in sport could have predominant impact on their need satisfaction and frustration in sport whether their attachment experiences in academics is secure or insecure, however, this situation seemed only happened in the context of academics. Moreover, children’s attachment experiences in academics also have powerful impact on their global psychological wellbeing whether their attachment . This is again suggested experienced attachment security and insecurity in academics could significantly influence one’s contextual and global psychological wellbeing. </a:t>
            </a:r>
          </a:p>
          <a:p>
            <a:endParaRPr lang="en-US" dirty="0"/>
          </a:p>
          <a:p>
            <a:r>
              <a:rPr lang="en-US" dirty="0"/>
              <a:t>Finally, 80% of children in this study reported some degree of difference in attachment security across two contexts when children experienced greater variation between contexts is likely to contribute to their low global need satisfaction, low self-concept and high depression symptom. This is also an important notion that most of children could tell the parenting difference and the greater the difference, the greater the negative influences of children’s overall psychological wellbeing.   </a:t>
            </a:r>
          </a:p>
          <a:p>
            <a:endParaRPr lang="en-US" dirty="0"/>
          </a:p>
          <a:p>
            <a:endParaRPr lang="en-US" dirty="0"/>
          </a:p>
        </p:txBody>
      </p:sp>
      <p:sp>
        <p:nvSpPr>
          <p:cNvPr id="4" name="Slide Number Placeholder 3"/>
          <p:cNvSpPr>
            <a:spLocks noGrp="1"/>
          </p:cNvSpPr>
          <p:nvPr>
            <p:ph type="sldNum" sz="quarter" idx="5"/>
          </p:nvPr>
        </p:nvSpPr>
        <p:spPr/>
        <p:txBody>
          <a:bodyPr/>
          <a:lstStyle/>
          <a:p>
            <a:fld id="{FA8C0508-5970-464E-B8E4-5B70A19DFA05}" type="slidenum">
              <a:rPr lang="en-US" altLang="zh-TW" smtClean="0"/>
              <a:pPr/>
              <a:t>10</a:t>
            </a:fld>
            <a:endParaRPr lang="en-US" altLang="zh-TW"/>
          </a:p>
        </p:txBody>
      </p:sp>
    </p:spTree>
    <p:extLst>
      <p:ext uri="{BB962C8B-B14F-4D97-AF65-F5344CB8AC3E}">
        <p14:creationId xmlns:p14="http://schemas.microsoft.com/office/powerpoint/2010/main" val="125009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2096A08-38A0-CD4C-8713-E07B7C51DF0D}"/>
              </a:ext>
            </a:extLst>
          </p:cNvPr>
          <p:cNvSpPr>
            <a:spLocks noChangeArrowheads="1"/>
          </p:cNvSpPr>
          <p:nvPr/>
        </p:nvSpPr>
        <p:spPr bwMode="auto">
          <a:xfrm>
            <a:off x="612775" y="692150"/>
            <a:ext cx="1152525" cy="1008063"/>
          </a:xfrm>
          <a:prstGeom prst="rect">
            <a:avLst/>
          </a:prstGeom>
          <a:noFill/>
          <a:ln w="63500">
            <a:solidFill>
              <a:srgbClr val="99CC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新細明體" charset="0"/>
            </a:endParaRPr>
          </a:p>
        </p:txBody>
      </p:sp>
      <p:sp>
        <p:nvSpPr>
          <p:cNvPr id="5" name="Rectangle 8">
            <a:extLst>
              <a:ext uri="{FF2B5EF4-FFF2-40B4-BE49-F238E27FC236}">
                <a16:creationId xmlns:a16="http://schemas.microsoft.com/office/drawing/2014/main" id="{EC0D54DD-36B0-C541-A140-BE61295422A6}"/>
              </a:ext>
            </a:extLst>
          </p:cNvPr>
          <p:cNvSpPr>
            <a:spLocks noChangeArrowheads="1"/>
          </p:cNvSpPr>
          <p:nvPr/>
        </p:nvSpPr>
        <p:spPr bwMode="auto">
          <a:xfrm>
            <a:off x="1547813" y="979488"/>
            <a:ext cx="576262" cy="503237"/>
          </a:xfrm>
          <a:prstGeom prst="rect">
            <a:avLst/>
          </a:prstGeom>
          <a:noFill/>
          <a:ln w="76200">
            <a:solidFill>
              <a:srgbClr val="FF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新細明體" charset="0"/>
            </a:endParaRPr>
          </a:p>
        </p:txBody>
      </p:sp>
      <p:sp>
        <p:nvSpPr>
          <p:cNvPr id="6" name="Rectangle 9">
            <a:extLst>
              <a:ext uri="{FF2B5EF4-FFF2-40B4-BE49-F238E27FC236}">
                <a16:creationId xmlns:a16="http://schemas.microsoft.com/office/drawing/2014/main" id="{A451C799-484E-A94F-BBDC-09292A4B748C}"/>
              </a:ext>
            </a:extLst>
          </p:cNvPr>
          <p:cNvSpPr>
            <a:spLocks noChangeArrowheads="1"/>
          </p:cNvSpPr>
          <p:nvPr/>
        </p:nvSpPr>
        <p:spPr bwMode="auto">
          <a:xfrm>
            <a:off x="1189038" y="1268413"/>
            <a:ext cx="792162" cy="792162"/>
          </a:xfrm>
          <a:prstGeom prst="rect">
            <a:avLst/>
          </a:prstGeom>
          <a:noFill/>
          <a:ln w="76200">
            <a:solidFill>
              <a:srgbClr val="FF99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新細明體" charset="0"/>
            </a:endParaRPr>
          </a:p>
        </p:txBody>
      </p:sp>
      <p:sp>
        <p:nvSpPr>
          <p:cNvPr id="7" name="Freeform 10">
            <a:extLst>
              <a:ext uri="{FF2B5EF4-FFF2-40B4-BE49-F238E27FC236}">
                <a16:creationId xmlns:a16="http://schemas.microsoft.com/office/drawing/2014/main" id="{E203460C-EF24-F64A-A7BB-D91049328510}"/>
              </a:ext>
            </a:extLst>
          </p:cNvPr>
          <p:cNvSpPr>
            <a:spLocks/>
          </p:cNvSpPr>
          <p:nvPr/>
        </p:nvSpPr>
        <p:spPr bwMode="auto">
          <a:xfrm flipH="1">
            <a:off x="755650" y="5373688"/>
            <a:ext cx="8066088" cy="504825"/>
          </a:xfrm>
          <a:custGeom>
            <a:avLst/>
            <a:gdLst>
              <a:gd name="T0" fmla="*/ 0 w 5088"/>
              <a:gd name="T1" fmla="*/ 363867 h 462"/>
              <a:gd name="T2" fmla="*/ 504131 w 5088"/>
              <a:gd name="T3" fmla="*/ 16390 h 462"/>
              <a:gd name="T4" fmla="*/ 1295203 w 5088"/>
              <a:gd name="T5" fmla="*/ 463303 h 462"/>
              <a:gd name="T6" fmla="*/ 2301879 w 5088"/>
              <a:gd name="T7" fmla="*/ 264432 h 462"/>
              <a:gd name="T8" fmla="*/ 2733085 w 5088"/>
              <a:gd name="T9" fmla="*/ 463303 h 462"/>
              <a:gd name="T10" fmla="*/ 7263918 w 5088"/>
              <a:gd name="T11" fmla="*/ 463303 h 462"/>
              <a:gd name="T12" fmla="*/ 7550860 w 5088"/>
              <a:gd name="T13" fmla="*/ 463303 h 4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88" h="462">
                <a:moveTo>
                  <a:pt x="0" y="333"/>
                </a:moveTo>
                <a:cubicBezTo>
                  <a:pt x="91" y="166"/>
                  <a:pt x="182" y="0"/>
                  <a:pt x="318" y="15"/>
                </a:cubicBezTo>
                <a:cubicBezTo>
                  <a:pt x="454" y="30"/>
                  <a:pt x="628" y="386"/>
                  <a:pt x="817" y="424"/>
                </a:cubicBezTo>
                <a:cubicBezTo>
                  <a:pt x="1006" y="462"/>
                  <a:pt x="1301" y="242"/>
                  <a:pt x="1452" y="242"/>
                </a:cubicBezTo>
                <a:cubicBezTo>
                  <a:pt x="1603" y="242"/>
                  <a:pt x="1202" y="394"/>
                  <a:pt x="1724" y="424"/>
                </a:cubicBezTo>
                <a:cubicBezTo>
                  <a:pt x="2246" y="454"/>
                  <a:pt x="4076" y="424"/>
                  <a:pt x="4582" y="424"/>
                </a:cubicBezTo>
                <a:cubicBezTo>
                  <a:pt x="5088" y="424"/>
                  <a:pt x="4925" y="424"/>
                  <a:pt x="4763" y="424"/>
                </a:cubicBezTo>
              </a:path>
            </a:pathLst>
          </a:cu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21506" name="Rectangle 2"/>
          <p:cNvSpPr>
            <a:spLocks noGrp="1" noChangeArrowheads="1"/>
          </p:cNvSpPr>
          <p:nvPr>
            <p:ph type="ctrTitle"/>
          </p:nvPr>
        </p:nvSpPr>
        <p:spPr>
          <a:xfrm>
            <a:off x="685800" y="2130425"/>
            <a:ext cx="7772400" cy="1470025"/>
          </a:xfrm>
        </p:spPr>
        <p:txBody>
          <a:bodyPr/>
          <a:lstStyle>
            <a:lvl1pPr>
              <a:defRPr/>
            </a:lvl1pPr>
          </a:lstStyle>
          <a:p>
            <a:pPr lvl="0"/>
            <a:r>
              <a:rPr lang="en-GB" altLang="zh-TW" noProof="0"/>
              <a:t>Click to edit Master title style</a:t>
            </a:r>
            <a:endParaRPr lang="en-US" altLang="zh-TW" noProof="0"/>
          </a:p>
        </p:txBody>
      </p:sp>
      <p:sp>
        <p:nvSpPr>
          <p:cNvPr id="21507" name="Rectangle 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en-GB" altLang="zh-TW" noProof="0"/>
              <a:t>Click to edit Master subtitle style</a:t>
            </a:r>
            <a:endParaRPr lang="en-US" altLang="zh-TW" noProof="0"/>
          </a:p>
        </p:txBody>
      </p:sp>
      <p:sp>
        <p:nvSpPr>
          <p:cNvPr id="8" name="Rectangle 4">
            <a:extLst>
              <a:ext uri="{FF2B5EF4-FFF2-40B4-BE49-F238E27FC236}">
                <a16:creationId xmlns:a16="http://schemas.microsoft.com/office/drawing/2014/main" id="{768B471B-E227-B24C-A5FE-37259A7AFE11}"/>
              </a:ext>
            </a:extLst>
          </p:cNvPr>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05127D70-35E8-0F4E-8160-7BF0B822D04D}" type="datetime1">
              <a:rPr lang="en-GB" altLang="zh-TW" smtClean="0"/>
              <a:t>05/07/2020</a:t>
            </a:fld>
            <a:endParaRPr lang="en-US" altLang="zh-TW"/>
          </a:p>
        </p:txBody>
      </p:sp>
      <p:sp>
        <p:nvSpPr>
          <p:cNvPr id="9" name="Rectangle 5">
            <a:extLst>
              <a:ext uri="{FF2B5EF4-FFF2-40B4-BE49-F238E27FC236}">
                <a16:creationId xmlns:a16="http://schemas.microsoft.com/office/drawing/2014/main" id="{A4CE5019-6B02-2B42-AC38-0557F213F711}"/>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TW"/>
          </a:p>
        </p:txBody>
      </p:sp>
      <p:sp>
        <p:nvSpPr>
          <p:cNvPr id="10" name="Rectangle 6">
            <a:extLst>
              <a:ext uri="{FF2B5EF4-FFF2-40B4-BE49-F238E27FC236}">
                <a16:creationId xmlns:a16="http://schemas.microsoft.com/office/drawing/2014/main" id="{C8EDAC2A-E2E6-7241-A598-416B40E70893}"/>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79A0DF4B-6276-4240-9710-259BA802A505}" type="slidenum">
              <a:rPr lang="en-US" altLang="zh-TW"/>
              <a:pPr/>
              <a:t>‹#›</a:t>
            </a:fld>
            <a:endParaRPr lang="en-US" altLang="zh-TW"/>
          </a:p>
        </p:txBody>
      </p:sp>
    </p:spTree>
    <p:extLst>
      <p:ext uri="{BB962C8B-B14F-4D97-AF65-F5344CB8AC3E}">
        <p14:creationId xmlns:p14="http://schemas.microsoft.com/office/powerpoint/2010/main" val="17310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mph" presetSubtype="0" fill="hold" grpId="0" nodeType="after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par>
                                <p:cTn id="10" presetID="22" presetClass="emph" presetSubtype="0" fill="hold" grpId="0" nodeType="withEffect">
                                  <p:stCondLst>
                                    <p:cond delay="0"/>
                                  </p:stCondLst>
                                  <p:childTnLst>
                                    <p:animClr clrSpc="hsl" dir="cw">
                                      <p:cBhvr override="childStyle">
                                        <p:cTn id="11" dur="500" fill="hold"/>
                                        <p:tgtEl>
                                          <p:spTgt spid="5"/>
                                        </p:tgtEl>
                                        <p:attrNameLst>
                                          <p:attrName>style.color</p:attrName>
                                        </p:attrNameLst>
                                      </p:cBhvr>
                                      <p:by>
                                        <p:hsl h="-7200000" s="0" l="0"/>
                                      </p:by>
                                    </p:animClr>
                                    <p:animClr clrSpc="hsl" dir="cw">
                                      <p:cBhvr>
                                        <p:cTn id="12" dur="500" fill="hold"/>
                                        <p:tgtEl>
                                          <p:spTgt spid="5"/>
                                        </p:tgtEl>
                                        <p:attrNameLst>
                                          <p:attrName>fillcolor</p:attrName>
                                        </p:attrNameLst>
                                      </p:cBhvr>
                                      <p:by>
                                        <p:hsl h="-7200000" s="0" l="0"/>
                                      </p:by>
                                    </p:animClr>
                                    <p:animClr clrSpc="hsl" dir="cw">
                                      <p:cBhvr>
                                        <p:cTn id="13" dur="500" fill="hold"/>
                                        <p:tgtEl>
                                          <p:spTgt spid="5"/>
                                        </p:tgtEl>
                                        <p:attrNameLst>
                                          <p:attrName>stroke.color</p:attrName>
                                        </p:attrNameLst>
                                      </p:cBhvr>
                                      <p:by>
                                        <p:hsl h="-7200000" s="0" l="0"/>
                                      </p:by>
                                    </p:animClr>
                                    <p:set>
                                      <p:cBhvr>
                                        <p:cTn id="14" dur="500" fill="hold"/>
                                        <p:tgtEl>
                                          <p:spTgt spid="5"/>
                                        </p:tgtEl>
                                        <p:attrNameLst>
                                          <p:attrName>fill.type</p:attrName>
                                        </p:attrNameLst>
                                      </p:cBhvr>
                                      <p:to>
                                        <p:strVal val="solid"/>
                                      </p:to>
                                    </p:set>
                                  </p:childTnLst>
                                </p:cTn>
                              </p:par>
                              <p:par>
                                <p:cTn id="15" presetID="22"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7200000" s="0" l="0"/>
                                      </p:by>
                                    </p:animClr>
                                    <p:animClr clrSpc="hsl" dir="cw">
                                      <p:cBhvr>
                                        <p:cTn id="17" dur="500" fill="hold"/>
                                        <p:tgtEl>
                                          <p:spTgt spid="6"/>
                                        </p:tgtEl>
                                        <p:attrNameLst>
                                          <p:attrName>fillcolor</p:attrName>
                                        </p:attrNameLst>
                                      </p:cBhvr>
                                      <p:by>
                                        <p:hsl h="-7200000" s="0" l="0"/>
                                      </p:by>
                                    </p:animClr>
                                    <p:animClr clrSpc="hsl" dir="cw">
                                      <p:cBhvr>
                                        <p:cTn id="18" dur="500" fill="hold"/>
                                        <p:tgtEl>
                                          <p:spTgt spid="6"/>
                                        </p:tgtEl>
                                        <p:attrNameLst>
                                          <p:attrName>stroke.color</p:attrName>
                                        </p:attrNameLst>
                                      </p:cBhvr>
                                      <p:by>
                                        <p:hsl h="-7200000" s="0" l="0"/>
                                      </p:by>
                                    </p:animClr>
                                    <p:set>
                                      <p:cBhvr>
                                        <p:cTn id="1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2FC9895A-3F34-EC46-8756-93564645BE4F}"/>
              </a:ext>
            </a:extLst>
          </p:cNvPr>
          <p:cNvSpPr>
            <a:spLocks noGrp="1" noChangeArrowheads="1"/>
          </p:cNvSpPr>
          <p:nvPr>
            <p:ph type="dt" sz="half" idx="10"/>
          </p:nvPr>
        </p:nvSpPr>
        <p:spPr>
          <a:ln/>
        </p:spPr>
        <p:txBody>
          <a:bodyPr/>
          <a:lstStyle>
            <a:lvl1pPr>
              <a:defRPr/>
            </a:lvl1pPr>
          </a:lstStyle>
          <a:p>
            <a:fld id="{56F8602D-72C3-5C40-A42C-E0BA8630D2DE}" type="datetime1">
              <a:rPr lang="en-GB" altLang="zh-TW" smtClean="0"/>
              <a:t>05/07/2020</a:t>
            </a:fld>
            <a:endParaRPr lang="en-US" altLang="zh-TW"/>
          </a:p>
        </p:txBody>
      </p:sp>
      <p:sp>
        <p:nvSpPr>
          <p:cNvPr id="5" name="Rectangle 5">
            <a:extLst>
              <a:ext uri="{FF2B5EF4-FFF2-40B4-BE49-F238E27FC236}">
                <a16:creationId xmlns:a16="http://schemas.microsoft.com/office/drawing/2014/main" id="{A8F50A9E-B858-DD4F-A0AD-1D613A66882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44EA5AA-8E67-A14E-AECA-250F53AE0A4C}"/>
              </a:ext>
            </a:extLst>
          </p:cNvPr>
          <p:cNvSpPr>
            <a:spLocks noGrp="1" noChangeArrowheads="1"/>
          </p:cNvSpPr>
          <p:nvPr>
            <p:ph type="sldNum" sz="quarter" idx="12"/>
          </p:nvPr>
        </p:nvSpPr>
        <p:spPr>
          <a:ln/>
        </p:spPr>
        <p:txBody>
          <a:bodyPr/>
          <a:lstStyle>
            <a:lvl1pPr>
              <a:defRPr/>
            </a:lvl1pPr>
          </a:lstStyle>
          <a:p>
            <a:fld id="{55967742-A3D4-4B4F-8B76-5813C5835EB3}" type="slidenum">
              <a:rPr lang="en-US" altLang="zh-TW"/>
              <a:pPr/>
              <a:t>‹#›</a:t>
            </a:fld>
            <a:endParaRPr lang="en-US" altLang="zh-TW"/>
          </a:p>
        </p:txBody>
      </p:sp>
    </p:spTree>
    <p:extLst>
      <p:ext uri="{BB962C8B-B14F-4D97-AF65-F5344CB8AC3E}">
        <p14:creationId xmlns:p14="http://schemas.microsoft.com/office/powerpoint/2010/main" val="162493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797DDF1E-13F8-F547-9BE2-FD5F50EA930E}"/>
              </a:ext>
            </a:extLst>
          </p:cNvPr>
          <p:cNvSpPr>
            <a:spLocks noGrp="1" noChangeArrowheads="1"/>
          </p:cNvSpPr>
          <p:nvPr>
            <p:ph type="dt" sz="half" idx="10"/>
          </p:nvPr>
        </p:nvSpPr>
        <p:spPr>
          <a:ln/>
        </p:spPr>
        <p:txBody>
          <a:bodyPr/>
          <a:lstStyle>
            <a:lvl1pPr>
              <a:defRPr/>
            </a:lvl1pPr>
          </a:lstStyle>
          <a:p>
            <a:fld id="{072C7971-C20B-A34A-88C1-87990D365E3D}" type="datetime1">
              <a:rPr lang="en-GB" altLang="zh-TW" smtClean="0"/>
              <a:t>05/07/2020</a:t>
            </a:fld>
            <a:endParaRPr lang="en-US" altLang="zh-TW"/>
          </a:p>
        </p:txBody>
      </p:sp>
      <p:sp>
        <p:nvSpPr>
          <p:cNvPr id="5" name="Rectangle 5">
            <a:extLst>
              <a:ext uri="{FF2B5EF4-FFF2-40B4-BE49-F238E27FC236}">
                <a16:creationId xmlns:a16="http://schemas.microsoft.com/office/drawing/2014/main" id="{7EA9F3FC-AE79-7E40-98C4-D4A57BBB99B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4F0B071E-7DA7-6642-868B-A32B7E1AC897}"/>
              </a:ext>
            </a:extLst>
          </p:cNvPr>
          <p:cNvSpPr>
            <a:spLocks noGrp="1" noChangeArrowheads="1"/>
          </p:cNvSpPr>
          <p:nvPr>
            <p:ph type="sldNum" sz="quarter" idx="12"/>
          </p:nvPr>
        </p:nvSpPr>
        <p:spPr>
          <a:ln/>
        </p:spPr>
        <p:txBody>
          <a:bodyPr/>
          <a:lstStyle>
            <a:lvl1pPr>
              <a:defRPr/>
            </a:lvl1pPr>
          </a:lstStyle>
          <a:p>
            <a:fld id="{D1BF72AF-265D-F144-9494-00DB0B17C9A2}" type="slidenum">
              <a:rPr lang="en-US" altLang="zh-TW"/>
              <a:pPr/>
              <a:t>‹#›</a:t>
            </a:fld>
            <a:endParaRPr lang="en-US" altLang="zh-TW"/>
          </a:p>
        </p:txBody>
      </p:sp>
    </p:spTree>
    <p:extLst>
      <p:ext uri="{BB962C8B-B14F-4D97-AF65-F5344CB8AC3E}">
        <p14:creationId xmlns:p14="http://schemas.microsoft.com/office/powerpoint/2010/main" val="25003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DAC39588-BFD4-4C45-B703-7B93202E8264}"/>
              </a:ext>
            </a:extLst>
          </p:cNvPr>
          <p:cNvSpPr>
            <a:spLocks noGrp="1" noChangeArrowheads="1"/>
          </p:cNvSpPr>
          <p:nvPr>
            <p:ph type="dt" sz="half" idx="10"/>
          </p:nvPr>
        </p:nvSpPr>
        <p:spPr>
          <a:ln/>
        </p:spPr>
        <p:txBody>
          <a:bodyPr/>
          <a:lstStyle>
            <a:lvl1pPr>
              <a:defRPr/>
            </a:lvl1pPr>
          </a:lstStyle>
          <a:p>
            <a:fld id="{9BE1E66D-F4BC-3746-8263-EDC9EAD9B666}" type="datetime1">
              <a:rPr lang="en-GB" altLang="zh-TW" smtClean="0"/>
              <a:t>05/07/2020</a:t>
            </a:fld>
            <a:endParaRPr lang="en-US" altLang="zh-TW"/>
          </a:p>
        </p:txBody>
      </p:sp>
      <p:sp>
        <p:nvSpPr>
          <p:cNvPr id="5" name="Rectangle 5">
            <a:extLst>
              <a:ext uri="{FF2B5EF4-FFF2-40B4-BE49-F238E27FC236}">
                <a16:creationId xmlns:a16="http://schemas.microsoft.com/office/drawing/2014/main" id="{B19FA337-F5F9-C042-8757-4069A0AB8E6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8D3CEFF-50FF-324D-999D-15E1F06D8856}"/>
              </a:ext>
            </a:extLst>
          </p:cNvPr>
          <p:cNvSpPr>
            <a:spLocks noGrp="1" noChangeArrowheads="1"/>
          </p:cNvSpPr>
          <p:nvPr>
            <p:ph type="sldNum" sz="quarter" idx="12"/>
          </p:nvPr>
        </p:nvSpPr>
        <p:spPr>
          <a:ln/>
        </p:spPr>
        <p:txBody>
          <a:bodyPr/>
          <a:lstStyle>
            <a:lvl1pPr>
              <a:defRPr/>
            </a:lvl1pPr>
          </a:lstStyle>
          <a:p>
            <a:fld id="{5B643B5E-9787-F645-80C8-009E9681F806}" type="slidenum">
              <a:rPr lang="en-US" altLang="zh-TW"/>
              <a:pPr/>
              <a:t>‹#›</a:t>
            </a:fld>
            <a:endParaRPr lang="en-US" altLang="zh-TW"/>
          </a:p>
        </p:txBody>
      </p:sp>
    </p:spTree>
    <p:extLst>
      <p:ext uri="{BB962C8B-B14F-4D97-AF65-F5344CB8AC3E}">
        <p14:creationId xmlns:p14="http://schemas.microsoft.com/office/powerpoint/2010/main" val="215655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24ECAEAB-6AB5-9D40-8BE1-E91182429AA8}"/>
              </a:ext>
            </a:extLst>
          </p:cNvPr>
          <p:cNvSpPr>
            <a:spLocks noGrp="1" noChangeArrowheads="1"/>
          </p:cNvSpPr>
          <p:nvPr>
            <p:ph type="dt" sz="half" idx="10"/>
          </p:nvPr>
        </p:nvSpPr>
        <p:spPr>
          <a:ln/>
        </p:spPr>
        <p:txBody>
          <a:bodyPr/>
          <a:lstStyle>
            <a:lvl1pPr>
              <a:defRPr/>
            </a:lvl1pPr>
          </a:lstStyle>
          <a:p>
            <a:fld id="{56B31715-1349-0F41-8239-6F0808A1714B}" type="datetime1">
              <a:rPr lang="en-GB" altLang="zh-TW" smtClean="0"/>
              <a:t>05/07/2020</a:t>
            </a:fld>
            <a:endParaRPr lang="en-US" altLang="zh-TW"/>
          </a:p>
        </p:txBody>
      </p:sp>
      <p:sp>
        <p:nvSpPr>
          <p:cNvPr id="5" name="Rectangle 5">
            <a:extLst>
              <a:ext uri="{FF2B5EF4-FFF2-40B4-BE49-F238E27FC236}">
                <a16:creationId xmlns:a16="http://schemas.microsoft.com/office/drawing/2014/main" id="{8876DCB0-5D22-DF4F-8947-C73F81323A6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0172472-BCD7-EE45-96D5-BF5D412958DD}"/>
              </a:ext>
            </a:extLst>
          </p:cNvPr>
          <p:cNvSpPr>
            <a:spLocks noGrp="1" noChangeArrowheads="1"/>
          </p:cNvSpPr>
          <p:nvPr>
            <p:ph type="sldNum" sz="quarter" idx="12"/>
          </p:nvPr>
        </p:nvSpPr>
        <p:spPr>
          <a:ln/>
        </p:spPr>
        <p:txBody>
          <a:bodyPr/>
          <a:lstStyle>
            <a:lvl1pPr>
              <a:defRPr/>
            </a:lvl1pPr>
          </a:lstStyle>
          <a:p>
            <a:fld id="{C7DBA754-CEF7-C949-B96A-27F4CBA733FD}" type="slidenum">
              <a:rPr lang="en-US" altLang="zh-TW"/>
              <a:pPr/>
              <a:t>‹#›</a:t>
            </a:fld>
            <a:endParaRPr lang="en-US" altLang="zh-TW"/>
          </a:p>
        </p:txBody>
      </p:sp>
    </p:spTree>
    <p:extLst>
      <p:ext uri="{BB962C8B-B14F-4D97-AF65-F5344CB8AC3E}">
        <p14:creationId xmlns:p14="http://schemas.microsoft.com/office/powerpoint/2010/main" val="324462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82D00044-1E5B-6145-BA1A-9D83A800CBD2}"/>
              </a:ext>
            </a:extLst>
          </p:cNvPr>
          <p:cNvSpPr>
            <a:spLocks noGrp="1" noChangeArrowheads="1"/>
          </p:cNvSpPr>
          <p:nvPr>
            <p:ph type="dt" sz="half" idx="10"/>
          </p:nvPr>
        </p:nvSpPr>
        <p:spPr>
          <a:ln/>
        </p:spPr>
        <p:txBody>
          <a:bodyPr/>
          <a:lstStyle>
            <a:lvl1pPr>
              <a:defRPr/>
            </a:lvl1pPr>
          </a:lstStyle>
          <a:p>
            <a:fld id="{F356974C-9F0F-4D40-8CC6-64C9529F7F5D}" type="datetime1">
              <a:rPr lang="en-GB" altLang="zh-TW" smtClean="0"/>
              <a:t>05/07/2020</a:t>
            </a:fld>
            <a:endParaRPr lang="en-US" altLang="zh-TW"/>
          </a:p>
        </p:txBody>
      </p:sp>
      <p:sp>
        <p:nvSpPr>
          <p:cNvPr id="6" name="Rectangle 5">
            <a:extLst>
              <a:ext uri="{FF2B5EF4-FFF2-40B4-BE49-F238E27FC236}">
                <a16:creationId xmlns:a16="http://schemas.microsoft.com/office/drawing/2014/main" id="{8A2113DF-D73E-C94F-843C-256B1E8E22B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7B34E102-D273-634A-AB99-DF871827BDDF}"/>
              </a:ext>
            </a:extLst>
          </p:cNvPr>
          <p:cNvSpPr>
            <a:spLocks noGrp="1" noChangeArrowheads="1"/>
          </p:cNvSpPr>
          <p:nvPr>
            <p:ph type="sldNum" sz="quarter" idx="12"/>
          </p:nvPr>
        </p:nvSpPr>
        <p:spPr>
          <a:ln/>
        </p:spPr>
        <p:txBody>
          <a:bodyPr/>
          <a:lstStyle>
            <a:lvl1pPr>
              <a:defRPr/>
            </a:lvl1pPr>
          </a:lstStyle>
          <a:p>
            <a:fld id="{A9EC9287-BF1C-7346-99EF-4FCC274AB9C0}" type="slidenum">
              <a:rPr lang="en-US" altLang="zh-TW"/>
              <a:pPr/>
              <a:t>‹#›</a:t>
            </a:fld>
            <a:endParaRPr lang="en-US" altLang="zh-TW"/>
          </a:p>
        </p:txBody>
      </p:sp>
    </p:spTree>
    <p:extLst>
      <p:ext uri="{BB962C8B-B14F-4D97-AF65-F5344CB8AC3E}">
        <p14:creationId xmlns:p14="http://schemas.microsoft.com/office/powerpoint/2010/main" val="25520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758398BC-BC8A-BF4E-9179-80A5FEA55329}"/>
              </a:ext>
            </a:extLst>
          </p:cNvPr>
          <p:cNvSpPr>
            <a:spLocks noGrp="1" noChangeArrowheads="1"/>
          </p:cNvSpPr>
          <p:nvPr>
            <p:ph type="dt" sz="half" idx="10"/>
          </p:nvPr>
        </p:nvSpPr>
        <p:spPr>
          <a:ln/>
        </p:spPr>
        <p:txBody>
          <a:bodyPr/>
          <a:lstStyle>
            <a:lvl1pPr>
              <a:defRPr/>
            </a:lvl1pPr>
          </a:lstStyle>
          <a:p>
            <a:fld id="{0652280A-B85B-4E4D-84DD-276A472225EC}" type="datetime1">
              <a:rPr lang="en-GB" altLang="zh-TW" smtClean="0"/>
              <a:t>05/07/2020</a:t>
            </a:fld>
            <a:endParaRPr lang="en-US" altLang="zh-TW"/>
          </a:p>
        </p:txBody>
      </p:sp>
      <p:sp>
        <p:nvSpPr>
          <p:cNvPr id="8" name="Rectangle 5">
            <a:extLst>
              <a:ext uri="{FF2B5EF4-FFF2-40B4-BE49-F238E27FC236}">
                <a16:creationId xmlns:a16="http://schemas.microsoft.com/office/drawing/2014/main" id="{9DF06C3E-8022-844B-8049-2074C703D01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FCDD9D99-5078-FF4E-B097-3C992B88B3BD}"/>
              </a:ext>
            </a:extLst>
          </p:cNvPr>
          <p:cNvSpPr>
            <a:spLocks noGrp="1" noChangeArrowheads="1"/>
          </p:cNvSpPr>
          <p:nvPr>
            <p:ph type="sldNum" sz="quarter" idx="12"/>
          </p:nvPr>
        </p:nvSpPr>
        <p:spPr>
          <a:ln/>
        </p:spPr>
        <p:txBody>
          <a:bodyPr/>
          <a:lstStyle>
            <a:lvl1pPr>
              <a:defRPr/>
            </a:lvl1pPr>
          </a:lstStyle>
          <a:p>
            <a:fld id="{56A53152-7382-EA49-9EC6-EF0316CB0534}" type="slidenum">
              <a:rPr lang="en-US" altLang="zh-TW"/>
              <a:pPr/>
              <a:t>‹#›</a:t>
            </a:fld>
            <a:endParaRPr lang="en-US" altLang="zh-TW"/>
          </a:p>
        </p:txBody>
      </p:sp>
    </p:spTree>
    <p:extLst>
      <p:ext uri="{BB962C8B-B14F-4D97-AF65-F5344CB8AC3E}">
        <p14:creationId xmlns:p14="http://schemas.microsoft.com/office/powerpoint/2010/main" val="242400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E6BA15A2-3897-D144-B0A1-1CD436F4DAB4}"/>
              </a:ext>
            </a:extLst>
          </p:cNvPr>
          <p:cNvSpPr>
            <a:spLocks noGrp="1" noChangeArrowheads="1"/>
          </p:cNvSpPr>
          <p:nvPr>
            <p:ph type="dt" sz="half" idx="10"/>
          </p:nvPr>
        </p:nvSpPr>
        <p:spPr>
          <a:ln/>
        </p:spPr>
        <p:txBody>
          <a:bodyPr/>
          <a:lstStyle>
            <a:lvl1pPr>
              <a:defRPr/>
            </a:lvl1pPr>
          </a:lstStyle>
          <a:p>
            <a:fld id="{C5479A84-292F-B14A-9B55-AAC6AA9E5487}" type="datetime1">
              <a:rPr lang="en-GB" altLang="zh-TW" smtClean="0"/>
              <a:t>05/07/2020</a:t>
            </a:fld>
            <a:endParaRPr lang="en-US" altLang="zh-TW"/>
          </a:p>
        </p:txBody>
      </p:sp>
      <p:sp>
        <p:nvSpPr>
          <p:cNvPr id="4" name="Rectangle 5">
            <a:extLst>
              <a:ext uri="{FF2B5EF4-FFF2-40B4-BE49-F238E27FC236}">
                <a16:creationId xmlns:a16="http://schemas.microsoft.com/office/drawing/2014/main" id="{2850401F-AEC4-944C-A035-5BA890C8FE8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C53B7693-BFD5-6E4C-9594-89D438A8D703}"/>
              </a:ext>
            </a:extLst>
          </p:cNvPr>
          <p:cNvSpPr>
            <a:spLocks noGrp="1" noChangeArrowheads="1"/>
          </p:cNvSpPr>
          <p:nvPr>
            <p:ph type="sldNum" sz="quarter" idx="12"/>
          </p:nvPr>
        </p:nvSpPr>
        <p:spPr>
          <a:ln/>
        </p:spPr>
        <p:txBody>
          <a:bodyPr/>
          <a:lstStyle>
            <a:lvl1pPr>
              <a:defRPr/>
            </a:lvl1pPr>
          </a:lstStyle>
          <a:p>
            <a:fld id="{1C093EEB-508F-B84F-BFFB-F15D120E9C31}" type="slidenum">
              <a:rPr lang="en-US" altLang="zh-TW"/>
              <a:pPr/>
              <a:t>‹#›</a:t>
            </a:fld>
            <a:endParaRPr lang="en-US" altLang="zh-TW"/>
          </a:p>
        </p:txBody>
      </p:sp>
    </p:spTree>
    <p:extLst>
      <p:ext uri="{BB962C8B-B14F-4D97-AF65-F5344CB8AC3E}">
        <p14:creationId xmlns:p14="http://schemas.microsoft.com/office/powerpoint/2010/main" val="172256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EEA3A16-03DF-C44F-B870-3A9452C742F1}"/>
              </a:ext>
            </a:extLst>
          </p:cNvPr>
          <p:cNvSpPr>
            <a:spLocks noGrp="1" noChangeArrowheads="1"/>
          </p:cNvSpPr>
          <p:nvPr>
            <p:ph type="dt" sz="half" idx="10"/>
          </p:nvPr>
        </p:nvSpPr>
        <p:spPr>
          <a:ln/>
        </p:spPr>
        <p:txBody>
          <a:bodyPr/>
          <a:lstStyle>
            <a:lvl1pPr>
              <a:defRPr/>
            </a:lvl1pPr>
          </a:lstStyle>
          <a:p>
            <a:fld id="{4AF87734-87CB-4E40-A4B3-A1B14E468A3A}" type="datetime1">
              <a:rPr lang="en-GB" altLang="zh-TW" smtClean="0"/>
              <a:t>05/07/2020</a:t>
            </a:fld>
            <a:endParaRPr lang="en-US" altLang="zh-TW"/>
          </a:p>
        </p:txBody>
      </p:sp>
      <p:sp>
        <p:nvSpPr>
          <p:cNvPr id="3" name="Rectangle 5">
            <a:extLst>
              <a:ext uri="{FF2B5EF4-FFF2-40B4-BE49-F238E27FC236}">
                <a16:creationId xmlns:a16="http://schemas.microsoft.com/office/drawing/2014/main" id="{6CBF5A43-5ABA-3944-849A-7763D7E961F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D3D02970-B240-9B4C-BC47-307D24FC0EE6}"/>
              </a:ext>
            </a:extLst>
          </p:cNvPr>
          <p:cNvSpPr>
            <a:spLocks noGrp="1" noChangeArrowheads="1"/>
          </p:cNvSpPr>
          <p:nvPr>
            <p:ph type="sldNum" sz="quarter" idx="12"/>
          </p:nvPr>
        </p:nvSpPr>
        <p:spPr>
          <a:ln/>
        </p:spPr>
        <p:txBody>
          <a:bodyPr/>
          <a:lstStyle>
            <a:lvl1pPr>
              <a:defRPr/>
            </a:lvl1pPr>
          </a:lstStyle>
          <a:p>
            <a:fld id="{194213A8-249A-AA42-863C-46776A3D2A53}" type="slidenum">
              <a:rPr lang="en-US" altLang="zh-TW"/>
              <a:pPr/>
              <a:t>‹#›</a:t>
            </a:fld>
            <a:endParaRPr lang="en-US" altLang="zh-TW"/>
          </a:p>
        </p:txBody>
      </p:sp>
    </p:spTree>
    <p:extLst>
      <p:ext uri="{BB962C8B-B14F-4D97-AF65-F5344CB8AC3E}">
        <p14:creationId xmlns:p14="http://schemas.microsoft.com/office/powerpoint/2010/main" val="262142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016C4172-EAAB-2544-9CFE-9F7D3AD293CC}"/>
              </a:ext>
            </a:extLst>
          </p:cNvPr>
          <p:cNvSpPr>
            <a:spLocks noGrp="1" noChangeArrowheads="1"/>
          </p:cNvSpPr>
          <p:nvPr>
            <p:ph type="dt" sz="half" idx="10"/>
          </p:nvPr>
        </p:nvSpPr>
        <p:spPr>
          <a:ln/>
        </p:spPr>
        <p:txBody>
          <a:bodyPr/>
          <a:lstStyle>
            <a:lvl1pPr>
              <a:defRPr/>
            </a:lvl1pPr>
          </a:lstStyle>
          <a:p>
            <a:fld id="{D5888F04-627C-194D-B37D-47FCC52FFA69}" type="datetime1">
              <a:rPr lang="en-GB" altLang="zh-TW" smtClean="0"/>
              <a:t>05/07/2020</a:t>
            </a:fld>
            <a:endParaRPr lang="en-US" altLang="zh-TW"/>
          </a:p>
        </p:txBody>
      </p:sp>
      <p:sp>
        <p:nvSpPr>
          <p:cNvPr id="6" name="Rectangle 5">
            <a:extLst>
              <a:ext uri="{FF2B5EF4-FFF2-40B4-BE49-F238E27FC236}">
                <a16:creationId xmlns:a16="http://schemas.microsoft.com/office/drawing/2014/main" id="{E8F54978-5489-3F42-B0A5-A1BBC046265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37590A3F-0050-2346-98D1-7A63E4AF3096}"/>
              </a:ext>
            </a:extLst>
          </p:cNvPr>
          <p:cNvSpPr>
            <a:spLocks noGrp="1" noChangeArrowheads="1"/>
          </p:cNvSpPr>
          <p:nvPr>
            <p:ph type="sldNum" sz="quarter" idx="12"/>
          </p:nvPr>
        </p:nvSpPr>
        <p:spPr>
          <a:ln/>
        </p:spPr>
        <p:txBody>
          <a:bodyPr/>
          <a:lstStyle>
            <a:lvl1pPr>
              <a:defRPr/>
            </a:lvl1pPr>
          </a:lstStyle>
          <a:p>
            <a:fld id="{FEA6C3F3-772B-5241-990C-DFA270413E86}" type="slidenum">
              <a:rPr lang="en-US" altLang="zh-TW"/>
              <a:pPr/>
              <a:t>‹#›</a:t>
            </a:fld>
            <a:endParaRPr lang="en-US" altLang="zh-TW"/>
          </a:p>
        </p:txBody>
      </p:sp>
    </p:spTree>
    <p:extLst>
      <p:ext uri="{BB962C8B-B14F-4D97-AF65-F5344CB8AC3E}">
        <p14:creationId xmlns:p14="http://schemas.microsoft.com/office/powerpoint/2010/main" val="274053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C8F7B5CD-E31E-2948-B3EE-4AD5414C1623}"/>
              </a:ext>
            </a:extLst>
          </p:cNvPr>
          <p:cNvSpPr>
            <a:spLocks noGrp="1" noChangeArrowheads="1"/>
          </p:cNvSpPr>
          <p:nvPr>
            <p:ph type="dt" sz="half" idx="10"/>
          </p:nvPr>
        </p:nvSpPr>
        <p:spPr>
          <a:ln/>
        </p:spPr>
        <p:txBody>
          <a:bodyPr/>
          <a:lstStyle>
            <a:lvl1pPr>
              <a:defRPr/>
            </a:lvl1pPr>
          </a:lstStyle>
          <a:p>
            <a:fld id="{72EF496C-8927-7645-A85D-36B2803D5E9F}" type="datetime1">
              <a:rPr lang="en-GB" altLang="zh-TW" smtClean="0"/>
              <a:t>05/07/2020</a:t>
            </a:fld>
            <a:endParaRPr lang="en-US" altLang="zh-TW"/>
          </a:p>
        </p:txBody>
      </p:sp>
      <p:sp>
        <p:nvSpPr>
          <p:cNvPr id="6" name="Rectangle 5">
            <a:extLst>
              <a:ext uri="{FF2B5EF4-FFF2-40B4-BE49-F238E27FC236}">
                <a16:creationId xmlns:a16="http://schemas.microsoft.com/office/drawing/2014/main" id="{025DE9A2-5990-D242-8016-657701EEDEB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9AEFA17-CE1A-7047-8212-4BA0BDE1D1DE}"/>
              </a:ext>
            </a:extLst>
          </p:cNvPr>
          <p:cNvSpPr>
            <a:spLocks noGrp="1" noChangeArrowheads="1"/>
          </p:cNvSpPr>
          <p:nvPr>
            <p:ph type="sldNum" sz="quarter" idx="12"/>
          </p:nvPr>
        </p:nvSpPr>
        <p:spPr>
          <a:ln/>
        </p:spPr>
        <p:txBody>
          <a:bodyPr/>
          <a:lstStyle>
            <a:lvl1pPr>
              <a:defRPr/>
            </a:lvl1pPr>
          </a:lstStyle>
          <a:p>
            <a:fld id="{F4D2940E-3679-9E4D-997B-8191E8ADFD92}" type="slidenum">
              <a:rPr lang="en-US" altLang="zh-TW"/>
              <a:pPr/>
              <a:t>‹#›</a:t>
            </a:fld>
            <a:endParaRPr lang="en-US" altLang="zh-TW"/>
          </a:p>
        </p:txBody>
      </p:sp>
    </p:spTree>
    <p:extLst>
      <p:ext uri="{BB962C8B-B14F-4D97-AF65-F5344CB8AC3E}">
        <p14:creationId xmlns:p14="http://schemas.microsoft.com/office/powerpoint/2010/main" val="123349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154C152-FCE5-4C4D-A40D-FC64175048AD}"/>
              </a:ext>
            </a:extLst>
          </p:cNvPr>
          <p:cNvSpPr>
            <a:spLocks noGrp="1" noChangeArrowheads="1"/>
          </p:cNvSpPr>
          <p:nvPr>
            <p:ph type="title"/>
          </p:nvPr>
        </p:nvSpPr>
        <p:spPr bwMode="auto">
          <a:xfrm>
            <a:off x="457200" y="274638"/>
            <a:ext cx="692308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Rectangle 3">
            <a:extLst>
              <a:ext uri="{FF2B5EF4-FFF2-40B4-BE49-F238E27FC236}">
                <a16:creationId xmlns:a16="http://schemas.microsoft.com/office/drawing/2014/main" id="{FEFF89FB-7DBC-7F42-9718-F88A6734FCF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a:t>按一下以編輯母片</a:t>
            </a:r>
            <a:endParaRPr lang="en-US" altLang="zh-TW"/>
          </a:p>
          <a:p>
            <a:pPr lvl="1"/>
            <a:r>
              <a:rPr lang="zh-TW" altLang="en-US"/>
              <a:t>第二層</a:t>
            </a:r>
            <a:endParaRPr lang="en-US" altLang="zh-TW"/>
          </a:p>
          <a:p>
            <a:pPr lvl="2"/>
            <a:r>
              <a:rPr lang="zh-TW" altLang="en-US"/>
              <a:t>第三層</a:t>
            </a:r>
            <a:endParaRPr lang="en-US" altLang="zh-TW"/>
          </a:p>
          <a:p>
            <a:pPr lvl="3"/>
            <a:r>
              <a:rPr lang="zh-TW" altLang="en-US"/>
              <a:t>第四層</a:t>
            </a:r>
            <a:endParaRPr lang="en-US" altLang="zh-TW"/>
          </a:p>
          <a:p>
            <a:pPr lvl="4"/>
            <a:r>
              <a:rPr lang="zh-TW" altLang="en-US"/>
              <a:t>第五層</a:t>
            </a:r>
            <a:endParaRPr lang="en-US" altLang="zh-TW"/>
          </a:p>
        </p:txBody>
      </p:sp>
      <p:sp>
        <p:nvSpPr>
          <p:cNvPr id="1028" name="Rectangle 4">
            <a:extLst>
              <a:ext uri="{FF2B5EF4-FFF2-40B4-BE49-F238E27FC236}">
                <a16:creationId xmlns:a16="http://schemas.microsoft.com/office/drawing/2014/main" id="{A89A84A0-CD09-6749-B1B3-0FEAF51CCAAB}"/>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lvl1pPr>
          </a:lstStyle>
          <a:p>
            <a:fld id="{CC7CD3AC-C7DE-4541-8404-B2E708C108EC}" type="datetime1">
              <a:rPr lang="en-GB" altLang="zh-TW" smtClean="0"/>
              <a:t>05/07/2020</a:t>
            </a:fld>
            <a:endParaRPr lang="en-US" altLang="zh-TW"/>
          </a:p>
        </p:txBody>
      </p:sp>
      <p:sp>
        <p:nvSpPr>
          <p:cNvPr id="1029" name="Rectangle 5">
            <a:extLst>
              <a:ext uri="{FF2B5EF4-FFF2-40B4-BE49-F238E27FC236}">
                <a16:creationId xmlns:a16="http://schemas.microsoft.com/office/drawing/2014/main" id="{D46B73B7-DCD9-EC4B-A0A3-8C76A59AE95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a:latin typeface="Arial" charset="0"/>
                <a:ea typeface="新細明體" charset="0"/>
              </a:defRPr>
            </a:lvl1pPr>
          </a:lstStyle>
          <a:p>
            <a:pPr>
              <a:defRPr/>
            </a:pPr>
            <a:endParaRPr lang="en-US" altLang="zh-TW"/>
          </a:p>
        </p:txBody>
      </p:sp>
      <p:sp>
        <p:nvSpPr>
          <p:cNvPr id="1030" name="Rectangle 6">
            <a:extLst>
              <a:ext uri="{FF2B5EF4-FFF2-40B4-BE49-F238E27FC236}">
                <a16:creationId xmlns:a16="http://schemas.microsoft.com/office/drawing/2014/main" id="{F29F4DAB-095A-B849-8277-3E1F0ED90F6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lvl1pPr>
          </a:lstStyle>
          <a:p>
            <a:fld id="{A34BDD94-365C-E043-8183-5FD772A402CD}" type="slidenum">
              <a:rPr lang="en-US" altLang="zh-TW"/>
              <a:pPr/>
              <a:t>‹#›</a:t>
            </a:fld>
            <a:endParaRPr lang="en-US" altLang="zh-TW"/>
          </a:p>
        </p:txBody>
      </p:sp>
      <p:sp>
        <p:nvSpPr>
          <p:cNvPr id="1039" name="Rectangle 15">
            <a:extLst>
              <a:ext uri="{FF2B5EF4-FFF2-40B4-BE49-F238E27FC236}">
                <a16:creationId xmlns:a16="http://schemas.microsoft.com/office/drawing/2014/main" id="{F76B38B1-27E4-9D43-AC33-EC54D13F8925}"/>
              </a:ext>
            </a:extLst>
          </p:cNvPr>
          <p:cNvSpPr>
            <a:spLocks noChangeArrowheads="1"/>
          </p:cNvSpPr>
          <p:nvPr/>
        </p:nvSpPr>
        <p:spPr bwMode="auto">
          <a:xfrm>
            <a:off x="7956550" y="260350"/>
            <a:ext cx="1008063" cy="863600"/>
          </a:xfrm>
          <a:prstGeom prst="rect">
            <a:avLst/>
          </a:prstGeom>
          <a:noFill/>
          <a:ln w="63500">
            <a:solidFill>
              <a:srgbClr val="99CC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新細明體" charset="0"/>
            </a:endParaRPr>
          </a:p>
        </p:txBody>
      </p:sp>
      <p:sp>
        <p:nvSpPr>
          <p:cNvPr id="1040" name="Rectangle 16">
            <a:extLst>
              <a:ext uri="{FF2B5EF4-FFF2-40B4-BE49-F238E27FC236}">
                <a16:creationId xmlns:a16="http://schemas.microsoft.com/office/drawing/2014/main" id="{A009365D-A644-9042-95C5-311905C6030C}"/>
              </a:ext>
            </a:extLst>
          </p:cNvPr>
          <p:cNvSpPr>
            <a:spLocks noChangeArrowheads="1"/>
          </p:cNvSpPr>
          <p:nvPr/>
        </p:nvSpPr>
        <p:spPr bwMode="auto">
          <a:xfrm>
            <a:off x="8243888" y="835025"/>
            <a:ext cx="576262" cy="503238"/>
          </a:xfrm>
          <a:prstGeom prst="rect">
            <a:avLst/>
          </a:prstGeom>
          <a:noFill/>
          <a:ln w="76200">
            <a:solidFill>
              <a:srgbClr val="FF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新細明體" charset="0"/>
            </a:endParaRPr>
          </a:p>
        </p:txBody>
      </p:sp>
      <p:sp>
        <p:nvSpPr>
          <p:cNvPr id="1041" name="Rectangle 17">
            <a:extLst>
              <a:ext uri="{FF2B5EF4-FFF2-40B4-BE49-F238E27FC236}">
                <a16:creationId xmlns:a16="http://schemas.microsoft.com/office/drawing/2014/main" id="{308D7876-3431-694A-86E9-E7103345B1CF}"/>
              </a:ext>
            </a:extLst>
          </p:cNvPr>
          <p:cNvSpPr>
            <a:spLocks noChangeArrowheads="1"/>
          </p:cNvSpPr>
          <p:nvPr/>
        </p:nvSpPr>
        <p:spPr bwMode="auto">
          <a:xfrm>
            <a:off x="7667625" y="692150"/>
            <a:ext cx="792163" cy="792163"/>
          </a:xfrm>
          <a:prstGeom prst="rect">
            <a:avLst/>
          </a:prstGeom>
          <a:noFill/>
          <a:ln w="76200">
            <a:solidFill>
              <a:srgbClr val="FF99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新細明體" charset="0"/>
            </a:endParaRPr>
          </a:p>
        </p:txBody>
      </p:sp>
      <p:sp>
        <p:nvSpPr>
          <p:cNvPr id="1043" name="Freeform 19">
            <a:extLst>
              <a:ext uri="{FF2B5EF4-FFF2-40B4-BE49-F238E27FC236}">
                <a16:creationId xmlns:a16="http://schemas.microsoft.com/office/drawing/2014/main" id="{CF5EF204-F062-614E-8F03-64E0F2CE5C0D}"/>
              </a:ext>
            </a:extLst>
          </p:cNvPr>
          <p:cNvSpPr>
            <a:spLocks/>
          </p:cNvSpPr>
          <p:nvPr/>
        </p:nvSpPr>
        <p:spPr bwMode="auto">
          <a:xfrm flipH="1">
            <a:off x="755650" y="5373688"/>
            <a:ext cx="8066088" cy="504825"/>
          </a:xfrm>
          <a:custGeom>
            <a:avLst/>
            <a:gdLst>
              <a:gd name="T0" fmla="*/ 0 w 5088"/>
              <a:gd name="T1" fmla="*/ 363867 h 462"/>
              <a:gd name="T2" fmla="*/ 504131 w 5088"/>
              <a:gd name="T3" fmla="*/ 16390 h 462"/>
              <a:gd name="T4" fmla="*/ 1295203 w 5088"/>
              <a:gd name="T5" fmla="*/ 463303 h 462"/>
              <a:gd name="T6" fmla="*/ 2301879 w 5088"/>
              <a:gd name="T7" fmla="*/ 264432 h 462"/>
              <a:gd name="T8" fmla="*/ 2733085 w 5088"/>
              <a:gd name="T9" fmla="*/ 463303 h 462"/>
              <a:gd name="T10" fmla="*/ 7263918 w 5088"/>
              <a:gd name="T11" fmla="*/ 463303 h 462"/>
              <a:gd name="T12" fmla="*/ 7550860 w 5088"/>
              <a:gd name="T13" fmla="*/ 463303 h 4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88" h="462">
                <a:moveTo>
                  <a:pt x="0" y="333"/>
                </a:moveTo>
                <a:cubicBezTo>
                  <a:pt x="91" y="166"/>
                  <a:pt x="182" y="0"/>
                  <a:pt x="318" y="15"/>
                </a:cubicBezTo>
                <a:cubicBezTo>
                  <a:pt x="454" y="30"/>
                  <a:pt x="628" y="386"/>
                  <a:pt x="817" y="424"/>
                </a:cubicBezTo>
                <a:cubicBezTo>
                  <a:pt x="1006" y="462"/>
                  <a:pt x="1301" y="242"/>
                  <a:pt x="1452" y="242"/>
                </a:cubicBezTo>
                <a:cubicBezTo>
                  <a:pt x="1603" y="242"/>
                  <a:pt x="1202" y="394"/>
                  <a:pt x="1724" y="424"/>
                </a:cubicBezTo>
                <a:cubicBezTo>
                  <a:pt x="2246" y="454"/>
                  <a:pt x="4076" y="424"/>
                  <a:pt x="4582" y="424"/>
                </a:cubicBezTo>
                <a:cubicBezTo>
                  <a:pt x="5088" y="424"/>
                  <a:pt x="4925" y="424"/>
                  <a:pt x="4763" y="424"/>
                </a:cubicBezTo>
              </a:path>
            </a:pathLst>
          </a:cu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mph" presetSubtype="0" fill="hold" grpId="0" nodeType="afterEffect">
                                  <p:stCondLst>
                                    <p:cond delay="0"/>
                                  </p:stCondLst>
                                  <p:childTnLst>
                                    <p:animClr clrSpc="hsl" dir="cw">
                                      <p:cBhvr override="childStyle">
                                        <p:cTn id="6" dur="500" fill="hold"/>
                                        <p:tgtEl>
                                          <p:spTgt spid="1039"/>
                                        </p:tgtEl>
                                        <p:attrNameLst>
                                          <p:attrName>style.color</p:attrName>
                                        </p:attrNameLst>
                                      </p:cBhvr>
                                      <p:by>
                                        <p:hsl h="-7200000" s="0" l="0"/>
                                      </p:by>
                                    </p:animClr>
                                    <p:animClr clrSpc="hsl" dir="cw">
                                      <p:cBhvr>
                                        <p:cTn id="7" dur="500" fill="hold"/>
                                        <p:tgtEl>
                                          <p:spTgt spid="1039"/>
                                        </p:tgtEl>
                                        <p:attrNameLst>
                                          <p:attrName>fillcolor</p:attrName>
                                        </p:attrNameLst>
                                      </p:cBhvr>
                                      <p:by>
                                        <p:hsl h="-7200000" s="0" l="0"/>
                                      </p:by>
                                    </p:animClr>
                                    <p:animClr clrSpc="hsl" dir="cw">
                                      <p:cBhvr>
                                        <p:cTn id="8" dur="500" fill="hold"/>
                                        <p:tgtEl>
                                          <p:spTgt spid="1039"/>
                                        </p:tgtEl>
                                        <p:attrNameLst>
                                          <p:attrName>stroke.color</p:attrName>
                                        </p:attrNameLst>
                                      </p:cBhvr>
                                      <p:by>
                                        <p:hsl h="-7200000" s="0" l="0"/>
                                      </p:by>
                                    </p:animClr>
                                    <p:set>
                                      <p:cBhvr>
                                        <p:cTn id="9" dur="500" fill="hold"/>
                                        <p:tgtEl>
                                          <p:spTgt spid="1039"/>
                                        </p:tgtEl>
                                        <p:attrNameLst>
                                          <p:attrName>fill.type</p:attrName>
                                        </p:attrNameLst>
                                      </p:cBhvr>
                                      <p:to>
                                        <p:strVal val="solid"/>
                                      </p:to>
                                    </p:set>
                                  </p:childTnLst>
                                </p:cTn>
                              </p:par>
                              <p:par>
                                <p:cTn id="10" presetID="22" presetClass="emph" presetSubtype="0" fill="hold" grpId="0" nodeType="withEffect">
                                  <p:stCondLst>
                                    <p:cond delay="0"/>
                                  </p:stCondLst>
                                  <p:childTnLst>
                                    <p:animClr clrSpc="hsl" dir="cw">
                                      <p:cBhvr override="childStyle">
                                        <p:cTn id="11" dur="500" fill="hold"/>
                                        <p:tgtEl>
                                          <p:spTgt spid="1040"/>
                                        </p:tgtEl>
                                        <p:attrNameLst>
                                          <p:attrName>style.color</p:attrName>
                                        </p:attrNameLst>
                                      </p:cBhvr>
                                      <p:by>
                                        <p:hsl h="-7200000" s="0" l="0"/>
                                      </p:by>
                                    </p:animClr>
                                    <p:animClr clrSpc="hsl" dir="cw">
                                      <p:cBhvr>
                                        <p:cTn id="12" dur="500" fill="hold"/>
                                        <p:tgtEl>
                                          <p:spTgt spid="1040"/>
                                        </p:tgtEl>
                                        <p:attrNameLst>
                                          <p:attrName>fillcolor</p:attrName>
                                        </p:attrNameLst>
                                      </p:cBhvr>
                                      <p:by>
                                        <p:hsl h="-7200000" s="0" l="0"/>
                                      </p:by>
                                    </p:animClr>
                                    <p:animClr clrSpc="hsl" dir="cw">
                                      <p:cBhvr>
                                        <p:cTn id="13" dur="500" fill="hold"/>
                                        <p:tgtEl>
                                          <p:spTgt spid="1040"/>
                                        </p:tgtEl>
                                        <p:attrNameLst>
                                          <p:attrName>stroke.color</p:attrName>
                                        </p:attrNameLst>
                                      </p:cBhvr>
                                      <p:by>
                                        <p:hsl h="-7200000" s="0" l="0"/>
                                      </p:by>
                                    </p:animClr>
                                    <p:set>
                                      <p:cBhvr>
                                        <p:cTn id="14" dur="500" fill="hold"/>
                                        <p:tgtEl>
                                          <p:spTgt spid="1040"/>
                                        </p:tgtEl>
                                        <p:attrNameLst>
                                          <p:attrName>fill.type</p:attrName>
                                        </p:attrNameLst>
                                      </p:cBhvr>
                                      <p:to>
                                        <p:strVal val="solid"/>
                                      </p:to>
                                    </p:set>
                                  </p:childTnLst>
                                </p:cTn>
                              </p:par>
                              <p:par>
                                <p:cTn id="15" presetID="22" presetClass="emph" presetSubtype="0" fill="hold" grpId="0" nodeType="withEffect">
                                  <p:stCondLst>
                                    <p:cond delay="0"/>
                                  </p:stCondLst>
                                  <p:childTnLst>
                                    <p:animClr clrSpc="hsl" dir="cw">
                                      <p:cBhvr override="childStyle">
                                        <p:cTn id="16" dur="500" fill="hold"/>
                                        <p:tgtEl>
                                          <p:spTgt spid="1041"/>
                                        </p:tgtEl>
                                        <p:attrNameLst>
                                          <p:attrName>style.color</p:attrName>
                                        </p:attrNameLst>
                                      </p:cBhvr>
                                      <p:by>
                                        <p:hsl h="-7200000" s="0" l="0"/>
                                      </p:by>
                                    </p:animClr>
                                    <p:animClr clrSpc="hsl" dir="cw">
                                      <p:cBhvr>
                                        <p:cTn id="17" dur="500" fill="hold"/>
                                        <p:tgtEl>
                                          <p:spTgt spid="1041"/>
                                        </p:tgtEl>
                                        <p:attrNameLst>
                                          <p:attrName>fillcolor</p:attrName>
                                        </p:attrNameLst>
                                      </p:cBhvr>
                                      <p:by>
                                        <p:hsl h="-7200000" s="0" l="0"/>
                                      </p:by>
                                    </p:animClr>
                                    <p:animClr clrSpc="hsl" dir="cw">
                                      <p:cBhvr>
                                        <p:cTn id="18" dur="500" fill="hold"/>
                                        <p:tgtEl>
                                          <p:spTgt spid="1041"/>
                                        </p:tgtEl>
                                        <p:attrNameLst>
                                          <p:attrName>stroke.color</p:attrName>
                                        </p:attrNameLst>
                                      </p:cBhvr>
                                      <p:by>
                                        <p:hsl h="-7200000" s="0" l="0"/>
                                      </p:by>
                                    </p:animClr>
                                    <p:set>
                                      <p:cBhvr>
                                        <p:cTn id="19" dur="500" fill="hold"/>
                                        <p:tgtEl>
                                          <p:spTgt spid="10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animBg="1"/>
      <p:bldP spid="1040" grpId="0" animBg="1"/>
      <p:bldP spid="1041" grpId="0" animBg="1"/>
    </p:bldLst>
  </p:timing>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0"/>
          <a:cs typeface="新細明體" charset="0"/>
        </a:defRPr>
      </a:lvl2pPr>
      <a:lvl3pPr algn="ctr" rtl="0" eaLnBrk="0" fontAlgn="base" hangingPunct="0">
        <a:spcBef>
          <a:spcPct val="0"/>
        </a:spcBef>
        <a:spcAft>
          <a:spcPct val="0"/>
        </a:spcAft>
        <a:defRPr kumimoji="1" sz="4400">
          <a:solidFill>
            <a:schemeClr val="tx2"/>
          </a:solidFill>
          <a:latin typeface="Arial" charset="0"/>
          <a:ea typeface="新細明體" charset="0"/>
          <a:cs typeface="新細明體" charset="0"/>
        </a:defRPr>
      </a:lvl3pPr>
      <a:lvl4pPr algn="ctr" rtl="0" eaLnBrk="0" fontAlgn="base" hangingPunct="0">
        <a:spcBef>
          <a:spcPct val="0"/>
        </a:spcBef>
        <a:spcAft>
          <a:spcPct val="0"/>
        </a:spcAft>
        <a:defRPr kumimoji="1" sz="4400">
          <a:solidFill>
            <a:schemeClr val="tx2"/>
          </a:solidFill>
          <a:latin typeface="Arial" charset="0"/>
          <a:ea typeface="新細明體" charset="0"/>
          <a:cs typeface="新細明體" charset="0"/>
        </a:defRPr>
      </a:lvl4pPr>
      <a:lvl5pPr algn="ctr" rtl="0" eaLnBrk="0" fontAlgn="base" hangingPunct="0">
        <a:spcBef>
          <a:spcPct val="0"/>
        </a:spcBef>
        <a:spcAft>
          <a:spcPct val="0"/>
        </a:spcAft>
        <a:defRPr kumimoji="1" sz="4400">
          <a:solidFill>
            <a:schemeClr val="tx2"/>
          </a:solidFill>
          <a:latin typeface="Arial" charset="0"/>
          <a:ea typeface="新細明體" charset="0"/>
          <a:cs typeface="新細明體" charset="0"/>
        </a:defRPr>
      </a:lvl5pPr>
      <a:lvl6pPr marL="457200" algn="ctr" rtl="0" eaLnBrk="1" fontAlgn="base" hangingPunct="1">
        <a:spcBef>
          <a:spcPct val="0"/>
        </a:spcBef>
        <a:spcAft>
          <a:spcPct val="0"/>
        </a:spcAft>
        <a:defRPr kumimoji="1" sz="4400">
          <a:solidFill>
            <a:schemeClr val="tx2"/>
          </a:solidFill>
          <a:latin typeface="Arial" charset="0"/>
          <a:ea typeface="新細明體" charset="0"/>
          <a:cs typeface="新細明體" charset="0"/>
        </a:defRPr>
      </a:lvl6pPr>
      <a:lvl7pPr marL="914400" algn="ctr" rtl="0" eaLnBrk="1" fontAlgn="base" hangingPunct="1">
        <a:spcBef>
          <a:spcPct val="0"/>
        </a:spcBef>
        <a:spcAft>
          <a:spcPct val="0"/>
        </a:spcAft>
        <a:defRPr kumimoji="1" sz="4400">
          <a:solidFill>
            <a:schemeClr val="tx2"/>
          </a:solidFill>
          <a:latin typeface="Arial" charset="0"/>
          <a:ea typeface="新細明體" charset="0"/>
          <a:cs typeface="新細明體" charset="0"/>
        </a:defRPr>
      </a:lvl7pPr>
      <a:lvl8pPr marL="1371600" algn="ctr" rtl="0" eaLnBrk="1" fontAlgn="base" hangingPunct="1">
        <a:spcBef>
          <a:spcPct val="0"/>
        </a:spcBef>
        <a:spcAft>
          <a:spcPct val="0"/>
        </a:spcAft>
        <a:defRPr kumimoji="1" sz="4400">
          <a:solidFill>
            <a:schemeClr val="tx2"/>
          </a:solidFill>
          <a:latin typeface="Arial" charset="0"/>
          <a:ea typeface="新細明體" charset="0"/>
          <a:cs typeface="新細明體" charset="0"/>
        </a:defRPr>
      </a:lvl8pPr>
      <a:lvl9pPr marL="1828800" algn="ctr" rtl="0" eaLnBrk="1" fontAlgn="base" hangingPunct="1">
        <a:spcBef>
          <a:spcPct val="0"/>
        </a:spcBef>
        <a:spcAft>
          <a:spcPct val="0"/>
        </a:spcAft>
        <a:defRPr kumimoji="1" sz="4400">
          <a:solidFill>
            <a:schemeClr val="tx2"/>
          </a:solidFill>
          <a:latin typeface="Arial" charset="0"/>
          <a:ea typeface="新細明體" charset="0"/>
          <a:cs typeface="新細明體" charset="0"/>
        </a:defRPr>
      </a:lvl9pPr>
    </p:titleStyle>
    <p:bodyStyle>
      <a:lvl1pPr marL="342900" indent="-342900" algn="l" rtl="0" eaLnBrk="0" fontAlgn="base" hangingPunct="0">
        <a:spcBef>
          <a:spcPct val="20000"/>
        </a:spcBef>
        <a:spcAft>
          <a:spcPct val="0"/>
        </a:spcAft>
        <a:buClr>
          <a:srgbClr val="FFFF00"/>
        </a:buClr>
        <a:buSzPct val="90000"/>
        <a:buFont typeface="Wingdings" pitchFamily="2" charset="2"/>
        <a:buChar char="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3300"/>
        </a:buClr>
        <a:buFont typeface="Wingdings" pitchFamily="2" charset="2"/>
        <a:buChar char="n"/>
        <a:defRPr kumimoji="1" sz="2800">
          <a:solidFill>
            <a:srgbClr val="FFFF00"/>
          </a:solidFill>
          <a:latin typeface="+mn-lt"/>
          <a:ea typeface="+mn-ea"/>
          <a:cs typeface="+mn-cs"/>
        </a:defRPr>
      </a:lvl2pPr>
      <a:lvl3pPr marL="1143000" indent="-228600" algn="l" rtl="0" eaLnBrk="0" fontAlgn="base" hangingPunct="0">
        <a:spcBef>
          <a:spcPct val="20000"/>
        </a:spcBef>
        <a:spcAft>
          <a:spcPct val="0"/>
        </a:spcAft>
        <a:buClr>
          <a:srgbClr val="FF9900"/>
        </a:buClr>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SzPct val="50000"/>
        <a:buFont typeface="Wingdings" pitchFamily="2" charset="2"/>
        <a:buChar char="p"/>
        <a:defRPr kumimoji="1" sz="2000">
          <a:solidFill>
            <a:srgbClr val="FFFF00"/>
          </a:solidFill>
          <a:latin typeface="+mn-lt"/>
          <a:ea typeface="+mn-ea"/>
          <a:cs typeface="+mn-cs"/>
        </a:defRPr>
      </a:lvl4pPr>
      <a:lvl5pPr marL="2057400" indent="-228600" algn="l" rtl="0" eaLnBrk="0" fontAlgn="base" hangingPunct="0">
        <a:spcBef>
          <a:spcPct val="20000"/>
        </a:spcBef>
        <a:spcAft>
          <a:spcPct val="0"/>
        </a:spcAft>
        <a:buClr>
          <a:srgbClr val="FF9900"/>
        </a:buClr>
        <a:buSzPct val="30000"/>
        <a:buFont typeface="Wingdings" pitchFamily="2" charset="2"/>
        <a:buChar char="l"/>
        <a:defRPr kumimoji="1"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30000"/>
        <a:buFont typeface="Wingdings" charset="0"/>
        <a:buChar char="l"/>
        <a:defRPr kumimoji="1"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FF9900"/>
        </a:buClr>
        <a:buSzPct val="30000"/>
        <a:buFont typeface="Wingdings" charset="0"/>
        <a:buChar char="l"/>
        <a:defRPr kumimoji="1"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FF9900"/>
        </a:buClr>
        <a:buSzPct val="30000"/>
        <a:buFont typeface="Wingdings" charset="0"/>
        <a:buChar char="l"/>
        <a:defRPr kumimoji="1"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FF9900"/>
        </a:buClr>
        <a:buSzPct val="30000"/>
        <a:buFont typeface="Wingdings" charset="0"/>
        <a:buChar char="l"/>
        <a:defRPr kumimoji="1"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hyperlink" Target="https://doi.org/10.1111/jora.12531" TargetMode="External"/><Relationship Id="rId4" Type="http://schemas.openxmlformats.org/officeDocument/2006/relationships/hyperlink" Target="http://dx.doi.org/10.3390/bs812011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4BE9-7CC7-124E-8466-F4691DED2998}"/>
              </a:ext>
            </a:extLst>
          </p:cNvPr>
          <p:cNvSpPr>
            <a:spLocks noGrp="1"/>
          </p:cNvSpPr>
          <p:nvPr>
            <p:ph type="ctrTitle"/>
          </p:nvPr>
        </p:nvSpPr>
        <p:spPr>
          <a:xfrm>
            <a:off x="453118" y="2276872"/>
            <a:ext cx="8280920" cy="14700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r>
              <a:rPr lang="en-US" altLang="en-US" sz="3200" b="1" dirty="0">
                <a:latin typeface="Candara" panose="020E0502030303020204" pitchFamily="34" charset="0"/>
              </a:rPr>
              <a:t>Attachment relationship and mental health</a:t>
            </a:r>
          </a:p>
        </p:txBody>
      </p:sp>
      <p:sp>
        <p:nvSpPr>
          <p:cNvPr id="3" name="Subtitle 2">
            <a:extLst>
              <a:ext uri="{FF2B5EF4-FFF2-40B4-BE49-F238E27FC236}">
                <a16:creationId xmlns:a16="http://schemas.microsoft.com/office/drawing/2014/main" id="{3AE12ABE-6250-5D4E-AFA5-2EED0F6EB7FD}"/>
              </a:ext>
            </a:extLst>
          </p:cNvPr>
          <p:cNvSpPr>
            <a:spLocks noGrp="1"/>
          </p:cNvSpPr>
          <p:nvPr>
            <p:ph type="subTitle" idx="1"/>
          </p:nvPr>
        </p:nvSpPr>
        <p:spPr>
          <a:xfrm>
            <a:off x="1371600" y="4365104"/>
            <a:ext cx="6400800" cy="1470026"/>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sz="2800" b="1" dirty="0">
              <a:latin typeface="Candara"/>
              <a:cs typeface="Candara"/>
            </a:endParaRPr>
          </a:p>
          <a:p>
            <a:pPr>
              <a:defRPr/>
            </a:pPr>
            <a:r>
              <a:rPr lang="en-US" sz="2800" b="1" dirty="0">
                <a:latin typeface="Candara"/>
                <a:cs typeface="Candara"/>
              </a:rPr>
              <a:t>Presenter: </a:t>
            </a:r>
            <a:r>
              <a:rPr lang="en-US" sz="2800" b="1" dirty="0" err="1">
                <a:latin typeface="Candara"/>
                <a:cs typeface="Candara"/>
              </a:rPr>
              <a:t>Ya-Hsin</a:t>
            </a:r>
            <a:r>
              <a:rPr lang="en-US" sz="2800" b="1" dirty="0">
                <a:latin typeface="Candara"/>
                <a:cs typeface="Candara"/>
              </a:rPr>
              <a:t> Lai (Mia Lai)</a:t>
            </a:r>
          </a:p>
        </p:txBody>
      </p:sp>
      <p:sp>
        <p:nvSpPr>
          <p:cNvPr id="5" name="Slide Number Placeholder 4">
            <a:extLst>
              <a:ext uri="{FF2B5EF4-FFF2-40B4-BE49-F238E27FC236}">
                <a16:creationId xmlns:a16="http://schemas.microsoft.com/office/drawing/2014/main" id="{75DB5495-1D84-854E-AA8E-A2C252EEEDB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fld id="{BF71E23F-7873-8C4F-8139-D57EAC52D6F8}" type="slidenum">
              <a:rPr lang="en-US" altLang="zh-TW" sz="1400"/>
              <a:pPr eaLnBrk="1" hangingPunct="1"/>
              <a:t>1</a:t>
            </a:fld>
            <a:endParaRPr lang="en-US" altLang="zh-TW" sz="1400"/>
          </a:p>
        </p:txBody>
      </p:sp>
    </p:spTree>
    <p:extLst>
      <p:ext uri="{BB962C8B-B14F-4D97-AF65-F5344CB8AC3E}">
        <p14:creationId xmlns:p14="http://schemas.microsoft.com/office/powerpoint/2010/main" val="404572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637A-18B2-CC48-AC0D-78E96967EA72}"/>
              </a:ext>
            </a:extLst>
          </p:cNvPr>
          <p:cNvSpPr>
            <a:spLocks noGrp="1"/>
          </p:cNvSpPr>
          <p:nvPr>
            <p:ph type="title"/>
          </p:nvPr>
        </p:nvSpPr>
        <p:spPr/>
        <p:txBody>
          <a:bodyPr/>
          <a:lstStyle/>
          <a:p>
            <a:r>
              <a:rPr lang="en-US" sz="2800" b="1" dirty="0">
                <a:latin typeface="Candara" panose="020E0502030303020204" pitchFamily="34" charset="0"/>
              </a:rPr>
              <a:t>Conclusions</a:t>
            </a:r>
          </a:p>
        </p:txBody>
      </p:sp>
      <p:sp>
        <p:nvSpPr>
          <p:cNvPr id="3" name="Content Placeholder 2">
            <a:extLst>
              <a:ext uri="{FF2B5EF4-FFF2-40B4-BE49-F238E27FC236}">
                <a16:creationId xmlns:a16="http://schemas.microsoft.com/office/drawing/2014/main" id="{3ABC3FA2-269F-BB4B-A99C-68910B076999}"/>
              </a:ext>
            </a:extLst>
          </p:cNvPr>
          <p:cNvSpPr>
            <a:spLocks noGrp="1"/>
          </p:cNvSpPr>
          <p:nvPr>
            <p:ph idx="1"/>
          </p:nvPr>
        </p:nvSpPr>
        <p:spPr>
          <a:xfrm>
            <a:off x="251520" y="1600994"/>
            <a:ext cx="8640960" cy="5120481"/>
          </a:xfrm>
        </p:spPr>
        <p:txBody>
          <a:bodyPr/>
          <a:lstStyle/>
          <a:p>
            <a:r>
              <a:rPr lang="en-US" sz="2400" dirty="0">
                <a:latin typeface="Candara" panose="020E0502030303020204" pitchFamily="34" charset="0"/>
              </a:rPr>
              <a:t>The context-specific attachment </a:t>
            </a:r>
            <a:r>
              <a:rPr lang="en-US" sz="2400" i="1" dirty="0">
                <a:latin typeface="Candara" panose="020E0502030303020204" pitchFamily="34" charset="0"/>
              </a:rPr>
              <a:t>more strongly</a:t>
            </a:r>
            <a:r>
              <a:rPr lang="en-US" sz="2400" dirty="0">
                <a:latin typeface="Candara" panose="020E0502030303020204" pitchFamily="34" charset="0"/>
              </a:rPr>
              <a:t> predicted contextual psychological indices within the same context.</a:t>
            </a:r>
          </a:p>
          <a:p>
            <a:endParaRPr lang="en-US" sz="2400" dirty="0">
              <a:latin typeface="Candara" panose="020E0502030303020204" pitchFamily="34" charset="0"/>
            </a:endParaRPr>
          </a:p>
          <a:p>
            <a:r>
              <a:rPr lang="en-US" sz="2400" dirty="0">
                <a:latin typeface="Candara" panose="020E0502030303020204" pitchFamily="34" charset="0"/>
              </a:rPr>
              <a:t>Youth’s attachment-related experiences in </a:t>
            </a:r>
            <a:r>
              <a:rPr lang="en-US" sz="2400" i="1" dirty="0">
                <a:latin typeface="Candara" panose="020E0502030303020204" pitchFamily="34" charset="0"/>
              </a:rPr>
              <a:t>academics</a:t>
            </a:r>
            <a:r>
              <a:rPr lang="en-US" sz="2400" dirty="0">
                <a:latin typeface="Candara" panose="020E0502030303020204" pitchFamily="34" charset="0"/>
              </a:rPr>
              <a:t> have powerful influences on shaping global attachment schema as well as contextual and global psychological wellbeing. </a:t>
            </a:r>
          </a:p>
          <a:p>
            <a:pPr marL="0" indent="0">
              <a:buNone/>
            </a:pPr>
            <a:endParaRPr lang="en-US" sz="2400" dirty="0">
              <a:latin typeface="Candara" panose="020E0502030303020204" pitchFamily="34" charset="0"/>
            </a:endParaRPr>
          </a:p>
          <a:p>
            <a:r>
              <a:rPr lang="en-US" sz="2400" dirty="0">
                <a:latin typeface="Candara" panose="020E0502030303020204" pitchFamily="34" charset="0"/>
              </a:rPr>
              <a:t>Children could tell the parenting difference and the greater the difference, the greater the negative influences on children’s overall psychological wellbeing. </a:t>
            </a:r>
          </a:p>
        </p:txBody>
      </p:sp>
      <p:sp>
        <p:nvSpPr>
          <p:cNvPr id="5" name="Slide Number Placeholder 4">
            <a:extLst>
              <a:ext uri="{FF2B5EF4-FFF2-40B4-BE49-F238E27FC236}">
                <a16:creationId xmlns:a16="http://schemas.microsoft.com/office/drawing/2014/main" id="{E11C874B-88D8-194D-B22F-018521C25F29}"/>
              </a:ext>
            </a:extLst>
          </p:cNvPr>
          <p:cNvSpPr>
            <a:spLocks noGrp="1"/>
          </p:cNvSpPr>
          <p:nvPr>
            <p:ph type="sldNum" sz="quarter" idx="12"/>
          </p:nvPr>
        </p:nvSpPr>
        <p:spPr/>
        <p:txBody>
          <a:bodyPr/>
          <a:lstStyle/>
          <a:p>
            <a:fld id="{5B643B5E-9787-F645-80C8-009E9681F806}" type="slidenum">
              <a:rPr lang="en-US" altLang="zh-TW" smtClean="0"/>
              <a:pPr/>
              <a:t>10</a:t>
            </a:fld>
            <a:endParaRPr lang="en-US" altLang="zh-TW"/>
          </a:p>
        </p:txBody>
      </p:sp>
    </p:spTree>
    <p:extLst>
      <p:ext uri="{BB962C8B-B14F-4D97-AF65-F5344CB8AC3E}">
        <p14:creationId xmlns:p14="http://schemas.microsoft.com/office/powerpoint/2010/main" val="13995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C62267-2D23-9A43-A1FD-9E4CF003ECB7}"/>
              </a:ext>
            </a:extLst>
          </p:cNvPr>
          <p:cNvSpPr>
            <a:spLocks noGrp="1"/>
          </p:cNvSpPr>
          <p:nvPr>
            <p:ph type="sldNum" sz="quarter" idx="12"/>
          </p:nvPr>
        </p:nvSpPr>
        <p:spPr/>
        <p:txBody>
          <a:bodyPr/>
          <a:lstStyle/>
          <a:p>
            <a:fld id="{5B643B5E-9787-F645-80C8-009E9681F806}" type="slidenum">
              <a:rPr lang="en-US" altLang="zh-TW" smtClean="0"/>
              <a:pPr/>
              <a:t>11</a:t>
            </a:fld>
            <a:endParaRPr lang="en-US" altLang="zh-TW"/>
          </a:p>
        </p:txBody>
      </p:sp>
      <p:pic>
        <p:nvPicPr>
          <p:cNvPr id="16" name="Picture 15">
            <a:extLst>
              <a:ext uri="{FF2B5EF4-FFF2-40B4-BE49-F238E27FC236}">
                <a16:creationId xmlns:a16="http://schemas.microsoft.com/office/drawing/2014/main" id="{48D3EB40-9DF5-2245-8146-51AC41E433AD}"/>
              </a:ext>
            </a:extLst>
          </p:cNvPr>
          <p:cNvPicPr>
            <a:picLocks noChangeAspect="1"/>
          </p:cNvPicPr>
          <p:nvPr/>
        </p:nvPicPr>
        <p:blipFill>
          <a:blip r:embed="rId2"/>
          <a:stretch>
            <a:fillRect/>
          </a:stretch>
        </p:blipFill>
        <p:spPr>
          <a:xfrm>
            <a:off x="457200" y="1614811"/>
            <a:ext cx="3863266" cy="4968551"/>
          </a:xfrm>
          <a:prstGeom prst="rect">
            <a:avLst/>
          </a:prstGeom>
          <a:solidFill>
            <a:schemeClr val="tx1"/>
          </a:solidFill>
        </p:spPr>
      </p:pic>
      <p:pic>
        <p:nvPicPr>
          <p:cNvPr id="18" name="Picture 17">
            <a:extLst>
              <a:ext uri="{FF2B5EF4-FFF2-40B4-BE49-F238E27FC236}">
                <a16:creationId xmlns:a16="http://schemas.microsoft.com/office/drawing/2014/main" id="{6CE2C7EC-5D1E-B04A-B936-16C13A5F940E}"/>
              </a:ext>
            </a:extLst>
          </p:cNvPr>
          <p:cNvPicPr>
            <a:picLocks noChangeAspect="1"/>
          </p:cNvPicPr>
          <p:nvPr/>
        </p:nvPicPr>
        <p:blipFill>
          <a:blip r:embed="rId3"/>
          <a:stretch>
            <a:fillRect/>
          </a:stretch>
        </p:blipFill>
        <p:spPr>
          <a:xfrm>
            <a:off x="4572000" y="1614811"/>
            <a:ext cx="3863266" cy="4968551"/>
          </a:xfrm>
          <a:prstGeom prst="rect">
            <a:avLst/>
          </a:prstGeom>
          <a:solidFill>
            <a:schemeClr val="tx1"/>
          </a:solidFill>
        </p:spPr>
      </p:pic>
      <p:sp>
        <p:nvSpPr>
          <p:cNvPr id="21" name="Title 1">
            <a:extLst>
              <a:ext uri="{FF2B5EF4-FFF2-40B4-BE49-F238E27FC236}">
                <a16:creationId xmlns:a16="http://schemas.microsoft.com/office/drawing/2014/main" id="{8F30E15B-975D-0A4F-ADC0-2D70338C665C}"/>
              </a:ext>
            </a:extLst>
          </p:cNvPr>
          <p:cNvSpPr>
            <a:spLocks noGrp="1"/>
          </p:cNvSpPr>
          <p:nvPr>
            <p:ph type="title"/>
          </p:nvPr>
        </p:nvSpPr>
        <p:spPr>
          <a:xfrm>
            <a:off x="457200" y="274638"/>
            <a:ext cx="6923088" cy="1202060"/>
          </a:xfrm>
        </p:spPr>
        <p:txBody>
          <a:bodyPr/>
          <a:lstStyle/>
          <a:p>
            <a:pPr algn="l"/>
            <a:r>
              <a:rPr lang="en-US" sz="1300" dirty="0">
                <a:solidFill>
                  <a:srgbClr val="FFFF00"/>
                </a:solidFill>
                <a:latin typeface="Candara" panose="020E0502030303020204" pitchFamily="34" charset="0"/>
              </a:rPr>
              <a:t>Lai, Y.-H., &amp; </a:t>
            </a:r>
            <a:r>
              <a:rPr lang="en-US" sz="1300" dirty="0" err="1">
                <a:solidFill>
                  <a:srgbClr val="FFFF00"/>
                </a:solidFill>
                <a:latin typeface="Candara" panose="020E0502030303020204" pitchFamily="34" charset="0"/>
              </a:rPr>
              <a:t>Carr</a:t>
            </a:r>
            <a:r>
              <a:rPr lang="en-US" sz="1300" dirty="0">
                <a:solidFill>
                  <a:srgbClr val="FFFF00"/>
                </a:solidFill>
                <a:latin typeface="Candara" panose="020E0502030303020204" pitchFamily="34" charset="0"/>
              </a:rPr>
              <a:t>, S. (2018). A critical exploration of child-parent attachment as a</a:t>
            </a:r>
            <a:br>
              <a:rPr lang="en-GB" sz="1300" dirty="0">
                <a:solidFill>
                  <a:srgbClr val="FFFF00"/>
                </a:solidFill>
                <a:latin typeface="Candara" panose="020E0502030303020204" pitchFamily="34" charset="0"/>
              </a:rPr>
            </a:br>
            <a:r>
              <a:rPr lang="en-US" sz="1300" dirty="0">
                <a:solidFill>
                  <a:srgbClr val="FFFF00"/>
                </a:solidFill>
                <a:latin typeface="Candara" panose="020E0502030303020204" pitchFamily="34" charset="0"/>
              </a:rPr>
              <a:t>contextual construct. </a:t>
            </a:r>
            <a:r>
              <a:rPr lang="en-US" sz="1300" i="1" dirty="0">
                <a:solidFill>
                  <a:srgbClr val="FFFF00"/>
                </a:solidFill>
                <a:latin typeface="Candara" panose="020E0502030303020204" pitchFamily="34" charset="0"/>
              </a:rPr>
              <a:t>Behavioral Sciences, 8</a:t>
            </a:r>
            <a:r>
              <a:rPr lang="en-US" sz="1300" dirty="0">
                <a:solidFill>
                  <a:srgbClr val="FFFF00"/>
                </a:solidFill>
                <a:latin typeface="Candara" panose="020E0502030303020204" pitchFamily="34" charset="0"/>
              </a:rPr>
              <a:t>, 112. </a:t>
            </a:r>
            <a:r>
              <a:rPr lang="en-US" sz="1300" dirty="0" err="1">
                <a:solidFill>
                  <a:srgbClr val="FFFF00"/>
                </a:solidFill>
                <a:latin typeface="Candara" panose="020E0502030303020204" pitchFamily="34" charset="0"/>
              </a:rPr>
              <a:t>doi</a:t>
            </a:r>
            <a:r>
              <a:rPr lang="en-US" sz="1300" dirty="0">
                <a:solidFill>
                  <a:srgbClr val="FFFF00"/>
                </a:solidFill>
                <a:latin typeface="Candara" panose="020E0502030303020204" pitchFamily="34" charset="0"/>
              </a:rPr>
              <a:t>: </a:t>
            </a:r>
            <a:r>
              <a:rPr lang="en-US" sz="1300" dirty="0">
                <a:solidFill>
                  <a:srgbClr val="FFFF00"/>
                </a:solidFill>
                <a:latin typeface="Candara" panose="020E0502030303020204" pitchFamily="34" charset="0"/>
                <a:hlinkClick r:id="rId4">
                  <a:extLst>
                    <a:ext uri="{A12FA001-AC4F-418D-AE19-62706E023703}">
                      <ahyp:hlinkClr xmlns:ahyp="http://schemas.microsoft.com/office/drawing/2018/hyperlinkcolor" val="tx"/>
                    </a:ext>
                  </a:extLst>
                </a:hlinkClick>
              </a:rPr>
              <a:t>10.3390/bs8120112</a:t>
            </a:r>
            <a:br>
              <a:rPr lang="en-US" sz="1300" dirty="0">
                <a:solidFill>
                  <a:srgbClr val="FFFF00"/>
                </a:solidFill>
                <a:latin typeface="Candara" panose="020E0502030303020204" pitchFamily="34" charset="0"/>
              </a:rPr>
            </a:br>
            <a:br>
              <a:rPr lang="en-US" sz="1300" dirty="0">
                <a:solidFill>
                  <a:srgbClr val="FFFF00"/>
                </a:solidFill>
                <a:latin typeface="Candara" panose="020E0502030303020204" pitchFamily="34" charset="0"/>
              </a:rPr>
            </a:br>
            <a:r>
              <a:rPr lang="en-US" sz="1300" dirty="0">
                <a:solidFill>
                  <a:srgbClr val="FFFF00"/>
                </a:solidFill>
                <a:latin typeface="Candara" panose="020E0502030303020204" pitchFamily="34" charset="0"/>
              </a:rPr>
              <a:t>Lai, Y.-H., &amp; </a:t>
            </a:r>
            <a:r>
              <a:rPr lang="en-US" sz="1300" dirty="0" err="1">
                <a:solidFill>
                  <a:srgbClr val="FFFF00"/>
                </a:solidFill>
                <a:latin typeface="Candara" panose="020E0502030303020204" pitchFamily="34" charset="0"/>
              </a:rPr>
              <a:t>Carr</a:t>
            </a:r>
            <a:r>
              <a:rPr lang="en-US" sz="1300" dirty="0">
                <a:solidFill>
                  <a:srgbClr val="FFFF00"/>
                </a:solidFill>
                <a:latin typeface="Candara" panose="020E0502030303020204" pitchFamily="34" charset="0"/>
              </a:rPr>
              <a:t>, S. (2019). </a:t>
            </a:r>
            <a:r>
              <a:rPr lang="en-GB" sz="1300" dirty="0">
                <a:solidFill>
                  <a:srgbClr val="FFFF00"/>
                </a:solidFill>
                <a:latin typeface="Candara" panose="020E0502030303020204" pitchFamily="34" charset="0"/>
              </a:rPr>
              <a:t>Is parental attachment security contextual? Exploring</a:t>
            </a:r>
            <a:br>
              <a:rPr lang="en-GB" sz="1300" dirty="0">
                <a:solidFill>
                  <a:srgbClr val="FFFF00"/>
                </a:solidFill>
                <a:latin typeface="Candara" panose="020E0502030303020204" pitchFamily="34" charset="0"/>
              </a:rPr>
            </a:br>
            <a:r>
              <a:rPr lang="en-GB" sz="1300" dirty="0">
                <a:solidFill>
                  <a:srgbClr val="FFFF00"/>
                </a:solidFill>
                <a:latin typeface="Candara" panose="020E0502030303020204" pitchFamily="34" charset="0"/>
              </a:rPr>
              <a:t>context-specific child-parent attachment patterns and psychological well-being in Taiwanese youths. </a:t>
            </a:r>
            <a:r>
              <a:rPr lang="en-GB" sz="1300" i="1" dirty="0">
                <a:solidFill>
                  <a:srgbClr val="FFFF00"/>
                </a:solidFill>
                <a:latin typeface="Candara" panose="020E0502030303020204" pitchFamily="34" charset="0"/>
              </a:rPr>
              <a:t>Journal of Research on Adolescent</a:t>
            </a:r>
            <a:r>
              <a:rPr lang="en-GB" sz="1300" dirty="0">
                <a:solidFill>
                  <a:srgbClr val="FFFF00"/>
                </a:solidFill>
                <a:latin typeface="Candara" panose="020E0502030303020204" pitchFamily="34" charset="0"/>
              </a:rPr>
              <a:t>, 30, 389-405. </a:t>
            </a:r>
            <a:r>
              <a:rPr lang="en-GB" sz="1300" u="sng" dirty="0">
                <a:solidFill>
                  <a:srgbClr val="FFFF00"/>
                </a:solidFill>
                <a:latin typeface="Candara" panose="020E0502030303020204" pitchFamily="34" charset="0"/>
                <a:hlinkClick r:id="rId5">
                  <a:extLst>
                    <a:ext uri="{A12FA001-AC4F-418D-AE19-62706E023703}">
                      <ahyp:hlinkClr xmlns:ahyp="http://schemas.microsoft.com/office/drawing/2018/hyperlinkcolor" val="tx"/>
                    </a:ext>
                  </a:extLst>
                </a:hlinkClick>
              </a:rPr>
              <a:t>doi.org/10.1111/jora.12531</a:t>
            </a:r>
            <a:br>
              <a:rPr lang="en-GB" sz="1600" dirty="0">
                <a:solidFill>
                  <a:srgbClr val="FFFF00"/>
                </a:solidFill>
                <a:latin typeface="Candara" panose="020E0502030303020204" pitchFamily="34" charset="0"/>
              </a:rPr>
            </a:br>
            <a:endParaRPr lang="en-US" sz="1600" dirty="0">
              <a:solidFill>
                <a:srgbClr val="FFFF00"/>
              </a:solidFill>
              <a:latin typeface="Candara" panose="020E0502030303020204" pitchFamily="34" charset="0"/>
            </a:endParaRPr>
          </a:p>
        </p:txBody>
      </p:sp>
    </p:spTree>
    <p:extLst>
      <p:ext uri="{BB962C8B-B14F-4D97-AF65-F5344CB8AC3E}">
        <p14:creationId xmlns:p14="http://schemas.microsoft.com/office/powerpoint/2010/main" val="412748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18D73C0-8CA3-F648-A222-786FC0FD91A2}"/>
              </a:ext>
            </a:extLst>
          </p:cNvPr>
          <p:cNvPicPr>
            <a:picLocks noGrp="1" noChangeAspect="1"/>
          </p:cNvPicPr>
          <p:nvPr>
            <p:ph idx="1"/>
          </p:nvPr>
        </p:nvPicPr>
        <p:blipFill rotWithShape="1">
          <a:blip r:embed="rId2"/>
          <a:srcRect b="42724"/>
          <a:stretch/>
        </p:blipFill>
        <p:spPr>
          <a:xfrm>
            <a:off x="73774" y="-1"/>
            <a:ext cx="4498226" cy="3724523"/>
          </a:xfrm>
          <a:solidFill>
            <a:schemeClr val="tx1"/>
          </a:solidFill>
        </p:spPr>
      </p:pic>
      <p:sp>
        <p:nvSpPr>
          <p:cNvPr id="4" name="Slide Number Placeholder 3">
            <a:extLst>
              <a:ext uri="{FF2B5EF4-FFF2-40B4-BE49-F238E27FC236}">
                <a16:creationId xmlns:a16="http://schemas.microsoft.com/office/drawing/2014/main" id="{2FDAC7DC-5ED8-C246-8EED-B18C2CB9BEB3}"/>
              </a:ext>
            </a:extLst>
          </p:cNvPr>
          <p:cNvSpPr>
            <a:spLocks noGrp="1"/>
          </p:cNvSpPr>
          <p:nvPr>
            <p:ph type="sldNum" sz="quarter" idx="12"/>
          </p:nvPr>
        </p:nvSpPr>
        <p:spPr/>
        <p:txBody>
          <a:bodyPr/>
          <a:lstStyle/>
          <a:p>
            <a:fld id="{5B643B5E-9787-F645-80C8-009E9681F806}" type="slidenum">
              <a:rPr lang="en-US" altLang="zh-TW" smtClean="0"/>
              <a:pPr/>
              <a:t>12</a:t>
            </a:fld>
            <a:endParaRPr lang="en-US" altLang="zh-TW"/>
          </a:p>
        </p:txBody>
      </p:sp>
      <p:pic>
        <p:nvPicPr>
          <p:cNvPr id="8" name="Picture 7">
            <a:extLst>
              <a:ext uri="{FF2B5EF4-FFF2-40B4-BE49-F238E27FC236}">
                <a16:creationId xmlns:a16="http://schemas.microsoft.com/office/drawing/2014/main" id="{BB150448-1C64-4147-A60D-032A84108E2D}"/>
              </a:ext>
            </a:extLst>
          </p:cNvPr>
          <p:cNvPicPr>
            <a:picLocks noChangeAspect="1"/>
          </p:cNvPicPr>
          <p:nvPr/>
        </p:nvPicPr>
        <p:blipFill rotWithShape="1">
          <a:blip r:embed="rId3"/>
          <a:srcRect b="34005"/>
          <a:stretch/>
        </p:blipFill>
        <p:spPr>
          <a:xfrm>
            <a:off x="4645774" y="-32375"/>
            <a:ext cx="4424452" cy="3965431"/>
          </a:xfrm>
          <a:prstGeom prst="rect">
            <a:avLst/>
          </a:prstGeom>
          <a:solidFill>
            <a:schemeClr val="tx1"/>
          </a:solidFill>
        </p:spPr>
      </p:pic>
      <p:pic>
        <p:nvPicPr>
          <p:cNvPr id="10" name="Picture 9">
            <a:extLst>
              <a:ext uri="{FF2B5EF4-FFF2-40B4-BE49-F238E27FC236}">
                <a16:creationId xmlns:a16="http://schemas.microsoft.com/office/drawing/2014/main" id="{0F05D85A-0B50-7642-9941-9DE257B86DEF}"/>
              </a:ext>
            </a:extLst>
          </p:cNvPr>
          <p:cNvPicPr>
            <a:picLocks noChangeAspect="1"/>
          </p:cNvPicPr>
          <p:nvPr/>
        </p:nvPicPr>
        <p:blipFill rotWithShape="1">
          <a:blip r:embed="rId4"/>
          <a:srcRect b="51986"/>
          <a:stretch/>
        </p:blipFill>
        <p:spPr>
          <a:xfrm>
            <a:off x="1725919" y="2619519"/>
            <a:ext cx="5544616" cy="4101956"/>
          </a:xfrm>
          <a:prstGeom prst="rect">
            <a:avLst/>
          </a:prstGeom>
          <a:solidFill>
            <a:schemeClr val="tx1"/>
          </a:solidFill>
        </p:spPr>
      </p:pic>
    </p:spTree>
    <p:extLst>
      <p:ext uri="{BB962C8B-B14F-4D97-AF65-F5344CB8AC3E}">
        <p14:creationId xmlns:p14="http://schemas.microsoft.com/office/powerpoint/2010/main" val="306793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01AF-DE54-B541-BF0D-65793DE756C1}"/>
              </a:ext>
            </a:extLst>
          </p:cNvPr>
          <p:cNvSpPr>
            <a:spLocks noGrp="1"/>
          </p:cNvSpPr>
          <p:nvPr>
            <p:ph type="title"/>
          </p:nvPr>
        </p:nvSpPr>
        <p:spPr/>
        <p:txBody>
          <a:bodyPr/>
          <a:lstStyle/>
          <a:p>
            <a:pPr algn="l"/>
            <a:r>
              <a:rPr lang="en-US" sz="2800" b="1" dirty="0">
                <a:latin typeface="Candara" panose="020E0502030303020204" pitchFamily="34" charset="0"/>
              </a:rPr>
              <a:t>About me…</a:t>
            </a:r>
          </a:p>
        </p:txBody>
      </p:sp>
      <p:sp>
        <p:nvSpPr>
          <p:cNvPr id="3" name="Content Placeholder 2">
            <a:extLst>
              <a:ext uri="{FF2B5EF4-FFF2-40B4-BE49-F238E27FC236}">
                <a16:creationId xmlns:a16="http://schemas.microsoft.com/office/drawing/2014/main" id="{49DC594D-8078-254F-AE28-29BA07E0CA8C}"/>
              </a:ext>
            </a:extLst>
          </p:cNvPr>
          <p:cNvSpPr>
            <a:spLocks noGrp="1"/>
          </p:cNvSpPr>
          <p:nvPr>
            <p:ph idx="1"/>
          </p:nvPr>
        </p:nvSpPr>
        <p:spPr/>
        <p:txBody>
          <a:bodyPr/>
          <a:lstStyle/>
          <a:p>
            <a:pPr>
              <a:buFont typeface="Wingdings" pitchFamily="2" charset="2"/>
              <a:buChar char="q"/>
            </a:pPr>
            <a:r>
              <a:rPr lang="en-US" sz="2400" dirty="0">
                <a:latin typeface="Candara" panose="020E0502030303020204" pitchFamily="34" charset="0"/>
              </a:rPr>
              <a:t>Ph.D. in Personality and Social Psychology (Department of Education, University of Bath, UK.) </a:t>
            </a:r>
          </a:p>
          <a:p>
            <a:pPr marL="0" indent="0">
              <a:buNone/>
            </a:pPr>
            <a:endParaRPr lang="en-US" sz="2400" dirty="0">
              <a:latin typeface="Candara"/>
              <a:cs typeface="Candara"/>
            </a:endParaRPr>
          </a:p>
          <a:p>
            <a:pPr>
              <a:buFont typeface="Wingdings" pitchFamily="2" charset="2"/>
              <a:buChar char="q"/>
            </a:pPr>
            <a:r>
              <a:rPr lang="en-US" sz="2400" dirty="0">
                <a:latin typeface="Candara"/>
                <a:cs typeface="Candara"/>
              </a:rPr>
              <a:t>Postdoctoral researcher in Academia </a:t>
            </a:r>
            <a:r>
              <a:rPr lang="en-US" sz="2400" dirty="0" err="1">
                <a:latin typeface="Candara"/>
                <a:cs typeface="Candara"/>
              </a:rPr>
              <a:t>Sinica</a:t>
            </a:r>
            <a:r>
              <a:rPr lang="en-US" sz="2400" dirty="0">
                <a:latin typeface="Candara"/>
                <a:cs typeface="Candara"/>
              </a:rPr>
              <a:t> (2020.4~)</a:t>
            </a:r>
            <a:endParaRPr lang="en-US" sz="2400" dirty="0">
              <a:latin typeface="Candara" panose="020E0502030303020204" pitchFamily="34" charset="0"/>
            </a:endParaRPr>
          </a:p>
          <a:p>
            <a:pPr marL="0" indent="0">
              <a:buNone/>
            </a:pPr>
            <a:endParaRPr lang="en-US" sz="2400" dirty="0">
              <a:latin typeface="Candara" panose="020E0502030303020204" pitchFamily="34" charset="0"/>
            </a:endParaRPr>
          </a:p>
          <a:p>
            <a:r>
              <a:rPr lang="en-US" sz="2400" dirty="0">
                <a:latin typeface="Candara" panose="020E0502030303020204" pitchFamily="34" charset="0"/>
              </a:rPr>
              <a:t>Research interests: Exploring human relationships and their role in shaping psychological experiences through the lifespan. </a:t>
            </a:r>
          </a:p>
          <a:p>
            <a:endParaRPr lang="en-US" sz="2400" dirty="0">
              <a:latin typeface="Candara" panose="020E0502030303020204" pitchFamily="34" charset="0"/>
            </a:endParaRPr>
          </a:p>
          <a:p>
            <a:pPr marL="0" indent="0">
              <a:buNone/>
            </a:pP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AF295505-0208-1E44-AECC-D73361C2DF39}"/>
              </a:ext>
            </a:extLst>
          </p:cNvPr>
          <p:cNvSpPr>
            <a:spLocks noGrp="1"/>
          </p:cNvSpPr>
          <p:nvPr>
            <p:ph type="sldNum" sz="quarter" idx="12"/>
          </p:nvPr>
        </p:nvSpPr>
        <p:spPr/>
        <p:txBody>
          <a:bodyPr/>
          <a:lstStyle/>
          <a:p>
            <a:fld id="{5B643B5E-9787-F645-80C8-009E9681F806}" type="slidenum">
              <a:rPr lang="en-US" altLang="zh-TW" smtClean="0"/>
              <a:pPr/>
              <a:t>2</a:t>
            </a:fld>
            <a:endParaRPr lang="en-US" altLang="zh-TW"/>
          </a:p>
        </p:txBody>
      </p:sp>
    </p:spTree>
    <p:extLst>
      <p:ext uri="{BB962C8B-B14F-4D97-AF65-F5344CB8AC3E}">
        <p14:creationId xmlns:p14="http://schemas.microsoft.com/office/powerpoint/2010/main" val="320249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Candara" panose="020E0502030303020204" pitchFamily="34" charset="0"/>
                <a:cs typeface="Calibri"/>
              </a:rPr>
              <a:t>What is attachment theory? </a:t>
            </a:r>
          </a:p>
        </p:txBody>
      </p:sp>
      <p:pic>
        <p:nvPicPr>
          <p:cNvPr id="9" name="Picture 2"/>
          <p:cNvPicPr>
            <a:picLocks noGrp="1" noChangeAspect="1" noChangeArrowheads="1"/>
          </p:cNvPicPr>
          <p:nvPr>
            <p:ph idx="1"/>
          </p:nvPr>
        </p:nvPicPr>
        <p:blipFill>
          <a:blip r:embed="rId3" cstate="print">
            <a:alphaModFix/>
            <a:extLst>
              <a:ext uri="{28A0092B-C50C-407E-A947-70E740481C1C}">
                <a14:useLocalDpi xmlns:a14="http://schemas.microsoft.com/office/drawing/2010/main" val="0"/>
              </a:ext>
            </a:extLst>
          </a:blip>
          <a:srcRect t="4009" b="4009"/>
          <a:stretch>
            <a:fillRect/>
          </a:stretch>
        </p:blipFill>
        <p:spPr bwMode="auto">
          <a:xfrm>
            <a:off x="971550" y="1600200"/>
            <a:ext cx="7200900" cy="4421188"/>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6CD270B-1A8C-E44B-AAE4-BE81E47FAAE0}" type="slidenum">
              <a:rPr lang="en-US" altLang="zh-TW" smtClean="0"/>
              <a:pPr/>
              <a:t>3</a:t>
            </a:fld>
            <a:endParaRPr lang="en-US" altLang="zh-TW"/>
          </a:p>
        </p:txBody>
      </p:sp>
    </p:spTree>
    <p:extLst>
      <p:ext uri="{BB962C8B-B14F-4D97-AF65-F5344CB8AC3E}">
        <p14:creationId xmlns:p14="http://schemas.microsoft.com/office/powerpoint/2010/main" val="290357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E6A88-2707-7441-A9B9-829ADCFBB5DA}"/>
              </a:ext>
            </a:extLst>
          </p:cNvPr>
          <p:cNvSpPr>
            <a:spLocks noGrp="1"/>
          </p:cNvSpPr>
          <p:nvPr>
            <p:ph idx="1"/>
          </p:nvPr>
        </p:nvSpPr>
        <p:spPr>
          <a:xfrm>
            <a:off x="179512" y="476672"/>
            <a:ext cx="7632848" cy="5289451"/>
          </a:xfrm>
        </p:spPr>
        <p:txBody>
          <a:bodyPr/>
          <a:lstStyle/>
          <a:p>
            <a:r>
              <a:rPr lang="en-US" sz="2400" b="1" i="1" dirty="0">
                <a:latin typeface="Candara" panose="020E0502030303020204" pitchFamily="34" charset="0"/>
              </a:rPr>
              <a:t>Secure type </a:t>
            </a:r>
            <a:r>
              <a:rPr lang="en-US" sz="2400" dirty="0">
                <a:latin typeface="Candara" panose="020E0502030303020204" pitchFamily="34" charset="0"/>
              </a:rPr>
              <a:t>– Caregivers’ consistent and empathic responses =&gt; feel being loved and confident to seek support.</a:t>
            </a:r>
          </a:p>
          <a:p>
            <a:r>
              <a:rPr lang="en-US" sz="2400" b="1" i="1" dirty="0">
                <a:latin typeface="Candara" panose="020E0502030303020204" pitchFamily="34" charset="0"/>
              </a:rPr>
              <a:t>Insecure-anxious type </a:t>
            </a:r>
            <a:r>
              <a:rPr lang="en-US" sz="2400" dirty="0">
                <a:latin typeface="Candara" panose="020E0502030303020204" pitchFamily="34" charset="0"/>
              </a:rPr>
              <a:t>– Caregivers’ inconsistent and unresponsive </a:t>
            </a:r>
            <a:r>
              <a:rPr lang="en-US" sz="2400" dirty="0" err="1">
                <a:latin typeface="Candara" panose="020E0502030303020204" pitchFamily="34" charset="0"/>
              </a:rPr>
              <a:t>behaviours</a:t>
            </a:r>
            <a:r>
              <a:rPr lang="en-US" sz="2400" dirty="0">
                <a:latin typeface="Candara" panose="020E0502030303020204" pitchFamily="34" charset="0"/>
              </a:rPr>
              <a:t> =&gt; self-doubt and intensify proximity seeking to secure attention and care</a:t>
            </a:r>
          </a:p>
          <a:p>
            <a:r>
              <a:rPr lang="en-US" sz="2400" b="1" i="1" dirty="0">
                <a:latin typeface="Candara" panose="020E0502030303020204" pitchFamily="34" charset="0"/>
              </a:rPr>
              <a:t>Insecure-avoidant type </a:t>
            </a:r>
            <a:r>
              <a:rPr lang="en-US" sz="2400" dirty="0">
                <a:latin typeface="Candara" panose="020E0502030303020204" pitchFamily="34" charset="0"/>
              </a:rPr>
              <a:t>– Caregivers’ rejection and ignorance =&gt; unworthy of being support and unlovable</a:t>
            </a:r>
          </a:p>
          <a:p>
            <a:pPr marL="0" indent="0">
              <a:buNone/>
            </a:pPr>
            <a:endParaRPr lang="en-US" dirty="0"/>
          </a:p>
        </p:txBody>
      </p:sp>
      <p:sp>
        <p:nvSpPr>
          <p:cNvPr id="5" name="Slide Number Placeholder 4">
            <a:extLst>
              <a:ext uri="{FF2B5EF4-FFF2-40B4-BE49-F238E27FC236}">
                <a16:creationId xmlns:a16="http://schemas.microsoft.com/office/drawing/2014/main" id="{7ED95EE5-76A9-234E-B324-CAD0955FB0E2}"/>
              </a:ext>
            </a:extLst>
          </p:cNvPr>
          <p:cNvSpPr>
            <a:spLocks noGrp="1"/>
          </p:cNvSpPr>
          <p:nvPr>
            <p:ph type="sldNum" sz="quarter" idx="12"/>
          </p:nvPr>
        </p:nvSpPr>
        <p:spPr/>
        <p:txBody>
          <a:bodyPr/>
          <a:lstStyle/>
          <a:p>
            <a:fld id="{5B643B5E-9787-F645-80C8-009E9681F806}" type="slidenum">
              <a:rPr lang="en-US" altLang="zh-TW" smtClean="0"/>
              <a:pPr/>
              <a:t>4</a:t>
            </a:fld>
            <a:endParaRPr lang="en-US" altLang="zh-TW"/>
          </a:p>
        </p:txBody>
      </p:sp>
      <p:pic>
        <p:nvPicPr>
          <p:cNvPr id="6" name="Picture 4" descr="images.jpg">
            <a:extLst>
              <a:ext uri="{FF2B5EF4-FFF2-40B4-BE49-F238E27FC236}">
                <a16:creationId xmlns:a16="http://schemas.microsoft.com/office/drawing/2014/main" id="{186744ED-83AA-964E-A010-97D7C1BEE2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912" y="3799353"/>
            <a:ext cx="6923088" cy="270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2A4B-B7A7-AA49-9EBB-73AB8832C818}"/>
              </a:ext>
            </a:extLst>
          </p:cNvPr>
          <p:cNvSpPr>
            <a:spLocks noGrp="1"/>
          </p:cNvSpPr>
          <p:nvPr>
            <p:ph type="title"/>
          </p:nvPr>
        </p:nvSpPr>
        <p:spPr>
          <a:xfrm>
            <a:off x="23664" y="338138"/>
            <a:ext cx="7596336" cy="1143000"/>
          </a:xfrm>
        </p:spPr>
        <p:txBody>
          <a:bodyPr/>
          <a:lstStyle/>
          <a:p>
            <a:r>
              <a:rPr lang="en-US" sz="2800" b="1" dirty="0">
                <a:latin typeface="Candara" panose="020E0502030303020204" pitchFamily="34" charset="0"/>
              </a:rPr>
              <a:t>A hierarchical structure of attachment representations</a:t>
            </a:r>
          </a:p>
        </p:txBody>
      </p:sp>
      <p:sp>
        <p:nvSpPr>
          <p:cNvPr id="5" name="Slide Number Placeholder 4">
            <a:extLst>
              <a:ext uri="{FF2B5EF4-FFF2-40B4-BE49-F238E27FC236}">
                <a16:creationId xmlns:a16="http://schemas.microsoft.com/office/drawing/2014/main" id="{E2D911E6-532D-F643-9A6A-34CB0A523362}"/>
              </a:ext>
            </a:extLst>
          </p:cNvPr>
          <p:cNvSpPr>
            <a:spLocks noGrp="1"/>
          </p:cNvSpPr>
          <p:nvPr>
            <p:ph type="sldNum" sz="quarter" idx="12"/>
          </p:nvPr>
        </p:nvSpPr>
        <p:spPr/>
        <p:txBody>
          <a:bodyPr/>
          <a:lstStyle/>
          <a:p>
            <a:fld id="{5B643B5E-9787-F645-80C8-009E9681F806}" type="slidenum">
              <a:rPr lang="en-US" altLang="zh-TW" smtClean="0"/>
              <a:pPr/>
              <a:t>5</a:t>
            </a:fld>
            <a:endParaRPr lang="en-US" altLang="zh-TW"/>
          </a:p>
        </p:txBody>
      </p:sp>
      <p:pic>
        <p:nvPicPr>
          <p:cNvPr id="8" name="Content Placeholder 7">
            <a:extLst>
              <a:ext uri="{FF2B5EF4-FFF2-40B4-BE49-F238E27FC236}">
                <a16:creationId xmlns:a16="http://schemas.microsoft.com/office/drawing/2014/main" id="{1FF80EE6-1862-C54F-87C2-774942AF5759}"/>
              </a:ext>
            </a:extLst>
          </p:cNvPr>
          <p:cNvPicPr>
            <a:picLocks noGrp="1" noChangeAspect="1"/>
          </p:cNvPicPr>
          <p:nvPr>
            <p:ph idx="1"/>
          </p:nvPr>
        </p:nvPicPr>
        <p:blipFill>
          <a:blip r:embed="rId3"/>
          <a:stretch>
            <a:fillRect/>
          </a:stretch>
        </p:blipFill>
        <p:spPr>
          <a:xfrm>
            <a:off x="453925" y="1583457"/>
            <a:ext cx="8199542" cy="4661768"/>
          </a:xfrm>
        </p:spPr>
      </p:pic>
    </p:spTree>
    <p:extLst>
      <p:ext uri="{BB962C8B-B14F-4D97-AF65-F5344CB8AC3E}">
        <p14:creationId xmlns:p14="http://schemas.microsoft.com/office/powerpoint/2010/main" val="246991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93294-AA4B-CD47-B071-99931476C3FA}"/>
              </a:ext>
            </a:extLst>
          </p:cNvPr>
          <p:cNvSpPr>
            <a:spLocks noGrp="1"/>
          </p:cNvSpPr>
          <p:nvPr>
            <p:ph type="title"/>
          </p:nvPr>
        </p:nvSpPr>
        <p:spPr>
          <a:xfrm>
            <a:off x="107504" y="274638"/>
            <a:ext cx="8229600" cy="1143000"/>
          </a:xfrm>
        </p:spPr>
        <p:txBody>
          <a:bodyPr/>
          <a:lstStyle/>
          <a:p>
            <a:pPr algn="l"/>
            <a:r>
              <a:rPr lang="en-US" sz="3200" b="1" dirty="0">
                <a:latin typeface="Candara" panose="020E0502030303020204" pitchFamily="34" charset="0"/>
              </a:rPr>
              <a:t>Within a specific child-parent relationship</a:t>
            </a:r>
          </a:p>
        </p:txBody>
      </p:sp>
      <p:sp>
        <p:nvSpPr>
          <p:cNvPr id="9" name="Content Placeholder 8">
            <a:extLst>
              <a:ext uri="{FF2B5EF4-FFF2-40B4-BE49-F238E27FC236}">
                <a16:creationId xmlns:a16="http://schemas.microsoft.com/office/drawing/2014/main" id="{5E9D35B9-F2B5-BB49-9638-D2A26BE3283B}"/>
              </a:ext>
            </a:extLst>
          </p:cNvPr>
          <p:cNvSpPr>
            <a:spLocks noGrp="1"/>
          </p:cNvSpPr>
          <p:nvPr>
            <p:ph idx="1"/>
          </p:nvPr>
        </p:nvSpPr>
        <p:spPr>
          <a:xfrm>
            <a:off x="457200" y="1588739"/>
            <a:ext cx="8229600" cy="4525963"/>
          </a:xfrm>
        </p:spPr>
        <p:txBody>
          <a:bodyPr/>
          <a:lstStyle/>
          <a:p>
            <a:r>
              <a:rPr lang="en-US" sz="2400" dirty="0">
                <a:latin typeface="Candara" panose="020E0502030303020204" pitchFamily="34" charset="0"/>
              </a:rPr>
              <a:t>Possible contexts: Academics? Sport?</a:t>
            </a:r>
          </a:p>
          <a:p>
            <a:pPr marL="0" indent="0">
              <a:buNone/>
            </a:pPr>
            <a:endParaRPr lang="en-US" sz="2400" dirty="0">
              <a:latin typeface="Candara" panose="020E0502030303020204" pitchFamily="34" charset="0"/>
            </a:endParaRPr>
          </a:p>
          <a:p>
            <a:r>
              <a:rPr lang="en-US" sz="2400" dirty="0">
                <a:latin typeface="Candara" panose="020E0502030303020204" pitchFamily="34" charset="0"/>
              </a:rPr>
              <a:t>Achievement fields: Highly public, competitive arenas, evaluation/reward systems, interpersonal complexity </a:t>
            </a:r>
          </a:p>
          <a:p>
            <a:pPr marL="0" indent="0">
              <a:buNone/>
            </a:pPr>
            <a:endParaRPr lang="en-US" sz="2400" dirty="0">
              <a:latin typeface="Candara" panose="020E0502030303020204" pitchFamily="34" charset="0"/>
            </a:endParaRPr>
          </a:p>
          <a:p>
            <a:r>
              <a:rPr lang="en-US" sz="2400" dirty="0">
                <a:latin typeface="Candara" panose="020E0502030303020204" pitchFamily="34" charset="0"/>
              </a:rPr>
              <a:t>Trigger specific parenting beliefs and </a:t>
            </a:r>
            <a:r>
              <a:rPr lang="en-US" sz="2400" dirty="0" err="1">
                <a:latin typeface="Candara" panose="020E0502030303020204" pitchFamily="34" charset="0"/>
              </a:rPr>
              <a:t>behaviours</a:t>
            </a:r>
            <a:r>
              <a:rPr lang="en-US" sz="2400" dirty="0">
                <a:latin typeface="Candara" panose="020E0502030303020204" pitchFamily="34" charset="0"/>
              </a:rPr>
              <a:t> toward children’s performance =&gt; shape their belief, affection and </a:t>
            </a:r>
            <a:r>
              <a:rPr lang="en-US" sz="2400" dirty="0" err="1">
                <a:latin typeface="Candara" panose="020E0502030303020204" pitchFamily="34" charset="0"/>
              </a:rPr>
              <a:t>behavioural</a:t>
            </a:r>
            <a:r>
              <a:rPr lang="en-US" sz="2400" dirty="0">
                <a:latin typeface="Candara" panose="020E0502030303020204" pitchFamily="34" charset="0"/>
              </a:rPr>
              <a:t> responses in a given context. </a:t>
            </a:r>
          </a:p>
          <a:p>
            <a:pPr marL="0" indent="0">
              <a:buNone/>
            </a:pPr>
            <a:endParaRPr lang="en-US" sz="2400"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907FD47C-9F80-9245-A7D6-441D863DC1F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4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4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eaLnBrk="1" hangingPunct="1"/>
            <a:fld id="{D3A6C97D-C853-554E-B528-BE6C15DEFE57}" type="slidenum">
              <a:rPr lang="en-US" altLang="zh-TW" sz="1400"/>
              <a:pPr eaLnBrk="1" hangingPunct="1"/>
              <a:t>6</a:t>
            </a:fld>
            <a:endParaRPr lang="en-US" altLang="zh-TW"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0229-275C-FE47-A8D3-ACCC58F13C60}"/>
              </a:ext>
            </a:extLst>
          </p:cNvPr>
          <p:cNvSpPr>
            <a:spLocks noGrp="1"/>
          </p:cNvSpPr>
          <p:nvPr>
            <p:ph type="title"/>
          </p:nvPr>
        </p:nvSpPr>
        <p:spPr/>
        <p:txBody>
          <a:bodyPr/>
          <a:lstStyle/>
          <a:p>
            <a:r>
              <a:rPr lang="en-US" sz="2800" b="1" dirty="0">
                <a:latin typeface="Candara" panose="020E0502030303020204" pitchFamily="34" charset="0"/>
              </a:rPr>
              <a:t>Research aims</a:t>
            </a:r>
          </a:p>
        </p:txBody>
      </p:sp>
      <p:sp>
        <p:nvSpPr>
          <p:cNvPr id="3" name="Content Placeholder 2">
            <a:extLst>
              <a:ext uri="{FF2B5EF4-FFF2-40B4-BE49-F238E27FC236}">
                <a16:creationId xmlns:a16="http://schemas.microsoft.com/office/drawing/2014/main" id="{2EC45C92-6EE1-964E-9D6E-A5FB399812A7}"/>
              </a:ext>
            </a:extLst>
          </p:cNvPr>
          <p:cNvSpPr>
            <a:spLocks noGrp="1"/>
          </p:cNvSpPr>
          <p:nvPr>
            <p:ph idx="1"/>
          </p:nvPr>
        </p:nvSpPr>
        <p:spPr/>
        <p:txBody>
          <a:bodyPr/>
          <a:lstStyle/>
          <a:p>
            <a:r>
              <a:rPr lang="en-US" altLang="en-US" sz="2400" dirty="0">
                <a:latin typeface="Candara" panose="020E0502030303020204" pitchFamily="34" charset="0"/>
              </a:rPr>
              <a:t>Is parental attachment security contextual? </a:t>
            </a:r>
          </a:p>
          <a:p>
            <a:pPr marL="0" indent="0">
              <a:buNone/>
            </a:pPr>
            <a:endParaRPr lang="en-US" altLang="en-US" sz="2400" dirty="0">
              <a:latin typeface="Candara" panose="020E0502030303020204" pitchFamily="34" charset="0"/>
            </a:endParaRPr>
          </a:p>
          <a:p>
            <a:r>
              <a:rPr lang="en-US" altLang="en-US" sz="2400" dirty="0">
                <a:latin typeface="Candara" panose="020E0502030303020204" pitchFamily="34" charset="0"/>
              </a:rPr>
              <a:t>How do context-specific child-parent attachment patterns relate to contextual and global psychological wellbeing in Taiwanese youths?</a:t>
            </a:r>
          </a:p>
          <a:p>
            <a:pPr marL="0" indent="0">
              <a:buNone/>
            </a:pPr>
            <a:endParaRPr lang="en-US" sz="2400" dirty="0">
              <a:latin typeface="Candara" panose="020E0502030303020204" pitchFamily="34" charset="0"/>
            </a:endParaRPr>
          </a:p>
          <a:p>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05A2D0CF-EA4F-884D-A980-F23C08F9B095}"/>
              </a:ext>
            </a:extLst>
          </p:cNvPr>
          <p:cNvSpPr>
            <a:spLocks noGrp="1"/>
          </p:cNvSpPr>
          <p:nvPr>
            <p:ph type="sldNum" sz="quarter" idx="12"/>
          </p:nvPr>
        </p:nvSpPr>
        <p:spPr/>
        <p:txBody>
          <a:bodyPr/>
          <a:lstStyle/>
          <a:p>
            <a:fld id="{5B643B5E-9787-F645-80C8-009E9681F806}" type="slidenum">
              <a:rPr lang="en-US" altLang="zh-TW" smtClean="0"/>
              <a:pPr/>
              <a:t>7</a:t>
            </a:fld>
            <a:endParaRPr lang="en-US" altLang="zh-TW"/>
          </a:p>
        </p:txBody>
      </p:sp>
    </p:spTree>
    <p:extLst>
      <p:ext uri="{BB962C8B-B14F-4D97-AF65-F5344CB8AC3E}">
        <p14:creationId xmlns:p14="http://schemas.microsoft.com/office/powerpoint/2010/main" val="126648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C98C-E9CE-5744-8F27-C3DAF8EE6489}"/>
              </a:ext>
            </a:extLst>
          </p:cNvPr>
          <p:cNvSpPr>
            <a:spLocks noGrp="1"/>
          </p:cNvSpPr>
          <p:nvPr>
            <p:ph type="title"/>
          </p:nvPr>
        </p:nvSpPr>
        <p:spPr>
          <a:xfrm>
            <a:off x="425098" y="0"/>
            <a:ext cx="6923088" cy="1143000"/>
          </a:xfrm>
        </p:spPr>
        <p:txBody>
          <a:bodyPr/>
          <a:lstStyle/>
          <a:p>
            <a:pPr algn="l"/>
            <a:br>
              <a:rPr lang="en-US" sz="2800" b="1" dirty="0">
                <a:latin typeface="Candara" panose="020E0502030303020204" pitchFamily="34" charset="0"/>
                <a:cs typeface="Times New Roman" panose="02020603050405020304" pitchFamily="18" charset="0"/>
              </a:rPr>
            </a:br>
            <a:r>
              <a:rPr lang="en-US" sz="2800" b="1" dirty="0">
                <a:latin typeface="Candara" panose="020E0502030303020204" pitchFamily="34" charset="0"/>
                <a:cs typeface="Times New Roman" panose="02020603050405020304" pitchFamily="18" charset="0"/>
              </a:rPr>
              <a:t>Method </a:t>
            </a:r>
          </a:p>
        </p:txBody>
      </p:sp>
      <p:sp>
        <p:nvSpPr>
          <p:cNvPr id="3" name="Content Placeholder 2">
            <a:extLst>
              <a:ext uri="{FF2B5EF4-FFF2-40B4-BE49-F238E27FC236}">
                <a16:creationId xmlns:a16="http://schemas.microsoft.com/office/drawing/2014/main" id="{F128C3BE-4358-094D-B03D-C21880171CE4}"/>
              </a:ext>
            </a:extLst>
          </p:cNvPr>
          <p:cNvSpPr>
            <a:spLocks noGrp="1"/>
          </p:cNvSpPr>
          <p:nvPr>
            <p:ph idx="1"/>
          </p:nvPr>
        </p:nvSpPr>
        <p:spPr>
          <a:xfrm>
            <a:off x="425098" y="1435849"/>
            <a:ext cx="8229600" cy="4525963"/>
          </a:xfrm>
        </p:spPr>
        <p:txBody>
          <a:bodyPr/>
          <a:lstStyle/>
          <a:p>
            <a:r>
              <a:rPr lang="en-US" sz="2400" b="1" dirty="0">
                <a:solidFill>
                  <a:srgbClr val="FFFF00"/>
                </a:solidFill>
                <a:latin typeface="Candara" panose="020E0502030303020204" pitchFamily="34" charset="0"/>
              </a:rPr>
              <a:t>Study 1: </a:t>
            </a:r>
            <a:r>
              <a:rPr lang="en-US" sz="2400" dirty="0">
                <a:latin typeface="Candara" panose="020E0502030303020204" pitchFamily="34" charset="0"/>
              </a:rPr>
              <a:t>A sample of 164 youth athletes in Taiwan were recruited (age range = 9–15 years; 80% boys, M</a:t>
            </a:r>
            <a:r>
              <a:rPr lang="en-US" sz="2400" baseline="-25000" dirty="0">
                <a:latin typeface="Candara" panose="020E0502030303020204" pitchFamily="34" charset="0"/>
              </a:rPr>
              <a:t>age = </a:t>
            </a:r>
            <a:r>
              <a:rPr lang="en-US" sz="2400" dirty="0">
                <a:latin typeface="Candara" panose="020E0502030303020204" pitchFamily="34" charset="0"/>
              </a:rPr>
              <a:t>12.47</a:t>
            </a:r>
            <a:r>
              <a:rPr lang="en-US" sz="2400" dirty="0">
                <a:latin typeface="Candara" panose="020E0502030303020204" pitchFamily="34" charset="0"/>
                <a:sym typeface="Symbol" pitchFamily="2" charset="2"/>
              </a:rPr>
              <a:t></a:t>
            </a:r>
            <a:r>
              <a:rPr lang="en-US" sz="2400" dirty="0">
                <a:latin typeface="Candara" panose="020E0502030303020204" pitchFamily="34" charset="0"/>
              </a:rPr>
              <a:t>1.63)</a:t>
            </a:r>
            <a:r>
              <a:rPr lang="en-US" sz="2400" baseline="-25000" dirty="0">
                <a:latin typeface="Candara" panose="020E0502030303020204" pitchFamily="34" charset="0"/>
              </a:rPr>
              <a:t> .</a:t>
            </a:r>
            <a:endParaRPr lang="en-US" sz="2400" dirty="0">
              <a:latin typeface="Candara" panose="020E0502030303020204" pitchFamily="34" charset="0"/>
            </a:endParaRPr>
          </a:p>
          <a:p>
            <a:r>
              <a:rPr lang="en-US" sz="2400" dirty="0">
                <a:latin typeface="Candara" panose="020E0502030303020204" pitchFamily="34" charset="0"/>
              </a:rPr>
              <a:t>Traditional-Chinese Version of Contextual Attachment Scales in Sport (CAS-S) and Academics (CAS-A)</a:t>
            </a:r>
          </a:p>
          <a:p>
            <a:pPr marL="0" indent="0">
              <a:buNone/>
            </a:pPr>
            <a:endParaRPr lang="en-US" sz="2400" dirty="0">
              <a:latin typeface="Candara" panose="020E0502030303020204" pitchFamily="34" charset="0"/>
            </a:endParaRPr>
          </a:p>
          <a:p>
            <a:r>
              <a:rPr lang="en-US" sz="2400" b="1" dirty="0">
                <a:solidFill>
                  <a:srgbClr val="FFFF00"/>
                </a:solidFill>
                <a:latin typeface="Candara" panose="020E0502030303020204" pitchFamily="34" charset="0"/>
              </a:rPr>
              <a:t>Study 2: </a:t>
            </a:r>
            <a:r>
              <a:rPr lang="en-US" sz="2400" dirty="0">
                <a:latin typeface="Candara" panose="020E0502030303020204" pitchFamily="34" charset="0"/>
              </a:rPr>
              <a:t>A sample of 385 youth athletes in Taiwan were recruited from 17 schools and 21 different sports clubs (age range = 9 – 17 years; 84% boys, M</a:t>
            </a:r>
            <a:r>
              <a:rPr lang="en-US" sz="2400" baseline="-25000" dirty="0">
                <a:latin typeface="Candara" panose="020E0502030303020204" pitchFamily="34" charset="0"/>
              </a:rPr>
              <a:t>age = </a:t>
            </a:r>
            <a:r>
              <a:rPr lang="en-US" sz="2400" dirty="0">
                <a:latin typeface="Candara" panose="020E0502030303020204" pitchFamily="34" charset="0"/>
              </a:rPr>
              <a:t>13.65</a:t>
            </a:r>
            <a:r>
              <a:rPr lang="en-US" sz="2400" dirty="0">
                <a:latin typeface="Candara" panose="020E0502030303020204" pitchFamily="34" charset="0"/>
                <a:sym typeface="Symbol" pitchFamily="2" charset="2"/>
              </a:rPr>
              <a:t></a:t>
            </a:r>
            <a:r>
              <a:rPr lang="en-US" sz="2400" dirty="0">
                <a:latin typeface="Candara" panose="020E0502030303020204" pitchFamily="34" charset="0"/>
              </a:rPr>
              <a:t>2.46).</a:t>
            </a:r>
          </a:p>
          <a:p>
            <a:endParaRPr lang="en-GB" sz="2400"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7C5D63D3-AA0C-0545-87A3-9474BE9A1039}"/>
              </a:ext>
            </a:extLst>
          </p:cNvPr>
          <p:cNvSpPr>
            <a:spLocks noGrp="1"/>
          </p:cNvSpPr>
          <p:nvPr>
            <p:ph type="sldNum" sz="quarter" idx="12"/>
          </p:nvPr>
        </p:nvSpPr>
        <p:spPr/>
        <p:txBody>
          <a:bodyPr/>
          <a:lstStyle/>
          <a:p>
            <a:fld id="{5B643B5E-9787-F645-80C8-009E9681F806}" type="slidenum">
              <a:rPr lang="en-US" altLang="zh-TW" smtClean="0"/>
              <a:pPr/>
              <a:t>8</a:t>
            </a:fld>
            <a:endParaRPr lang="en-US" altLang="zh-TW"/>
          </a:p>
        </p:txBody>
      </p:sp>
    </p:spTree>
    <p:extLst>
      <p:ext uri="{BB962C8B-B14F-4D97-AF65-F5344CB8AC3E}">
        <p14:creationId xmlns:p14="http://schemas.microsoft.com/office/powerpoint/2010/main" val="88125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C63-D667-2C4F-86F3-47E6B0FCD102}"/>
              </a:ext>
            </a:extLst>
          </p:cNvPr>
          <p:cNvSpPr>
            <a:spLocks noGrp="1"/>
          </p:cNvSpPr>
          <p:nvPr>
            <p:ph type="title"/>
          </p:nvPr>
        </p:nvSpPr>
        <p:spPr/>
        <p:txBody>
          <a:bodyPr/>
          <a:lstStyle/>
          <a:p>
            <a:pPr algn="l"/>
            <a:r>
              <a:rPr lang="en-US" sz="2800" b="1" dirty="0">
                <a:latin typeface="Candara" panose="020E0502030303020204" pitchFamily="34" charset="0"/>
              </a:rPr>
              <a:t>Measures</a:t>
            </a:r>
          </a:p>
        </p:txBody>
      </p:sp>
      <p:sp>
        <p:nvSpPr>
          <p:cNvPr id="3" name="Content Placeholder 2">
            <a:extLst>
              <a:ext uri="{FF2B5EF4-FFF2-40B4-BE49-F238E27FC236}">
                <a16:creationId xmlns:a16="http://schemas.microsoft.com/office/drawing/2014/main" id="{D68922A9-59ED-9546-9C5F-1CD6FFC53A17}"/>
              </a:ext>
            </a:extLst>
          </p:cNvPr>
          <p:cNvSpPr>
            <a:spLocks noGrp="1"/>
          </p:cNvSpPr>
          <p:nvPr>
            <p:ph idx="1"/>
          </p:nvPr>
        </p:nvSpPr>
        <p:spPr>
          <a:xfrm>
            <a:off x="457200" y="1719262"/>
            <a:ext cx="8229600" cy="4525963"/>
          </a:xfrm>
        </p:spPr>
        <p:txBody>
          <a:bodyPr/>
          <a:lstStyle/>
          <a:p>
            <a:r>
              <a:rPr lang="en-US" sz="2400" dirty="0">
                <a:latin typeface="Candara" panose="020E0502030303020204" pitchFamily="34" charset="0"/>
              </a:rPr>
              <a:t>Traditional-Chinese Version of Contextual Attachment Scales in Sport (CAS-S) and Academics (CAS-A)</a:t>
            </a:r>
          </a:p>
          <a:p>
            <a:r>
              <a:rPr lang="en-US" sz="2400" dirty="0">
                <a:latin typeface="Candara" panose="020E0502030303020204" pitchFamily="34" charset="0"/>
              </a:rPr>
              <a:t>Global child-parent attachment</a:t>
            </a:r>
            <a:r>
              <a:rPr lang="en-GB" sz="2400" dirty="0">
                <a:latin typeface="Candara" panose="020E0502030303020204" pitchFamily="34" charset="0"/>
              </a:rPr>
              <a:t> </a:t>
            </a:r>
          </a:p>
          <a:p>
            <a:r>
              <a:rPr lang="en-US" sz="2400" dirty="0">
                <a:latin typeface="Candara" panose="020E0502030303020204" pitchFamily="34" charset="0"/>
              </a:rPr>
              <a:t>Global and contextual psychological need satisfaction and frustration </a:t>
            </a:r>
          </a:p>
          <a:p>
            <a:r>
              <a:rPr lang="en-US" sz="2400" dirty="0">
                <a:latin typeface="Candara" panose="020E0502030303020204" pitchFamily="34" charset="0"/>
              </a:rPr>
              <a:t>Self-concept and depression symptom</a:t>
            </a:r>
            <a:endParaRPr lang="en-GB" sz="2400" dirty="0">
              <a:latin typeface="Candara" panose="020E0502030303020204" pitchFamily="34" charset="0"/>
            </a:endParaRPr>
          </a:p>
          <a:p>
            <a:pPr marL="0" indent="0">
              <a:buNone/>
            </a:pPr>
            <a:endParaRPr lang="en-GB" sz="2400" dirty="0">
              <a:latin typeface="Candara" panose="020E0502030303020204" pitchFamily="34" charset="0"/>
            </a:endParaRPr>
          </a:p>
          <a:p>
            <a:endParaRPr lang="en-GB" sz="2400" dirty="0">
              <a:latin typeface="Candara" panose="020E0502030303020204" pitchFamily="34" charset="0"/>
            </a:endParaRPr>
          </a:p>
          <a:p>
            <a:endParaRPr lang="en-US" sz="2400" dirty="0">
              <a:latin typeface="Candara" panose="020E0502030303020204" pitchFamily="34" charset="0"/>
            </a:endParaRPr>
          </a:p>
          <a:p>
            <a:pPr marL="0" indent="0">
              <a:buNone/>
            </a:pPr>
            <a:r>
              <a:rPr lang="en-US" sz="2000" dirty="0">
                <a:latin typeface="Candara" panose="020E0502030303020204" pitchFamily="34" charset="0"/>
              </a:rPr>
              <a:t>	</a:t>
            </a:r>
          </a:p>
          <a:p>
            <a:endParaRPr lang="en-US" sz="2000"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094AE52-55F0-824C-AF67-4C6C1D54E579}"/>
              </a:ext>
            </a:extLst>
          </p:cNvPr>
          <p:cNvSpPr>
            <a:spLocks noGrp="1"/>
          </p:cNvSpPr>
          <p:nvPr>
            <p:ph type="sldNum" sz="quarter" idx="12"/>
          </p:nvPr>
        </p:nvSpPr>
        <p:spPr/>
        <p:txBody>
          <a:bodyPr/>
          <a:lstStyle/>
          <a:p>
            <a:fld id="{5B643B5E-9787-F645-80C8-009E9681F806}" type="slidenum">
              <a:rPr lang="en-US" altLang="zh-TW" smtClean="0"/>
              <a:pPr/>
              <a:t>9</a:t>
            </a:fld>
            <a:endParaRPr lang="en-US" altLang="zh-TW"/>
          </a:p>
        </p:txBody>
      </p:sp>
    </p:spTree>
    <p:extLst>
      <p:ext uri="{BB962C8B-B14F-4D97-AF65-F5344CB8AC3E}">
        <p14:creationId xmlns:p14="http://schemas.microsoft.com/office/powerpoint/2010/main" val="391703219"/>
      </p:ext>
    </p:extLst>
  </p:cSld>
  <p:clrMapOvr>
    <a:masterClrMapping/>
  </p:clrMapOvr>
</p:sld>
</file>

<file path=ppt/theme/theme1.xml><?xml version="1.0" encoding="utf-8"?>
<a:theme xmlns:a="http://schemas.openxmlformats.org/drawingml/2006/main" name="彩色方塊設計簡報範本">
  <a:themeElements>
    <a:clrScheme name="K12_1 16">
      <a:dk1>
        <a:srgbClr val="808080"/>
      </a:dk1>
      <a:lt1>
        <a:srgbClr val="FFFFFF"/>
      </a:lt1>
      <a:dk2>
        <a:srgbClr val="000000"/>
      </a:dk2>
      <a:lt2>
        <a:srgbClr val="99FFCC"/>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K12_1">
      <a:majorFont>
        <a:latin typeface="Arial"/>
        <a:ea typeface="新細明體"/>
        <a:cs typeface="新細明體"/>
      </a:majorFont>
      <a:minorFont>
        <a:latin typeface="Arial"/>
        <a:ea typeface="新細明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a:ln>
              <a:noFill/>
            </a:ln>
            <a:solidFill>
              <a:schemeClr val="tx1"/>
            </a:solidFill>
            <a:effectLst/>
            <a:latin typeface="Arial" charset="0"/>
            <a:ea typeface="新細明體" charset="0"/>
            <a:cs typeface="新細明體"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a:ln>
              <a:noFill/>
            </a:ln>
            <a:solidFill>
              <a:schemeClr val="tx1"/>
            </a:solidFill>
            <a:effectLst/>
            <a:latin typeface="Arial" charset="0"/>
            <a:ea typeface="新細明體" charset="0"/>
            <a:cs typeface="新細明體" charset="0"/>
          </a:defRPr>
        </a:defPPr>
      </a:lstStyle>
    </a:lnDef>
  </a:objectDefaults>
  <a:extraClrSchemeLst>
    <a:extraClrScheme>
      <a:clrScheme name="K12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12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12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12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12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12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12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12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12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12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12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12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12_1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12_1 14">
        <a:dk1>
          <a:srgbClr val="808080"/>
        </a:dk1>
        <a:lt1>
          <a:srgbClr val="FFFFFF"/>
        </a:lt1>
        <a:dk2>
          <a:srgbClr val="000000"/>
        </a:dk2>
        <a:lt2>
          <a:srgbClr val="CC33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K12_1 15">
        <a:dk1>
          <a:srgbClr val="808080"/>
        </a:dk1>
        <a:lt1>
          <a:srgbClr val="FFFFFF"/>
        </a:lt1>
        <a:dk2>
          <a:srgbClr val="000000"/>
        </a:dk2>
        <a:lt2>
          <a:srgbClr val="FFFFFF"/>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K12_1 16">
        <a:dk1>
          <a:srgbClr val="808080"/>
        </a:dk1>
        <a:lt1>
          <a:srgbClr val="FFFFFF"/>
        </a:lt1>
        <a:dk2>
          <a:srgbClr val="000000"/>
        </a:dk2>
        <a:lt2>
          <a:srgbClr val="99FFCC"/>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彩色方塊設計簡報範本.pot</Template>
  <TotalTime>21785</TotalTime>
  <Words>1604</Words>
  <Application>Microsoft Macintosh PowerPoint</Application>
  <PresentationFormat>On-screen Show (4:3)</PresentationFormat>
  <Paragraphs>83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Candara</vt:lpstr>
      <vt:lpstr>Wingdings</vt:lpstr>
      <vt:lpstr>彩色方塊設計簡報範本</vt:lpstr>
      <vt:lpstr>Attachment relationship and mental health</vt:lpstr>
      <vt:lpstr>About me…</vt:lpstr>
      <vt:lpstr>What is attachment theory? </vt:lpstr>
      <vt:lpstr>PowerPoint Presentation</vt:lpstr>
      <vt:lpstr>A hierarchical structure of attachment representations</vt:lpstr>
      <vt:lpstr>Within a specific child-parent relationship</vt:lpstr>
      <vt:lpstr>Research aims</vt:lpstr>
      <vt:lpstr> Method </vt:lpstr>
      <vt:lpstr>Measures</vt:lpstr>
      <vt:lpstr>Conclusions</vt:lpstr>
      <vt:lpstr>Lai, Y.-H., &amp; Carr, S. (2018). A critical exploration of child-parent attachment as a contextual construct. Behavioral Sciences, 8, 112. doi: 10.3390/bs8120112  Lai, Y.-H., &amp; Carr, S. (2019). Is parental attachment security contextual? Exploring context-specific child-parent attachment patterns and psychological well-being in Taiwanese youths. Journal of Research on Adolescent, 30, 389-405. doi.org/10.1111/jora.12531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Mia Lai</cp:lastModifiedBy>
  <cp:revision>256</cp:revision>
  <cp:lastPrinted>2019-06-29T16:51:54Z</cp:lastPrinted>
  <dcterms:created xsi:type="dcterms:W3CDTF">2004-01-29T08:33:05Z</dcterms:created>
  <dcterms:modified xsi:type="dcterms:W3CDTF">2020-07-05T15:22:02Z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TC011271031028</vt:lpwstr>
  </property>
</Properties>
</file>