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3C5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/>
    <p:restoredTop sz="96291"/>
  </p:normalViewPr>
  <p:slideViewPr>
    <p:cSldViewPr snapToGrid="0" snapToObjects="1">
      <p:cViewPr varScale="1">
        <p:scale>
          <a:sx n="102" d="100"/>
          <a:sy n="102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6DA599-8D2F-0F49-92FB-5BD66E102AA6}" type="datetimeFigureOut">
              <a:rPr lang="en-TW" smtClean="0"/>
              <a:t>2020/7/2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719E13-3DD9-614B-8F3C-30E34CD461D1}" type="slidenum">
              <a:rPr lang="en-TW" smtClean="0"/>
              <a:t>‹#›</a:t>
            </a:fld>
            <a:endParaRPr lang="en-TW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51771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A599-8D2F-0F49-92FB-5BD66E102AA6}" type="datetimeFigureOut">
              <a:rPr lang="en-TW" smtClean="0"/>
              <a:t>2020/7/2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9E13-3DD9-614B-8F3C-30E34CD461D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8979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A599-8D2F-0F49-92FB-5BD66E102AA6}" type="datetimeFigureOut">
              <a:rPr lang="en-TW" smtClean="0"/>
              <a:t>2020/7/2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9E13-3DD9-614B-8F3C-30E34CD461D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14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A599-8D2F-0F49-92FB-5BD66E102AA6}" type="datetimeFigureOut">
              <a:rPr lang="en-TW" smtClean="0"/>
              <a:t>2020/7/2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9E13-3DD9-614B-8F3C-30E34CD461D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777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6DA599-8D2F-0F49-92FB-5BD66E102AA6}" type="datetimeFigureOut">
              <a:rPr lang="en-TW" smtClean="0"/>
              <a:t>2020/7/2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719E13-3DD9-614B-8F3C-30E34CD461D1}" type="slidenum">
              <a:rPr lang="en-TW" smtClean="0"/>
              <a:t>‹#›</a:t>
            </a:fld>
            <a:endParaRPr lang="en-TW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084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A599-8D2F-0F49-92FB-5BD66E102AA6}" type="datetimeFigureOut">
              <a:rPr lang="en-TW" smtClean="0"/>
              <a:t>2020/7/2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9E13-3DD9-614B-8F3C-30E34CD461D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4188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A599-8D2F-0F49-92FB-5BD66E102AA6}" type="datetimeFigureOut">
              <a:rPr lang="en-TW" smtClean="0"/>
              <a:t>2020/7/2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9E13-3DD9-614B-8F3C-30E34CD461D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044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A599-8D2F-0F49-92FB-5BD66E102AA6}" type="datetimeFigureOut">
              <a:rPr lang="en-TW" smtClean="0"/>
              <a:t>2020/7/2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9E13-3DD9-614B-8F3C-30E34CD461D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7623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A599-8D2F-0F49-92FB-5BD66E102AA6}" type="datetimeFigureOut">
              <a:rPr lang="en-TW" smtClean="0"/>
              <a:t>2020/7/2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9E13-3DD9-614B-8F3C-30E34CD461D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8057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6DA599-8D2F-0F49-92FB-5BD66E102AA6}" type="datetimeFigureOut">
              <a:rPr lang="en-TW" smtClean="0"/>
              <a:t>2020/7/2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719E13-3DD9-614B-8F3C-30E34CD461D1}" type="slidenum">
              <a:rPr lang="en-TW" smtClean="0"/>
              <a:t>‹#›</a:t>
            </a:fld>
            <a:endParaRPr lang="en-TW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114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6DA599-8D2F-0F49-92FB-5BD66E102AA6}" type="datetimeFigureOut">
              <a:rPr lang="en-TW" smtClean="0"/>
              <a:t>2020/7/2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719E13-3DD9-614B-8F3C-30E34CD461D1}" type="slidenum">
              <a:rPr lang="en-TW" smtClean="0"/>
              <a:t>‹#›</a:t>
            </a:fld>
            <a:endParaRPr lang="en-TW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54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F6DA599-8D2F-0F49-92FB-5BD66E102AA6}" type="datetimeFigureOut">
              <a:rPr lang="en-TW" smtClean="0"/>
              <a:t>2020/7/2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B719E13-3DD9-614B-8F3C-30E34CD461D1}" type="slidenum">
              <a:rPr lang="en-TW" smtClean="0"/>
              <a:t>‹#›</a:t>
            </a:fld>
            <a:endParaRPr lang="en-TW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769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AEBB-5096-4D48-8B16-59DE6389B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/>
              <a:t>AVSE</a:t>
            </a:r>
            <a:br>
              <a:rPr lang="en-US" altLang="zh-TW" sz="3600" dirty="0"/>
            </a:br>
            <a:r>
              <a:rPr lang="en-US" altLang="zh-TW" sz="3600" dirty="0"/>
              <a:t>(</a:t>
            </a:r>
            <a:r>
              <a:rPr lang="en-US" sz="3600" dirty="0"/>
              <a:t>Audio-Visual Speech</a:t>
            </a:r>
            <a:r>
              <a:rPr lang="zh-TW" altLang="en-US" sz="3600" dirty="0"/>
              <a:t> </a:t>
            </a:r>
            <a:r>
              <a:rPr lang="en-US" sz="3600" dirty="0"/>
              <a:t>Enhancement</a:t>
            </a:r>
            <a:r>
              <a:rPr lang="en-US" altLang="zh-TW" sz="3600" dirty="0"/>
              <a:t>)</a:t>
            </a:r>
            <a:endParaRPr lang="en-TW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DCB19-554A-7247-B6CF-3C9FE9EF7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2020.07.08</a:t>
            </a:r>
          </a:p>
          <a:p>
            <a:r>
              <a:rPr lang="en-US" altLang="zh-TW" dirty="0"/>
              <a:t>Chuang</a:t>
            </a:r>
            <a:r>
              <a:rPr lang="zh-TW" altLang="en-US" dirty="0"/>
              <a:t> </a:t>
            </a:r>
            <a:r>
              <a:rPr lang="en-US" altLang="zh-TW" dirty="0"/>
              <a:t>Shang-Yi</a:t>
            </a:r>
          </a:p>
        </p:txBody>
      </p:sp>
    </p:spTree>
    <p:extLst>
      <p:ext uri="{BB962C8B-B14F-4D97-AF65-F5344CB8AC3E}">
        <p14:creationId xmlns:p14="http://schemas.microsoft.com/office/powerpoint/2010/main" val="339076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FE59-8B02-1F4A-B34B-E7F1FE73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DL-based</a:t>
            </a:r>
            <a:r>
              <a:rPr lang="zh-TW" altLang="en-US" dirty="0"/>
              <a:t> </a:t>
            </a:r>
            <a:r>
              <a:rPr lang="en-US" altLang="zh-TW" dirty="0"/>
              <a:t>Spec-Mapping</a:t>
            </a:r>
            <a:r>
              <a:rPr lang="zh-TW" altLang="en-US" dirty="0"/>
              <a:t> </a:t>
            </a:r>
            <a:r>
              <a:rPr lang="en-US" altLang="zh-TW" dirty="0"/>
              <a:t>SE</a:t>
            </a:r>
            <a:endParaRPr lang="en-TW" dirty="0"/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2CB2F90D-3C06-634B-A7B0-43F897C10EF2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Use</a:t>
            </a:r>
            <a:r>
              <a:rPr lang="zh-TW" altLang="en-US" dirty="0"/>
              <a:t> </a:t>
            </a:r>
            <a:r>
              <a:rPr lang="en-US" altLang="zh-TW" dirty="0"/>
              <a:t>STFT</a:t>
            </a:r>
            <a:r>
              <a:rPr lang="zh-TW" altLang="en-US" dirty="0"/>
              <a:t> </a:t>
            </a:r>
            <a:r>
              <a:rPr lang="en-US" altLang="zh-TW" dirty="0"/>
              <a:t>transform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process</a:t>
            </a:r>
            <a:r>
              <a:rPr lang="zh-TW" altLang="en-US" dirty="0"/>
              <a:t> </a:t>
            </a:r>
            <a:r>
              <a:rPr lang="en-US" altLang="zh-TW" dirty="0"/>
              <a:t>waveform</a:t>
            </a:r>
          </a:p>
          <a:p>
            <a:pPr lvl="1"/>
            <a:r>
              <a:rPr lang="en-US" altLang="zh-TW" dirty="0"/>
              <a:t>acquired: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noisy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spec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noisy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phase</a:t>
            </a:r>
          </a:p>
          <a:p>
            <a:r>
              <a:rPr lang="en-US" altLang="zh-TW" dirty="0"/>
              <a:t>Input</a:t>
            </a:r>
            <a:r>
              <a:rPr lang="zh-TW" altLang="en-US" dirty="0"/>
              <a:t> </a:t>
            </a:r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noisy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spec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SE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</a:p>
          <a:p>
            <a:pPr lvl="1"/>
            <a:r>
              <a:rPr lang="en-US" altLang="zh-TW" dirty="0"/>
              <a:t>loss:</a:t>
            </a:r>
            <a:r>
              <a:rPr lang="zh-TW" altLang="en-US" dirty="0"/>
              <a:t> </a:t>
            </a:r>
            <a:r>
              <a:rPr lang="en-US" altLang="zh-TW" dirty="0"/>
              <a:t>spec</a:t>
            </a:r>
          </a:p>
          <a:p>
            <a:pPr lvl="1"/>
            <a:r>
              <a:rPr lang="en-US" altLang="zh-TW" dirty="0"/>
              <a:t>acquired: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enhanced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spec</a:t>
            </a:r>
          </a:p>
          <a:p>
            <a:r>
              <a:rPr lang="en-US" altLang="zh-TW" dirty="0"/>
              <a:t>Reconstruct</a:t>
            </a:r>
            <a:r>
              <a:rPr lang="zh-TW" altLang="en-US" dirty="0"/>
              <a:t> </a:t>
            </a:r>
            <a:r>
              <a:rPr lang="en-US" altLang="zh-TW" dirty="0"/>
              <a:t>waveform</a:t>
            </a:r>
          </a:p>
          <a:p>
            <a:pPr lvl="1"/>
            <a:r>
              <a:rPr lang="en-US" altLang="zh-TW" dirty="0"/>
              <a:t>by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enhanced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spec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noisy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phase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371E9A-0169-5646-B479-E24360A9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092" y="850900"/>
            <a:ext cx="30861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1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F710-5B24-494A-AB1F-A884BDDD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AVSE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D0D0F-7ED7-1F4B-B43B-E9227B730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AVDCNN</a:t>
            </a:r>
            <a:r>
              <a:rPr lang="zh-TW" altLang="en-US" dirty="0"/>
              <a:t> </a:t>
            </a:r>
            <a:r>
              <a:rPr lang="en-US" altLang="zh-TW" dirty="0"/>
              <a:t>(Hou</a:t>
            </a:r>
            <a:r>
              <a:rPr lang="zh-TW" altLang="en-US" dirty="0"/>
              <a:t> </a:t>
            </a:r>
            <a:r>
              <a:rPr lang="en-US" altLang="zh-TW" dirty="0"/>
              <a:t>et</a:t>
            </a:r>
            <a:r>
              <a:rPr lang="zh-TW" altLang="en-US" dirty="0"/>
              <a:t> </a:t>
            </a:r>
            <a:r>
              <a:rPr lang="en-US" altLang="zh-TW" dirty="0"/>
              <a:t>al.)</a:t>
            </a:r>
            <a:endParaRPr lang="en-US" dirty="0"/>
          </a:p>
          <a:p>
            <a:r>
              <a:rPr lang="en-US" dirty="0"/>
              <a:t>Incorporate</a:t>
            </a:r>
            <a:r>
              <a:rPr lang="zh-TW" altLang="en-US" dirty="0"/>
              <a:t> </a:t>
            </a:r>
            <a:r>
              <a:rPr lang="en-US" altLang="zh-TW" dirty="0"/>
              <a:t>visual</a:t>
            </a:r>
            <a:r>
              <a:rPr lang="zh-TW" altLang="en-US" dirty="0"/>
              <a:t> </a:t>
            </a:r>
            <a:r>
              <a:rPr lang="en-US" altLang="zh-TW" dirty="0"/>
              <a:t>information</a:t>
            </a:r>
            <a:endParaRPr lang="en-TW" altLang="zh-TW" dirty="0"/>
          </a:p>
          <a:p>
            <a:r>
              <a:rPr lang="en-US" altLang="zh-TW" dirty="0"/>
              <a:t>Visual</a:t>
            </a:r>
            <a:r>
              <a:rPr lang="zh-TW" altLang="en-US" dirty="0"/>
              <a:t> </a:t>
            </a:r>
            <a:r>
              <a:rPr lang="en-US" altLang="zh-TW" dirty="0"/>
              <a:t>net</a:t>
            </a:r>
          </a:p>
          <a:p>
            <a:r>
              <a:rPr lang="en-US" altLang="zh-TW" dirty="0"/>
              <a:t>Multiple</a:t>
            </a:r>
            <a:r>
              <a:rPr lang="zh-TW" altLang="en-US" dirty="0"/>
              <a:t> </a:t>
            </a:r>
            <a:r>
              <a:rPr lang="en-US" altLang="zh-TW" dirty="0"/>
              <a:t>loss</a:t>
            </a:r>
          </a:p>
          <a:p>
            <a:pPr lvl="1"/>
            <a:r>
              <a:rPr lang="en-US" altLang="zh-TW" dirty="0"/>
              <a:t>audio</a:t>
            </a:r>
            <a:r>
              <a:rPr lang="zh-TW" altLang="en-US" dirty="0"/>
              <a:t> </a:t>
            </a:r>
            <a:r>
              <a:rPr lang="en-US" altLang="zh-TW" dirty="0"/>
              <a:t>loss:</a:t>
            </a:r>
            <a:r>
              <a:rPr lang="zh-TW" altLang="en-US" dirty="0"/>
              <a:t> </a:t>
            </a:r>
            <a:r>
              <a:rPr lang="en-US" altLang="zh-TW" dirty="0"/>
              <a:t>spec</a:t>
            </a:r>
          </a:p>
          <a:p>
            <a:pPr lvl="1"/>
            <a:r>
              <a:rPr lang="en-US" altLang="zh-TW" dirty="0"/>
              <a:t>visual</a:t>
            </a:r>
            <a:r>
              <a:rPr lang="zh-TW" altLang="en-US" dirty="0"/>
              <a:t> </a:t>
            </a:r>
            <a:r>
              <a:rPr lang="en-US" altLang="zh-TW" dirty="0"/>
              <a:t>loss:</a:t>
            </a:r>
            <a:r>
              <a:rPr lang="zh-TW" altLang="en-US" dirty="0"/>
              <a:t> </a:t>
            </a:r>
            <a:r>
              <a:rPr lang="en-US" altLang="zh-TW" dirty="0"/>
              <a:t>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53828-6E88-884A-818C-A5AC86EA9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353" y="464429"/>
            <a:ext cx="6780308" cy="592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A9DC-2099-A74A-A242-B4D2A04A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AVSE</a:t>
            </a:r>
            <a:r>
              <a:rPr lang="zh-TW" altLang="en-US" dirty="0"/>
              <a:t> </a:t>
            </a:r>
            <a:r>
              <a:rPr lang="en-US" altLang="zh-TW" dirty="0"/>
              <a:t>Problems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0EB3F-28F7-D94C-A991-071D14B1F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dirty="0"/>
              <a:t>dditional visual processing costs</a:t>
            </a:r>
            <a:endParaRPr lang="en-US" altLang="zh-TW" dirty="0"/>
          </a:p>
          <a:p>
            <a:pPr lvl="1"/>
            <a:r>
              <a:rPr lang="en-US" altLang="zh-TW" dirty="0"/>
              <a:t>Compression</a:t>
            </a:r>
          </a:p>
          <a:p>
            <a:r>
              <a:rPr lang="en-US" altLang="zh-TW" dirty="0"/>
              <a:t>P</a:t>
            </a:r>
            <a:r>
              <a:rPr lang="en-US" dirty="0"/>
              <a:t>rivacy problems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facial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</a:p>
          <a:p>
            <a:pPr lvl="1"/>
            <a:r>
              <a:rPr lang="en-US" altLang="zh-TW" dirty="0"/>
              <a:t>Encoding</a:t>
            </a:r>
          </a:p>
          <a:p>
            <a:r>
              <a:rPr lang="en-US" altLang="zh-TW" dirty="0"/>
              <a:t>Scenario:</a:t>
            </a:r>
            <a:r>
              <a:rPr lang="zh-TW" altLang="en-US" dirty="0"/>
              <a:t> </a:t>
            </a:r>
            <a:r>
              <a:rPr lang="en-US" altLang="zh-TW" dirty="0"/>
              <a:t>audio</a:t>
            </a:r>
            <a:r>
              <a:rPr lang="zh-TW" altLang="en-US" dirty="0"/>
              <a:t> </a:t>
            </a:r>
            <a:r>
              <a:rPr lang="en-US" altLang="zh-TW" dirty="0"/>
              <a:t>assistant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car</a:t>
            </a:r>
            <a:r>
              <a:rPr lang="zh-TW" altLang="en-US" dirty="0"/>
              <a:t> </a:t>
            </a:r>
            <a:r>
              <a:rPr lang="en-US" altLang="zh-TW" dirty="0"/>
              <a:t>driving</a:t>
            </a:r>
          </a:p>
          <a:p>
            <a:pPr lvl="1"/>
            <a:r>
              <a:rPr lang="en-US" altLang="zh-TW" dirty="0"/>
              <a:t>Visual</a:t>
            </a:r>
            <a:r>
              <a:rPr lang="zh-TW" altLang="en-US" dirty="0"/>
              <a:t> </a:t>
            </a:r>
            <a:r>
              <a:rPr lang="en-US" altLang="zh-TW" dirty="0"/>
              <a:t>capture</a:t>
            </a:r>
            <a:r>
              <a:rPr lang="zh-TW" altLang="en-US" dirty="0"/>
              <a:t> </a:t>
            </a:r>
            <a:r>
              <a:rPr lang="en-US" altLang="zh-TW" dirty="0"/>
              <a:t>failure</a:t>
            </a:r>
            <a:r>
              <a:rPr lang="zh-TW" altLang="en-US" dirty="0"/>
              <a:t> </a:t>
            </a:r>
            <a:r>
              <a:rPr lang="en-US" altLang="zh-TW" dirty="0"/>
              <a:t>inside</a:t>
            </a:r>
            <a:r>
              <a:rPr lang="zh-TW" altLang="en-US" dirty="0"/>
              <a:t> </a:t>
            </a:r>
            <a:r>
              <a:rPr lang="en-US" altLang="zh-TW" dirty="0"/>
              <a:t>tunnels</a:t>
            </a:r>
          </a:p>
          <a:p>
            <a:r>
              <a:rPr lang="en-US" altLang="zh-TW" dirty="0"/>
              <a:t>Other problems</a:t>
            </a:r>
          </a:p>
        </p:txBody>
      </p:sp>
    </p:spTree>
    <p:extLst>
      <p:ext uri="{BB962C8B-B14F-4D97-AF65-F5344CB8AC3E}">
        <p14:creationId xmlns:p14="http://schemas.microsoft.com/office/powerpoint/2010/main" val="238857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2E83-3D87-D241-BCB6-2EDB79B4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Cochlear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AVSE</a:t>
            </a:r>
            <a:endParaRPr lang="en-TW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7224AEF-CF95-584D-88B3-CE31FE508A3A}"/>
              </a:ext>
            </a:extLst>
          </p:cNvPr>
          <p:cNvGrpSpPr/>
          <p:nvPr/>
        </p:nvGrpSpPr>
        <p:grpSpPr>
          <a:xfrm>
            <a:off x="1297689" y="2330638"/>
            <a:ext cx="9596622" cy="1422453"/>
            <a:chOff x="1122960" y="1836301"/>
            <a:chExt cx="9596622" cy="142245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0B002FC-AC45-E44D-B84A-51E0C6225D6F}"/>
                </a:ext>
              </a:extLst>
            </p:cNvPr>
            <p:cNvSpPr/>
            <p:nvPr/>
          </p:nvSpPr>
          <p:spPr>
            <a:xfrm>
              <a:off x="3090687" y="1871071"/>
              <a:ext cx="694006" cy="6504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6">
                      <a:lumMod val="75000"/>
                    </a:schemeClr>
                  </a:solidFill>
                </a:rPr>
                <a:t>SE</a:t>
              </a:r>
              <a:endParaRPr lang="en-TW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F5B3481-3A69-AE4C-AA25-E65361BDFAA9}"/>
                </a:ext>
              </a:extLst>
            </p:cNvPr>
            <p:cNvSpPr/>
            <p:nvPr/>
          </p:nvSpPr>
          <p:spPr>
            <a:xfrm>
              <a:off x="5788433" y="1871071"/>
              <a:ext cx="1534043" cy="6504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Cochlear</a:t>
              </a:r>
            </a:p>
            <a:p>
              <a:pPr algn="ctr"/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Simulation</a:t>
              </a:r>
              <a:endParaRPr lang="en-TW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382A667-1FC5-8141-8FE0-B6D755710B35}"/>
                </a:ext>
              </a:extLst>
            </p:cNvPr>
            <p:cNvSpPr/>
            <p:nvPr/>
          </p:nvSpPr>
          <p:spPr>
            <a:xfrm>
              <a:off x="9326216" y="1871071"/>
              <a:ext cx="1393366" cy="6504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4">
                      <a:lumMod val="75000"/>
                    </a:schemeClr>
                  </a:solidFill>
                </a:rPr>
                <a:t>Listening</a:t>
              </a:r>
            </a:p>
            <a:p>
              <a:pPr algn="ctr"/>
              <a:r>
                <a:rPr lang="en-US" altLang="zh-TW" dirty="0">
                  <a:solidFill>
                    <a:schemeClr val="accent4">
                      <a:lumMod val="75000"/>
                    </a:schemeClr>
                  </a:solidFill>
                </a:rPr>
                <a:t>Test</a:t>
              </a:r>
              <a:endParaRPr lang="en-TW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63627C2-345E-CD49-A0D8-56DCA41B4975}"/>
                </a:ext>
              </a:extLst>
            </p:cNvPr>
            <p:cNvSpPr/>
            <p:nvPr/>
          </p:nvSpPr>
          <p:spPr>
            <a:xfrm>
              <a:off x="3820705" y="2538754"/>
              <a:ext cx="1931715" cy="720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3">
                      <a:lumMod val="75000"/>
                    </a:schemeClr>
                  </a:solidFill>
                </a:rPr>
                <a:t>Enhanced</a:t>
              </a:r>
            </a:p>
            <a:p>
              <a:pPr algn="ctr"/>
              <a:r>
                <a:rPr lang="en-US" altLang="zh-TW" dirty="0">
                  <a:solidFill>
                    <a:schemeClr val="accent3">
                      <a:lumMod val="75000"/>
                    </a:schemeClr>
                  </a:solidFill>
                </a:rPr>
                <a:t>Waveform</a:t>
              </a:r>
              <a:endParaRPr lang="en-TW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5C97342-90E4-1847-87D3-54FD0EF94502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6563" y="1836301"/>
              <a:ext cx="1440000" cy="720000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9167794-79A8-1B4C-8A43-B1D5D6AFE513}"/>
                </a:ext>
              </a:extLst>
            </p:cNvPr>
            <p:cNvSpPr/>
            <p:nvPr/>
          </p:nvSpPr>
          <p:spPr>
            <a:xfrm>
              <a:off x="1122960" y="2538754"/>
              <a:ext cx="1931715" cy="720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3">
                      <a:lumMod val="75000"/>
                    </a:schemeClr>
                  </a:solidFill>
                </a:rPr>
                <a:t>Noisy</a:t>
              </a:r>
            </a:p>
            <a:p>
              <a:pPr algn="ctr"/>
              <a:r>
                <a:rPr lang="en-US" altLang="zh-TW" dirty="0">
                  <a:solidFill>
                    <a:schemeClr val="accent3">
                      <a:lumMod val="75000"/>
                    </a:schemeClr>
                  </a:solidFill>
                </a:rPr>
                <a:t>Waveform</a:t>
              </a:r>
              <a:endParaRPr lang="en-TW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6C6486E-9388-2D4C-9BA1-DBD9310805CB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8817" y="1836301"/>
              <a:ext cx="1440000" cy="720000"/>
            </a:xfrm>
            <a:prstGeom prst="rect">
              <a:avLst/>
            </a:prstGeom>
          </p:spPr>
        </p:pic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A677AE2-33B9-304B-B788-B0190A9C37AD}"/>
                </a:ext>
              </a:extLst>
            </p:cNvPr>
            <p:cNvSpPr/>
            <p:nvPr/>
          </p:nvSpPr>
          <p:spPr>
            <a:xfrm>
              <a:off x="7358487" y="2538754"/>
              <a:ext cx="1931715" cy="720000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3">
                      <a:lumMod val="75000"/>
                    </a:schemeClr>
                  </a:solidFill>
                </a:rPr>
                <a:t>Filtered</a:t>
              </a:r>
            </a:p>
            <a:p>
              <a:pPr algn="ctr"/>
              <a:r>
                <a:rPr lang="en-US" altLang="zh-TW" dirty="0">
                  <a:solidFill>
                    <a:schemeClr val="accent3">
                      <a:lumMod val="75000"/>
                    </a:schemeClr>
                  </a:solidFill>
                </a:rPr>
                <a:t>Waveform</a:t>
              </a:r>
              <a:endParaRPr lang="en-TW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6165F91-B4F6-EF4E-8A8B-FD645F3DF1D7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4346" y="1836301"/>
              <a:ext cx="1440000" cy="720000"/>
            </a:xfrm>
            <a:prstGeom prst="rect">
              <a:avLst/>
            </a:prstGeom>
          </p:spPr>
        </p:pic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1B8FDC0D-3ED0-9143-88BE-2DA2AFFA31DA}"/>
                </a:ext>
              </a:extLst>
            </p:cNvPr>
            <p:cNvSpPr/>
            <p:nvPr/>
          </p:nvSpPr>
          <p:spPr>
            <a:xfrm>
              <a:off x="2853085" y="2155100"/>
              <a:ext cx="193334" cy="82402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182FE017-BBC3-BD4F-A299-67DCC96176F2}"/>
                </a:ext>
              </a:extLst>
            </p:cNvPr>
            <p:cNvSpPr/>
            <p:nvPr/>
          </p:nvSpPr>
          <p:spPr>
            <a:xfrm>
              <a:off x="3828961" y="2155100"/>
              <a:ext cx="193334" cy="82402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6" name="Right Arrow 35">
              <a:extLst>
                <a:ext uri="{FF2B5EF4-FFF2-40B4-BE49-F238E27FC236}">
                  <a16:creationId xmlns:a16="http://schemas.microsoft.com/office/drawing/2014/main" id="{3A9A2A7F-29CA-6E4B-9E05-7D45496FE6BE}"/>
                </a:ext>
              </a:extLst>
            </p:cNvPr>
            <p:cNvSpPr/>
            <p:nvPr/>
          </p:nvSpPr>
          <p:spPr>
            <a:xfrm>
              <a:off x="5550831" y="2155100"/>
              <a:ext cx="193334" cy="82402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EE3380DB-F609-DC49-990A-63CB915CD4D3}"/>
                </a:ext>
              </a:extLst>
            </p:cNvPr>
            <p:cNvSpPr/>
            <p:nvPr/>
          </p:nvSpPr>
          <p:spPr>
            <a:xfrm>
              <a:off x="7366744" y="2155100"/>
              <a:ext cx="193334" cy="82402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8" name="Right Arrow 37">
              <a:extLst>
                <a:ext uri="{FF2B5EF4-FFF2-40B4-BE49-F238E27FC236}">
                  <a16:creationId xmlns:a16="http://schemas.microsoft.com/office/drawing/2014/main" id="{61925230-8D9D-244B-AE28-C038AE01547B}"/>
                </a:ext>
              </a:extLst>
            </p:cNvPr>
            <p:cNvSpPr/>
            <p:nvPr/>
          </p:nvSpPr>
          <p:spPr>
            <a:xfrm>
              <a:off x="9088614" y="2155100"/>
              <a:ext cx="193334" cy="82402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F593089-63F2-B749-A8E4-2DE57AEB2E70}"/>
              </a:ext>
            </a:extLst>
          </p:cNvPr>
          <p:cNvGrpSpPr/>
          <p:nvPr/>
        </p:nvGrpSpPr>
        <p:grpSpPr>
          <a:xfrm>
            <a:off x="1543546" y="3912029"/>
            <a:ext cx="9350765" cy="877824"/>
            <a:chOff x="1815385" y="5205984"/>
            <a:chExt cx="9350765" cy="877824"/>
          </a:xfrm>
        </p:grpSpPr>
        <p:sp>
          <p:nvSpPr>
            <p:cNvPr id="42" name="Right Arrow 41">
              <a:extLst>
                <a:ext uri="{FF2B5EF4-FFF2-40B4-BE49-F238E27FC236}">
                  <a16:creationId xmlns:a16="http://schemas.microsoft.com/office/drawing/2014/main" id="{B0FD331E-8910-B543-9889-481D49EBA83D}"/>
                </a:ext>
              </a:extLst>
            </p:cNvPr>
            <p:cNvSpPr/>
            <p:nvPr/>
          </p:nvSpPr>
          <p:spPr>
            <a:xfrm>
              <a:off x="9772784" y="5205984"/>
              <a:ext cx="1393366" cy="87782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4">
                      <a:lumMod val="50000"/>
                    </a:schemeClr>
                  </a:solidFill>
                </a:rPr>
                <a:t>Intern</a:t>
              </a:r>
              <a:endParaRPr lang="en-TW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D04B581-0ED2-5040-93E2-C718BD5EBA06}"/>
                </a:ext>
              </a:extLst>
            </p:cNvPr>
            <p:cNvSpPr/>
            <p:nvPr/>
          </p:nvSpPr>
          <p:spPr>
            <a:xfrm>
              <a:off x="1815385" y="5424650"/>
              <a:ext cx="4419615" cy="4404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6">
                      <a:lumMod val="50000"/>
                    </a:schemeClr>
                  </a:solidFill>
                </a:rPr>
                <a:t>AVSE Done</a:t>
              </a:r>
              <a:endParaRPr lang="en-TW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44FDE65-DA9E-6449-9A50-D6329851B3CB}"/>
                </a:ext>
              </a:extLst>
            </p:cNvPr>
            <p:cNvSpPr/>
            <p:nvPr/>
          </p:nvSpPr>
          <p:spPr>
            <a:xfrm>
              <a:off x="6235001" y="5424650"/>
              <a:ext cx="3537783" cy="44049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Code</a:t>
              </a:r>
              <a:r>
                <a:rPr lang="zh-TW" altLang="en-US" dirty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Exists</a:t>
              </a:r>
              <a:endParaRPr lang="en-TW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878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FA83-EDE2-3D46-81CC-97CFB9AA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SP05, SP13</a:t>
            </a:r>
            <a:br>
              <a:rPr lang="en-US" dirty="0"/>
            </a:br>
            <a:r>
              <a:rPr lang="en-US" dirty="0"/>
              <a:t>engine, street</a:t>
            </a:r>
            <a:br>
              <a:rPr lang="en-US" dirty="0"/>
            </a:br>
            <a:r>
              <a:rPr lang="en-US" dirty="0"/>
              <a:t>0db, 5db</a:t>
            </a:r>
            <a:endParaRPr lang="en-TW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362F38-C724-104E-B033-71EE12B6E3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707295"/>
              </p:ext>
            </p:extLst>
          </p:nvPr>
        </p:nvGraphicFramePr>
        <p:xfrm>
          <a:off x="1371600" y="2674307"/>
          <a:ext cx="960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1715494164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701957554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845186278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792182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Noisy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Enhaned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Filtered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3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PESQ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60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STOI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13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4741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{287B4A91-D7F4-DF4F-BCC9-44FD8BB4A34F}tf16401369</Template>
  <TotalTime>209</TotalTime>
  <Words>135</Words>
  <Application>Microsoft Macintosh PowerPoint</Application>
  <PresentationFormat>Widescreen</PresentationFormat>
  <Paragraphs>51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AVSE (Audio-Visual Speech Enhancement)</vt:lpstr>
      <vt:lpstr>DL-based Spec-Mapping SE</vt:lpstr>
      <vt:lpstr>AVSE</vt:lpstr>
      <vt:lpstr>AVSE Problems</vt:lpstr>
      <vt:lpstr>Cochlear x AVSE</vt:lpstr>
      <vt:lpstr>SP05, SP13 engine, street 0db, 5db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Audio-Visual Speech Enhancement</dc:title>
  <dc:creator>Microsoft Office User</dc:creator>
  <cp:lastModifiedBy>Microsoft Office User</cp:lastModifiedBy>
  <cp:revision>38</cp:revision>
  <dcterms:created xsi:type="dcterms:W3CDTF">2020-07-02T05:04:43Z</dcterms:created>
  <dcterms:modified xsi:type="dcterms:W3CDTF">2020-07-02T08:36:56Z</dcterms:modified>
</cp:coreProperties>
</file>