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3"/>
  </p:notesMasterIdLst>
  <p:handoutMasterIdLst>
    <p:handoutMasterId r:id="rId14"/>
  </p:handoutMasterIdLst>
  <p:sldIdLst>
    <p:sldId id="1309" r:id="rId2"/>
    <p:sldId id="1541" r:id="rId3"/>
    <p:sldId id="1563" r:id="rId4"/>
    <p:sldId id="1564" r:id="rId5"/>
    <p:sldId id="1544" r:id="rId6"/>
    <p:sldId id="1566" r:id="rId7"/>
    <p:sldId id="1565" r:id="rId8"/>
    <p:sldId id="1559" r:id="rId9"/>
    <p:sldId id="1567" r:id="rId10"/>
    <p:sldId id="1569" r:id="rId11"/>
    <p:sldId id="1568" r:id="rId12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未命名的章節" id="{33AB5D34-EFE8-483B-A6FD-78D54342A407}">
          <p14:sldIdLst>
            <p14:sldId id="1309"/>
            <p14:sldId id="1541"/>
            <p14:sldId id="1563"/>
            <p14:sldId id="1564"/>
            <p14:sldId id="1544"/>
            <p14:sldId id="1566"/>
            <p14:sldId id="1565"/>
            <p14:sldId id="1559"/>
            <p14:sldId id="1567"/>
            <p14:sldId id="1569"/>
            <p14:sldId id="1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dhimas Edo" initials="RE" lastIdx="1" clrIdx="0">
    <p:extLst>
      <p:ext uri="{19B8F6BF-5375-455C-9EA6-DF929625EA0E}">
        <p15:presenceInfo xmlns:p15="http://schemas.microsoft.com/office/powerpoint/2012/main" userId="4cb6a8412a118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BE0E3"/>
    <a:srgbClr val="FFCCCC"/>
    <a:srgbClr val="336600"/>
    <a:srgbClr val="CC6600"/>
    <a:srgbClr val="00FF00"/>
    <a:srgbClr val="FF6600"/>
    <a:srgbClr val="CC3399"/>
    <a:srgbClr val="66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200" autoAdjust="0"/>
  </p:normalViewPr>
  <p:slideViewPr>
    <p:cSldViewPr>
      <p:cViewPr varScale="1">
        <p:scale>
          <a:sx n="115" d="100"/>
          <a:sy n="115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7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284"/>
    </p:cViewPr>
  </p:sorterViewPr>
  <p:notesViewPr>
    <p:cSldViewPr>
      <p:cViewPr varScale="1">
        <p:scale>
          <a:sx n="61" d="100"/>
          <a:sy n="61" d="100"/>
        </p:scale>
        <p:origin x="-144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fld id="{5D42011E-7D92-436A-AC22-4F8684FE37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25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2" y="471646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70" tIns="45785" rIns="91570" bIns="45785" numCol="1" anchor="b" anchorCtr="0" compatLnSpc="1">
            <a:prstTxWarp prst="textNoShape">
              <a:avLst/>
            </a:prstTxWarp>
          </a:bodyPr>
          <a:lstStyle>
            <a:lvl1pPr algn="r" defTabSz="915920">
              <a:defRPr sz="1200">
                <a:cs typeface="Arial" charset="0"/>
              </a:defRPr>
            </a:lvl1pPr>
          </a:lstStyle>
          <a:p>
            <a:pPr>
              <a:defRPr/>
            </a:pPr>
            <a:fld id="{E03F772D-7FE6-4D25-AD80-FF899BF08D2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899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51275" y="9431339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0" tIns="45785" rIns="91570" bIns="45785" anchor="b"/>
          <a:lstStyle/>
          <a:p>
            <a:pPr algn="r" defTabSz="915920"/>
            <a:fld id="{2CEFF54A-7A8B-4C43-ABE3-5D0E77DBF1AF}" type="slidenum">
              <a:rPr lang="en-US" altLang="zh-TW" sz="1200"/>
              <a:pPr algn="r" defTabSz="915920"/>
              <a:t>1</a:t>
            </a:fld>
            <a:endParaRPr lang="en-US" altLang="zh-TW" sz="1200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5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014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418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74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795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813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65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180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61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82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F772D-7FE6-4D25-AD80-FF899BF08D20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09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 userDrawn="1"/>
        </p:nvGrpSpPr>
        <p:grpSpPr bwMode="auto">
          <a:xfrm>
            <a:off x="3216275" y="5775325"/>
            <a:ext cx="1643063" cy="987425"/>
            <a:chOff x="-196" y="3137"/>
            <a:chExt cx="1352" cy="813"/>
          </a:xfrm>
        </p:grpSpPr>
        <p:sp>
          <p:nvSpPr>
            <p:cNvPr id="3" name="Oval 64"/>
            <p:cNvSpPr>
              <a:spLocks noChangeArrowheads="1"/>
            </p:cNvSpPr>
            <p:nvPr userDrawn="1"/>
          </p:nvSpPr>
          <p:spPr bwMode="auto">
            <a:xfrm>
              <a:off x="600" y="313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" name="Oval 65"/>
            <p:cNvSpPr>
              <a:spLocks noChangeArrowheads="1"/>
            </p:cNvSpPr>
            <p:nvPr userDrawn="1"/>
          </p:nvSpPr>
          <p:spPr bwMode="auto">
            <a:xfrm>
              <a:off x="1028" y="3476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" name="Oval 66"/>
            <p:cNvSpPr>
              <a:spLocks noChangeArrowheads="1"/>
            </p:cNvSpPr>
            <p:nvPr userDrawn="1"/>
          </p:nvSpPr>
          <p:spPr bwMode="auto">
            <a:xfrm>
              <a:off x="731" y="3627"/>
              <a:ext cx="128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Oval 67"/>
            <p:cNvSpPr>
              <a:spLocks noChangeArrowheads="1"/>
            </p:cNvSpPr>
            <p:nvPr userDrawn="1"/>
          </p:nvSpPr>
          <p:spPr bwMode="auto">
            <a:xfrm>
              <a:off x="296" y="3859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Oval 68"/>
            <p:cNvSpPr>
              <a:spLocks noChangeArrowheads="1"/>
            </p:cNvSpPr>
            <p:nvPr userDrawn="1"/>
          </p:nvSpPr>
          <p:spPr bwMode="auto">
            <a:xfrm>
              <a:off x="-196" y="3265"/>
              <a:ext cx="90" cy="9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Oval 69"/>
            <p:cNvSpPr>
              <a:spLocks noChangeArrowheads="1"/>
            </p:cNvSpPr>
            <p:nvPr userDrawn="1"/>
          </p:nvSpPr>
          <p:spPr bwMode="auto">
            <a:xfrm>
              <a:off x="-60" y="3438"/>
              <a:ext cx="182" cy="18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70"/>
            <p:cNvSpPr>
              <a:spLocks noChangeShapeType="1"/>
            </p:cNvSpPr>
            <p:nvPr userDrawn="1"/>
          </p:nvSpPr>
          <p:spPr bwMode="auto">
            <a:xfrm flipH="1">
              <a:off x="567" y="3521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71"/>
            <p:cNvSpPr>
              <a:spLocks noChangeShapeType="1"/>
            </p:cNvSpPr>
            <p:nvPr userDrawn="1"/>
          </p:nvSpPr>
          <p:spPr bwMode="auto">
            <a:xfrm flipH="1">
              <a:off x="-106" y="3310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72"/>
            <p:cNvSpPr>
              <a:spLocks noChangeShapeType="1"/>
            </p:cNvSpPr>
            <p:nvPr userDrawn="1"/>
          </p:nvSpPr>
          <p:spPr bwMode="auto">
            <a:xfrm>
              <a:off x="347" y="3302"/>
              <a:ext cx="226" cy="22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Line 73"/>
            <p:cNvSpPr>
              <a:spLocks noChangeShapeType="1"/>
            </p:cNvSpPr>
            <p:nvPr userDrawn="1"/>
          </p:nvSpPr>
          <p:spPr bwMode="auto">
            <a:xfrm flipH="1">
              <a:off x="340" y="3249"/>
              <a:ext cx="273" cy="27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Line 74"/>
            <p:cNvSpPr>
              <a:spLocks noChangeShapeType="1"/>
            </p:cNvSpPr>
            <p:nvPr userDrawn="1"/>
          </p:nvSpPr>
          <p:spPr bwMode="auto">
            <a:xfrm>
              <a:off x="0" y="3521"/>
              <a:ext cx="34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Line 75"/>
            <p:cNvSpPr>
              <a:spLocks noChangeShapeType="1"/>
            </p:cNvSpPr>
            <p:nvPr userDrawn="1"/>
          </p:nvSpPr>
          <p:spPr bwMode="auto">
            <a:xfrm>
              <a:off x="340" y="3521"/>
              <a:ext cx="0" cy="40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Line 76"/>
            <p:cNvSpPr>
              <a:spLocks noChangeShapeType="1"/>
            </p:cNvSpPr>
            <p:nvPr userDrawn="1"/>
          </p:nvSpPr>
          <p:spPr bwMode="auto">
            <a:xfrm flipH="1">
              <a:off x="340" y="3686"/>
              <a:ext cx="40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6" name="Picture 105" descr="圖片1"/>
          <p:cNvPicPr>
            <a:picLocks noChangeAspect="1" noChangeArrowheads="1"/>
          </p:cNvPicPr>
          <p:nvPr userDrawn="1"/>
        </p:nvPicPr>
        <p:blipFill>
          <a:blip r:embed="rId3" cstate="print"/>
          <a:srcRect t="8401" r="15596" b="24275"/>
          <a:stretch>
            <a:fillRect/>
          </a:stretch>
        </p:blipFill>
        <p:spPr bwMode="auto">
          <a:xfrm>
            <a:off x="5303838" y="0"/>
            <a:ext cx="384016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6" descr="圖片1"/>
          <p:cNvPicPr>
            <a:picLocks noChangeAspect="1" noChangeArrowheads="1"/>
          </p:cNvPicPr>
          <p:nvPr userDrawn="1"/>
        </p:nvPicPr>
        <p:blipFill>
          <a:blip r:embed="rId4" cstate="print"/>
          <a:srcRect t="28891" r="21906"/>
          <a:stretch>
            <a:fillRect/>
          </a:stretch>
        </p:blipFill>
        <p:spPr bwMode="auto">
          <a:xfrm>
            <a:off x="6659563" y="5084763"/>
            <a:ext cx="2484437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7" descr="圖片2"/>
          <p:cNvPicPr>
            <a:picLocks noChangeAspect="1" noChangeArrowheads="1"/>
          </p:cNvPicPr>
          <p:nvPr userDrawn="1"/>
        </p:nvPicPr>
        <p:blipFill>
          <a:blip r:embed="rId5" cstate="print"/>
          <a:srcRect l="14632"/>
          <a:stretch>
            <a:fillRect/>
          </a:stretch>
        </p:blipFill>
        <p:spPr bwMode="auto">
          <a:xfrm>
            <a:off x="0" y="4979988"/>
            <a:ext cx="18430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8" descr="圖片2"/>
          <p:cNvPicPr>
            <a:picLocks noChangeAspect="1" noChangeArrowheads="1"/>
          </p:cNvPicPr>
          <p:nvPr userDrawn="1"/>
        </p:nvPicPr>
        <p:blipFill>
          <a:blip r:embed="rId5" cstate="print"/>
          <a:srcRect b="21786"/>
          <a:stretch>
            <a:fillRect/>
          </a:stretch>
        </p:blipFill>
        <p:spPr bwMode="auto">
          <a:xfrm>
            <a:off x="1044575" y="5940425"/>
            <a:ext cx="19431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38412-9751-404C-93EF-BC1A0089C28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5738" y="188913"/>
            <a:ext cx="1998662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3588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7D25-4FF0-4A08-A62E-FC992996E8B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6549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049DA-1715-4332-8288-49BA63C99CE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913"/>
            <a:ext cx="8352928" cy="914400"/>
          </a:xfrm>
        </p:spPr>
        <p:txBody>
          <a:bodyPr/>
          <a:lstStyle>
            <a:lvl1pPr>
              <a:defRPr sz="3600" b="1" i="0" baseline="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>
              <a:defRPr/>
            </a:pPr>
            <a:fld id="{9042F249-9FA7-4276-9856-EF4B9CBF37F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6D91-6C99-4244-940E-CFEA83FF3AB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DF24-2E45-4E15-A092-915C8059161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5561A-EF35-4F10-A947-9F83BB7BD27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288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zh-TW" altLang="en-US"/>
              <a:t>M.-S. Chen</a:t>
            </a:r>
            <a:endParaRPr lang="en-US" altLang="zh-TW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5801-0A42-4FEA-8589-B312E9037FB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288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zh-TW" altLang="en-US"/>
              <a:t>M.-S. Chen</a:t>
            </a:r>
            <a:endParaRPr lang="en-US" altLang="zh-TW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79A9-8D95-469F-8616-C69CC7172EE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6B7D3-132B-4048-AF8F-90652DB37BE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530E-F2EC-44C5-B55D-C53452E1304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Line 4"/>
          <p:cNvSpPr>
            <a:spLocks noChangeShapeType="1"/>
          </p:cNvSpPr>
          <p:nvPr/>
        </p:nvSpPr>
        <p:spPr bwMode="auto">
          <a:xfrm>
            <a:off x="0" y="1192213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654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 第二層</a:t>
            </a:r>
          </a:p>
          <a:p>
            <a:pPr lvl="2"/>
            <a:r>
              <a:rPr lang="zh-TW" altLang="en-US"/>
              <a:t>  第三層</a:t>
            </a:r>
          </a:p>
          <a:p>
            <a:pPr lvl="3"/>
            <a:r>
              <a:rPr lang="zh-TW" altLang="en-US"/>
              <a:t>  第四層</a:t>
            </a:r>
          </a:p>
          <a:p>
            <a:pPr lvl="4"/>
            <a:r>
              <a:rPr lang="zh-TW" altLang="en-US"/>
              <a:t> 第五層</a:t>
            </a:r>
          </a:p>
        </p:txBody>
      </p:sp>
      <p:sp>
        <p:nvSpPr>
          <p:cNvPr id="3358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cs typeface="+mn-cs"/>
              </a:defRPr>
            </a:lvl1pPr>
          </a:lstStyle>
          <a:p>
            <a:pPr>
              <a:defRPr/>
            </a:pPr>
            <a:fld id="{65A5A272-9677-4201-90B1-1316D8964D3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0" name="Picture 12" descr="C:\Documents and Settings\yuchiaw\Desktop\citi-template-for-Prof.-frank-wan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6223388"/>
            <a:ext cx="8136905" cy="63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75" r:id="rId3"/>
    <p:sldLayoutId id="2147483776" r:id="rId4"/>
    <p:sldLayoutId id="2147483777" r:id="rId5"/>
    <p:sldLayoutId id="2147483785" r:id="rId6"/>
    <p:sldLayoutId id="2147483786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Font typeface="Wingdings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2771800" y="5229200"/>
            <a:ext cx="5940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2400" b="1" dirty="0" err="1" smtClean="0">
                <a:latin typeface="Calibri" pitchFamily="34" charset="0"/>
              </a:rPr>
              <a:t>Ryandhimas</a:t>
            </a:r>
            <a:r>
              <a:rPr lang="en-US" altLang="zh-TW" sz="2400" b="1" dirty="0" smtClean="0">
                <a:latin typeface="Calibri" pitchFamily="34" charset="0"/>
              </a:rPr>
              <a:t> </a:t>
            </a:r>
            <a:r>
              <a:rPr lang="en-US" altLang="zh-TW" sz="2400" b="1" dirty="0" err="1" smtClean="0">
                <a:latin typeface="Calibri" pitchFamily="34" charset="0"/>
              </a:rPr>
              <a:t>Zezario</a:t>
            </a:r>
            <a:endParaRPr lang="en-US" altLang="zh-TW" sz="2400" b="1" dirty="0">
              <a:latin typeface="Calibri" pitchFamily="34" charset="0"/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021263" y="58737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altLang="zh-TW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日付プレースホルダ 3"/>
          <p:cNvSpPr txBox="1">
            <a:spLocks/>
          </p:cNvSpPr>
          <p:nvPr/>
        </p:nvSpPr>
        <p:spPr bwMode="auto">
          <a:xfrm>
            <a:off x="7361237" y="6393135"/>
            <a:ext cx="18192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Arial" charset="0"/>
                <a:ea typeface="新細明體" charset="-120"/>
                <a:cs typeface="Arial" charset="0"/>
              </a:defRPr>
            </a:lvl9pPr>
          </a:lstStyle>
          <a:p>
            <a:endParaRPr lang="en-US" altLang="ja-JP" sz="1400" b="1" dirty="0">
              <a:solidFill>
                <a:schemeClr val="accent6"/>
              </a:solidFill>
              <a:latin typeface="Calibri" pitchFamily="34" charset="0"/>
              <a:ea typeface="HGP創英角ｺﾞｼｯｸUB" pitchFamily="50" charset="-128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3563888" y="2996952"/>
            <a:ext cx="5380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Incorporating Embedding Feature for Speech Enhancement</a:t>
            </a:r>
            <a:endParaRPr lang="zh-TW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53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159" y="4830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Conclusion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55159" y="921219"/>
            <a:ext cx="8892480" cy="5256584"/>
          </a:xfrm>
        </p:spPr>
        <p:txBody>
          <a:bodyPr/>
          <a:lstStyle/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Embedding Feature has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shown notable performance to perform Few-shot learning mechanism</a:t>
            </a:r>
            <a:r>
              <a:rPr lang="en-US" altLang="zh-TW" sz="2400" dirty="0" smtClean="0">
                <a:solidFill>
                  <a:srgbClr val="0070C0"/>
                </a:solidFill>
              </a:rPr>
              <a:t>, where Quality-Net has shown an ability to extract notable feature representation. </a:t>
            </a:r>
          </a:p>
          <a:p>
            <a:pPr marL="457200" lvl="1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Experimental results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indicate comparable and even better performance</a:t>
            </a:r>
            <a:r>
              <a:rPr lang="en-US" altLang="zh-TW" sz="2400" dirty="0" smtClean="0">
                <a:solidFill>
                  <a:srgbClr val="0070C0"/>
                </a:solidFill>
              </a:rPr>
              <a:t> compare to baseline system in both of seen and unseen stationary and non-stationary noise environments in term of PESQ and STOI objective evaluation metrics.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2492896"/>
            <a:ext cx="2016224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Thank You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93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159" y="4830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What is Embedding?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55159" y="921219"/>
            <a:ext cx="8892480" cy="5256584"/>
          </a:xfrm>
        </p:spPr>
        <p:txBody>
          <a:bodyPr/>
          <a:lstStyle/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Embedding Feature is basically the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output of hidden layer</a:t>
            </a:r>
            <a:r>
              <a:rPr lang="en-US" altLang="zh-TW" sz="2400" dirty="0" smtClean="0">
                <a:solidFill>
                  <a:srgbClr val="0070C0"/>
                </a:solidFill>
              </a:rPr>
              <a:t>. </a:t>
            </a:r>
          </a:p>
          <a:p>
            <a:pPr lvl="1"/>
            <a:endParaRPr lang="en-US" altLang="zh-TW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Where the goal </a:t>
            </a:r>
            <a:r>
              <a:rPr lang="en-US" altLang="zh-TW" sz="2400" dirty="0">
                <a:solidFill>
                  <a:srgbClr val="0070C0"/>
                </a:solidFill>
              </a:rPr>
              <a:t>of </a:t>
            </a:r>
            <a:r>
              <a:rPr lang="en-US" altLang="zh-TW" sz="2400" dirty="0" smtClean="0">
                <a:solidFill>
                  <a:srgbClr val="0070C0"/>
                </a:solidFill>
              </a:rPr>
              <a:t>embedding features or hidden </a:t>
            </a:r>
            <a:r>
              <a:rPr lang="en-US" altLang="zh-TW" sz="2400" dirty="0">
                <a:solidFill>
                  <a:srgbClr val="0070C0"/>
                </a:solidFill>
              </a:rPr>
              <a:t>representations is to </a:t>
            </a:r>
            <a:r>
              <a:rPr lang="en-US" altLang="zh-TW" sz="2400" b="1" dirty="0">
                <a:solidFill>
                  <a:srgbClr val="0070C0"/>
                </a:solidFill>
              </a:rPr>
              <a:t>teach the algorithm to do it’s own feature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engineering</a:t>
            </a:r>
            <a:r>
              <a:rPr lang="en-US" altLang="zh-TW" sz="2400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zh-TW" sz="24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Therefore, by training a model in specific task,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useful context of hidden layer representation can be generated.</a:t>
            </a:r>
          </a:p>
          <a:p>
            <a:pPr lvl="1"/>
            <a:endParaRPr lang="en-US" altLang="zh-TW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159" y="4830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What is Embedding?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55159" y="921219"/>
            <a:ext cx="8892480" cy="5256584"/>
          </a:xfrm>
        </p:spPr>
        <p:txBody>
          <a:bodyPr/>
          <a:lstStyle/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For example, a model is trained to recognition speaker ID. Thus,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information related to speaker ID may be obtained </a:t>
            </a:r>
            <a:r>
              <a:rPr lang="en-US" altLang="zh-TW" sz="2400" dirty="0" smtClean="0">
                <a:solidFill>
                  <a:srgbClr val="0070C0"/>
                </a:solidFill>
              </a:rPr>
              <a:t>during extracting hidden layer.  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In [1], the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embedding feature of speaker ID is extracted and injected</a:t>
            </a:r>
            <a:r>
              <a:rPr lang="en-US" altLang="zh-TW" sz="2400" dirty="0" smtClean="0">
                <a:solidFill>
                  <a:srgbClr val="0070C0"/>
                </a:solidFill>
              </a:rPr>
              <a:t> to robust the performances of speech enhancement. </a:t>
            </a:r>
          </a:p>
          <a:p>
            <a:pPr lvl="1"/>
            <a:endParaRPr lang="en-US" altLang="zh-TW" sz="240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039" y="5808471"/>
            <a:ext cx="876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[1] F</a:t>
            </a:r>
            <a:r>
              <a:rPr lang="en-US" sz="900" dirty="0"/>
              <a:t>.-K. Chuang, S.-S. Wang, J.-w. Hung, Y. </a:t>
            </a:r>
            <a:r>
              <a:rPr lang="en-US" sz="900" dirty="0" err="1"/>
              <a:t>Tsao</a:t>
            </a:r>
            <a:r>
              <a:rPr lang="en-US" sz="900" dirty="0"/>
              <a:t>, and S.-H. Fang, "Speaker-aware Deep </a:t>
            </a:r>
            <a:r>
              <a:rPr lang="en-US" sz="900" dirty="0" err="1"/>
              <a:t>Denoising</a:t>
            </a:r>
            <a:r>
              <a:rPr lang="en-US" sz="900" dirty="0"/>
              <a:t> </a:t>
            </a:r>
            <a:r>
              <a:rPr lang="en-US" sz="900" dirty="0" err="1"/>
              <a:t>Autoencoder</a:t>
            </a:r>
            <a:r>
              <a:rPr lang="en-US" sz="900" dirty="0"/>
              <a:t> with Embedded Speaker Identity for Speech Enhancement," </a:t>
            </a:r>
            <a:r>
              <a:rPr lang="en-US" sz="900" dirty="0" err="1"/>
              <a:t>Interspeech</a:t>
            </a:r>
            <a:r>
              <a:rPr lang="en-US" sz="900" dirty="0"/>
              <a:t> 2019, September 2019. </a:t>
            </a:r>
          </a:p>
        </p:txBody>
      </p:sp>
    </p:spTree>
    <p:extLst>
      <p:ext uri="{BB962C8B-B14F-4D97-AF65-F5344CB8AC3E}">
        <p14:creationId xmlns:p14="http://schemas.microsoft.com/office/powerpoint/2010/main" val="9363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159" y="4830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What is Embedding?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3" name="Rectangle 2"/>
          <p:cNvSpPr/>
          <p:nvPr/>
        </p:nvSpPr>
        <p:spPr>
          <a:xfrm>
            <a:off x="218039" y="5808471"/>
            <a:ext cx="876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[1] F</a:t>
            </a:r>
            <a:r>
              <a:rPr lang="en-US" sz="900" dirty="0"/>
              <a:t>.-K. Chuang, S.-S. Wang, J.-w. Hung, Y. </a:t>
            </a:r>
            <a:r>
              <a:rPr lang="en-US" sz="900" dirty="0" err="1"/>
              <a:t>Tsao</a:t>
            </a:r>
            <a:r>
              <a:rPr lang="en-US" sz="900" dirty="0"/>
              <a:t>, and S.-H. Fang, "Speaker-aware Deep </a:t>
            </a:r>
            <a:r>
              <a:rPr lang="en-US" sz="900" dirty="0" err="1"/>
              <a:t>Denoising</a:t>
            </a:r>
            <a:r>
              <a:rPr lang="en-US" sz="900" dirty="0"/>
              <a:t> </a:t>
            </a:r>
            <a:r>
              <a:rPr lang="en-US" sz="900" dirty="0" err="1"/>
              <a:t>Autoencoder</a:t>
            </a:r>
            <a:r>
              <a:rPr lang="en-US" sz="900" dirty="0"/>
              <a:t> with Embedded Speaker Identity for Speech Enhancement," </a:t>
            </a:r>
            <a:r>
              <a:rPr lang="en-US" sz="900" dirty="0" err="1"/>
              <a:t>Interspeech</a:t>
            </a:r>
            <a:r>
              <a:rPr lang="en-US" sz="900" dirty="0"/>
              <a:t> 2019, September 2019.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50" y="919230"/>
            <a:ext cx="4177306" cy="223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542" y="3462631"/>
            <a:ext cx="3871714" cy="2047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952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26" y="-3444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Proposed Method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30" name="內容版面配置區 2"/>
          <p:cNvSpPr>
            <a:spLocks noGrp="1"/>
          </p:cNvSpPr>
          <p:nvPr>
            <p:ph idx="1"/>
          </p:nvPr>
        </p:nvSpPr>
        <p:spPr>
          <a:xfrm>
            <a:off x="155159" y="921219"/>
            <a:ext cx="8892480" cy="5256584"/>
          </a:xfrm>
        </p:spPr>
        <p:txBody>
          <a:bodyPr/>
          <a:lstStyle/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In our work, we aim to introduce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few shot learning by taking the advantages of embedding features</a:t>
            </a:r>
            <a:r>
              <a:rPr lang="en-US" altLang="zh-TW" sz="2400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In detail, we will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extract hidden layer representations of Quality-Net,</a:t>
            </a:r>
            <a:r>
              <a:rPr lang="en-US" altLang="zh-TW" sz="2400" dirty="0" smtClean="0">
                <a:solidFill>
                  <a:srgbClr val="0070C0"/>
                </a:solidFill>
              </a:rPr>
              <a:t> considering in some of particular dataset noise information may not be always available. 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smtClean="0">
                <a:solidFill>
                  <a:srgbClr val="0070C0"/>
                </a:solidFill>
              </a:rPr>
              <a:t>Moreover,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a clean reference is mostly available</a:t>
            </a:r>
            <a:r>
              <a:rPr lang="en-US" altLang="zh-TW" sz="2400" dirty="0" smtClean="0">
                <a:solidFill>
                  <a:srgbClr val="0070C0"/>
                </a:solidFill>
              </a:rPr>
              <a:t> and thus it allows us to train Quality-Net. </a:t>
            </a:r>
          </a:p>
        </p:txBody>
      </p:sp>
    </p:spTree>
    <p:extLst>
      <p:ext uri="{BB962C8B-B14F-4D97-AF65-F5344CB8AC3E}">
        <p14:creationId xmlns:p14="http://schemas.microsoft.com/office/powerpoint/2010/main" val="21701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26" y="-3444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Proposed Method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TextBox 4"/>
          <p:cNvSpPr txBox="1"/>
          <p:nvPr/>
        </p:nvSpPr>
        <p:spPr>
          <a:xfrm>
            <a:off x="328085" y="751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Quality-Net</a:t>
            </a:r>
            <a:endParaRPr lang="en-US" dirty="0"/>
          </a:p>
        </p:txBody>
      </p:sp>
      <p:sp>
        <p:nvSpPr>
          <p:cNvPr id="129" name="Can 128"/>
          <p:cNvSpPr/>
          <p:nvPr/>
        </p:nvSpPr>
        <p:spPr bwMode="auto">
          <a:xfrm>
            <a:off x="328085" y="1988987"/>
            <a:ext cx="792088" cy="5760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Noisy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1744154" y="2279170"/>
            <a:ext cx="1080120" cy="17345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Can 130"/>
          <p:cNvSpPr/>
          <p:nvPr/>
        </p:nvSpPr>
        <p:spPr bwMode="auto">
          <a:xfrm>
            <a:off x="338196" y="3720835"/>
            <a:ext cx="792088" cy="5760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Clean</a:t>
            </a:r>
          </a:p>
        </p:txBody>
      </p:sp>
      <p:cxnSp>
        <p:nvCxnSpPr>
          <p:cNvPr id="132" name="Elbow Connector 131"/>
          <p:cNvCxnSpPr>
            <a:stCxn id="129" idx="4"/>
            <a:endCxn id="130" idx="1"/>
          </p:cNvCxnSpPr>
          <p:nvPr/>
        </p:nvCxnSpPr>
        <p:spPr bwMode="auto">
          <a:xfrm>
            <a:off x="1120173" y="2277019"/>
            <a:ext cx="623981" cy="869426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31" idx="4"/>
            <a:endCxn id="130" idx="1"/>
          </p:cNvCxnSpPr>
          <p:nvPr/>
        </p:nvCxnSpPr>
        <p:spPr bwMode="auto">
          <a:xfrm flipV="1">
            <a:off x="1130284" y="3146445"/>
            <a:ext cx="613870" cy="86242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 bwMode="auto">
          <a:xfrm>
            <a:off x="3318410" y="228073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3318410" y="2965123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318410" y="3631011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4037272" y="2280730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4037272" y="2965123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4037272" y="3631011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40" name="Straight Arrow Connector 139"/>
          <p:cNvCxnSpPr>
            <a:endCxn id="134" idx="0"/>
          </p:cNvCxnSpPr>
          <p:nvPr/>
        </p:nvCxnSpPr>
        <p:spPr bwMode="auto">
          <a:xfrm>
            <a:off x="3498430" y="2023851"/>
            <a:ext cx="0" cy="2568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4" idx="4"/>
            <a:endCxn id="135" idx="0"/>
          </p:cNvCxnSpPr>
          <p:nvPr/>
        </p:nvCxnSpPr>
        <p:spPr bwMode="auto">
          <a:xfrm>
            <a:off x="3498430" y="2640770"/>
            <a:ext cx="0" cy="3243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5" idx="4"/>
            <a:endCxn id="136" idx="0"/>
          </p:cNvCxnSpPr>
          <p:nvPr/>
        </p:nvCxnSpPr>
        <p:spPr bwMode="auto">
          <a:xfrm>
            <a:off x="3498430" y="3325163"/>
            <a:ext cx="0" cy="305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6" idx="4"/>
          </p:cNvCxnSpPr>
          <p:nvPr/>
        </p:nvCxnSpPr>
        <p:spPr bwMode="auto">
          <a:xfrm>
            <a:off x="3498430" y="3991051"/>
            <a:ext cx="0" cy="2905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099514" y="1613985"/>
            <a:ext cx="71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84758" y="1605469"/>
            <a:ext cx="865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Arrow Connector 145"/>
          <p:cNvCxnSpPr>
            <a:stCxn id="139" idx="0"/>
            <a:endCxn id="138" idx="4"/>
          </p:cNvCxnSpPr>
          <p:nvPr/>
        </p:nvCxnSpPr>
        <p:spPr bwMode="auto">
          <a:xfrm flipV="1">
            <a:off x="4217292" y="3325163"/>
            <a:ext cx="0" cy="305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8" idx="0"/>
            <a:endCxn id="137" idx="4"/>
          </p:cNvCxnSpPr>
          <p:nvPr/>
        </p:nvCxnSpPr>
        <p:spPr bwMode="auto">
          <a:xfrm flipV="1">
            <a:off x="4217292" y="2640770"/>
            <a:ext cx="0" cy="3243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7" idx="0"/>
            <a:endCxn id="145" idx="2"/>
          </p:cNvCxnSpPr>
          <p:nvPr/>
        </p:nvCxnSpPr>
        <p:spPr bwMode="auto">
          <a:xfrm flipV="1">
            <a:off x="4217292" y="2036356"/>
            <a:ext cx="0" cy="2443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9" idx="4"/>
          </p:cNvCxnSpPr>
          <p:nvPr/>
        </p:nvCxnSpPr>
        <p:spPr bwMode="auto">
          <a:xfrm flipV="1">
            <a:off x="4217292" y="3991051"/>
            <a:ext cx="0" cy="305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/>
              <p:cNvSpPr/>
              <p:nvPr/>
            </p:nvSpPr>
            <p:spPr bwMode="auto">
              <a:xfrm>
                <a:off x="4829110" y="2281082"/>
                <a:ext cx="522428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h</m:t>
                          </m:r>
                        </m:e>
                        <m:sub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mc:Choice>
        <mc:Fallback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9110" y="2281082"/>
                <a:ext cx="522428" cy="360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/>
              <p:cNvSpPr/>
              <p:nvPr/>
            </p:nvSpPr>
            <p:spPr bwMode="auto">
              <a:xfrm>
                <a:off x="4808888" y="2963791"/>
                <a:ext cx="542650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h</m:t>
                          </m:r>
                        </m:e>
                        <m:sub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mc:Choice>
        <mc:Fallback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8888" y="2963791"/>
                <a:ext cx="542650" cy="360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/>
              <p:cNvSpPr/>
              <p:nvPr/>
            </p:nvSpPr>
            <p:spPr bwMode="auto">
              <a:xfrm>
                <a:off x="4808887" y="3631011"/>
                <a:ext cx="542651" cy="36004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h</m:t>
                          </m:r>
                        </m:e>
                        <m:sub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𝑇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(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𝑢</m:t>
                          </m:r>
                          <m:r>
                            <a:rPr kumimoji="1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mc:Choice>
        <mc:Fallback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8887" y="3631011"/>
                <a:ext cx="542651" cy="360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Freeform 152"/>
          <p:cNvSpPr/>
          <p:nvPr/>
        </p:nvSpPr>
        <p:spPr bwMode="auto">
          <a:xfrm>
            <a:off x="2824274" y="2116704"/>
            <a:ext cx="1072864" cy="320631"/>
          </a:xfrm>
          <a:custGeom>
            <a:avLst/>
            <a:gdLst>
              <a:gd name="connsiteX0" fmla="*/ 0 w 814647"/>
              <a:gd name="connsiteY0" fmla="*/ 307571 h 307571"/>
              <a:gd name="connsiteX1" fmla="*/ 814647 w 814647"/>
              <a:gd name="connsiteY1" fmla="*/ 0 h 307571"/>
              <a:gd name="connsiteX2" fmla="*/ 814647 w 814647"/>
              <a:gd name="connsiteY2" fmla="*/ 0 h 307571"/>
              <a:gd name="connsiteX0" fmla="*/ 0 w 814647"/>
              <a:gd name="connsiteY0" fmla="*/ 308673 h 308673"/>
              <a:gd name="connsiteX1" fmla="*/ 814647 w 814647"/>
              <a:gd name="connsiteY1" fmla="*/ 1102 h 308673"/>
              <a:gd name="connsiteX2" fmla="*/ 814647 w 814647"/>
              <a:gd name="connsiteY2" fmla="*/ 1102 h 308673"/>
              <a:gd name="connsiteX0" fmla="*/ 0 w 814647"/>
              <a:gd name="connsiteY0" fmla="*/ 308965 h 308965"/>
              <a:gd name="connsiteX1" fmla="*/ 814647 w 814647"/>
              <a:gd name="connsiteY1" fmla="*/ 1394 h 308965"/>
              <a:gd name="connsiteX2" fmla="*/ 814647 w 814647"/>
              <a:gd name="connsiteY2" fmla="*/ 1394 h 308965"/>
              <a:gd name="connsiteX0" fmla="*/ 0 w 814647"/>
              <a:gd name="connsiteY0" fmla="*/ 894146 h 894146"/>
              <a:gd name="connsiteX1" fmla="*/ 814647 w 814647"/>
              <a:gd name="connsiteY1" fmla="*/ 586575 h 894146"/>
              <a:gd name="connsiteX2" fmla="*/ 814647 w 814647"/>
              <a:gd name="connsiteY2" fmla="*/ 586575 h 894146"/>
              <a:gd name="connsiteX0" fmla="*/ 0 w 814647"/>
              <a:gd name="connsiteY0" fmla="*/ 938843 h 938843"/>
              <a:gd name="connsiteX1" fmla="*/ 814647 w 814647"/>
              <a:gd name="connsiteY1" fmla="*/ 631272 h 938843"/>
              <a:gd name="connsiteX2" fmla="*/ 814647 w 814647"/>
              <a:gd name="connsiteY2" fmla="*/ 631272 h 938843"/>
              <a:gd name="connsiteX0" fmla="*/ 0 w 814647"/>
              <a:gd name="connsiteY0" fmla="*/ 906760 h 906760"/>
              <a:gd name="connsiteX1" fmla="*/ 814647 w 814647"/>
              <a:gd name="connsiteY1" fmla="*/ 599189 h 906760"/>
              <a:gd name="connsiteX2" fmla="*/ 814647 w 814647"/>
              <a:gd name="connsiteY2" fmla="*/ 599189 h 906760"/>
              <a:gd name="connsiteX0" fmla="*/ 0 w 814647"/>
              <a:gd name="connsiteY0" fmla="*/ 928241 h 928241"/>
              <a:gd name="connsiteX1" fmla="*/ 814647 w 814647"/>
              <a:gd name="connsiteY1" fmla="*/ 620670 h 928241"/>
              <a:gd name="connsiteX2" fmla="*/ 814647 w 814647"/>
              <a:gd name="connsiteY2" fmla="*/ 620670 h 92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647" h="928241">
                <a:moveTo>
                  <a:pt x="0" y="928241"/>
                </a:moveTo>
                <a:cubicBezTo>
                  <a:pt x="111578" y="461823"/>
                  <a:pt x="492698" y="-721634"/>
                  <a:pt x="814647" y="620670"/>
                </a:cubicBezTo>
                <a:lnTo>
                  <a:pt x="814647" y="62067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4" name="Freeform 153"/>
          <p:cNvSpPr/>
          <p:nvPr/>
        </p:nvSpPr>
        <p:spPr bwMode="auto">
          <a:xfrm>
            <a:off x="2824274" y="2753471"/>
            <a:ext cx="1099913" cy="320631"/>
          </a:xfrm>
          <a:custGeom>
            <a:avLst/>
            <a:gdLst>
              <a:gd name="connsiteX0" fmla="*/ 0 w 814647"/>
              <a:gd name="connsiteY0" fmla="*/ 307571 h 307571"/>
              <a:gd name="connsiteX1" fmla="*/ 814647 w 814647"/>
              <a:gd name="connsiteY1" fmla="*/ 0 h 307571"/>
              <a:gd name="connsiteX2" fmla="*/ 814647 w 814647"/>
              <a:gd name="connsiteY2" fmla="*/ 0 h 307571"/>
              <a:gd name="connsiteX0" fmla="*/ 0 w 814647"/>
              <a:gd name="connsiteY0" fmla="*/ 308673 h 308673"/>
              <a:gd name="connsiteX1" fmla="*/ 814647 w 814647"/>
              <a:gd name="connsiteY1" fmla="*/ 1102 h 308673"/>
              <a:gd name="connsiteX2" fmla="*/ 814647 w 814647"/>
              <a:gd name="connsiteY2" fmla="*/ 1102 h 308673"/>
              <a:gd name="connsiteX0" fmla="*/ 0 w 814647"/>
              <a:gd name="connsiteY0" fmla="*/ 308965 h 308965"/>
              <a:gd name="connsiteX1" fmla="*/ 814647 w 814647"/>
              <a:gd name="connsiteY1" fmla="*/ 1394 h 308965"/>
              <a:gd name="connsiteX2" fmla="*/ 814647 w 814647"/>
              <a:gd name="connsiteY2" fmla="*/ 1394 h 308965"/>
              <a:gd name="connsiteX0" fmla="*/ 0 w 814647"/>
              <a:gd name="connsiteY0" fmla="*/ 894146 h 894146"/>
              <a:gd name="connsiteX1" fmla="*/ 814647 w 814647"/>
              <a:gd name="connsiteY1" fmla="*/ 586575 h 894146"/>
              <a:gd name="connsiteX2" fmla="*/ 814647 w 814647"/>
              <a:gd name="connsiteY2" fmla="*/ 586575 h 894146"/>
              <a:gd name="connsiteX0" fmla="*/ 0 w 814647"/>
              <a:gd name="connsiteY0" fmla="*/ 938843 h 938843"/>
              <a:gd name="connsiteX1" fmla="*/ 814647 w 814647"/>
              <a:gd name="connsiteY1" fmla="*/ 631272 h 938843"/>
              <a:gd name="connsiteX2" fmla="*/ 814647 w 814647"/>
              <a:gd name="connsiteY2" fmla="*/ 631272 h 938843"/>
              <a:gd name="connsiteX0" fmla="*/ 0 w 814647"/>
              <a:gd name="connsiteY0" fmla="*/ 906760 h 906760"/>
              <a:gd name="connsiteX1" fmla="*/ 814647 w 814647"/>
              <a:gd name="connsiteY1" fmla="*/ 599189 h 906760"/>
              <a:gd name="connsiteX2" fmla="*/ 814647 w 814647"/>
              <a:gd name="connsiteY2" fmla="*/ 599189 h 906760"/>
              <a:gd name="connsiteX0" fmla="*/ 0 w 814647"/>
              <a:gd name="connsiteY0" fmla="*/ 928241 h 928241"/>
              <a:gd name="connsiteX1" fmla="*/ 814647 w 814647"/>
              <a:gd name="connsiteY1" fmla="*/ 620670 h 928241"/>
              <a:gd name="connsiteX2" fmla="*/ 814647 w 814647"/>
              <a:gd name="connsiteY2" fmla="*/ 620670 h 92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647" h="928241">
                <a:moveTo>
                  <a:pt x="0" y="928241"/>
                </a:moveTo>
                <a:cubicBezTo>
                  <a:pt x="111578" y="461823"/>
                  <a:pt x="492698" y="-721634"/>
                  <a:pt x="814647" y="620670"/>
                </a:cubicBezTo>
                <a:lnTo>
                  <a:pt x="814647" y="62067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5" name="Freeform 154"/>
          <p:cNvSpPr/>
          <p:nvPr/>
        </p:nvSpPr>
        <p:spPr bwMode="auto">
          <a:xfrm>
            <a:off x="2824274" y="3434557"/>
            <a:ext cx="1094603" cy="320631"/>
          </a:xfrm>
          <a:custGeom>
            <a:avLst/>
            <a:gdLst>
              <a:gd name="connsiteX0" fmla="*/ 0 w 814647"/>
              <a:gd name="connsiteY0" fmla="*/ 307571 h 307571"/>
              <a:gd name="connsiteX1" fmla="*/ 814647 w 814647"/>
              <a:gd name="connsiteY1" fmla="*/ 0 h 307571"/>
              <a:gd name="connsiteX2" fmla="*/ 814647 w 814647"/>
              <a:gd name="connsiteY2" fmla="*/ 0 h 307571"/>
              <a:gd name="connsiteX0" fmla="*/ 0 w 814647"/>
              <a:gd name="connsiteY0" fmla="*/ 308673 h 308673"/>
              <a:gd name="connsiteX1" fmla="*/ 814647 w 814647"/>
              <a:gd name="connsiteY1" fmla="*/ 1102 h 308673"/>
              <a:gd name="connsiteX2" fmla="*/ 814647 w 814647"/>
              <a:gd name="connsiteY2" fmla="*/ 1102 h 308673"/>
              <a:gd name="connsiteX0" fmla="*/ 0 w 814647"/>
              <a:gd name="connsiteY0" fmla="*/ 308965 h 308965"/>
              <a:gd name="connsiteX1" fmla="*/ 814647 w 814647"/>
              <a:gd name="connsiteY1" fmla="*/ 1394 h 308965"/>
              <a:gd name="connsiteX2" fmla="*/ 814647 w 814647"/>
              <a:gd name="connsiteY2" fmla="*/ 1394 h 308965"/>
              <a:gd name="connsiteX0" fmla="*/ 0 w 814647"/>
              <a:gd name="connsiteY0" fmla="*/ 894146 h 894146"/>
              <a:gd name="connsiteX1" fmla="*/ 814647 w 814647"/>
              <a:gd name="connsiteY1" fmla="*/ 586575 h 894146"/>
              <a:gd name="connsiteX2" fmla="*/ 814647 w 814647"/>
              <a:gd name="connsiteY2" fmla="*/ 586575 h 894146"/>
              <a:gd name="connsiteX0" fmla="*/ 0 w 814647"/>
              <a:gd name="connsiteY0" fmla="*/ 938843 h 938843"/>
              <a:gd name="connsiteX1" fmla="*/ 814647 w 814647"/>
              <a:gd name="connsiteY1" fmla="*/ 631272 h 938843"/>
              <a:gd name="connsiteX2" fmla="*/ 814647 w 814647"/>
              <a:gd name="connsiteY2" fmla="*/ 631272 h 938843"/>
              <a:gd name="connsiteX0" fmla="*/ 0 w 814647"/>
              <a:gd name="connsiteY0" fmla="*/ 906760 h 906760"/>
              <a:gd name="connsiteX1" fmla="*/ 814647 w 814647"/>
              <a:gd name="connsiteY1" fmla="*/ 599189 h 906760"/>
              <a:gd name="connsiteX2" fmla="*/ 814647 w 814647"/>
              <a:gd name="connsiteY2" fmla="*/ 599189 h 906760"/>
              <a:gd name="connsiteX0" fmla="*/ 0 w 814647"/>
              <a:gd name="connsiteY0" fmla="*/ 928241 h 928241"/>
              <a:gd name="connsiteX1" fmla="*/ 814647 w 814647"/>
              <a:gd name="connsiteY1" fmla="*/ 620670 h 928241"/>
              <a:gd name="connsiteX2" fmla="*/ 814647 w 814647"/>
              <a:gd name="connsiteY2" fmla="*/ 620670 h 92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647" h="928241">
                <a:moveTo>
                  <a:pt x="0" y="928241"/>
                </a:moveTo>
                <a:cubicBezTo>
                  <a:pt x="111578" y="461823"/>
                  <a:pt x="492698" y="-721634"/>
                  <a:pt x="814647" y="620670"/>
                </a:cubicBezTo>
                <a:lnTo>
                  <a:pt x="814647" y="62067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6" name="Freeform 155"/>
          <p:cNvSpPr/>
          <p:nvPr/>
        </p:nvSpPr>
        <p:spPr bwMode="auto">
          <a:xfrm flipV="1">
            <a:off x="3662037" y="2525104"/>
            <a:ext cx="1167074" cy="298438"/>
          </a:xfrm>
          <a:custGeom>
            <a:avLst/>
            <a:gdLst>
              <a:gd name="connsiteX0" fmla="*/ 0 w 814647"/>
              <a:gd name="connsiteY0" fmla="*/ 307571 h 307571"/>
              <a:gd name="connsiteX1" fmla="*/ 814647 w 814647"/>
              <a:gd name="connsiteY1" fmla="*/ 0 h 307571"/>
              <a:gd name="connsiteX2" fmla="*/ 814647 w 814647"/>
              <a:gd name="connsiteY2" fmla="*/ 0 h 307571"/>
              <a:gd name="connsiteX0" fmla="*/ 0 w 814647"/>
              <a:gd name="connsiteY0" fmla="*/ 308673 h 308673"/>
              <a:gd name="connsiteX1" fmla="*/ 814647 w 814647"/>
              <a:gd name="connsiteY1" fmla="*/ 1102 h 308673"/>
              <a:gd name="connsiteX2" fmla="*/ 814647 w 814647"/>
              <a:gd name="connsiteY2" fmla="*/ 1102 h 308673"/>
              <a:gd name="connsiteX0" fmla="*/ 0 w 814647"/>
              <a:gd name="connsiteY0" fmla="*/ 308965 h 308965"/>
              <a:gd name="connsiteX1" fmla="*/ 814647 w 814647"/>
              <a:gd name="connsiteY1" fmla="*/ 1394 h 308965"/>
              <a:gd name="connsiteX2" fmla="*/ 814647 w 814647"/>
              <a:gd name="connsiteY2" fmla="*/ 1394 h 308965"/>
              <a:gd name="connsiteX0" fmla="*/ 0 w 814647"/>
              <a:gd name="connsiteY0" fmla="*/ 894146 h 894146"/>
              <a:gd name="connsiteX1" fmla="*/ 814647 w 814647"/>
              <a:gd name="connsiteY1" fmla="*/ 586575 h 894146"/>
              <a:gd name="connsiteX2" fmla="*/ 814647 w 814647"/>
              <a:gd name="connsiteY2" fmla="*/ 586575 h 894146"/>
              <a:gd name="connsiteX0" fmla="*/ 0 w 814647"/>
              <a:gd name="connsiteY0" fmla="*/ 938843 h 938843"/>
              <a:gd name="connsiteX1" fmla="*/ 814647 w 814647"/>
              <a:gd name="connsiteY1" fmla="*/ 631272 h 938843"/>
              <a:gd name="connsiteX2" fmla="*/ 814647 w 814647"/>
              <a:gd name="connsiteY2" fmla="*/ 631272 h 938843"/>
              <a:gd name="connsiteX0" fmla="*/ 0 w 814647"/>
              <a:gd name="connsiteY0" fmla="*/ 906760 h 906760"/>
              <a:gd name="connsiteX1" fmla="*/ 814647 w 814647"/>
              <a:gd name="connsiteY1" fmla="*/ 599189 h 906760"/>
              <a:gd name="connsiteX2" fmla="*/ 814647 w 814647"/>
              <a:gd name="connsiteY2" fmla="*/ 599189 h 906760"/>
              <a:gd name="connsiteX0" fmla="*/ 0 w 814647"/>
              <a:gd name="connsiteY0" fmla="*/ 928241 h 928241"/>
              <a:gd name="connsiteX1" fmla="*/ 814647 w 814647"/>
              <a:gd name="connsiteY1" fmla="*/ 620670 h 928241"/>
              <a:gd name="connsiteX2" fmla="*/ 814647 w 814647"/>
              <a:gd name="connsiteY2" fmla="*/ 620670 h 928241"/>
              <a:gd name="connsiteX0" fmla="*/ 0 w 814647"/>
              <a:gd name="connsiteY0" fmla="*/ 1045508 h 1045508"/>
              <a:gd name="connsiteX1" fmla="*/ 814647 w 814647"/>
              <a:gd name="connsiteY1" fmla="*/ 737937 h 1045508"/>
              <a:gd name="connsiteX2" fmla="*/ 814647 w 814647"/>
              <a:gd name="connsiteY2" fmla="*/ 737937 h 1045508"/>
              <a:gd name="connsiteX0" fmla="*/ 0 w 788733"/>
              <a:gd name="connsiteY0" fmla="*/ 413428 h 413427"/>
              <a:gd name="connsiteX1" fmla="*/ 788733 w 788733"/>
              <a:gd name="connsiteY1" fmla="*/ 401903 h 413427"/>
              <a:gd name="connsiteX2" fmla="*/ 788733 w 788733"/>
              <a:gd name="connsiteY2" fmla="*/ 401903 h 413427"/>
              <a:gd name="connsiteX0" fmla="*/ 0 w 788733"/>
              <a:gd name="connsiteY0" fmla="*/ 552738 h 552737"/>
              <a:gd name="connsiteX1" fmla="*/ 788733 w 788733"/>
              <a:gd name="connsiteY1" fmla="*/ 541213 h 552737"/>
              <a:gd name="connsiteX2" fmla="*/ 788733 w 788733"/>
              <a:gd name="connsiteY2" fmla="*/ 541213 h 552737"/>
              <a:gd name="connsiteX0" fmla="*/ 0 w 788733"/>
              <a:gd name="connsiteY0" fmla="*/ 625206 h 625205"/>
              <a:gd name="connsiteX1" fmla="*/ 788733 w 788733"/>
              <a:gd name="connsiteY1" fmla="*/ 613681 h 625205"/>
              <a:gd name="connsiteX2" fmla="*/ 788733 w 788733"/>
              <a:gd name="connsiteY2" fmla="*/ 613681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733" h="625205">
                <a:moveTo>
                  <a:pt x="0" y="625206"/>
                </a:moveTo>
                <a:cubicBezTo>
                  <a:pt x="313077" y="-612669"/>
                  <a:pt x="663756" y="319556"/>
                  <a:pt x="788733" y="613681"/>
                </a:cubicBezTo>
                <a:lnTo>
                  <a:pt x="788733" y="61368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7" name="Freeform 156"/>
          <p:cNvSpPr/>
          <p:nvPr/>
        </p:nvSpPr>
        <p:spPr bwMode="auto">
          <a:xfrm flipV="1">
            <a:off x="3678450" y="3214351"/>
            <a:ext cx="1134247" cy="298438"/>
          </a:xfrm>
          <a:custGeom>
            <a:avLst/>
            <a:gdLst>
              <a:gd name="connsiteX0" fmla="*/ 0 w 814647"/>
              <a:gd name="connsiteY0" fmla="*/ 307571 h 307571"/>
              <a:gd name="connsiteX1" fmla="*/ 814647 w 814647"/>
              <a:gd name="connsiteY1" fmla="*/ 0 h 307571"/>
              <a:gd name="connsiteX2" fmla="*/ 814647 w 814647"/>
              <a:gd name="connsiteY2" fmla="*/ 0 h 307571"/>
              <a:gd name="connsiteX0" fmla="*/ 0 w 814647"/>
              <a:gd name="connsiteY0" fmla="*/ 308673 h 308673"/>
              <a:gd name="connsiteX1" fmla="*/ 814647 w 814647"/>
              <a:gd name="connsiteY1" fmla="*/ 1102 h 308673"/>
              <a:gd name="connsiteX2" fmla="*/ 814647 w 814647"/>
              <a:gd name="connsiteY2" fmla="*/ 1102 h 308673"/>
              <a:gd name="connsiteX0" fmla="*/ 0 w 814647"/>
              <a:gd name="connsiteY0" fmla="*/ 308965 h 308965"/>
              <a:gd name="connsiteX1" fmla="*/ 814647 w 814647"/>
              <a:gd name="connsiteY1" fmla="*/ 1394 h 308965"/>
              <a:gd name="connsiteX2" fmla="*/ 814647 w 814647"/>
              <a:gd name="connsiteY2" fmla="*/ 1394 h 308965"/>
              <a:gd name="connsiteX0" fmla="*/ 0 w 814647"/>
              <a:gd name="connsiteY0" fmla="*/ 894146 h 894146"/>
              <a:gd name="connsiteX1" fmla="*/ 814647 w 814647"/>
              <a:gd name="connsiteY1" fmla="*/ 586575 h 894146"/>
              <a:gd name="connsiteX2" fmla="*/ 814647 w 814647"/>
              <a:gd name="connsiteY2" fmla="*/ 586575 h 894146"/>
              <a:gd name="connsiteX0" fmla="*/ 0 w 814647"/>
              <a:gd name="connsiteY0" fmla="*/ 938843 h 938843"/>
              <a:gd name="connsiteX1" fmla="*/ 814647 w 814647"/>
              <a:gd name="connsiteY1" fmla="*/ 631272 h 938843"/>
              <a:gd name="connsiteX2" fmla="*/ 814647 w 814647"/>
              <a:gd name="connsiteY2" fmla="*/ 631272 h 938843"/>
              <a:gd name="connsiteX0" fmla="*/ 0 w 814647"/>
              <a:gd name="connsiteY0" fmla="*/ 906760 h 906760"/>
              <a:gd name="connsiteX1" fmla="*/ 814647 w 814647"/>
              <a:gd name="connsiteY1" fmla="*/ 599189 h 906760"/>
              <a:gd name="connsiteX2" fmla="*/ 814647 w 814647"/>
              <a:gd name="connsiteY2" fmla="*/ 599189 h 906760"/>
              <a:gd name="connsiteX0" fmla="*/ 0 w 814647"/>
              <a:gd name="connsiteY0" fmla="*/ 928241 h 928241"/>
              <a:gd name="connsiteX1" fmla="*/ 814647 w 814647"/>
              <a:gd name="connsiteY1" fmla="*/ 620670 h 928241"/>
              <a:gd name="connsiteX2" fmla="*/ 814647 w 814647"/>
              <a:gd name="connsiteY2" fmla="*/ 620670 h 928241"/>
              <a:gd name="connsiteX0" fmla="*/ 0 w 814647"/>
              <a:gd name="connsiteY0" fmla="*/ 1045508 h 1045508"/>
              <a:gd name="connsiteX1" fmla="*/ 814647 w 814647"/>
              <a:gd name="connsiteY1" fmla="*/ 737937 h 1045508"/>
              <a:gd name="connsiteX2" fmla="*/ 814647 w 814647"/>
              <a:gd name="connsiteY2" fmla="*/ 737937 h 1045508"/>
              <a:gd name="connsiteX0" fmla="*/ 0 w 788733"/>
              <a:gd name="connsiteY0" fmla="*/ 413428 h 413427"/>
              <a:gd name="connsiteX1" fmla="*/ 788733 w 788733"/>
              <a:gd name="connsiteY1" fmla="*/ 401903 h 413427"/>
              <a:gd name="connsiteX2" fmla="*/ 788733 w 788733"/>
              <a:gd name="connsiteY2" fmla="*/ 401903 h 413427"/>
              <a:gd name="connsiteX0" fmla="*/ 0 w 788733"/>
              <a:gd name="connsiteY0" fmla="*/ 552738 h 552737"/>
              <a:gd name="connsiteX1" fmla="*/ 788733 w 788733"/>
              <a:gd name="connsiteY1" fmla="*/ 541213 h 552737"/>
              <a:gd name="connsiteX2" fmla="*/ 788733 w 788733"/>
              <a:gd name="connsiteY2" fmla="*/ 541213 h 552737"/>
              <a:gd name="connsiteX0" fmla="*/ 0 w 788733"/>
              <a:gd name="connsiteY0" fmla="*/ 625206 h 625205"/>
              <a:gd name="connsiteX1" fmla="*/ 788733 w 788733"/>
              <a:gd name="connsiteY1" fmla="*/ 613681 h 625205"/>
              <a:gd name="connsiteX2" fmla="*/ 788733 w 788733"/>
              <a:gd name="connsiteY2" fmla="*/ 613681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733" h="625205">
                <a:moveTo>
                  <a:pt x="0" y="625206"/>
                </a:moveTo>
                <a:cubicBezTo>
                  <a:pt x="313077" y="-612669"/>
                  <a:pt x="663756" y="319556"/>
                  <a:pt x="788733" y="613681"/>
                </a:cubicBezTo>
                <a:lnTo>
                  <a:pt x="788733" y="61368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8" name="Freeform 157"/>
          <p:cNvSpPr/>
          <p:nvPr/>
        </p:nvSpPr>
        <p:spPr bwMode="auto">
          <a:xfrm flipV="1">
            <a:off x="3680833" y="3836639"/>
            <a:ext cx="1134247" cy="363014"/>
          </a:xfrm>
          <a:custGeom>
            <a:avLst/>
            <a:gdLst>
              <a:gd name="connsiteX0" fmla="*/ 0 w 814647"/>
              <a:gd name="connsiteY0" fmla="*/ 307571 h 307571"/>
              <a:gd name="connsiteX1" fmla="*/ 814647 w 814647"/>
              <a:gd name="connsiteY1" fmla="*/ 0 h 307571"/>
              <a:gd name="connsiteX2" fmla="*/ 814647 w 814647"/>
              <a:gd name="connsiteY2" fmla="*/ 0 h 307571"/>
              <a:gd name="connsiteX0" fmla="*/ 0 w 814647"/>
              <a:gd name="connsiteY0" fmla="*/ 308673 h 308673"/>
              <a:gd name="connsiteX1" fmla="*/ 814647 w 814647"/>
              <a:gd name="connsiteY1" fmla="*/ 1102 h 308673"/>
              <a:gd name="connsiteX2" fmla="*/ 814647 w 814647"/>
              <a:gd name="connsiteY2" fmla="*/ 1102 h 308673"/>
              <a:gd name="connsiteX0" fmla="*/ 0 w 814647"/>
              <a:gd name="connsiteY0" fmla="*/ 308965 h 308965"/>
              <a:gd name="connsiteX1" fmla="*/ 814647 w 814647"/>
              <a:gd name="connsiteY1" fmla="*/ 1394 h 308965"/>
              <a:gd name="connsiteX2" fmla="*/ 814647 w 814647"/>
              <a:gd name="connsiteY2" fmla="*/ 1394 h 308965"/>
              <a:gd name="connsiteX0" fmla="*/ 0 w 814647"/>
              <a:gd name="connsiteY0" fmla="*/ 894146 h 894146"/>
              <a:gd name="connsiteX1" fmla="*/ 814647 w 814647"/>
              <a:gd name="connsiteY1" fmla="*/ 586575 h 894146"/>
              <a:gd name="connsiteX2" fmla="*/ 814647 w 814647"/>
              <a:gd name="connsiteY2" fmla="*/ 586575 h 894146"/>
              <a:gd name="connsiteX0" fmla="*/ 0 w 814647"/>
              <a:gd name="connsiteY0" fmla="*/ 938843 h 938843"/>
              <a:gd name="connsiteX1" fmla="*/ 814647 w 814647"/>
              <a:gd name="connsiteY1" fmla="*/ 631272 h 938843"/>
              <a:gd name="connsiteX2" fmla="*/ 814647 w 814647"/>
              <a:gd name="connsiteY2" fmla="*/ 631272 h 938843"/>
              <a:gd name="connsiteX0" fmla="*/ 0 w 814647"/>
              <a:gd name="connsiteY0" fmla="*/ 906760 h 906760"/>
              <a:gd name="connsiteX1" fmla="*/ 814647 w 814647"/>
              <a:gd name="connsiteY1" fmla="*/ 599189 h 906760"/>
              <a:gd name="connsiteX2" fmla="*/ 814647 w 814647"/>
              <a:gd name="connsiteY2" fmla="*/ 599189 h 906760"/>
              <a:gd name="connsiteX0" fmla="*/ 0 w 814647"/>
              <a:gd name="connsiteY0" fmla="*/ 928241 h 928241"/>
              <a:gd name="connsiteX1" fmla="*/ 814647 w 814647"/>
              <a:gd name="connsiteY1" fmla="*/ 620670 h 928241"/>
              <a:gd name="connsiteX2" fmla="*/ 814647 w 814647"/>
              <a:gd name="connsiteY2" fmla="*/ 620670 h 928241"/>
              <a:gd name="connsiteX0" fmla="*/ 0 w 814647"/>
              <a:gd name="connsiteY0" fmla="*/ 1045508 h 1045508"/>
              <a:gd name="connsiteX1" fmla="*/ 814647 w 814647"/>
              <a:gd name="connsiteY1" fmla="*/ 737937 h 1045508"/>
              <a:gd name="connsiteX2" fmla="*/ 814647 w 814647"/>
              <a:gd name="connsiteY2" fmla="*/ 737937 h 1045508"/>
              <a:gd name="connsiteX0" fmla="*/ 0 w 788733"/>
              <a:gd name="connsiteY0" fmla="*/ 413428 h 413427"/>
              <a:gd name="connsiteX1" fmla="*/ 788733 w 788733"/>
              <a:gd name="connsiteY1" fmla="*/ 401903 h 413427"/>
              <a:gd name="connsiteX2" fmla="*/ 788733 w 788733"/>
              <a:gd name="connsiteY2" fmla="*/ 401903 h 413427"/>
              <a:gd name="connsiteX0" fmla="*/ 0 w 788733"/>
              <a:gd name="connsiteY0" fmla="*/ 552738 h 552737"/>
              <a:gd name="connsiteX1" fmla="*/ 788733 w 788733"/>
              <a:gd name="connsiteY1" fmla="*/ 541213 h 552737"/>
              <a:gd name="connsiteX2" fmla="*/ 788733 w 788733"/>
              <a:gd name="connsiteY2" fmla="*/ 541213 h 552737"/>
              <a:gd name="connsiteX0" fmla="*/ 0 w 788733"/>
              <a:gd name="connsiteY0" fmla="*/ 625206 h 625205"/>
              <a:gd name="connsiteX1" fmla="*/ 788733 w 788733"/>
              <a:gd name="connsiteY1" fmla="*/ 613681 h 625205"/>
              <a:gd name="connsiteX2" fmla="*/ 788733 w 788733"/>
              <a:gd name="connsiteY2" fmla="*/ 613681 h 6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733" h="625205">
                <a:moveTo>
                  <a:pt x="0" y="625206"/>
                </a:moveTo>
                <a:cubicBezTo>
                  <a:pt x="313077" y="-612669"/>
                  <a:pt x="663756" y="319556"/>
                  <a:pt x="788733" y="613681"/>
                </a:cubicBezTo>
                <a:lnTo>
                  <a:pt x="788733" y="61368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9" name="Straight Arrow Connector 158"/>
          <p:cNvCxnSpPr>
            <a:endCxn id="134" idx="2"/>
          </p:cNvCxnSpPr>
          <p:nvPr/>
        </p:nvCxnSpPr>
        <p:spPr bwMode="auto">
          <a:xfrm>
            <a:off x="2824274" y="2460750"/>
            <a:ext cx="4941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 bwMode="auto">
          <a:xfrm>
            <a:off x="2824274" y="3143811"/>
            <a:ext cx="4941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 bwMode="auto">
          <a:xfrm>
            <a:off x="2824274" y="3836639"/>
            <a:ext cx="4941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7" idx="6"/>
            <a:endCxn id="150" idx="1"/>
          </p:cNvCxnSpPr>
          <p:nvPr/>
        </p:nvCxnSpPr>
        <p:spPr bwMode="auto">
          <a:xfrm>
            <a:off x="4397312" y="2460750"/>
            <a:ext cx="431798" cy="3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8" idx="6"/>
            <a:endCxn id="151" idx="1"/>
          </p:cNvCxnSpPr>
          <p:nvPr/>
        </p:nvCxnSpPr>
        <p:spPr bwMode="auto">
          <a:xfrm flipV="1">
            <a:off x="4397312" y="3143811"/>
            <a:ext cx="411576" cy="1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9" idx="6"/>
            <a:endCxn id="152" idx="1"/>
          </p:cNvCxnSpPr>
          <p:nvPr/>
        </p:nvCxnSpPr>
        <p:spPr bwMode="auto">
          <a:xfrm>
            <a:off x="4397312" y="3811031"/>
            <a:ext cx="41157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572000" y="1613985"/>
            <a:ext cx="904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5807412" y="2279170"/>
            <a:ext cx="408567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5787190" y="2961879"/>
            <a:ext cx="428789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5787190" y="3629099"/>
            <a:ext cx="428790" cy="3600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/>
              <p:cNvSpPr txBox="1"/>
              <p:nvPr/>
            </p:nvSpPr>
            <p:spPr>
              <a:xfrm>
                <a:off x="6514305" y="2364270"/>
                <a:ext cx="1921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05" y="2364270"/>
                <a:ext cx="192167" cy="184666"/>
              </a:xfrm>
              <a:prstGeom prst="rect">
                <a:avLst/>
              </a:prstGeom>
              <a:blipFill>
                <a:blip r:embed="rId6"/>
                <a:stretch>
                  <a:fillRect l="-16129" r="-3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/>
              <p:cNvSpPr txBox="1"/>
              <p:nvPr/>
            </p:nvSpPr>
            <p:spPr>
              <a:xfrm>
                <a:off x="6533025" y="3044677"/>
                <a:ext cx="1827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25" y="3044677"/>
                <a:ext cx="182742" cy="184666"/>
              </a:xfrm>
              <a:prstGeom prst="rect">
                <a:avLst/>
              </a:prstGeom>
              <a:blipFill>
                <a:blip r:embed="rId7"/>
                <a:stretch>
                  <a:fillRect l="-16667" r="-333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6514305" y="3705878"/>
                <a:ext cx="376449" cy="202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05" y="3705878"/>
                <a:ext cx="376449" cy="202491"/>
              </a:xfrm>
              <a:prstGeom prst="rect">
                <a:avLst/>
              </a:prstGeom>
              <a:blipFill>
                <a:blip r:embed="rId8"/>
                <a:stretch>
                  <a:fillRect l="-8197" r="-655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/>
          <p:cNvCxnSpPr>
            <a:stCxn id="166" idx="3"/>
            <a:endCxn id="169" idx="1"/>
          </p:cNvCxnSpPr>
          <p:nvPr/>
        </p:nvCxnSpPr>
        <p:spPr bwMode="auto">
          <a:xfrm flipV="1">
            <a:off x="6215979" y="2456603"/>
            <a:ext cx="298326" cy="25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7" idx="3"/>
            <a:endCxn id="170" idx="1"/>
          </p:cNvCxnSpPr>
          <p:nvPr/>
        </p:nvCxnSpPr>
        <p:spPr bwMode="auto">
          <a:xfrm flipV="1">
            <a:off x="6215979" y="3137010"/>
            <a:ext cx="317046" cy="48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8" idx="3"/>
            <a:endCxn id="171" idx="1"/>
          </p:cNvCxnSpPr>
          <p:nvPr/>
        </p:nvCxnSpPr>
        <p:spPr bwMode="auto">
          <a:xfrm flipV="1">
            <a:off x="6215980" y="3807124"/>
            <a:ext cx="298325" cy="1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 bwMode="auto">
          <a:xfrm>
            <a:off x="7285558" y="2323625"/>
            <a:ext cx="740473" cy="16267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kumimoji="1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175"/>
          <p:cNvCxnSpPr>
            <a:stCxn id="169" idx="3"/>
          </p:cNvCxnSpPr>
          <p:nvPr/>
        </p:nvCxnSpPr>
        <p:spPr bwMode="auto">
          <a:xfrm>
            <a:off x="6706472" y="2456603"/>
            <a:ext cx="5945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0" idx="3"/>
            <a:endCxn id="175" idx="1"/>
          </p:cNvCxnSpPr>
          <p:nvPr/>
        </p:nvCxnSpPr>
        <p:spPr bwMode="auto">
          <a:xfrm>
            <a:off x="6715767" y="3137010"/>
            <a:ext cx="569791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1" idx="3"/>
          </p:cNvCxnSpPr>
          <p:nvPr/>
        </p:nvCxnSpPr>
        <p:spPr bwMode="auto">
          <a:xfrm flipV="1">
            <a:off x="6890754" y="3807123"/>
            <a:ext cx="410231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 bwMode="auto">
          <a:xfrm flipV="1">
            <a:off x="8039041" y="3138245"/>
            <a:ext cx="350188" cy="14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336830" y="296187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/>
          <p:cNvCxnSpPr>
            <a:stCxn id="150" idx="3"/>
            <a:endCxn id="166" idx="1"/>
          </p:cNvCxnSpPr>
          <p:nvPr/>
        </p:nvCxnSpPr>
        <p:spPr bwMode="auto">
          <a:xfrm flipV="1">
            <a:off x="5351538" y="2459190"/>
            <a:ext cx="455874" cy="19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51" idx="3"/>
            <a:endCxn id="167" idx="1"/>
          </p:cNvCxnSpPr>
          <p:nvPr/>
        </p:nvCxnSpPr>
        <p:spPr bwMode="auto">
          <a:xfrm flipV="1">
            <a:off x="5351538" y="3141899"/>
            <a:ext cx="435652" cy="19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2" idx="3"/>
            <a:endCxn id="168" idx="1"/>
          </p:cNvCxnSpPr>
          <p:nvPr/>
        </p:nvCxnSpPr>
        <p:spPr bwMode="auto">
          <a:xfrm flipV="1">
            <a:off x="5351538" y="3809119"/>
            <a:ext cx="435652" cy="19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629786" y="1621048"/>
            <a:ext cx="878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Frame-Wise</a:t>
            </a:r>
          </a:p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908901" y="1613984"/>
            <a:ext cx="1390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Evaluation Metric Score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Can 185"/>
          <p:cNvSpPr/>
          <p:nvPr/>
        </p:nvSpPr>
        <p:spPr bwMode="auto">
          <a:xfrm>
            <a:off x="329051" y="2858493"/>
            <a:ext cx="792088" cy="5760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Enhanced</a:t>
            </a:r>
          </a:p>
        </p:txBody>
      </p:sp>
      <p:cxnSp>
        <p:nvCxnSpPr>
          <p:cNvPr id="187" name="Straight Arrow Connector 186"/>
          <p:cNvCxnSpPr>
            <a:stCxn id="186" idx="4"/>
            <a:endCxn id="130" idx="1"/>
          </p:cNvCxnSpPr>
          <p:nvPr/>
        </p:nvCxnSpPr>
        <p:spPr bwMode="auto">
          <a:xfrm flipV="1">
            <a:off x="1121139" y="3146445"/>
            <a:ext cx="623015" cy="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Left Brace 187"/>
          <p:cNvSpPr/>
          <p:nvPr/>
        </p:nvSpPr>
        <p:spPr bwMode="auto">
          <a:xfrm rot="5400000">
            <a:off x="4036778" y="218406"/>
            <a:ext cx="429717" cy="236059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9" name="Left Brace 188"/>
          <p:cNvSpPr/>
          <p:nvPr/>
        </p:nvSpPr>
        <p:spPr bwMode="auto">
          <a:xfrm rot="5400000">
            <a:off x="6675896" y="194673"/>
            <a:ext cx="429717" cy="236059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71424" y="89832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390169" y="882679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ight Brace 193"/>
          <p:cNvSpPr/>
          <p:nvPr/>
        </p:nvSpPr>
        <p:spPr bwMode="auto">
          <a:xfrm rot="5400000">
            <a:off x="4931004" y="4036524"/>
            <a:ext cx="298415" cy="542652"/>
          </a:xfrm>
          <a:prstGeom prst="rightBrace">
            <a:avLst>
              <a:gd name="adj1" fmla="val 8332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409272" y="4502062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Feature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Straight Arrow Connector 196"/>
          <p:cNvCxnSpPr>
            <a:stCxn id="195" idx="2"/>
            <a:endCxn id="198" idx="1"/>
          </p:cNvCxnSpPr>
          <p:nvPr/>
        </p:nvCxnSpPr>
        <p:spPr bwMode="auto">
          <a:xfrm>
            <a:off x="5108342" y="4779061"/>
            <a:ext cx="0" cy="5941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Can 92">
            <a:extLst>
              <a:ext uri="{FF2B5EF4-FFF2-40B4-BE49-F238E27FC236}">
                <a16:creationId xmlns:a16="http://schemas.microsoft.com/office/drawing/2014/main" id="{07EF22D6-3D67-4D0A-B411-523BF1C5B34F}"/>
              </a:ext>
            </a:extLst>
          </p:cNvPr>
          <p:cNvSpPr/>
          <p:nvPr/>
        </p:nvSpPr>
        <p:spPr bwMode="auto">
          <a:xfrm>
            <a:off x="4659807" y="5373216"/>
            <a:ext cx="897069" cy="64807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Quality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Feature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3564722" y="1190956"/>
            <a:ext cx="2275743" cy="432190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820420" y="1190956"/>
            <a:ext cx="3323580" cy="430724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7504" y="1190956"/>
            <a:ext cx="3457218" cy="432190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545060" y="1215870"/>
            <a:ext cx="19662" cy="429699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506" y="-11476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Proposed Method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4" name="Can 92">
            <a:extLst>
              <a:ext uri="{FF2B5EF4-FFF2-40B4-BE49-F238E27FC236}">
                <a16:creationId xmlns:a16="http://schemas.microsoft.com/office/drawing/2014/main" id="{07EF22D6-3D67-4D0A-B411-523BF1C5B34F}"/>
              </a:ext>
            </a:extLst>
          </p:cNvPr>
          <p:cNvSpPr/>
          <p:nvPr/>
        </p:nvSpPr>
        <p:spPr bwMode="auto">
          <a:xfrm>
            <a:off x="2485176" y="3007078"/>
            <a:ext cx="897069" cy="64807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Quality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Embedding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66106" y="3009038"/>
            <a:ext cx="835250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</a:p>
        </p:txBody>
      </p:sp>
      <p:sp>
        <p:nvSpPr>
          <p:cNvPr id="66" name="Can 92">
            <a:extLst>
              <a:ext uri="{FF2B5EF4-FFF2-40B4-BE49-F238E27FC236}">
                <a16:creationId xmlns:a16="http://schemas.microsoft.com/office/drawing/2014/main" id="{07EF22D6-3D67-4D0A-B411-523BF1C5B34F}"/>
              </a:ext>
            </a:extLst>
          </p:cNvPr>
          <p:cNvSpPr/>
          <p:nvPr/>
        </p:nvSpPr>
        <p:spPr bwMode="auto">
          <a:xfrm>
            <a:off x="4926168" y="2404095"/>
            <a:ext cx="792088" cy="5760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Cluster 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Can 92">
            <a:extLst>
              <a:ext uri="{FF2B5EF4-FFF2-40B4-BE49-F238E27FC236}">
                <a16:creationId xmlns:a16="http://schemas.microsoft.com/office/drawing/2014/main" id="{07EF22D6-3D67-4D0A-B411-523BF1C5B34F}"/>
              </a:ext>
            </a:extLst>
          </p:cNvPr>
          <p:cNvSpPr/>
          <p:nvPr/>
        </p:nvSpPr>
        <p:spPr bwMode="auto">
          <a:xfrm>
            <a:off x="4926168" y="3834735"/>
            <a:ext cx="792088" cy="5760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Cluster 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/>
          <p:cNvCxnSpPr>
            <a:stCxn id="64" idx="4"/>
            <a:endCxn id="65" idx="1"/>
          </p:cNvCxnSpPr>
          <p:nvPr/>
        </p:nvCxnSpPr>
        <p:spPr bwMode="auto">
          <a:xfrm>
            <a:off x="3382245" y="3331114"/>
            <a:ext cx="283861" cy="19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5" idx="3"/>
            <a:endCxn id="66" idx="2"/>
          </p:cNvCxnSpPr>
          <p:nvPr/>
        </p:nvCxnSpPr>
        <p:spPr bwMode="auto">
          <a:xfrm flipV="1">
            <a:off x="4501356" y="2692127"/>
            <a:ext cx="424812" cy="640947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  <a:endCxn id="67" idx="2"/>
          </p:cNvCxnSpPr>
          <p:nvPr/>
        </p:nvCxnSpPr>
        <p:spPr bwMode="auto">
          <a:xfrm>
            <a:off x="4501356" y="3333074"/>
            <a:ext cx="424812" cy="789693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 bwMode="auto">
          <a:xfrm>
            <a:off x="6390960" y="2322970"/>
            <a:ext cx="1512168" cy="7256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390960" y="3772857"/>
            <a:ext cx="1512168" cy="7256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66" idx="4"/>
            <a:endCxn id="71" idx="1"/>
          </p:cNvCxnSpPr>
          <p:nvPr/>
        </p:nvCxnSpPr>
        <p:spPr bwMode="auto">
          <a:xfrm flipV="1">
            <a:off x="5718256" y="2685774"/>
            <a:ext cx="672704" cy="63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20420" y="2415128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>
            <a:stCxn id="67" idx="4"/>
            <a:endCxn id="72" idx="1"/>
          </p:cNvCxnSpPr>
          <p:nvPr/>
        </p:nvCxnSpPr>
        <p:spPr bwMode="auto">
          <a:xfrm>
            <a:off x="5718256" y="4122767"/>
            <a:ext cx="672704" cy="12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34672" y="383181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Elbow Connector 76"/>
          <p:cNvCxnSpPr>
            <a:stCxn id="67" idx="3"/>
            <a:endCxn id="72" idx="2"/>
          </p:cNvCxnSpPr>
          <p:nvPr/>
        </p:nvCxnSpPr>
        <p:spPr bwMode="auto">
          <a:xfrm rot="16200000" flipH="1">
            <a:off x="6190796" y="3542215"/>
            <a:ext cx="87665" cy="1824832"/>
          </a:xfrm>
          <a:prstGeom prst="bentConnector3">
            <a:avLst>
              <a:gd name="adj1" fmla="val 360765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22722" y="4753544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Label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Elbow Connector 78"/>
          <p:cNvCxnSpPr>
            <a:stCxn id="66" idx="1"/>
            <a:endCxn id="71" idx="0"/>
          </p:cNvCxnSpPr>
          <p:nvPr/>
        </p:nvCxnSpPr>
        <p:spPr bwMode="auto">
          <a:xfrm rot="5400000" flipH="1" flipV="1">
            <a:off x="6194066" y="1451117"/>
            <a:ext cx="81125" cy="1824832"/>
          </a:xfrm>
          <a:prstGeom prst="bentConnector3">
            <a:avLst>
              <a:gd name="adj1" fmla="val 381787"/>
            </a:avLst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1314" y="176345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Label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8258535" y="2322969"/>
            <a:ext cx="864616" cy="7256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8258535" y="3772855"/>
            <a:ext cx="864616" cy="7256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/>
          <p:cNvCxnSpPr>
            <a:stCxn id="71" idx="3"/>
            <a:endCxn id="81" idx="1"/>
          </p:cNvCxnSpPr>
          <p:nvPr/>
        </p:nvCxnSpPr>
        <p:spPr bwMode="auto">
          <a:xfrm flipV="1">
            <a:off x="7903128" y="2685773"/>
            <a:ext cx="355407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3"/>
            <a:endCxn id="82" idx="1"/>
          </p:cNvCxnSpPr>
          <p:nvPr/>
        </p:nvCxnSpPr>
        <p:spPr bwMode="auto">
          <a:xfrm flipV="1">
            <a:off x="7903128" y="4135659"/>
            <a:ext cx="355407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Can 92">
            <a:extLst>
              <a:ext uri="{FF2B5EF4-FFF2-40B4-BE49-F238E27FC236}">
                <a16:creationId xmlns:a16="http://schemas.microsoft.com/office/drawing/2014/main" id="{07EF22D6-3D67-4D0A-B411-523BF1C5B34F}"/>
              </a:ext>
            </a:extLst>
          </p:cNvPr>
          <p:cNvSpPr/>
          <p:nvPr/>
        </p:nvSpPr>
        <p:spPr bwMode="auto">
          <a:xfrm>
            <a:off x="214506" y="1891797"/>
            <a:ext cx="792088" cy="57606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Noisy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489815" y="1844274"/>
            <a:ext cx="893993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6" idx="4"/>
            <a:endCxn id="42" idx="1"/>
          </p:cNvCxnSpPr>
          <p:nvPr/>
        </p:nvCxnSpPr>
        <p:spPr bwMode="auto">
          <a:xfrm>
            <a:off x="1006594" y="2179829"/>
            <a:ext cx="34781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5400000">
            <a:off x="5168566" y="3179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7002611" y="31838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8566601" y="3179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343852" y="1844824"/>
            <a:ext cx="835250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kumimoji="1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3"/>
            <a:endCxn id="42" idx="1"/>
          </p:cNvCxnSpPr>
          <p:nvPr/>
        </p:nvCxnSpPr>
        <p:spPr bwMode="auto">
          <a:xfrm flipV="1">
            <a:off x="2179102" y="2168310"/>
            <a:ext cx="310713" cy="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2" idx="2"/>
            <a:endCxn id="64" idx="1"/>
          </p:cNvCxnSpPr>
          <p:nvPr/>
        </p:nvCxnSpPr>
        <p:spPr bwMode="auto">
          <a:xfrm flipH="1">
            <a:off x="2933711" y="2492346"/>
            <a:ext cx="3101" cy="5147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2183" y="2507461"/>
            <a:ext cx="95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Feature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831036" y="1215870"/>
            <a:ext cx="19662" cy="429699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892" y="1194345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Quality Embedding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3546" y="1190956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2146" y="1178680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159" y="4830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Results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28630"/>
              </p:ext>
            </p:extLst>
          </p:nvPr>
        </p:nvGraphicFramePr>
        <p:xfrm>
          <a:off x="2123728" y="836712"/>
          <a:ext cx="4838703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562">
                  <a:extLst>
                    <a:ext uri="{9D8B030D-6E8A-4147-A177-3AD203B41FA5}">
                      <a16:colId xmlns:a16="http://schemas.microsoft.com/office/drawing/2014/main" val="2845734964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434107165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1174304541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3764289425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421065880"/>
                    </a:ext>
                  </a:extLst>
                </a:gridCol>
                <a:gridCol w="770834">
                  <a:extLst>
                    <a:ext uri="{9D8B030D-6E8A-4147-A177-3AD203B41FA5}">
                      <a16:colId xmlns:a16="http://schemas.microsoft.com/office/drawing/2014/main" val="2915245301"/>
                    </a:ext>
                  </a:extLst>
                </a:gridCol>
                <a:gridCol w="1015059">
                  <a:extLst>
                    <a:ext uri="{9D8B030D-6E8A-4147-A177-3AD203B41FA5}">
                      <a16:colId xmlns:a16="http://schemas.microsoft.com/office/drawing/2014/main" val="4190680291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Noisy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Few-Shot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(EQ)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560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278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99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48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364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974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707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44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40068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23642"/>
              </p:ext>
            </p:extLst>
          </p:nvPr>
        </p:nvGraphicFramePr>
        <p:xfrm>
          <a:off x="2135168" y="3140968"/>
          <a:ext cx="4838703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562">
                  <a:extLst>
                    <a:ext uri="{9D8B030D-6E8A-4147-A177-3AD203B41FA5}">
                      <a16:colId xmlns:a16="http://schemas.microsoft.com/office/drawing/2014/main" val="1484989668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578789810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4171460718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487187851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4256752678"/>
                    </a:ext>
                  </a:extLst>
                </a:gridCol>
                <a:gridCol w="770834">
                  <a:extLst>
                    <a:ext uri="{9D8B030D-6E8A-4147-A177-3AD203B41FA5}">
                      <a16:colId xmlns:a16="http://schemas.microsoft.com/office/drawing/2014/main" val="211552682"/>
                    </a:ext>
                  </a:extLst>
                </a:gridCol>
                <a:gridCol w="1015059">
                  <a:extLst>
                    <a:ext uri="{9D8B030D-6E8A-4147-A177-3AD203B41FA5}">
                      <a16:colId xmlns:a16="http://schemas.microsoft.com/office/drawing/2014/main" val="831474862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Noisy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Few-Shot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(EQ)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0558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292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642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640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27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176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7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46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90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4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159" y="4830"/>
            <a:ext cx="8352928" cy="914400"/>
          </a:xfrm>
        </p:spPr>
        <p:txBody>
          <a:bodyPr/>
          <a:lstStyle/>
          <a:p>
            <a:r>
              <a:rPr lang="en-US" altLang="zh-TW" sz="3200" dirty="0" smtClean="0">
                <a:ea typeface="標楷體" pitchFamily="65" charset="-120"/>
                <a:cs typeface="Calibri" panose="020F0502020204030204" pitchFamily="34" charset="0"/>
              </a:rPr>
              <a:t>Results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2F249-9FA7-4276-9856-EF4B9CBF37F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53116"/>
              </p:ext>
            </p:extLst>
          </p:nvPr>
        </p:nvGraphicFramePr>
        <p:xfrm>
          <a:off x="2051720" y="1268760"/>
          <a:ext cx="4838703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562">
                  <a:extLst>
                    <a:ext uri="{9D8B030D-6E8A-4147-A177-3AD203B41FA5}">
                      <a16:colId xmlns:a16="http://schemas.microsoft.com/office/drawing/2014/main" val="2593287381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485954836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092536974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1899986277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3274298269"/>
                    </a:ext>
                  </a:extLst>
                </a:gridCol>
                <a:gridCol w="770834">
                  <a:extLst>
                    <a:ext uri="{9D8B030D-6E8A-4147-A177-3AD203B41FA5}">
                      <a16:colId xmlns:a16="http://schemas.microsoft.com/office/drawing/2014/main" val="3750816787"/>
                    </a:ext>
                  </a:extLst>
                </a:gridCol>
                <a:gridCol w="1015059">
                  <a:extLst>
                    <a:ext uri="{9D8B030D-6E8A-4147-A177-3AD203B41FA5}">
                      <a16:colId xmlns:a16="http://schemas.microsoft.com/office/drawing/2014/main" val="3182239007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Noisy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Few-Shot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(EQ)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391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6018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8086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615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9709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16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99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616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559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51931"/>
              </p:ext>
            </p:extLst>
          </p:nvPr>
        </p:nvGraphicFramePr>
        <p:xfrm>
          <a:off x="2073531" y="3573016"/>
          <a:ext cx="4838703" cy="1714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0562">
                  <a:extLst>
                    <a:ext uri="{9D8B030D-6E8A-4147-A177-3AD203B41FA5}">
                      <a16:colId xmlns:a16="http://schemas.microsoft.com/office/drawing/2014/main" val="1792719916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697449220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722021223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1477535578"/>
                    </a:ext>
                  </a:extLst>
                </a:gridCol>
                <a:gridCol w="610562">
                  <a:extLst>
                    <a:ext uri="{9D8B030D-6E8A-4147-A177-3AD203B41FA5}">
                      <a16:colId xmlns:a16="http://schemas.microsoft.com/office/drawing/2014/main" val="2612032910"/>
                    </a:ext>
                  </a:extLst>
                </a:gridCol>
                <a:gridCol w="770834">
                  <a:extLst>
                    <a:ext uri="{9D8B030D-6E8A-4147-A177-3AD203B41FA5}">
                      <a16:colId xmlns:a16="http://schemas.microsoft.com/office/drawing/2014/main" val="2136942518"/>
                    </a:ext>
                  </a:extLst>
                </a:gridCol>
                <a:gridCol w="1015059">
                  <a:extLst>
                    <a:ext uri="{9D8B030D-6E8A-4147-A177-3AD203B41FA5}">
                      <a16:colId xmlns:a16="http://schemas.microsoft.com/office/drawing/2014/main" val="2093984785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Engine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Noisy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Few-Shot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(EQ)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298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PESQ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334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35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78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862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267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4134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SNR 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54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27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plate-2(靜態)">
  <a:themeElements>
    <a:clrScheme name="1_template-2(靜態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emplate-2(靜態)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template-2(靜態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2(靜態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-2(靜態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126703</TotalTime>
  <Words>727</Words>
  <Application>Microsoft Office PowerPoint</Application>
  <PresentationFormat>On-screen Show (4:3)</PresentationFormat>
  <Paragraphs>343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標楷體</vt:lpstr>
      <vt:lpstr>新細明體</vt:lpstr>
      <vt:lpstr>Arial</vt:lpstr>
      <vt:lpstr>Calibri</vt:lpstr>
      <vt:lpstr>Cambria Math</vt:lpstr>
      <vt:lpstr>HGP創英角ｺﾞｼｯｸUB</vt:lpstr>
      <vt:lpstr>Times New Roman</vt:lpstr>
      <vt:lpstr>Wingdings</vt:lpstr>
      <vt:lpstr>1_template-2(靜態)</vt:lpstr>
      <vt:lpstr>PowerPoint Presentation</vt:lpstr>
      <vt:lpstr>What is Embedding?</vt:lpstr>
      <vt:lpstr>What is Embedding?</vt:lpstr>
      <vt:lpstr>What is Embedding?</vt:lpstr>
      <vt:lpstr>Proposed Method</vt:lpstr>
      <vt:lpstr>Proposed Method</vt:lpstr>
      <vt:lpstr>Proposed Method</vt:lpstr>
      <vt:lpstr>Results</vt:lpstr>
      <vt:lpstr>Results</vt:lpstr>
      <vt:lpstr>Conclusion</vt:lpstr>
      <vt:lpstr>Thank You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ingrid</dc:creator>
  <cp:lastModifiedBy>Windows User</cp:lastModifiedBy>
  <cp:revision>3674</cp:revision>
  <cp:lastPrinted>2013-06-24T15:39:50Z</cp:lastPrinted>
  <dcterms:created xsi:type="dcterms:W3CDTF">2005-05-05T03:55:43Z</dcterms:created>
  <dcterms:modified xsi:type="dcterms:W3CDTF">2020-07-06T07:51:45Z</dcterms:modified>
</cp:coreProperties>
</file>