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90" r:id="rId2"/>
    <p:sldId id="261" r:id="rId3"/>
    <p:sldId id="262" r:id="rId4"/>
    <p:sldId id="265" r:id="rId5"/>
    <p:sldId id="266" r:id="rId6"/>
    <p:sldId id="267" r:id="rId7"/>
    <p:sldId id="268" r:id="rId8"/>
    <p:sldId id="269" r:id="rId9"/>
    <p:sldId id="270" r:id="rId10"/>
    <p:sldId id="271" r:id="rId11"/>
    <p:sldId id="272" r:id="rId12"/>
    <p:sldId id="273" r:id="rId13"/>
    <p:sldId id="274" r:id="rId14"/>
    <p:sldId id="275" r:id="rId15"/>
    <p:sldId id="276" r:id="rId16"/>
    <p:sldId id="279" r:id="rId17"/>
    <p:sldId id="280" r:id="rId18"/>
    <p:sldId id="285" r:id="rId1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69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DDE58C-C0B0-42C3-9D1E-062377A0333B}" type="datetimeFigureOut">
              <a:rPr lang="zh-TW" altLang="en-US" smtClean="0"/>
              <a:t>2020/7/5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C0DEEF-45BB-42CE-8516-B70567801359}" type="slidenum">
              <a:rPr lang="zh-TW" altLang="en-US" smtClean="0"/>
              <a:t>‹#›</a:t>
            </a:fld>
            <a:endParaRPr lang="zh-TW" altLang="en-US"/>
          </a:p>
        </p:txBody>
      </p:sp>
    </p:spTree>
    <p:extLst>
      <p:ext uri="{BB962C8B-B14F-4D97-AF65-F5344CB8AC3E}">
        <p14:creationId xmlns:p14="http://schemas.microsoft.com/office/powerpoint/2010/main" val="1191644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(in the case of image</a:t>
            </a:r>
            <a:r>
              <a:rPr lang="en-US" altLang="zh-TW" baseline="0" dirty="0" smtClean="0"/>
              <a:t> </a:t>
            </a:r>
            <a:r>
              <a:rPr lang="en-US" altLang="zh-TW" dirty="0" smtClean="0"/>
              <a:t>processing, the subjective score can be improved).</a:t>
            </a:r>
          </a:p>
          <a:p>
            <a:endParaRPr lang="zh-TW" altLang="en-US" dirty="0"/>
          </a:p>
        </p:txBody>
      </p:sp>
      <p:sp>
        <p:nvSpPr>
          <p:cNvPr id="4" name="投影片編號版面配置區 3"/>
          <p:cNvSpPr>
            <a:spLocks noGrp="1"/>
          </p:cNvSpPr>
          <p:nvPr>
            <p:ph type="sldNum" sz="quarter" idx="10"/>
          </p:nvPr>
        </p:nvSpPr>
        <p:spPr/>
        <p:txBody>
          <a:bodyPr/>
          <a:lstStyle/>
          <a:p>
            <a:fld id="{9611FA02-ED30-4F1D-969F-8EC83CC82334}" type="slidenum">
              <a:rPr lang="zh-TW" altLang="en-US" smtClean="0"/>
              <a:t>15</a:t>
            </a:fld>
            <a:endParaRPr lang="zh-TW" altLang="en-US"/>
          </a:p>
        </p:txBody>
      </p:sp>
    </p:spTree>
    <p:extLst>
      <p:ext uri="{BB962C8B-B14F-4D97-AF65-F5344CB8AC3E}">
        <p14:creationId xmlns:p14="http://schemas.microsoft.com/office/powerpoint/2010/main" val="2760191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37522ABF-E206-48EB-B624-AF89D80ED9CB}" type="datetimeFigureOut">
              <a:rPr lang="zh-TW" altLang="en-US" smtClean="0"/>
              <a:t>2020/7/5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F321334-86F3-46B7-8031-A63D3B61A7B0}" type="slidenum">
              <a:rPr lang="zh-TW" altLang="en-US" smtClean="0"/>
              <a:t>‹#›</a:t>
            </a:fld>
            <a:endParaRPr lang="zh-TW" altLang="en-US"/>
          </a:p>
        </p:txBody>
      </p:sp>
    </p:spTree>
    <p:extLst>
      <p:ext uri="{BB962C8B-B14F-4D97-AF65-F5344CB8AC3E}">
        <p14:creationId xmlns:p14="http://schemas.microsoft.com/office/powerpoint/2010/main" val="3278488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7522ABF-E206-48EB-B624-AF89D80ED9CB}" type="datetimeFigureOut">
              <a:rPr lang="zh-TW" altLang="en-US" smtClean="0"/>
              <a:t>2020/7/5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F321334-86F3-46B7-8031-A63D3B61A7B0}" type="slidenum">
              <a:rPr lang="zh-TW" altLang="en-US" smtClean="0"/>
              <a:t>‹#›</a:t>
            </a:fld>
            <a:endParaRPr lang="zh-TW" altLang="en-US"/>
          </a:p>
        </p:txBody>
      </p:sp>
    </p:spTree>
    <p:extLst>
      <p:ext uri="{BB962C8B-B14F-4D97-AF65-F5344CB8AC3E}">
        <p14:creationId xmlns:p14="http://schemas.microsoft.com/office/powerpoint/2010/main" val="883934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7522ABF-E206-48EB-B624-AF89D80ED9CB}" type="datetimeFigureOut">
              <a:rPr lang="zh-TW" altLang="en-US" smtClean="0"/>
              <a:t>2020/7/5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F321334-86F3-46B7-8031-A63D3B61A7B0}" type="slidenum">
              <a:rPr lang="zh-TW" altLang="en-US" smtClean="0"/>
              <a:t>‹#›</a:t>
            </a:fld>
            <a:endParaRPr lang="zh-TW" altLang="en-US"/>
          </a:p>
        </p:txBody>
      </p:sp>
    </p:spTree>
    <p:extLst>
      <p:ext uri="{BB962C8B-B14F-4D97-AF65-F5344CB8AC3E}">
        <p14:creationId xmlns:p14="http://schemas.microsoft.com/office/powerpoint/2010/main" val="2538647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7522ABF-E206-48EB-B624-AF89D80ED9CB}" type="datetimeFigureOut">
              <a:rPr lang="zh-TW" altLang="en-US" smtClean="0"/>
              <a:t>2020/7/5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F321334-86F3-46B7-8031-A63D3B61A7B0}" type="slidenum">
              <a:rPr lang="zh-TW" altLang="en-US" smtClean="0"/>
              <a:t>‹#›</a:t>
            </a:fld>
            <a:endParaRPr lang="zh-TW" altLang="en-US"/>
          </a:p>
        </p:txBody>
      </p:sp>
    </p:spTree>
    <p:extLst>
      <p:ext uri="{BB962C8B-B14F-4D97-AF65-F5344CB8AC3E}">
        <p14:creationId xmlns:p14="http://schemas.microsoft.com/office/powerpoint/2010/main" val="1143859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37522ABF-E206-48EB-B624-AF89D80ED9CB}" type="datetimeFigureOut">
              <a:rPr lang="zh-TW" altLang="en-US" smtClean="0"/>
              <a:t>2020/7/5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F321334-86F3-46B7-8031-A63D3B61A7B0}" type="slidenum">
              <a:rPr lang="zh-TW" altLang="en-US" smtClean="0"/>
              <a:t>‹#›</a:t>
            </a:fld>
            <a:endParaRPr lang="zh-TW" altLang="en-US"/>
          </a:p>
        </p:txBody>
      </p:sp>
    </p:spTree>
    <p:extLst>
      <p:ext uri="{BB962C8B-B14F-4D97-AF65-F5344CB8AC3E}">
        <p14:creationId xmlns:p14="http://schemas.microsoft.com/office/powerpoint/2010/main" val="62954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37522ABF-E206-48EB-B624-AF89D80ED9CB}" type="datetimeFigureOut">
              <a:rPr lang="zh-TW" altLang="en-US" smtClean="0"/>
              <a:t>2020/7/5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F321334-86F3-46B7-8031-A63D3B61A7B0}" type="slidenum">
              <a:rPr lang="zh-TW" altLang="en-US" smtClean="0"/>
              <a:t>‹#›</a:t>
            </a:fld>
            <a:endParaRPr lang="zh-TW" altLang="en-US"/>
          </a:p>
        </p:txBody>
      </p:sp>
    </p:spTree>
    <p:extLst>
      <p:ext uri="{BB962C8B-B14F-4D97-AF65-F5344CB8AC3E}">
        <p14:creationId xmlns:p14="http://schemas.microsoft.com/office/powerpoint/2010/main" val="692650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37522ABF-E206-48EB-B624-AF89D80ED9CB}" type="datetimeFigureOut">
              <a:rPr lang="zh-TW" altLang="en-US" smtClean="0"/>
              <a:t>2020/7/5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6F321334-86F3-46B7-8031-A63D3B61A7B0}" type="slidenum">
              <a:rPr lang="zh-TW" altLang="en-US" smtClean="0"/>
              <a:t>‹#›</a:t>
            </a:fld>
            <a:endParaRPr lang="zh-TW" altLang="en-US"/>
          </a:p>
        </p:txBody>
      </p:sp>
    </p:spTree>
    <p:extLst>
      <p:ext uri="{BB962C8B-B14F-4D97-AF65-F5344CB8AC3E}">
        <p14:creationId xmlns:p14="http://schemas.microsoft.com/office/powerpoint/2010/main" val="3541125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37522ABF-E206-48EB-B624-AF89D80ED9CB}" type="datetimeFigureOut">
              <a:rPr lang="zh-TW" altLang="en-US" smtClean="0"/>
              <a:t>2020/7/5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6F321334-86F3-46B7-8031-A63D3B61A7B0}" type="slidenum">
              <a:rPr lang="zh-TW" altLang="en-US" smtClean="0"/>
              <a:t>‹#›</a:t>
            </a:fld>
            <a:endParaRPr lang="zh-TW" altLang="en-US"/>
          </a:p>
        </p:txBody>
      </p:sp>
    </p:spTree>
    <p:extLst>
      <p:ext uri="{BB962C8B-B14F-4D97-AF65-F5344CB8AC3E}">
        <p14:creationId xmlns:p14="http://schemas.microsoft.com/office/powerpoint/2010/main" val="2847473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37522ABF-E206-48EB-B624-AF89D80ED9CB}" type="datetimeFigureOut">
              <a:rPr lang="zh-TW" altLang="en-US" smtClean="0"/>
              <a:t>2020/7/5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6F321334-86F3-46B7-8031-A63D3B61A7B0}" type="slidenum">
              <a:rPr lang="zh-TW" altLang="en-US" smtClean="0"/>
              <a:t>‹#›</a:t>
            </a:fld>
            <a:endParaRPr lang="zh-TW" altLang="en-US"/>
          </a:p>
        </p:txBody>
      </p:sp>
    </p:spTree>
    <p:extLst>
      <p:ext uri="{BB962C8B-B14F-4D97-AF65-F5344CB8AC3E}">
        <p14:creationId xmlns:p14="http://schemas.microsoft.com/office/powerpoint/2010/main" val="4044036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7522ABF-E206-48EB-B624-AF89D80ED9CB}" type="datetimeFigureOut">
              <a:rPr lang="zh-TW" altLang="en-US" smtClean="0"/>
              <a:t>2020/7/5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F321334-86F3-46B7-8031-A63D3B61A7B0}" type="slidenum">
              <a:rPr lang="zh-TW" altLang="en-US" smtClean="0"/>
              <a:t>‹#›</a:t>
            </a:fld>
            <a:endParaRPr lang="zh-TW" altLang="en-US"/>
          </a:p>
        </p:txBody>
      </p:sp>
    </p:spTree>
    <p:extLst>
      <p:ext uri="{BB962C8B-B14F-4D97-AF65-F5344CB8AC3E}">
        <p14:creationId xmlns:p14="http://schemas.microsoft.com/office/powerpoint/2010/main" val="165205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7522ABF-E206-48EB-B624-AF89D80ED9CB}" type="datetimeFigureOut">
              <a:rPr lang="zh-TW" altLang="en-US" smtClean="0"/>
              <a:t>2020/7/5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F321334-86F3-46B7-8031-A63D3B61A7B0}" type="slidenum">
              <a:rPr lang="zh-TW" altLang="en-US" smtClean="0"/>
              <a:t>‹#›</a:t>
            </a:fld>
            <a:endParaRPr lang="zh-TW" altLang="en-US"/>
          </a:p>
        </p:txBody>
      </p:sp>
    </p:spTree>
    <p:extLst>
      <p:ext uri="{BB962C8B-B14F-4D97-AF65-F5344CB8AC3E}">
        <p14:creationId xmlns:p14="http://schemas.microsoft.com/office/powerpoint/2010/main" val="3541623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522ABF-E206-48EB-B624-AF89D80ED9CB}" type="datetimeFigureOut">
              <a:rPr lang="zh-TW" altLang="en-US" smtClean="0"/>
              <a:t>2020/7/5</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321334-86F3-46B7-8031-A63D3B61A7B0}" type="slidenum">
              <a:rPr lang="zh-TW" altLang="en-US" smtClean="0"/>
              <a:t>‹#›</a:t>
            </a:fld>
            <a:endParaRPr lang="zh-TW" altLang="en-US"/>
          </a:p>
        </p:txBody>
      </p:sp>
    </p:spTree>
    <p:extLst>
      <p:ext uri="{BB962C8B-B14F-4D97-AF65-F5344CB8AC3E}">
        <p14:creationId xmlns:p14="http://schemas.microsoft.com/office/powerpoint/2010/main" val="2669189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tiff"/></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85700" y="2204864"/>
            <a:ext cx="8229600" cy="1143000"/>
          </a:xfrm>
        </p:spPr>
        <p:txBody>
          <a:bodyPr>
            <a:normAutofit fontScale="90000"/>
          </a:bodyPr>
          <a:lstStyle/>
          <a:p>
            <a:r>
              <a:rPr lang="en-US" altLang="zh-TW" dirty="0" smtClean="0"/>
              <a:t>Features and Loss Functions in Speech Enhancement</a:t>
            </a:r>
            <a:endParaRPr lang="zh-TW" altLang="en-US" dirty="0"/>
          </a:p>
        </p:txBody>
      </p:sp>
      <mc:AlternateContent xmlns:mc="http://schemas.openxmlformats.org/markup-compatibility/2006">
        <mc:Choice xmlns:a14="http://schemas.microsoft.com/office/drawing/2010/main" Requires="a14">
          <p:sp>
            <p:nvSpPr>
              <p:cNvPr id="4" name="標題 1"/>
              <p:cNvSpPr txBox="1">
                <a:spLocks/>
              </p:cNvSpPr>
              <p:nvPr/>
            </p:nvSpPr>
            <p:spPr>
              <a:xfrm>
                <a:off x="491156" y="4054970"/>
                <a:ext cx="8229600" cy="1143000"/>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14:m>
                  <m:oMathPara xmlns:m="http://schemas.openxmlformats.org/officeDocument/2006/math">
                    <m:oMathParaPr>
                      <m:jc m:val="centerGroup"/>
                    </m:oMathParaPr>
                    <m:oMath xmlns:m="http://schemas.openxmlformats.org/officeDocument/2006/math">
                      <m:r>
                        <m:rPr>
                          <m:nor/>
                        </m:rPr>
                        <a:rPr lang="en-US" altLang="zh-TW" dirty="0" smtClean="0">
                          <a:cs typeface="Times New Roman" panose="02020603050405020304" pitchFamily="18" charset="0"/>
                        </a:rPr>
                        <m:t>Szu</m:t>
                      </m:r>
                      <m:r>
                        <m:rPr>
                          <m:nor/>
                        </m:rPr>
                        <a:rPr lang="en-US" altLang="zh-TW" dirty="0" smtClean="0">
                          <a:cs typeface="Times New Roman" panose="02020603050405020304" pitchFamily="18" charset="0"/>
                        </a:rPr>
                        <m:t>−</m:t>
                      </m:r>
                      <m:r>
                        <m:rPr>
                          <m:nor/>
                        </m:rPr>
                        <a:rPr lang="en-US" altLang="zh-TW" dirty="0" smtClean="0">
                          <a:cs typeface="Times New Roman" panose="02020603050405020304" pitchFamily="18" charset="0"/>
                        </a:rPr>
                        <m:t>Wei</m:t>
                      </m:r>
                      <m:r>
                        <m:rPr>
                          <m:nor/>
                        </m:rPr>
                        <a:rPr lang="en-US" altLang="zh-TW" dirty="0" smtClean="0">
                          <a:cs typeface="Times New Roman" panose="02020603050405020304" pitchFamily="18" charset="0"/>
                        </a:rPr>
                        <m:t> </m:t>
                      </m:r>
                      <m:r>
                        <m:rPr>
                          <m:nor/>
                        </m:rPr>
                        <a:rPr lang="en-US" altLang="zh-TW" dirty="0" smtClean="0">
                          <a:cs typeface="Times New Roman" panose="02020603050405020304" pitchFamily="18" charset="0"/>
                        </a:rPr>
                        <m:t>Fu</m:t>
                      </m:r>
                    </m:oMath>
                  </m:oMathPara>
                </a14:m>
                <a:r>
                  <a:rPr lang="en-US" altLang="zh-TW" dirty="0">
                    <a:cs typeface="Times New Roman" panose="02020603050405020304" pitchFamily="18" charset="0"/>
                  </a:rPr>
                  <a:t/>
                </a:r>
                <a:br>
                  <a:rPr lang="en-US" altLang="zh-TW" dirty="0">
                    <a:cs typeface="Times New Roman" panose="02020603050405020304" pitchFamily="18" charset="0"/>
                  </a:rPr>
                </a:br>
                <a:r>
                  <a:rPr lang="en-US" altLang="zh-TW" dirty="0">
                    <a:cs typeface="Times New Roman" panose="02020603050405020304" pitchFamily="18" charset="0"/>
                  </a:rPr>
                  <a:t>2020/07/08</a:t>
                </a:r>
                <a:endParaRPr lang="zh-TW" altLang="en-US" dirty="0"/>
              </a:p>
            </p:txBody>
          </p:sp>
        </mc:Choice>
        <mc:Fallback>
          <p:sp>
            <p:nvSpPr>
              <p:cNvPr id="4" name="標題 1"/>
              <p:cNvSpPr txBox="1">
                <a:spLocks noRot="1" noChangeAspect="1" noMove="1" noResize="1" noEditPoints="1" noAdjustHandles="1" noChangeArrowheads="1" noChangeShapeType="1" noTextEdit="1"/>
              </p:cNvSpPr>
              <p:nvPr/>
            </p:nvSpPr>
            <p:spPr>
              <a:xfrm>
                <a:off x="491156" y="4054970"/>
                <a:ext cx="8229600" cy="1143000"/>
              </a:xfrm>
              <a:prstGeom prst="rect">
                <a:avLst/>
              </a:prstGeom>
              <a:blipFill rotWithShape="1">
                <a:blip r:embed="rId2"/>
                <a:stretch>
                  <a:fillRect b="-16489"/>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408406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Evaluation</a:t>
            </a:r>
            <a:endParaRPr lang="zh-TW" altLang="en-US" dirty="0"/>
          </a:p>
        </p:txBody>
      </p:sp>
      <p:sp>
        <p:nvSpPr>
          <p:cNvPr id="3" name="內容版面配置區 2"/>
          <p:cNvSpPr>
            <a:spLocks noGrp="1"/>
          </p:cNvSpPr>
          <p:nvPr>
            <p:ph idx="1"/>
          </p:nvPr>
        </p:nvSpPr>
        <p:spPr>
          <a:xfrm>
            <a:off x="457200" y="1600200"/>
            <a:ext cx="8363272" cy="4525963"/>
          </a:xfrm>
        </p:spPr>
        <p:txBody>
          <a:bodyPr>
            <a:normAutofit/>
          </a:bodyPr>
          <a:lstStyle/>
          <a:p>
            <a:pPr algn="just"/>
            <a:r>
              <a:rPr lang="en-US" altLang="zh-TW" b="1" dirty="0" smtClean="0"/>
              <a:t>PESQ</a:t>
            </a:r>
            <a:r>
              <a:rPr lang="en-US" altLang="zh-TW" dirty="0" smtClean="0"/>
              <a:t> </a:t>
            </a:r>
            <a:r>
              <a:rPr lang="en-US" altLang="zh-TW" dirty="0"/>
              <a:t>was designed to evaluate the </a:t>
            </a:r>
            <a:r>
              <a:rPr lang="en-US" altLang="zh-TW" b="1" dirty="0" smtClean="0"/>
              <a:t>quality</a:t>
            </a:r>
            <a:r>
              <a:rPr lang="en-US" altLang="zh-TW" dirty="0" smtClean="0"/>
              <a:t> of </a:t>
            </a:r>
            <a:r>
              <a:rPr lang="en-US" altLang="zh-TW" dirty="0"/>
              <a:t>processed speech, and the score ranges from -0.5 to </a:t>
            </a:r>
            <a:r>
              <a:rPr lang="en-US" altLang="zh-TW" dirty="0" smtClean="0"/>
              <a:t>4.5. </a:t>
            </a:r>
          </a:p>
          <a:p>
            <a:pPr algn="just"/>
            <a:r>
              <a:rPr lang="en-US" altLang="zh-TW" b="1" dirty="0" smtClean="0"/>
              <a:t>STOI</a:t>
            </a:r>
            <a:r>
              <a:rPr lang="en-US" altLang="zh-TW" dirty="0" smtClean="0"/>
              <a:t> </a:t>
            </a:r>
            <a:r>
              <a:rPr lang="en-US" altLang="zh-TW" dirty="0"/>
              <a:t>was designed to compute the speech </a:t>
            </a:r>
            <a:r>
              <a:rPr lang="en-US" altLang="zh-TW" b="1" dirty="0" smtClean="0"/>
              <a:t>intelligibility</a:t>
            </a:r>
            <a:r>
              <a:rPr lang="en-US" altLang="zh-TW" dirty="0" smtClean="0"/>
              <a:t>, and </a:t>
            </a:r>
            <a:r>
              <a:rPr lang="en-US" altLang="zh-TW" dirty="0"/>
              <a:t>the score ranges from 0 to 1</a:t>
            </a:r>
            <a:r>
              <a:rPr lang="en-US" altLang="zh-TW" dirty="0" smtClean="0"/>
              <a:t>.</a:t>
            </a:r>
            <a:endParaRPr lang="en-US" altLang="zh-TW" dirty="0"/>
          </a:p>
          <a:p>
            <a:pPr marL="0" indent="0" algn="just">
              <a:buNone/>
            </a:pPr>
            <a:r>
              <a:rPr lang="en-US" altLang="zh-TW" b="1" dirty="0"/>
              <a:t>PESQ </a:t>
            </a:r>
            <a:r>
              <a:rPr lang="en-US" altLang="zh-TW" dirty="0" smtClean="0"/>
              <a:t>function are </a:t>
            </a:r>
            <a:r>
              <a:rPr lang="en-US" altLang="zh-TW" u="sng" dirty="0" smtClean="0"/>
              <a:t>complex</a:t>
            </a:r>
            <a:r>
              <a:rPr lang="en-US" altLang="zh-TW" dirty="0" smtClean="0"/>
              <a:t> </a:t>
            </a:r>
            <a:r>
              <a:rPr lang="en-US" altLang="zh-TW" dirty="0"/>
              <a:t>and</a:t>
            </a:r>
            <a:r>
              <a:rPr lang="en-US" altLang="zh-TW" dirty="0" smtClean="0"/>
              <a:t> </a:t>
            </a:r>
            <a:r>
              <a:rPr lang="en-US" altLang="zh-TW" u="sng" dirty="0" smtClean="0"/>
              <a:t>not </a:t>
            </a:r>
            <a:r>
              <a:rPr lang="en-US" altLang="zh-TW" u="sng" dirty="0"/>
              <a:t>fully </a:t>
            </a:r>
            <a:r>
              <a:rPr lang="en-US" altLang="zh-TW" u="sng" dirty="0" smtClean="0"/>
              <a:t>differentiable</a:t>
            </a:r>
            <a:r>
              <a:rPr lang="en-US" altLang="zh-TW" dirty="0" smtClean="0"/>
              <a:t>.</a:t>
            </a:r>
            <a:r>
              <a:rPr lang="en-US" altLang="zh-TW" u="sng" dirty="0" smtClean="0"/>
              <a:t> </a:t>
            </a:r>
          </a:p>
          <a:p>
            <a:pPr marL="0" indent="0" algn="just">
              <a:buNone/>
            </a:pPr>
            <a:r>
              <a:rPr lang="en-US" altLang="zh-TW" dirty="0" smtClean="0"/>
              <a:t>=&gt; It is difficult to directly optimize theses scores.</a:t>
            </a:r>
            <a:endParaRPr lang="zh-TW" altLang="en-US" dirty="0"/>
          </a:p>
        </p:txBody>
      </p:sp>
      <p:cxnSp>
        <p:nvCxnSpPr>
          <p:cNvPr id="4" name="直線接點 3"/>
          <p:cNvCxnSpPr/>
          <p:nvPr/>
        </p:nvCxnSpPr>
        <p:spPr>
          <a:xfrm>
            <a:off x="0" y="1412776"/>
            <a:ext cx="9144000" cy="0"/>
          </a:xfrm>
          <a:prstGeom prst="line">
            <a:avLst/>
          </a:prstGeom>
          <a:ln w="19050"/>
        </p:spPr>
        <p:style>
          <a:lnRef idx="1">
            <a:schemeClr val="dk1"/>
          </a:lnRef>
          <a:fillRef idx="0">
            <a:schemeClr val="dk1"/>
          </a:fillRef>
          <a:effectRef idx="0">
            <a:schemeClr val="dk1"/>
          </a:effectRef>
          <a:fontRef idx="minor">
            <a:schemeClr val="tx1"/>
          </a:fontRef>
        </p:style>
      </p:cxnSp>
      <p:sp>
        <p:nvSpPr>
          <p:cNvPr id="5" name="投影片編號版面配置區 4"/>
          <p:cNvSpPr>
            <a:spLocks noGrp="1"/>
          </p:cNvSpPr>
          <p:nvPr>
            <p:ph type="sldNum" sz="quarter" idx="12"/>
          </p:nvPr>
        </p:nvSpPr>
        <p:spPr/>
        <p:txBody>
          <a:bodyPr/>
          <a:lstStyle/>
          <a:p>
            <a:fld id="{CE83F40D-A343-46B3-8310-6164C468F786}" type="slidenum">
              <a:rPr lang="zh-TW" altLang="en-US" smtClean="0"/>
              <a:t>10</a:t>
            </a:fld>
            <a:endParaRPr lang="zh-TW" altLang="en-US"/>
          </a:p>
        </p:txBody>
      </p:sp>
    </p:spTree>
    <p:extLst>
      <p:ext uri="{BB962C8B-B14F-4D97-AF65-F5344CB8AC3E}">
        <p14:creationId xmlns:p14="http://schemas.microsoft.com/office/powerpoint/2010/main" val="214696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Different loss </a:t>
            </a:r>
            <a:r>
              <a:rPr lang="en-US" altLang="zh-TW" dirty="0" smtClean="0"/>
              <a:t>function</a:t>
            </a:r>
            <a:endParaRPr lang="zh-TW" altLang="en-US" dirty="0"/>
          </a:p>
        </p:txBody>
      </p:sp>
      <p:sp>
        <p:nvSpPr>
          <p:cNvPr id="3" name="內容版面配置區 2"/>
          <p:cNvSpPr>
            <a:spLocks noGrp="1"/>
          </p:cNvSpPr>
          <p:nvPr>
            <p:ph idx="1"/>
          </p:nvPr>
        </p:nvSpPr>
        <p:spPr/>
        <p:txBody>
          <a:bodyPr/>
          <a:lstStyle/>
          <a:p>
            <a:r>
              <a:rPr lang="en-US" altLang="zh-TW" dirty="0" smtClean="0"/>
              <a:t>STOI optimization [3]:</a:t>
            </a:r>
            <a:endParaRPr lang="zh-TW" altLang="en-US" dirty="0"/>
          </a:p>
        </p:txBody>
      </p:sp>
      <p:sp>
        <p:nvSpPr>
          <p:cNvPr id="4" name="投影片編號版面配置區 3"/>
          <p:cNvSpPr>
            <a:spLocks noGrp="1"/>
          </p:cNvSpPr>
          <p:nvPr>
            <p:ph type="sldNum" sz="quarter" idx="12"/>
          </p:nvPr>
        </p:nvSpPr>
        <p:spPr/>
        <p:txBody>
          <a:bodyPr/>
          <a:lstStyle/>
          <a:p>
            <a:fld id="{CE83F40D-A343-46B3-8310-6164C468F786}" type="slidenum">
              <a:rPr lang="zh-TW" altLang="en-US" smtClean="0"/>
              <a:t>11</a:t>
            </a:fld>
            <a:endParaRPr lang="zh-TW" altLang="en-US"/>
          </a:p>
        </p:txBody>
      </p:sp>
      <p:sp>
        <p:nvSpPr>
          <p:cNvPr id="6" name="矩形 5"/>
          <p:cNvSpPr/>
          <p:nvPr/>
        </p:nvSpPr>
        <p:spPr>
          <a:xfrm>
            <a:off x="251520" y="5589240"/>
            <a:ext cx="8568952" cy="1107996"/>
          </a:xfrm>
          <a:prstGeom prst="rect">
            <a:avLst/>
          </a:prstGeom>
        </p:spPr>
        <p:txBody>
          <a:bodyPr wrap="square">
            <a:spAutoFit/>
          </a:bodyPr>
          <a:lstStyle/>
          <a:p>
            <a:pPr algn="just"/>
            <a:r>
              <a:rPr lang="en-US" altLang="zh-TW" dirty="0" smtClean="0">
                <a:latin typeface="Times New Roman" panose="02020603050405020304" pitchFamily="18" charset="0"/>
                <a:cs typeface="Times New Roman" panose="02020603050405020304" pitchFamily="18" charset="0"/>
              </a:rPr>
              <a:t>[3] </a:t>
            </a:r>
            <a:r>
              <a:rPr lang="en-US" altLang="zh-TW" sz="1600" dirty="0">
                <a:latin typeface="Times New Roman" panose="02020603050405020304" pitchFamily="18" charset="0"/>
                <a:cs typeface="Times New Roman" panose="02020603050405020304" pitchFamily="18" charset="0"/>
              </a:rPr>
              <a:t>S.-W. Fu, Y. </a:t>
            </a:r>
            <a:r>
              <a:rPr lang="en-US" altLang="zh-TW" sz="1600" dirty="0" err="1">
                <a:latin typeface="Times New Roman" panose="02020603050405020304" pitchFamily="18" charset="0"/>
                <a:cs typeface="Times New Roman" panose="02020603050405020304" pitchFamily="18" charset="0"/>
              </a:rPr>
              <a:t>Tsao</a:t>
            </a:r>
            <a:r>
              <a:rPr lang="en-US" altLang="zh-TW" sz="1600" dirty="0">
                <a:latin typeface="Times New Roman" panose="02020603050405020304" pitchFamily="18" charset="0"/>
                <a:cs typeface="Times New Roman" panose="02020603050405020304" pitchFamily="18" charset="0"/>
              </a:rPr>
              <a:t>, X. Lu, and H. Kawai, "End-to-End Waveform </a:t>
            </a:r>
            <a:r>
              <a:rPr lang="en-US" altLang="zh-TW" sz="1600" dirty="0" smtClean="0">
                <a:latin typeface="Times New Roman" panose="02020603050405020304" pitchFamily="18" charset="0"/>
                <a:cs typeface="Times New Roman" panose="02020603050405020304" pitchFamily="18" charset="0"/>
              </a:rPr>
              <a:t>Utterance Enhancement </a:t>
            </a:r>
            <a:r>
              <a:rPr lang="en-US" altLang="zh-TW" sz="1600" dirty="0">
                <a:latin typeface="Times New Roman" panose="02020603050405020304" pitchFamily="18" charset="0"/>
                <a:cs typeface="Times New Roman" panose="02020603050405020304" pitchFamily="18" charset="0"/>
              </a:rPr>
              <a:t>for Direct Evaluation Metrics Optimization by Fully Convolutional </a:t>
            </a:r>
            <a:r>
              <a:rPr lang="en-US" altLang="zh-TW" sz="1600" dirty="0" smtClean="0">
                <a:latin typeface="Times New Roman" panose="02020603050405020304" pitchFamily="18" charset="0"/>
                <a:cs typeface="Times New Roman" panose="02020603050405020304" pitchFamily="18" charset="0"/>
              </a:rPr>
              <a:t>Neural Networks</a:t>
            </a:r>
            <a:r>
              <a:rPr lang="en-US" altLang="zh-TW" sz="1600" dirty="0">
                <a:latin typeface="Times New Roman" panose="02020603050405020304" pitchFamily="18" charset="0"/>
                <a:cs typeface="Times New Roman" panose="02020603050405020304" pitchFamily="18" charset="0"/>
              </a:rPr>
              <a:t>," IEEE Transactions on Audio, Speech, and Language Processing (TASLP</a:t>
            </a:r>
            <a:r>
              <a:rPr lang="en-US" altLang="zh-TW" sz="1600" dirty="0" smtClean="0">
                <a:latin typeface="Times New Roman" panose="02020603050405020304" pitchFamily="18" charset="0"/>
                <a:cs typeface="Times New Roman" panose="02020603050405020304" pitchFamily="18" charset="0"/>
              </a:rPr>
              <a:t>), 2018</a:t>
            </a:r>
            <a:r>
              <a:rPr lang="en-US" altLang="zh-TW" sz="1600" dirty="0">
                <a:latin typeface="Times New Roman" panose="02020603050405020304" pitchFamily="18" charset="0"/>
                <a:cs typeface="Times New Roman" panose="02020603050405020304" pitchFamily="18" charset="0"/>
              </a:rPr>
              <a:t>. (top 10 most popular article in recent months of TASLP)</a:t>
            </a:r>
            <a:endParaRPr lang="zh-TW" altLang="en-US" sz="1600" dirty="0">
              <a:latin typeface="Times New Roman" panose="02020603050405020304" pitchFamily="18" charset="0"/>
              <a:cs typeface="Times New Roman" panose="02020603050405020304" pitchFamily="18" charset="0"/>
            </a:endParaRPr>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3722" y="3861048"/>
            <a:ext cx="3586750" cy="16369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492896"/>
            <a:ext cx="4320480" cy="29276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32827" y="2060848"/>
            <a:ext cx="3788539" cy="1586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7951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Different loss </a:t>
            </a:r>
            <a:r>
              <a:rPr lang="en-US" altLang="zh-TW" dirty="0" smtClean="0"/>
              <a:t>function</a:t>
            </a:r>
            <a:endParaRPr lang="zh-TW" altLang="en-US" dirty="0"/>
          </a:p>
        </p:txBody>
      </p:sp>
      <p:sp>
        <p:nvSpPr>
          <p:cNvPr id="3" name="內容版面配置區 2"/>
          <p:cNvSpPr>
            <a:spLocks noGrp="1"/>
          </p:cNvSpPr>
          <p:nvPr>
            <p:ph idx="1"/>
          </p:nvPr>
        </p:nvSpPr>
        <p:spPr/>
        <p:txBody>
          <a:bodyPr/>
          <a:lstStyle/>
          <a:p>
            <a:r>
              <a:rPr lang="en-US" altLang="zh-TW" dirty="0" smtClean="0"/>
              <a:t>STOI optimization [3]:</a:t>
            </a:r>
            <a:endParaRPr lang="zh-TW" altLang="en-US" dirty="0"/>
          </a:p>
        </p:txBody>
      </p:sp>
      <p:sp>
        <p:nvSpPr>
          <p:cNvPr id="4" name="投影片編號版面配置區 3"/>
          <p:cNvSpPr>
            <a:spLocks noGrp="1"/>
          </p:cNvSpPr>
          <p:nvPr>
            <p:ph type="sldNum" sz="quarter" idx="12"/>
          </p:nvPr>
        </p:nvSpPr>
        <p:spPr/>
        <p:txBody>
          <a:bodyPr/>
          <a:lstStyle/>
          <a:p>
            <a:fld id="{CE83F40D-A343-46B3-8310-6164C468F786}" type="slidenum">
              <a:rPr lang="zh-TW" altLang="en-US" smtClean="0"/>
              <a:t>12</a:t>
            </a:fld>
            <a:endParaRPr lang="zh-TW" altLang="en-US"/>
          </a:p>
        </p:txBody>
      </p:sp>
      <p:sp>
        <p:nvSpPr>
          <p:cNvPr id="6" name="矩形 5"/>
          <p:cNvSpPr/>
          <p:nvPr/>
        </p:nvSpPr>
        <p:spPr>
          <a:xfrm>
            <a:off x="251520" y="5589240"/>
            <a:ext cx="8568952" cy="1107996"/>
          </a:xfrm>
          <a:prstGeom prst="rect">
            <a:avLst/>
          </a:prstGeom>
        </p:spPr>
        <p:txBody>
          <a:bodyPr wrap="square">
            <a:spAutoFit/>
          </a:bodyPr>
          <a:lstStyle/>
          <a:p>
            <a:pPr algn="just"/>
            <a:r>
              <a:rPr lang="en-US" altLang="zh-TW" dirty="0" smtClean="0">
                <a:latin typeface="Times New Roman" panose="02020603050405020304" pitchFamily="18" charset="0"/>
                <a:cs typeface="Times New Roman" panose="02020603050405020304" pitchFamily="18" charset="0"/>
              </a:rPr>
              <a:t>[3] </a:t>
            </a:r>
            <a:r>
              <a:rPr lang="en-US" altLang="zh-TW" sz="1600" dirty="0">
                <a:latin typeface="Times New Roman" panose="02020603050405020304" pitchFamily="18" charset="0"/>
                <a:cs typeface="Times New Roman" panose="02020603050405020304" pitchFamily="18" charset="0"/>
              </a:rPr>
              <a:t>S.-W. Fu, Y. </a:t>
            </a:r>
            <a:r>
              <a:rPr lang="en-US" altLang="zh-TW" sz="1600" dirty="0" err="1">
                <a:latin typeface="Times New Roman" panose="02020603050405020304" pitchFamily="18" charset="0"/>
                <a:cs typeface="Times New Roman" panose="02020603050405020304" pitchFamily="18" charset="0"/>
              </a:rPr>
              <a:t>Tsao</a:t>
            </a:r>
            <a:r>
              <a:rPr lang="en-US" altLang="zh-TW" sz="1600" dirty="0">
                <a:latin typeface="Times New Roman" panose="02020603050405020304" pitchFamily="18" charset="0"/>
                <a:cs typeface="Times New Roman" panose="02020603050405020304" pitchFamily="18" charset="0"/>
              </a:rPr>
              <a:t>, X. Lu, and H. Kawai, "End-to-End Waveform </a:t>
            </a:r>
            <a:r>
              <a:rPr lang="en-US" altLang="zh-TW" sz="1600" dirty="0" smtClean="0">
                <a:latin typeface="Times New Roman" panose="02020603050405020304" pitchFamily="18" charset="0"/>
                <a:cs typeface="Times New Roman" panose="02020603050405020304" pitchFamily="18" charset="0"/>
              </a:rPr>
              <a:t>Utterance Enhancement </a:t>
            </a:r>
            <a:r>
              <a:rPr lang="en-US" altLang="zh-TW" sz="1600" dirty="0">
                <a:latin typeface="Times New Roman" panose="02020603050405020304" pitchFamily="18" charset="0"/>
                <a:cs typeface="Times New Roman" panose="02020603050405020304" pitchFamily="18" charset="0"/>
              </a:rPr>
              <a:t>for Direct Evaluation Metrics Optimization by Fully Convolutional </a:t>
            </a:r>
            <a:r>
              <a:rPr lang="en-US" altLang="zh-TW" sz="1600" dirty="0" smtClean="0">
                <a:latin typeface="Times New Roman" panose="02020603050405020304" pitchFamily="18" charset="0"/>
                <a:cs typeface="Times New Roman" panose="02020603050405020304" pitchFamily="18" charset="0"/>
              </a:rPr>
              <a:t>Neural Networks</a:t>
            </a:r>
            <a:r>
              <a:rPr lang="en-US" altLang="zh-TW" sz="1600" dirty="0">
                <a:latin typeface="Times New Roman" panose="02020603050405020304" pitchFamily="18" charset="0"/>
                <a:cs typeface="Times New Roman" panose="02020603050405020304" pitchFamily="18" charset="0"/>
              </a:rPr>
              <a:t>," IEEE Transactions on Audio, Speech, and Language Processing (TASLP</a:t>
            </a:r>
            <a:r>
              <a:rPr lang="en-US" altLang="zh-TW" sz="1600" dirty="0" smtClean="0">
                <a:latin typeface="Times New Roman" panose="02020603050405020304" pitchFamily="18" charset="0"/>
                <a:cs typeface="Times New Roman" panose="02020603050405020304" pitchFamily="18" charset="0"/>
              </a:rPr>
              <a:t>), 2018</a:t>
            </a:r>
            <a:r>
              <a:rPr lang="en-US" altLang="zh-TW" sz="1600" dirty="0">
                <a:latin typeface="Times New Roman" panose="02020603050405020304" pitchFamily="18" charset="0"/>
                <a:cs typeface="Times New Roman" panose="02020603050405020304" pitchFamily="18" charset="0"/>
              </a:rPr>
              <a:t>. (top 10 most popular article in recent months of TASLP)</a:t>
            </a:r>
            <a:endParaRPr lang="zh-TW" altLang="en-US" sz="1600" dirty="0">
              <a:latin typeface="Times New Roman" panose="02020603050405020304" pitchFamily="18" charset="0"/>
              <a:cs typeface="Times New Roman" panose="02020603050405020304" pitchFamily="18" charset="0"/>
            </a:endParaRP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466322"/>
            <a:ext cx="4562450" cy="3122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637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Different loss </a:t>
            </a:r>
            <a:r>
              <a:rPr lang="en-US" altLang="zh-TW" dirty="0" smtClean="0"/>
              <a:t>function</a:t>
            </a:r>
            <a:endParaRPr lang="zh-TW" altLang="en-US" dirty="0"/>
          </a:p>
        </p:txBody>
      </p:sp>
      <p:sp>
        <p:nvSpPr>
          <p:cNvPr id="3" name="內容版面配置區 2"/>
          <p:cNvSpPr>
            <a:spLocks noGrp="1"/>
          </p:cNvSpPr>
          <p:nvPr>
            <p:ph idx="1"/>
          </p:nvPr>
        </p:nvSpPr>
        <p:spPr/>
        <p:txBody>
          <a:bodyPr/>
          <a:lstStyle/>
          <a:p>
            <a:r>
              <a:rPr lang="en-US" altLang="zh-TW" dirty="0" smtClean="0"/>
              <a:t>STOI optimization [3]:</a:t>
            </a:r>
            <a:endParaRPr lang="zh-TW" altLang="en-US" dirty="0"/>
          </a:p>
        </p:txBody>
      </p:sp>
      <p:sp>
        <p:nvSpPr>
          <p:cNvPr id="4" name="投影片編號版面配置區 3"/>
          <p:cNvSpPr>
            <a:spLocks noGrp="1"/>
          </p:cNvSpPr>
          <p:nvPr>
            <p:ph type="sldNum" sz="quarter" idx="12"/>
          </p:nvPr>
        </p:nvSpPr>
        <p:spPr/>
        <p:txBody>
          <a:bodyPr/>
          <a:lstStyle/>
          <a:p>
            <a:fld id="{CE83F40D-A343-46B3-8310-6164C468F786}" type="slidenum">
              <a:rPr lang="zh-TW" altLang="en-US" smtClean="0"/>
              <a:t>13</a:t>
            </a:fld>
            <a:endParaRPr lang="zh-TW" altLang="en-US"/>
          </a:p>
        </p:txBody>
      </p:sp>
      <p:sp>
        <p:nvSpPr>
          <p:cNvPr id="6" name="矩形 5"/>
          <p:cNvSpPr/>
          <p:nvPr/>
        </p:nvSpPr>
        <p:spPr>
          <a:xfrm>
            <a:off x="251520" y="5589240"/>
            <a:ext cx="8568952" cy="1107996"/>
          </a:xfrm>
          <a:prstGeom prst="rect">
            <a:avLst/>
          </a:prstGeom>
        </p:spPr>
        <p:txBody>
          <a:bodyPr wrap="square">
            <a:spAutoFit/>
          </a:bodyPr>
          <a:lstStyle/>
          <a:p>
            <a:pPr algn="just"/>
            <a:r>
              <a:rPr lang="en-US" altLang="zh-TW" dirty="0" smtClean="0">
                <a:latin typeface="Times New Roman" panose="02020603050405020304" pitchFamily="18" charset="0"/>
                <a:cs typeface="Times New Roman" panose="02020603050405020304" pitchFamily="18" charset="0"/>
              </a:rPr>
              <a:t>[3] </a:t>
            </a:r>
            <a:r>
              <a:rPr lang="en-US" altLang="zh-TW" sz="1600" dirty="0">
                <a:latin typeface="Times New Roman" panose="02020603050405020304" pitchFamily="18" charset="0"/>
                <a:cs typeface="Times New Roman" panose="02020603050405020304" pitchFamily="18" charset="0"/>
              </a:rPr>
              <a:t>S.-W. Fu, Y. </a:t>
            </a:r>
            <a:r>
              <a:rPr lang="en-US" altLang="zh-TW" sz="1600" dirty="0" err="1">
                <a:latin typeface="Times New Roman" panose="02020603050405020304" pitchFamily="18" charset="0"/>
                <a:cs typeface="Times New Roman" panose="02020603050405020304" pitchFamily="18" charset="0"/>
              </a:rPr>
              <a:t>Tsao</a:t>
            </a:r>
            <a:r>
              <a:rPr lang="en-US" altLang="zh-TW" sz="1600" dirty="0">
                <a:latin typeface="Times New Roman" panose="02020603050405020304" pitchFamily="18" charset="0"/>
                <a:cs typeface="Times New Roman" panose="02020603050405020304" pitchFamily="18" charset="0"/>
              </a:rPr>
              <a:t>, X. Lu, and H. Kawai, "End-to-End Waveform </a:t>
            </a:r>
            <a:r>
              <a:rPr lang="en-US" altLang="zh-TW" sz="1600" dirty="0" smtClean="0">
                <a:latin typeface="Times New Roman" panose="02020603050405020304" pitchFamily="18" charset="0"/>
                <a:cs typeface="Times New Roman" panose="02020603050405020304" pitchFamily="18" charset="0"/>
              </a:rPr>
              <a:t>Utterance Enhancement </a:t>
            </a:r>
            <a:r>
              <a:rPr lang="en-US" altLang="zh-TW" sz="1600" dirty="0">
                <a:latin typeface="Times New Roman" panose="02020603050405020304" pitchFamily="18" charset="0"/>
                <a:cs typeface="Times New Roman" panose="02020603050405020304" pitchFamily="18" charset="0"/>
              </a:rPr>
              <a:t>for Direct Evaluation Metrics Optimization by Fully Convolutional </a:t>
            </a:r>
            <a:r>
              <a:rPr lang="en-US" altLang="zh-TW" sz="1600" dirty="0" smtClean="0">
                <a:latin typeface="Times New Roman" panose="02020603050405020304" pitchFamily="18" charset="0"/>
                <a:cs typeface="Times New Roman" panose="02020603050405020304" pitchFamily="18" charset="0"/>
              </a:rPr>
              <a:t>Neural Networks</a:t>
            </a:r>
            <a:r>
              <a:rPr lang="en-US" altLang="zh-TW" sz="1600" dirty="0">
                <a:latin typeface="Times New Roman" panose="02020603050405020304" pitchFamily="18" charset="0"/>
                <a:cs typeface="Times New Roman" panose="02020603050405020304" pitchFamily="18" charset="0"/>
              </a:rPr>
              <a:t>," IEEE Transactions on Audio, Speech, and Language Processing (TASLP</a:t>
            </a:r>
            <a:r>
              <a:rPr lang="en-US" altLang="zh-TW" sz="1600" dirty="0" smtClean="0">
                <a:latin typeface="Times New Roman" panose="02020603050405020304" pitchFamily="18" charset="0"/>
                <a:cs typeface="Times New Roman" panose="02020603050405020304" pitchFamily="18" charset="0"/>
              </a:rPr>
              <a:t>), 2018</a:t>
            </a:r>
            <a:r>
              <a:rPr lang="en-US" altLang="zh-TW" sz="1600" dirty="0">
                <a:latin typeface="Times New Roman" panose="02020603050405020304" pitchFamily="18" charset="0"/>
                <a:cs typeface="Times New Roman" panose="02020603050405020304" pitchFamily="18" charset="0"/>
              </a:rPr>
              <a:t>. (top 10 most popular article in recent months of TASLP)</a:t>
            </a:r>
            <a:endParaRPr lang="zh-TW" altLang="en-US" sz="1600" dirty="0">
              <a:latin typeface="Times New Roman" panose="02020603050405020304" pitchFamily="18" charset="0"/>
              <a:cs typeface="Times New Roman" panose="02020603050405020304" pitchFamily="18" charset="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307161"/>
            <a:ext cx="3634730" cy="3266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4631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Different loss </a:t>
            </a:r>
            <a:r>
              <a:rPr lang="en-US" altLang="zh-TW" dirty="0" smtClean="0"/>
              <a:t>function</a:t>
            </a:r>
            <a:endParaRPr lang="zh-TW" altLang="en-US" dirty="0"/>
          </a:p>
        </p:txBody>
      </p:sp>
      <p:sp>
        <p:nvSpPr>
          <p:cNvPr id="3" name="內容版面配置區 2"/>
          <p:cNvSpPr>
            <a:spLocks noGrp="1"/>
          </p:cNvSpPr>
          <p:nvPr>
            <p:ph idx="1"/>
          </p:nvPr>
        </p:nvSpPr>
        <p:spPr/>
        <p:txBody>
          <a:bodyPr/>
          <a:lstStyle/>
          <a:p>
            <a:r>
              <a:rPr lang="en-US" altLang="zh-TW" dirty="0" smtClean="0"/>
              <a:t>PESQ and STOI </a:t>
            </a:r>
            <a:r>
              <a:rPr lang="en-US" altLang="zh-TW" b="1" dirty="0" smtClean="0"/>
              <a:t>black-box</a:t>
            </a:r>
            <a:r>
              <a:rPr lang="en-US" altLang="zh-TW" dirty="0" smtClean="0"/>
              <a:t> optimization [5]:</a:t>
            </a:r>
            <a:endParaRPr lang="zh-TW" altLang="en-US" dirty="0"/>
          </a:p>
        </p:txBody>
      </p:sp>
      <p:sp>
        <p:nvSpPr>
          <p:cNvPr id="4" name="投影片編號版面配置區 3"/>
          <p:cNvSpPr>
            <a:spLocks noGrp="1"/>
          </p:cNvSpPr>
          <p:nvPr>
            <p:ph type="sldNum" sz="quarter" idx="12"/>
          </p:nvPr>
        </p:nvSpPr>
        <p:spPr/>
        <p:txBody>
          <a:bodyPr/>
          <a:lstStyle/>
          <a:p>
            <a:fld id="{CE83F40D-A343-46B3-8310-6164C468F786}" type="slidenum">
              <a:rPr lang="zh-TW" altLang="en-US" smtClean="0"/>
              <a:t>14</a:t>
            </a:fld>
            <a:endParaRPr lang="zh-TW" altLang="en-US"/>
          </a:p>
        </p:txBody>
      </p:sp>
      <p:sp>
        <p:nvSpPr>
          <p:cNvPr id="8" name="標題 1"/>
          <p:cNvSpPr txBox="1">
            <a:spLocks/>
          </p:cNvSpPr>
          <p:nvPr/>
        </p:nvSpPr>
        <p:spPr>
          <a:xfrm>
            <a:off x="34957" y="2852936"/>
            <a:ext cx="9078901" cy="14700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Times New Roman" panose="02020603050405020304" pitchFamily="18" charset="0"/>
                <a:ea typeface="+mj-ea"/>
                <a:cs typeface="+mj-cs"/>
              </a:defRPr>
            </a:lvl1pPr>
          </a:lstStyle>
          <a:p>
            <a:r>
              <a:rPr lang="en-US" altLang="zh-TW" sz="3800" dirty="0" err="1" smtClean="0">
                <a:cs typeface="Times New Roman" panose="02020603050405020304" pitchFamily="18" charset="0"/>
              </a:rPr>
              <a:t>MetricGAN</a:t>
            </a:r>
            <a:r>
              <a:rPr lang="en-US" altLang="zh-TW" sz="3800" dirty="0" smtClean="0">
                <a:cs typeface="Times New Roman" panose="02020603050405020304" pitchFamily="18" charset="0"/>
              </a:rPr>
              <a:t>: Generative Adversarial Networks based Black-box Metric Scores Optimization for Speech Enhancement</a:t>
            </a:r>
            <a:endParaRPr lang="zh-TW" altLang="en-US" sz="3800" dirty="0">
              <a:cs typeface="Times New Roman" panose="02020603050405020304" pitchFamily="18" charset="0"/>
            </a:endParaRPr>
          </a:p>
        </p:txBody>
      </p:sp>
      <p:sp>
        <p:nvSpPr>
          <p:cNvPr id="9" name="矩形 8"/>
          <p:cNvSpPr/>
          <p:nvPr/>
        </p:nvSpPr>
        <p:spPr>
          <a:xfrm>
            <a:off x="7092280" y="6237312"/>
            <a:ext cx="1486433" cy="369332"/>
          </a:xfrm>
          <a:prstGeom prst="rect">
            <a:avLst/>
          </a:prstGeom>
        </p:spPr>
        <p:txBody>
          <a:bodyPr wrap="none">
            <a:spAutoFit/>
          </a:bodyPr>
          <a:lstStyle/>
          <a:p>
            <a:r>
              <a:rPr lang="de-DE" altLang="zh-TW" b="1" dirty="0">
                <a:solidFill>
                  <a:srgbClr val="333333"/>
                </a:solidFill>
                <a:latin typeface="Droid" charset="0"/>
              </a:rPr>
              <a:t>ICML </a:t>
            </a:r>
            <a:r>
              <a:rPr lang="de-DE" altLang="zh-TW" b="1" dirty="0">
                <a:solidFill>
                  <a:srgbClr val="8D3B36"/>
                </a:solidFill>
                <a:latin typeface="Droid" charset="0"/>
              </a:rPr>
              <a:t>| 2019 </a:t>
            </a:r>
            <a:endParaRPr lang="zh-TW" altLang="en-US" dirty="0"/>
          </a:p>
        </p:txBody>
      </p:sp>
    </p:spTree>
    <p:extLst>
      <p:ext uri="{BB962C8B-B14F-4D97-AF65-F5344CB8AC3E}">
        <p14:creationId xmlns:p14="http://schemas.microsoft.com/office/powerpoint/2010/main" val="2914367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Motivation</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1600200"/>
                <a:ext cx="8435280" cy="4525963"/>
              </a:xfrm>
            </p:spPr>
            <p:txBody>
              <a:bodyPr>
                <a:normAutofit fontScale="85000" lnSpcReduction="10000"/>
              </a:bodyPr>
              <a:lstStyle/>
              <a:p>
                <a:r>
                  <a:rPr lang="en-US" altLang="zh-TW" dirty="0" smtClean="0">
                    <a:latin typeface="Times New Roman" panose="02020603050405020304" pitchFamily="18" charset="0"/>
                    <a:cs typeface="Times New Roman" panose="02020603050405020304" pitchFamily="18" charset="0"/>
                  </a:rPr>
                  <a:t>CGAN training:</a:t>
                </a:r>
                <a:endParaRPr lang="en-US" altLang="zh-TW" dirty="0">
                  <a:latin typeface="Times New Roman" panose="02020603050405020304" pitchFamily="18" charset="0"/>
                  <a:cs typeface="Times New Roman" panose="02020603050405020304" pitchFamily="18" charset="0"/>
                </a:endParaRPr>
              </a:p>
              <a:p>
                <a:pPr marL="0" indent="0">
                  <a:buNone/>
                </a:pPr>
                <a:endParaRPr lang="en-US" altLang="zh-TW" i="1" dirty="0" smtClean="0">
                  <a:latin typeface="Times New Roman" panose="02020603050405020304" pitchFamily="18" charset="0"/>
                  <a:cs typeface="Times New Roman" panose="02020603050405020304" pitchFamily="18" charset="0"/>
                </a:endParaRPr>
              </a:p>
              <a:p>
                <a:pPr marL="0" indent="0" algn="ctr">
                  <a:buNone/>
                </a:pPr>
                <a14:m>
                  <m:oMath xmlns:m="http://schemas.openxmlformats.org/officeDocument/2006/math">
                    <m:r>
                      <a:rPr lang="en-US" altLang="zh-TW" b="0" i="1" smtClean="0">
                        <a:latin typeface="Cambria Math"/>
                      </a:rPr>
                      <m:t>          </m:t>
                    </m:r>
                    <m:sSub>
                      <m:sSubPr>
                        <m:ctrlPr>
                          <a:rPr lang="en-US" altLang="zh-TW" i="1" smtClean="0">
                            <a:latin typeface="Cambria Math"/>
                          </a:rPr>
                        </m:ctrlPr>
                      </m:sSubPr>
                      <m:e>
                        <m:r>
                          <a:rPr lang="en-US" altLang="zh-TW" b="0" i="1" smtClean="0">
                            <a:latin typeface="Cambria Math"/>
                          </a:rPr>
                          <m:t>𝐿</m:t>
                        </m:r>
                      </m:e>
                      <m:sub>
                        <m:r>
                          <a:rPr lang="en-US" altLang="zh-TW" b="0" i="1" smtClean="0">
                            <a:latin typeface="Cambria Math"/>
                          </a:rPr>
                          <m:t>𝐺</m:t>
                        </m:r>
                        <m:r>
                          <a:rPr lang="en-US" altLang="zh-TW" b="0" i="1" smtClean="0">
                            <a:latin typeface="Cambria Math"/>
                          </a:rPr>
                          <m:t>(</m:t>
                        </m:r>
                        <m:r>
                          <a:rPr lang="en-US" altLang="zh-TW" b="0" i="1" smtClean="0">
                            <a:latin typeface="Cambria Math"/>
                          </a:rPr>
                          <m:t>𝐶𝐺𝐴𝑁</m:t>
                        </m:r>
                        <m:r>
                          <a:rPr lang="en-US" altLang="zh-TW" b="0" i="1" smtClean="0">
                            <a:latin typeface="Cambria Math"/>
                          </a:rPr>
                          <m:t>)</m:t>
                        </m:r>
                      </m:sub>
                    </m:sSub>
                  </m:oMath>
                </a14:m>
                <a:r>
                  <a:rPr lang="en-US" altLang="zh-TW"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TW" i="1" dirty="0" smtClean="0">
                            <a:latin typeface="Cambria Math"/>
                          </a:rPr>
                        </m:ctrlPr>
                      </m:sSubPr>
                      <m:e>
                        <m:r>
                          <a:rPr lang="en-US" altLang="zh-TW" b="0" i="1" dirty="0" smtClean="0">
                            <a:latin typeface="Cambria Math"/>
                          </a:rPr>
                          <m:t>𝐿</m:t>
                        </m:r>
                      </m:e>
                      <m:sub>
                        <m:r>
                          <a:rPr lang="en-US" altLang="zh-TW" b="0" i="1" dirty="0" smtClean="0">
                            <a:latin typeface="Cambria Math"/>
                          </a:rPr>
                          <m:t>𝑝</m:t>
                        </m:r>
                      </m:sub>
                    </m:sSub>
                  </m:oMath>
                </a14:m>
                <a:r>
                  <a:rPr lang="en-US" altLang="zh-TW" dirty="0" smtClean="0">
                    <a:latin typeface="Times New Roman" panose="02020603050405020304" pitchFamily="18" charset="0"/>
                    <a:cs typeface="Times New Roman" panose="02020603050405020304" pitchFamily="18" charset="0"/>
                  </a:rPr>
                  <a:t> loss + adversarial loss </a:t>
                </a:r>
              </a:p>
              <a:p>
                <a:pPr marL="0" indent="0">
                  <a:buNone/>
                </a:pPr>
                <a:endParaRPr lang="en-US" altLang="zh-TW" dirty="0" smtClean="0">
                  <a:latin typeface="Times New Roman" panose="02020603050405020304" pitchFamily="18" charset="0"/>
                  <a:cs typeface="Times New Roman" panose="02020603050405020304" pitchFamily="18" charset="0"/>
                </a:endParaRPr>
              </a:p>
              <a:p>
                <a:pPr marL="0" indent="0" algn="just">
                  <a:buNone/>
                </a:pPr>
                <a:r>
                  <a:rPr lang="en-US" altLang="zh-TW" dirty="0" smtClean="0">
                    <a:latin typeface="Times New Roman" panose="02020603050405020304" pitchFamily="18" charset="0"/>
                    <a:cs typeface="Times New Roman" panose="02020603050405020304" pitchFamily="18" charset="0"/>
                  </a:rPr>
                  <a:t>In some applications, adversarial loss term provides very marginal improvement in terms of </a:t>
                </a:r>
                <a:r>
                  <a:rPr lang="en-US" altLang="zh-TW" b="1" dirty="0" smtClean="0">
                    <a:latin typeface="Times New Roman" panose="02020603050405020304" pitchFamily="18" charset="0"/>
                    <a:cs typeface="Times New Roman" panose="02020603050405020304" pitchFamily="18" charset="0"/>
                  </a:rPr>
                  <a:t>objective</a:t>
                </a:r>
                <a:r>
                  <a:rPr lang="en-US" altLang="zh-TW" dirty="0" smtClean="0">
                    <a:latin typeface="Times New Roman" panose="02020603050405020304" pitchFamily="18" charset="0"/>
                    <a:cs typeface="Times New Roman" panose="02020603050405020304" pitchFamily="18" charset="0"/>
                  </a:rPr>
                  <a:t> evaluation scores.</a:t>
                </a:r>
              </a:p>
              <a:p>
                <a:pPr marL="0" indent="0" algn="just">
                  <a:buNone/>
                </a:pPr>
                <a:r>
                  <a:rPr lang="en-US" altLang="zh-TW" b="1" dirty="0" smtClean="0">
                    <a:latin typeface="Times New Roman" panose="02020603050405020304" pitchFamily="18" charset="0"/>
                    <a:cs typeface="Times New Roman" panose="02020603050405020304" pitchFamily="18" charset="0"/>
                  </a:rPr>
                  <a:t>-Speech enhancement</a:t>
                </a:r>
                <a:r>
                  <a:rPr lang="en-US" altLang="zh-TW" dirty="0" smtClean="0">
                    <a:latin typeface="Times New Roman" panose="02020603050405020304" pitchFamily="18" charset="0"/>
                    <a:cs typeface="Times New Roman" panose="02020603050405020304" pitchFamily="18" charset="0"/>
                  </a:rPr>
                  <a:t>:  (Pandey &amp; Wang, 2018; Wang &amp; </a:t>
                </a:r>
              </a:p>
              <a:p>
                <a:pPr marL="0" indent="0" algn="just">
                  <a:buNone/>
                </a:pPr>
                <a:r>
                  <a:rPr lang="en-US" altLang="zh-TW" dirty="0" smtClean="0">
                    <a:latin typeface="Times New Roman" panose="02020603050405020304" pitchFamily="18" charset="0"/>
                    <a:cs typeface="Times New Roman" panose="02020603050405020304" pitchFamily="18" charset="0"/>
                  </a:rPr>
                  <a:t>                                         Chen, 2018; Donahue et al., 2018; </a:t>
                </a:r>
              </a:p>
              <a:p>
                <a:pPr marL="0" indent="0" algn="just">
                  <a:buNone/>
                </a:pPr>
                <a:r>
                  <a:rPr lang="en-US" altLang="zh-TW" dirty="0" smtClean="0">
                    <a:latin typeface="Times New Roman" panose="02020603050405020304" pitchFamily="18" charset="0"/>
                    <a:cs typeface="Times New Roman" panose="02020603050405020304" pitchFamily="18" charset="0"/>
                  </a:rPr>
                  <a:t>                                         </a:t>
                </a:r>
                <a:r>
                  <a:rPr lang="en-US" altLang="zh-TW" dirty="0" err="1" smtClean="0">
                    <a:latin typeface="Times New Roman" panose="02020603050405020304" pitchFamily="18" charset="0"/>
                    <a:cs typeface="Times New Roman" panose="02020603050405020304" pitchFamily="18" charset="0"/>
                  </a:rPr>
                  <a:t>Michelsanti</a:t>
                </a:r>
                <a:r>
                  <a:rPr lang="en-US" altLang="zh-TW" dirty="0" smtClean="0">
                    <a:latin typeface="Times New Roman" panose="02020603050405020304" pitchFamily="18" charset="0"/>
                    <a:cs typeface="Times New Roman" panose="02020603050405020304" pitchFamily="18" charset="0"/>
                  </a:rPr>
                  <a:t> &amp; Tan, 2017)</a:t>
                </a:r>
              </a:p>
              <a:p>
                <a:pPr marL="0" indent="0">
                  <a:buNone/>
                </a:pPr>
                <a:endParaRPr lang="en-US" altLang="zh-TW"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1600200"/>
                <a:ext cx="8435280" cy="4525963"/>
              </a:xfrm>
              <a:blipFill rotWithShape="1">
                <a:blip r:embed="rId3"/>
                <a:stretch>
                  <a:fillRect l="-1301" t="-2022" r="-1373" b="-943"/>
                </a:stretch>
              </a:blipFill>
            </p:spPr>
            <p:txBody>
              <a:bodyPr/>
              <a:lstStyle/>
              <a:p>
                <a:r>
                  <a:rPr lang="zh-TW" altLang="en-US">
                    <a:noFill/>
                  </a:rPr>
                  <a:t> </a:t>
                </a:r>
              </a:p>
            </p:txBody>
          </p:sp>
        </mc:Fallback>
      </mc:AlternateContent>
      <p:sp>
        <p:nvSpPr>
          <p:cNvPr id="4" name="矩形 3"/>
          <p:cNvSpPr/>
          <p:nvPr/>
        </p:nvSpPr>
        <p:spPr>
          <a:xfrm>
            <a:off x="5364088" y="2561109"/>
            <a:ext cx="2232248"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Times New Roman" panose="02020603050405020304" pitchFamily="18" charset="0"/>
            </a:endParaRPr>
          </a:p>
        </p:txBody>
      </p:sp>
      <p:sp>
        <p:nvSpPr>
          <p:cNvPr id="5" name="文字方塊 4"/>
          <p:cNvSpPr txBox="1"/>
          <p:nvPr/>
        </p:nvSpPr>
        <p:spPr>
          <a:xfrm>
            <a:off x="5580112" y="2024321"/>
            <a:ext cx="2390398" cy="369332"/>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Cheat discriminator (D)</a:t>
            </a:r>
            <a:endParaRPr lang="zh-TW" altLang="en-US" dirty="0">
              <a:solidFill>
                <a:srgbClr val="FF0000"/>
              </a:solidFill>
              <a:latin typeface="Times New Roman" panose="02020603050405020304" pitchFamily="18" charset="0"/>
              <a:cs typeface="Times New Roman" panose="02020603050405020304" pitchFamily="18" charset="0"/>
            </a:endParaRPr>
          </a:p>
        </p:txBody>
      </p:sp>
      <p:cxnSp>
        <p:nvCxnSpPr>
          <p:cNvPr id="9" name="直線接點 8"/>
          <p:cNvCxnSpPr/>
          <p:nvPr/>
        </p:nvCxnSpPr>
        <p:spPr>
          <a:xfrm>
            <a:off x="0" y="1412776"/>
            <a:ext cx="9144000" cy="0"/>
          </a:xfrm>
          <a:prstGeom prst="line">
            <a:avLst/>
          </a:prstGeom>
          <a:ln w="19050"/>
        </p:spPr>
        <p:style>
          <a:lnRef idx="1">
            <a:schemeClr val="dk1"/>
          </a:lnRef>
          <a:fillRef idx="0">
            <a:schemeClr val="dk1"/>
          </a:fillRef>
          <a:effectRef idx="0">
            <a:schemeClr val="dk1"/>
          </a:effectRef>
          <a:fontRef idx="minor">
            <a:schemeClr val="tx1"/>
          </a:fontRef>
        </p:style>
      </p:cxnSp>
      <p:sp>
        <p:nvSpPr>
          <p:cNvPr id="10" name="投影片編號版面配置區 9"/>
          <p:cNvSpPr>
            <a:spLocks noGrp="1"/>
          </p:cNvSpPr>
          <p:nvPr>
            <p:ph type="sldNum" sz="quarter" idx="12"/>
          </p:nvPr>
        </p:nvSpPr>
        <p:spPr/>
        <p:txBody>
          <a:bodyPr/>
          <a:lstStyle/>
          <a:p>
            <a:fld id="{CE83F40D-A343-46B3-8310-6164C468F786}" type="slidenum">
              <a:rPr lang="zh-TW" altLang="en-US" smtClean="0"/>
              <a:t>15</a:t>
            </a:fld>
            <a:endParaRPr lang="zh-TW" altLang="en-US"/>
          </a:p>
        </p:txBody>
      </p:sp>
      <p:sp>
        <p:nvSpPr>
          <p:cNvPr id="6" name="矩形 5"/>
          <p:cNvSpPr/>
          <p:nvPr/>
        </p:nvSpPr>
        <p:spPr>
          <a:xfrm>
            <a:off x="622595" y="6153217"/>
            <a:ext cx="3381247" cy="507831"/>
          </a:xfrm>
          <a:prstGeom prst="rect">
            <a:avLst/>
          </a:prstGeom>
        </p:spPr>
        <p:txBody>
          <a:bodyPr wrap="none">
            <a:spAutoFit/>
          </a:bodyPr>
          <a:lstStyle/>
          <a:p>
            <a:r>
              <a:rPr lang="en-US" altLang="zh-TW" sz="2700" dirty="0" smtClean="0">
                <a:latin typeface="Times New Roman" charset="0"/>
                <a:ea typeface="Times New Roman" charset="0"/>
                <a:cs typeface="Times New Roman" charset="0"/>
              </a:rPr>
              <a:t>-PESQ, STOI scores</a:t>
            </a:r>
            <a:r>
              <a:rPr lang="mr-IN" altLang="zh-TW" sz="2700" dirty="0" smtClean="0">
                <a:latin typeface="Times New Roman" charset="0"/>
                <a:ea typeface="Times New Roman" charset="0"/>
                <a:cs typeface="Times New Roman" charset="0"/>
              </a:rPr>
              <a:t>…</a:t>
            </a:r>
            <a:endParaRPr lang="zh-TW" altLang="en-US" sz="2700" dirty="0">
              <a:latin typeface="Times New Roman" charset="0"/>
              <a:ea typeface="Times New Roman" charset="0"/>
              <a:cs typeface="Times New Roman" charset="0"/>
            </a:endParaRPr>
          </a:p>
        </p:txBody>
      </p:sp>
      <p:pic>
        <p:nvPicPr>
          <p:cNvPr id="8" name="圖片 7"/>
          <p:cNvPicPr>
            <a:picLocks noChangeAspect="1"/>
          </p:cNvPicPr>
          <p:nvPr/>
        </p:nvPicPr>
        <p:blipFill>
          <a:blip r:embed="rId4">
            <a:biLevel thresh="25000"/>
          </a:blip>
          <a:stretch>
            <a:fillRect/>
          </a:stretch>
        </p:blipFill>
        <p:spPr>
          <a:xfrm>
            <a:off x="3992488" y="6205256"/>
            <a:ext cx="363488" cy="392096"/>
          </a:xfrm>
          <a:prstGeom prst="rect">
            <a:avLst/>
          </a:prstGeom>
        </p:spPr>
      </p:pic>
      <p:sp>
        <p:nvSpPr>
          <p:cNvPr id="11" name="AutoShape 4" descr="å­èãçåçæå°çµæ"/>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Tree>
    <p:extLst>
      <p:ext uri="{BB962C8B-B14F-4D97-AF65-F5344CB8AC3E}">
        <p14:creationId xmlns:p14="http://schemas.microsoft.com/office/powerpoint/2010/main" val="2657162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Training of </a:t>
            </a:r>
            <a:r>
              <a:rPr lang="en-US" altLang="zh-TW" i="1" dirty="0" smtClean="0">
                <a:latin typeface="Times New Roman" panose="02020603050405020304" pitchFamily="18" charset="0"/>
                <a:cs typeface="Times New Roman" panose="02020603050405020304" pitchFamily="18" charset="0"/>
              </a:rPr>
              <a:t>D</a:t>
            </a:r>
          </a:p>
        </p:txBody>
      </p:sp>
      <p:sp>
        <p:nvSpPr>
          <p:cNvPr id="3" name="內容版面配置區 2"/>
          <p:cNvSpPr>
            <a:spLocks noGrp="1"/>
          </p:cNvSpPr>
          <p:nvPr>
            <p:ph idx="1"/>
          </p:nvPr>
        </p:nvSpPr>
        <p:spPr/>
        <p:txBody>
          <a:bodyPr/>
          <a:lstStyle/>
          <a:p>
            <a:endParaRPr lang="en-US" altLang="zh-TW" i="1" dirty="0"/>
          </a:p>
          <a:p>
            <a:pPr marL="0" indent="0">
              <a:buNone/>
            </a:pPr>
            <a:endParaRPr lang="zh-TW"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265" y="4464270"/>
            <a:ext cx="7799412" cy="1086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25060"/>
          <a:stretch/>
        </p:blipFill>
        <p:spPr bwMode="auto">
          <a:xfrm>
            <a:off x="753272" y="5881434"/>
            <a:ext cx="2007622" cy="3509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文字方塊 3"/>
          <p:cNvSpPr txBox="1"/>
          <p:nvPr/>
        </p:nvSpPr>
        <p:spPr>
          <a:xfrm>
            <a:off x="630614" y="5827911"/>
            <a:ext cx="8549898" cy="769441"/>
          </a:xfrm>
          <a:prstGeom prst="rect">
            <a:avLst/>
          </a:prstGeom>
          <a:noFill/>
        </p:spPr>
        <p:txBody>
          <a:bodyPr wrap="square" rtlCol="0">
            <a:spAutoFit/>
          </a:bodyPr>
          <a:lstStyle/>
          <a:p>
            <a:r>
              <a:rPr lang="en-US" altLang="zh-TW" sz="2200" dirty="0">
                <a:latin typeface="Times New Roman" panose="02020603050405020304" pitchFamily="18" charset="0"/>
                <a:cs typeface="Times New Roman" panose="02020603050405020304" pitchFamily="18" charset="0"/>
              </a:rPr>
              <a:t> </a:t>
            </a:r>
            <a:r>
              <a:rPr lang="en-US" altLang="zh-TW" sz="2200" dirty="0" smtClean="0">
                <a:latin typeface="Times New Roman" panose="02020603050405020304" pitchFamily="18" charset="0"/>
                <a:cs typeface="Times New Roman" panose="02020603050405020304" pitchFamily="18" charset="0"/>
              </a:rPr>
              <a:t>                               is the normalized </a:t>
            </a:r>
            <a:r>
              <a:rPr lang="en-US" altLang="zh-TW" sz="2200" dirty="0">
                <a:latin typeface="Times New Roman" panose="02020603050405020304" pitchFamily="18" charset="0"/>
                <a:cs typeface="Times New Roman" panose="02020603050405020304" pitchFamily="18" charset="0"/>
              </a:rPr>
              <a:t>evaluation metric (1 represents the </a:t>
            </a:r>
            <a:r>
              <a:rPr lang="en-US" altLang="zh-TW" sz="2200" dirty="0" smtClean="0">
                <a:latin typeface="Times New Roman" panose="02020603050405020304" pitchFamily="18" charset="0"/>
                <a:cs typeface="Times New Roman" panose="02020603050405020304" pitchFamily="18" charset="0"/>
              </a:rPr>
              <a:t>highest </a:t>
            </a:r>
            <a:r>
              <a:rPr lang="en-US" altLang="zh-TW" sz="2200" dirty="0">
                <a:latin typeface="Times New Roman" panose="02020603050405020304" pitchFamily="18" charset="0"/>
                <a:cs typeface="Times New Roman" panose="02020603050405020304" pitchFamily="18" charset="0"/>
              </a:rPr>
              <a:t>evaluation score).</a:t>
            </a:r>
            <a:endParaRPr lang="zh-TW" altLang="en-US" sz="22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2132856"/>
            <a:ext cx="8159203" cy="8964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285285" y="1628800"/>
            <a:ext cx="2416046" cy="400110"/>
          </a:xfrm>
          <a:prstGeom prst="rect">
            <a:avLst/>
          </a:prstGeom>
        </p:spPr>
        <p:txBody>
          <a:bodyPr wrap="none">
            <a:spAutoFit/>
          </a:bodyPr>
          <a:lstStyle/>
          <a:p>
            <a:pPr marL="342900" indent="-342900">
              <a:buFont typeface="Arial" panose="020B0604020202020204" pitchFamily="34" charset="0"/>
              <a:buChar char="•"/>
            </a:pPr>
            <a:r>
              <a:rPr lang="en-US" altLang="zh-TW" sz="2000" dirty="0" smtClean="0">
                <a:latin typeface="Times New Roman" panose="02020603050405020304" pitchFamily="18" charset="0"/>
              </a:rPr>
              <a:t>CGAN (LSGAN)</a:t>
            </a:r>
            <a:r>
              <a:rPr lang="en-US" altLang="zh-TW" dirty="0" smtClean="0">
                <a:latin typeface="Times New Roman" panose="02020603050405020304" pitchFamily="18" charset="0"/>
              </a:rPr>
              <a:t>:</a:t>
            </a:r>
            <a:endParaRPr lang="zh-TW" altLang="en-US" dirty="0">
              <a:latin typeface="Times New Roman" panose="02020603050405020304" pitchFamily="18" charset="0"/>
            </a:endParaRPr>
          </a:p>
        </p:txBody>
      </p:sp>
      <p:sp>
        <p:nvSpPr>
          <p:cNvPr id="6" name="矩形 5"/>
          <p:cNvSpPr/>
          <p:nvPr/>
        </p:nvSpPr>
        <p:spPr>
          <a:xfrm>
            <a:off x="134769" y="3813721"/>
            <a:ext cx="2994922" cy="400110"/>
          </a:xfrm>
          <a:prstGeom prst="rect">
            <a:avLst/>
          </a:prstGeom>
        </p:spPr>
        <p:txBody>
          <a:bodyPr wrap="none">
            <a:spAutoFit/>
          </a:bodyPr>
          <a:lstStyle/>
          <a:p>
            <a:pPr marL="342900" indent="-342900" algn="just">
              <a:buFont typeface="Arial" panose="020B0604020202020204" pitchFamily="34" charset="0"/>
              <a:buChar char="•"/>
            </a:pPr>
            <a:r>
              <a:rPr lang="en-US" altLang="zh-TW" sz="2000" b="1" dirty="0">
                <a:latin typeface="Times New Roman" panose="02020603050405020304" pitchFamily="18" charset="0"/>
              </a:rPr>
              <a:t>Proposed </a:t>
            </a:r>
            <a:r>
              <a:rPr lang="en-US" altLang="zh-TW" sz="2000" b="1" dirty="0" err="1">
                <a:latin typeface="Times New Roman" panose="02020603050405020304" pitchFamily="18" charset="0"/>
              </a:rPr>
              <a:t>MetricGAN</a:t>
            </a:r>
            <a:r>
              <a:rPr lang="en-US" altLang="zh-TW" sz="2000" dirty="0">
                <a:latin typeface="Times New Roman" panose="02020603050405020304" pitchFamily="18" charset="0"/>
              </a:rPr>
              <a:t>:</a:t>
            </a:r>
          </a:p>
        </p:txBody>
      </p:sp>
      <p:sp>
        <p:nvSpPr>
          <p:cNvPr id="10" name="矩形 9"/>
          <p:cNvSpPr/>
          <p:nvPr/>
        </p:nvSpPr>
        <p:spPr>
          <a:xfrm>
            <a:off x="639762" y="3028415"/>
            <a:ext cx="6449487" cy="430887"/>
          </a:xfrm>
          <a:prstGeom prst="rect">
            <a:avLst/>
          </a:prstGeom>
        </p:spPr>
        <p:txBody>
          <a:bodyPr wrap="square">
            <a:spAutoFit/>
          </a:bodyPr>
          <a:lstStyle/>
          <a:p>
            <a:r>
              <a:rPr lang="en-US" altLang="zh-TW" sz="2200" dirty="0">
                <a:solidFill>
                  <a:prstClr val="black"/>
                </a:solidFill>
                <a:latin typeface="Times New Roman" panose="02020603050405020304" pitchFamily="18" charset="0"/>
                <a:cs typeface="Times New Roman" panose="02020603050405020304" pitchFamily="18" charset="0"/>
              </a:rPr>
              <a:t>where </a:t>
            </a:r>
            <a:r>
              <a:rPr lang="en-US" altLang="zh-TW" sz="2200" i="1" dirty="0">
                <a:solidFill>
                  <a:prstClr val="black"/>
                </a:solidFill>
                <a:latin typeface="Times New Roman" panose="02020603050405020304" pitchFamily="18" charset="0"/>
                <a:cs typeface="Times New Roman" panose="02020603050405020304" pitchFamily="18" charset="0"/>
              </a:rPr>
              <a:t>x</a:t>
            </a:r>
            <a:r>
              <a:rPr lang="en-US" altLang="zh-TW" sz="2200" dirty="0">
                <a:solidFill>
                  <a:prstClr val="black"/>
                </a:solidFill>
                <a:latin typeface="Times New Roman" panose="02020603050405020304" pitchFamily="18" charset="0"/>
                <a:cs typeface="Times New Roman" panose="02020603050405020304" pitchFamily="18" charset="0"/>
              </a:rPr>
              <a:t> and </a:t>
            </a:r>
            <a:r>
              <a:rPr lang="en-US" altLang="zh-TW" sz="2200" i="1" dirty="0">
                <a:solidFill>
                  <a:prstClr val="black"/>
                </a:solidFill>
                <a:latin typeface="Times New Roman" panose="02020603050405020304" pitchFamily="18" charset="0"/>
                <a:cs typeface="Times New Roman" panose="02020603050405020304" pitchFamily="18" charset="0"/>
              </a:rPr>
              <a:t>y</a:t>
            </a:r>
            <a:r>
              <a:rPr lang="en-US" altLang="zh-TW" sz="2200" dirty="0">
                <a:solidFill>
                  <a:prstClr val="black"/>
                </a:solidFill>
                <a:latin typeface="Times New Roman" panose="02020603050405020304" pitchFamily="18" charset="0"/>
                <a:cs typeface="Times New Roman" panose="02020603050405020304" pitchFamily="18" charset="0"/>
              </a:rPr>
              <a:t> are  noisy and clean speech, </a:t>
            </a:r>
            <a:r>
              <a:rPr lang="en-US" altLang="zh-TW" sz="2200" dirty="0" smtClean="0">
                <a:solidFill>
                  <a:prstClr val="black"/>
                </a:solidFill>
                <a:latin typeface="Times New Roman" panose="02020603050405020304" pitchFamily="18" charset="0"/>
                <a:cs typeface="Times New Roman" panose="02020603050405020304" pitchFamily="18" charset="0"/>
              </a:rPr>
              <a:t>respectively.</a:t>
            </a:r>
            <a:endParaRPr lang="zh-TW" altLang="en-US" dirty="0">
              <a:latin typeface="Times New Roman" panose="02020603050405020304" pitchFamily="18" charset="0"/>
            </a:endParaRPr>
          </a:p>
        </p:txBody>
      </p:sp>
      <p:sp>
        <p:nvSpPr>
          <p:cNvPr id="14" name="矩形 13"/>
          <p:cNvSpPr/>
          <p:nvPr/>
        </p:nvSpPr>
        <p:spPr>
          <a:xfrm>
            <a:off x="5440867" y="5013176"/>
            <a:ext cx="1795429" cy="43204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Times New Roman" panose="02020603050405020304" pitchFamily="18" charset="0"/>
            </a:endParaRPr>
          </a:p>
        </p:txBody>
      </p:sp>
      <p:sp>
        <p:nvSpPr>
          <p:cNvPr id="15" name="矩形 14"/>
          <p:cNvSpPr/>
          <p:nvPr/>
        </p:nvSpPr>
        <p:spPr>
          <a:xfrm>
            <a:off x="4932041" y="4437112"/>
            <a:ext cx="288032"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Times New Roman" panose="02020603050405020304" pitchFamily="18" charset="0"/>
            </a:endParaRPr>
          </a:p>
        </p:txBody>
      </p:sp>
      <p:sp>
        <p:nvSpPr>
          <p:cNvPr id="16" name="矩形 15"/>
          <p:cNvSpPr/>
          <p:nvPr/>
        </p:nvSpPr>
        <p:spPr>
          <a:xfrm>
            <a:off x="4742733" y="5013176"/>
            <a:ext cx="288032"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Times New Roman" panose="02020603050405020304" pitchFamily="18" charset="0"/>
            </a:endParaRPr>
          </a:p>
        </p:txBody>
      </p:sp>
      <p:cxnSp>
        <p:nvCxnSpPr>
          <p:cNvPr id="17" name="直線接點 16"/>
          <p:cNvCxnSpPr/>
          <p:nvPr/>
        </p:nvCxnSpPr>
        <p:spPr>
          <a:xfrm>
            <a:off x="0" y="1412776"/>
            <a:ext cx="9144000" cy="0"/>
          </a:xfrm>
          <a:prstGeom prst="line">
            <a:avLst/>
          </a:prstGeom>
          <a:ln w="19050"/>
        </p:spPr>
        <p:style>
          <a:lnRef idx="1">
            <a:schemeClr val="dk1"/>
          </a:lnRef>
          <a:fillRef idx="0">
            <a:schemeClr val="dk1"/>
          </a:fillRef>
          <a:effectRef idx="0">
            <a:schemeClr val="dk1"/>
          </a:effectRef>
          <a:fontRef idx="minor">
            <a:schemeClr val="tx1"/>
          </a:fontRef>
        </p:style>
      </p:cxnSp>
      <p:sp>
        <p:nvSpPr>
          <p:cNvPr id="11" name="投影片編號版面配置區 10"/>
          <p:cNvSpPr>
            <a:spLocks noGrp="1"/>
          </p:cNvSpPr>
          <p:nvPr>
            <p:ph type="sldNum" sz="quarter" idx="12"/>
          </p:nvPr>
        </p:nvSpPr>
        <p:spPr/>
        <p:txBody>
          <a:bodyPr/>
          <a:lstStyle/>
          <a:p>
            <a:fld id="{CE83F40D-A343-46B3-8310-6164C468F786}" type="slidenum">
              <a:rPr lang="zh-TW" altLang="en-US" smtClean="0"/>
              <a:t>16</a:t>
            </a:fld>
            <a:endParaRPr lang="zh-TW" altLang="en-US"/>
          </a:p>
        </p:txBody>
      </p:sp>
      <p:sp>
        <p:nvSpPr>
          <p:cNvPr id="18" name="矩形 17"/>
          <p:cNvSpPr/>
          <p:nvPr/>
        </p:nvSpPr>
        <p:spPr>
          <a:xfrm>
            <a:off x="6806864" y="5013176"/>
            <a:ext cx="288032" cy="43204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Times New Roman" panose="02020603050405020304" pitchFamily="18" charset="0"/>
            </a:endParaRPr>
          </a:p>
        </p:txBody>
      </p:sp>
      <p:sp>
        <p:nvSpPr>
          <p:cNvPr id="8" name="文字方塊 7"/>
          <p:cNvSpPr txBox="1"/>
          <p:nvPr/>
        </p:nvSpPr>
        <p:spPr>
          <a:xfrm>
            <a:off x="7118430" y="4259484"/>
            <a:ext cx="184731" cy="369332"/>
          </a:xfrm>
          <a:prstGeom prst="rect">
            <a:avLst/>
          </a:prstGeom>
          <a:noFill/>
        </p:spPr>
        <p:txBody>
          <a:bodyPr wrap="none" rtlCol="0">
            <a:spAutoFit/>
          </a:bodyPr>
          <a:lstStyle/>
          <a:p>
            <a:endParaRPr kumimoji="1" lang="zh-TW" altLang="en-US" dirty="0"/>
          </a:p>
        </p:txBody>
      </p:sp>
      <p:sp>
        <p:nvSpPr>
          <p:cNvPr id="26" name="文字方塊 25"/>
          <p:cNvSpPr txBox="1"/>
          <p:nvPr/>
        </p:nvSpPr>
        <p:spPr>
          <a:xfrm>
            <a:off x="8437944" y="3761772"/>
            <a:ext cx="184731" cy="369332"/>
          </a:xfrm>
          <a:prstGeom prst="rect">
            <a:avLst/>
          </a:prstGeom>
          <a:noFill/>
        </p:spPr>
        <p:txBody>
          <a:bodyPr wrap="none" rtlCol="0">
            <a:spAutoFit/>
          </a:bodyPr>
          <a:lstStyle/>
          <a:p>
            <a:endParaRPr kumimoji="1" lang="zh-TW" altLang="en-US" dirty="0"/>
          </a:p>
        </p:txBody>
      </p:sp>
    </p:spTree>
    <p:extLst>
      <p:ext uri="{BB962C8B-B14F-4D97-AF65-F5344CB8AC3E}">
        <p14:creationId xmlns:p14="http://schemas.microsoft.com/office/powerpoint/2010/main" val="74114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4" grpId="0" animBg="1"/>
      <p:bldP spid="15" grpId="0" animBg="1"/>
      <p:bldP spid="16" grpId="0" animBg="1"/>
      <p:bldP spid="18" grpId="0" animBg="1"/>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Training of </a:t>
            </a:r>
            <a:r>
              <a:rPr lang="en-US" altLang="zh-TW" i="1" dirty="0">
                <a:latin typeface="Times New Roman" panose="02020603050405020304" pitchFamily="18" charset="0"/>
                <a:cs typeface="Times New Roman" panose="02020603050405020304" pitchFamily="18" charset="0"/>
              </a:rPr>
              <a:t>G</a:t>
            </a:r>
            <a:endParaRPr lang="en-US" altLang="zh-TW" i="1" dirty="0" smtClean="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457200" y="1628800"/>
            <a:ext cx="8229600" cy="4525963"/>
          </a:xfrm>
        </p:spPr>
        <p:txBody>
          <a:bodyPr/>
          <a:lstStyle/>
          <a:p>
            <a:endParaRPr lang="en-US" altLang="zh-TW" i="1" dirty="0"/>
          </a:p>
          <a:p>
            <a:pPr marL="0" indent="0">
              <a:buNone/>
            </a:pPr>
            <a:endParaRPr lang="zh-TW" altLang="en-US" dirty="0"/>
          </a:p>
        </p:txBody>
      </p:sp>
      <p:sp>
        <p:nvSpPr>
          <p:cNvPr id="5" name="矩形 4"/>
          <p:cNvSpPr/>
          <p:nvPr/>
        </p:nvSpPr>
        <p:spPr>
          <a:xfrm>
            <a:off x="285285" y="1628800"/>
            <a:ext cx="1322798" cy="400110"/>
          </a:xfrm>
          <a:prstGeom prst="rect">
            <a:avLst/>
          </a:prstGeom>
        </p:spPr>
        <p:txBody>
          <a:bodyPr wrap="none">
            <a:spAutoFit/>
          </a:bodyPr>
          <a:lstStyle/>
          <a:p>
            <a:pPr marL="342900" indent="-342900">
              <a:buFont typeface="Arial" panose="020B0604020202020204" pitchFamily="34" charset="0"/>
              <a:buChar char="•"/>
            </a:pPr>
            <a:r>
              <a:rPr lang="en-US" altLang="zh-TW" sz="2000" dirty="0">
                <a:latin typeface="Times New Roman" panose="02020603050405020304" pitchFamily="18" charset="0"/>
              </a:rPr>
              <a:t>CGAN</a:t>
            </a:r>
            <a:r>
              <a:rPr lang="en-US" altLang="zh-TW" dirty="0">
                <a:latin typeface="Times New Roman" panose="02020603050405020304" pitchFamily="18" charset="0"/>
              </a:rPr>
              <a:t>:</a:t>
            </a:r>
            <a:endParaRPr lang="zh-TW" altLang="en-US" dirty="0">
              <a:latin typeface="Times New Roman" panose="02020603050405020304" pitchFamily="18" charset="0"/>
            </a:endParaRPr>
          </a:p>
        </p:txBody>
      </p:sp>
      <p:sp>
        <p:nvSpPr>
          <p:cNvPr id="6" name="矩形 5"/>
          <p:cNvSpPr/>
          <p:nvPr/>
        </p:nvSpPr>
        <p:spPr>
          <a:xfrm>
            <a:off x="134769" y="3813721"/>
            <a:ext cx="2994922" cy="400110"/>
          </a:xfrm>
          <a:prstGeom prst="rect">
            <a:avLst/>
          </a:prstGeom>
        </p:spPr>
        <p:txBody>
          <a:bodyPr wrap="none">
            <a:spAutoFit/>
          </a:bodyPr>
          <a:lstStyle/>
          <a:p>
            <a:pPr marL="342900" indent="-342900" algn="just">
              <a:buFont typeface="Arial" panose="020B0604020202020204" pitchFamily="34" charset="0"/>
              <a:buChar char="•"/>
            </a:pPr>
            <a:r>
              <a:rPr lang="en-US" altLang="zh-TW" sz="2000" b="1" dirty="0">
                <a:latin typeface="Times New Roman" panose="02020603050405020304" pitchFamily="18" charset="0"/>
              </a:rPr>
              <a:t>Proposed </a:t>
            </a:r>
            <a:r>
              <a:rPr lang="en-US" altLang="zh-TW" sz="2000" b="1" dirty="0" err="1">
                <a:latin typeface="Times New Roman" panose="02020603050405020304" pitchFamily="18" charset="0"/>
              </a:rPr>
              <a:t>MetricGAN</a:t>
            </a:r>
            <a:r>
              <a:rPr lang="en-US" altLang="zh-TW" sz="2000" dirty="0">
                <a:latin typeface="Times New Roman" panose="02020603050405020304" pitchFamily="18" charset="0"/>
              </a:rPr>
              <a:t>:</a:t>
            </a:r>
          </a:p>
        </p:txBody>
      </p:sp>
      <p:sp>
        <p:nvSpPr>
          <p:cNvPr id="10" name="矩形 9"/>
          <p:cNvSpPr/>
          <p:nvPr/>
        </p:nvSpPr>
        <p:spPr>
          <a:xfrm>
            <a:off x="887052" y="3028414"/>
            <a:ext cx="6449487" cy="430887"/>
          </a:xfrm>
          <a:prstGeom prst="rect">
            <a:avLst/>
          </a:prstGeom>
        </p:spPr>
        <p:txBody>
          <a:bodyPr wrap="square">
            <a:spAutoFit/>
          </a:bodyPr>
          <a:lstStyle/>
          <a:p>
            <a:r>
              <a:rPr lang="en-US" altLang="zh-TW" sz="2200" dirty="0">
                <a:solidFill>
                  <a:prstClr val="black"/>
                </a:solidFill>
                <a:latin typeface="Times New Roman" panose="02020603050405020304" pitchFamily="18" charset="0"/>
                <a:cs typeface="Times New Roman" panose="02020603050405020304" pitchFamily="18" charset="0"/>
              </a:rPr>
              <a:t>where </a:t>
            </a:r>
            <a:r>
              <a:rPr lang="en-US" altLang="zh-TW" sz="2200" i="1" dirty="0">
                <a:solidFill>
                  <a:prstClr val="black"/>
                </a:solidFill>
                <a:latin typeface="Times New Roman" panose="02020603050405020304" pitchFamily="18" charset="0"/>
                <a:cs typeface="Times New Roman" panose="02020603050405020304" pitchFamily="18" charset="0"/>
              </a:rPr>
              <a:t>x</a:t>
            </a:r>
            <a:r>
              <a:rPr lang="en-US" altLang="zh-TW" sz="2200" dirty="0">
                <a:solidFill>
                  <a:prstClr val="black"/>
                </a:solidFill>
                <a:latin typeface="Times New Roman" panose="02020603050405020304" pitchFamily="18" charset="0"/>
                <a:cs typeface="Times New Roman" panose="02020603050405020304" pitchFamily="18" charset="0"/>
              </a:rPr>
              <a:t> and </a:t>
            </a:r>
            <a:r>
              <a:rPr lang="en-US" altLang="zh-TW" sz="2200" i="1" dirty="0">
                <a:solidFill>
                  <a:prstClr val="black"/>
                </a:solidFill>
                <a:latin typeface="Times New Roman" panose="02020603050405020304" pitchFamily="18" charset="0"/>
                <a:cs typeface="Times New Roman" panose="02020603050405020304" pitchFamily="18" charset="0"/>
              </a:rPr>
              <a:t>y</a:t>
            </a:r>
            <a:r>
              <a:rPr lang="en-US" altLang="zh-TW" sz="2200" dirty="0">
                <a:solidFill>
                  <a:prstClr val="black"/>
                </a:solidFill>
                <a:latin typeface="Times New Roman" panose="02020603050405020304" pitchFamily="18" charset="0"/>
                <a:cs typeface="Times New Roman" panose="02020603050405020304" pitchFamily="18" charset="0"/>
              </a:rPr>
              <a:t> are  noisy and clean speech, </a:t>
            </a:r>
            <a:r>
              <a:rPr lang="en-US" altLang="zh-TW" sz="2200" dirty="0" smtClean="0">
                <a:solidFill>
                  <a:prstClr val="black"/>
                </a:solidFill>
                <a:latin typeface="Times New Roman" panose="02020603050405020304" pitchFamily="18" charset="0"/>
                <a:cs typeface="Times New Roman" panose="02020603050405020304" pitchFamily="18" charset="0"/>
              </a:rPr>
              <a:t>respectively.</a:t>
            </a:r>
            <a:endParaRPr lang="zh-TW" altLang="en-US" dirty="0">
              <a:latin typeface="Times New Roman" panose="02020603050405020304" pitchFamily="18" charset="0"/>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 r="73563" b="7178"/>
          <a:stretch/>
        </p:blipFill>
        <p:spPr bwMode="auto">
          <a:xfrm>
            <a:off x="755576" y="2204864"/>
            <a:ext cx="1980436" cy="490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888" y="4509120"/>
            <a:ext cx="7377228" cy="684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p:nvSpPr>
        <p:spPr>
          <a:xfrm>
            <a:off x="827584" y="5661248"/>
            <a:ext cx="4387740" cy="430887"/>
          </a:xfrm>
          <a:prstGeom prst="rect">
            <a:avLst/>
          </a:prstGeom>
        </p:spPr>
        <p:txBody>
          <a:bodyPr wrap="none">
            <a:spAutoFit/>
          </a:bodyPr>
          <a:lstStyle/>
          <a:p>
            <a:r>
              <a:rPr lang="en-US" altLang="zh-TW" sz="2200" dirty="0">
                <a:latin typeface="Times New Roman" panose="02020603050405020304" pitchFamily="18" charset="0"/>
                <a:cs typeface="Times New Roman" panose="02020603050405020304" pitchFamily="18" charset="0"/>
              </a:rPr>
              <a:t>where </a:t>
            </a:r>
            <a:r>
              <a:rPr lang="en-US" altLang="zh-TW" sz="2200" i="1" dirty="0">
                <a:latin typeface="Times New Roman" panose="02020603050405020304" pitchFamily="18" charset="0"/>
                <a:cs typeface="Times New Roman" panose="02020603050405020304" pitchFamily="18" charset="0"/>
              </a:rPr>
              <a:t>s</a:t>
            </a:r>
            <a:r>
              <a:rPr lang="en-US" altLang="zh-TW" sz="2200" dirty="0">
                <a:latin typeface="Times New Roman" panose="02020603050405020304" pitchFamily="18" charset="0"/>
                <a:cs typeface="Times New Roman" panose="02020603050405020304" pitchFamily="18" charset="0"/>
              </a:rPr>
              <a:t> is the desired assigned </a:t>
            </a:r>
            <a:r>
              <a:rPr lang="en-US" altLang="zh-TW" sz="2200" dirty="0" smtClean="0">
                <a:latin typeface="Times New Roman" panose="02020603050405020304" pitchFamily="18" charset="0"/>
                <a:cs typeface="Times New Roman" panose="02020603050405020304" pitchFamily="18" charset="0"/>
              </a:rPr>
              <a:t>score.</a:t>
            </a:r>
            <a:endParaRPr lang="zh-TW" altLang="en-US" sz="2200" dirty="0">
              <a:latin typeface="Times New Roman" panose="02020603050405020304" pitchFamily="18" charset="0"/>
              <a:cs typeface="Times New Roman" panose="02020603050405020304" pitchFamily="18" charset="0"/>
            </a:endParaRPr>
          </a:p>
        </p:txBody>
      </p:sp>
      <p:cxnSp>
        <p:nvCxnSpPr>
          <p:cNvPr id="18" name="直線接點 17"/>
          <p:cNvCxnSpPr/>
          <p:nvPr/>
        </p:nvCxnSpPr>
        <p:spPr>
          <a:xfrm>
            <a:off x="0" y="1412776"/>
            <a:ext cx="9144000" cy="0"/>
          </a:xfrm>
          <a:prstGeom prst="line">
            <a:avLst/>
          </a:prstGeom>
          <a:ln w="19050"/>
        </p:spPr>
        <p:style>
          <a:lnRef idx="1">
            <a:schemeClr val="dk1"/>
          </a:lnRef>
          <a:fillRef idx="0">
            <a:schemeClr val="dk1"/>
          </a:fillRef>
          <a:effectRef idx="0">
            <a:schemeClr val="dk1"/>
          </a:effectRef>
          <a:fontRef idx="minor">
            <a:schemeClr val="tx1"/>
          </a:fontRef>
        </p:style>
      </p:cxnSp>
      <p:sp>
        <p:nvSpPr>
          <p:cNvPr id="9" name="投影片編號版面配置區 8"/>
          <p:cNvSpPr>
            <a:spLocks noGrp="1"/>
          </p:cNvSpPr>
          <p:nvPr>
            <p:ph type="sldNum" sz="quarter" idx="12"/>
          </p:nvPr>
        </p:nvSpPr>
        <p:spPr/>
        <p:txBody>
          <a:bodyPr/>
          <a:lstStyle/>
          <a:p>
            <a:fld id="{CE83F40D-A343-46B3-8310-6164C468F786}" type="slidenum">
              <a:rPr lang="zh-TW" altLang="en-US" smtClean="0"/>
              <a:t>17</a:t>
            </a:fld>
            <a:endParaRPr lang="zh-TW" altLang="en-US"/>
          </a:p>
        </p:txBody>
      </p:sp>
      <p:sp>
        <p:nvSpPr>
          <p:cNvPr id="4" name="左大括弧 3"/>
          <p:cNvSpPr/>
          <p:nvPr/>
        </p:nvSpPr>
        <p:spPr>
          <a:xfrm>
            <a:off x="3910330" y="3846611"/>
            <a:ext cx="144016" cy="5040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TW" altLang="en-US"/>
          </a:p>
        </p:txBody>
      </p:sp>
      <p:sp>
        <p:nvSpPr>
          <p:cNvPr id="13" name="矩形 12"/>
          <p:cNvSpPr/>
          <p:nvPr/>
        </p:nvSpPr>
        <p:spPr>
          <a:xfrm>
            <a:off x="4054346" y="3645024"/>
            <a:ext cx="5034392" cy="369332"/>
          </a:xfrm>
          <a:prstGeom prst="rect">
            <a:avLst/>
          </a:prstGeom>
        </p:spPr>
        <p:txBody>
          <a:bodyPr wrap="none">
            <a:spAutoFit/>
          </a:bodyPr>
          <a:lstStyle/>
          <a:p>
            <a:r>
              <a:rPr lang="en-US" altLang="zh-TW" dirty="0" smtClean="0">
                <a:solidFill>
                  <a:srgbClr val="0070C0"/>
                </a:solidFill>
                <a:latin typeface="Times New Roman" panose="02020603050405020304" pitchFamily="18" charset="0"/>
                <a:cs typeface="Times New Roman" panose="02020603050405020304" pitchFamily="18" charset="0"/>
              </a:rPr>
              <a:t>a large number (e.g.,1): speech </a:t>
            </a:r>
            <a:r>
              <a:rPr lang="en-US" altLang="zh-TW" b="1" dirty="0" smtClean="0">
                <a:solidFill>
                  <a:srgbClr val="0070C0"/>
                </a:solidFill>
                <a:latin typeface="Times New Roman" panose="02020603050405020304" pitchFamily="18" charset="0"/>
                <a:cs typeface="Times New Roman" panose="02020603050405020304" pitchFamily="18" charset="0"/>
              </a:rPr>
              <a:t>enhancement</a:t>
            </a:r>
            <a:r>
              <a:rPr lang="en-US" altLang="zh-TW" dirty="0" smtClean="0">
                <a:solidFill>
                  <a:srgbClr val="0070C0"/>
                </a:solidFill>
                <a:latin typeface="Times New Roman" panose="02020603050405020304" pitchFamily="18" charset="0"/>
                <a:cs typeface="Times New Roman" panose="02020603050405020304" pitchFamily="18" charset="0"/>
              </a:rPr>
              <a:t> model</a:t>
            </a:r>
            <a:endParaRPr lang="zh-TW" altLang="en-US" dirty="0">
              <a:solidFill>
                <a:srgbClr val="0070C0"/>
              </a:solidFill>
              <a:latin typeface="Times New Roman" panose="02020603050405020304" pitchFamily="18" charset="0"/>
              <a:cs typeface="Times New Roman" panose="02020603050405020304" pitchFamily="18" charset="0"/>
            </a:endParaRPr>
          </a:p>
        </p:txBody>
      </p:sp>
      <p:sp>
        <p:nvSpPr>
          <p:cNvPr id="7" name="矩形 6"/>
          <p:cNvSpPr/>
          <p:nvPr/>
        </p:nvSpPr>
        <p:spPr>
          <a:xfrm>
            <a:off x="3635896" y="3866193"/>
            <a:ext cx="274434" cy="369332"/>
          </a:xfrm>
          <a:prstGeom prst="rect">
            <a:avLst/>
          </a:prstGeom>
        </p:spPr>
        <p:txBody>
          <a:bodyPr wrap="none">
            <a:spAutoFit/>
          </a:bodyPr>
          <a:lstStyle/>
          <a:p>
            <a:r>
              <a:rPr lang="en-US" altLang="zh-TW" i="1" dirty="0">
                <a:solidFill>
                  <a:srgbClr val="0070C0"/>
                </a:solidFill>
                <a:latin typeface="Times New Roman" panose="02020603050405020304" pitchFamily="18" charset="0"/>
                <a:cs typeface="Times New Roman" panose="02020603050405020304" pitchFamily="18" charset="0"/>
              </a:rPr>
              <a:t>s</a:t>
            </a:r>
            <a:endParaRPr lang="zh-TW" altLang="en-US" dirty="0">
              <a:solidFill>
                <a:srgbClr val="0070C0"/>
              </a:solidFill>
            </a:endParaRPr>
          </a:p>
        </p:txBody>
      </p:sp>
      <p:sp>
        <p:nvSpPr>
          <p:cNvPr id="15" name="矩形 14"/>
          <p:cNvSpPr/>
          <p:nvPr/>
        </p:nvSpPr>
        <p:spPr>
          <a:xfrm>
            <a:off x="4054346" y="4122867"/>
            <a:ext cx="4935967" cy="369332"/>
          </a:xfrm>
          <a:prstGeom prst="rect">
            <a:avLst/>
          </a:prstGeom>
        </p:spPr>
        <p:txBody>
          <a:bodyPr wrap="none">
            <a:spAutoFit/>
          </a:bodyPr>
          <a:lstStyle/>
          <a:p>
            <a:r>
              <a:rPr lang="en-US" altLang="zh-TW" dirty="0" smtClean="0">
                <a:solidFill>
                  <a:srgbClr val="0070C0"/>
                </a:solidFill>
                <a:latin typeface="Times New Roman" panose="02020603050405020304" pitchFamily="18" charset="0"/>
                <a:cs typeface="Times New Roman" panose="02020603050405020304" pitchFamily="18" charset="0"/>
              </a:rPr>
              <a:t>a small number :            speech </a:t>
            </a:r>
            <a:r>
              <a:rPr lang="en-US" altLang="zh-TW" b="1" dirty="0" smtClean="0">
                <a:solidFill>
                  <a:srgbClr val="0070C0"/>
                </a:solidFill>
                <a:latin typeface="Times New Roman" panose="02020603050405020304" pitchFamily="18" charset="0"/>
                <a:cs typeface="Times New Roman" panose="02020603050405020304" pitchFamily="18" charset="0"/>
              </a:rPr>
              <a:t>degradation</a:t>
            </a:r>
            <a:r>
              <a:rPr lang="en-US" altLang="zh-TW" dirty="0" smtClean="0">
                <a:solidFill>
                  <a:srgbClr val="0070C0"/>
                </a:solidFill>
                <a:latin typeface="Times New Roman" panose="02020603050405020304" pitchFamily="18" charset="0"/>
                <a:cs typeface="Times New Roman" panose="02020603050405020304" pitchFamily="18" charset="0"/>
              </a:rPr>
              <a:t> model</a:t>
            </a:r>
            <a:endParaRPr lang="zh-TW" altLang="en-US" dirty="0">
              <a:solidFill>
                <a:srgbClr val="0070C0"/>
              </a:solidFill>
              <a:latin typeface="Times New Roman" panose="02020603050405020304" pitchFamily="18" charset="0"/>
              <a:cs typeface="Times New Roman" panose="02020603050405020304" pitchFamily="18" charset="0"/>
            </a:endParaRPr>
          </a:p>
        </p:txBody>
      </p:sp>
      <p:pic>
        <p:nvPicPr>
          <p:cNvPr id="1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0503" r="8349"/>
          <a:stretch/>
        </p:blipFill>
        <p:spPr bwMode="auto">
          <a:xfrm>
            <a:off x="2736012" y="2205346"/>
            <a:ext cx="1584176" cy="528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2847"/>
          <a:stretch/>
        </p:blipFill>
        <p:spPr bwMode="auto">
          <a:xfrm>
            <a:off x="7791915" y="2252706"/>
            <a:ext cx="535818" cy="528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765" r="32863"/>
          <a:stretch/>
        </p:blipFill>
        <p:spPr bwMode="auto">
          <a:xfrm>
            <a:off x="4595664" y="2225001"/>
            <a:ext cx="3024336" cy="528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6518" r="30104"/>
          <a:stretch/>
        </p:blipFill>
        <p:spPr bwMode="auto">
          <a:xfrm>
            <a:off x="4307945" y="2204864"/>
            <a:ext cx="253008" cy="528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0286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4" grpId="0" animBg="1"/>
      <p:bldP spid="13" grpId="0"/>
      <p:bldP spid="7"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Comparison with Other SE Models</a:t>
            </a:r>
            <a:endParaRPr lang="zh-TW" altLang="en-US"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2060848"/>
            <a:ext cx="7097742"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107504" y="1547500"/>
            <a:ext cx="7560840" cy="369332"/>
          </a:xfrm>
          <a:prstGeom prst="rect">
            <a:avLst/>
          </a:prstGeom>
        </p:spPr>
        <p:txBody>
          <a:bodyPr wrap="square">
            <a:spAutoFit/>
          </a:bodyPr>
          <a:lstStyle/>
          <a:p>
            <a:r>
              <a:rPr lang="en-US" altLang="zh-TW" dirty="0">
                <a:latin typeface="Times New Roman" charset="0"/>
                <a:ea typeface="Times New Roman" charset="0"/>
                <a:cs typeface="Times New Roman" charset="0"/>
              </a:rPr>
              <a:t>Voice Bank </a:t>
            </a:r>
            <a:r>
              <a:rPr lang="en-US" altLang="zh-TW" dirty="0" smtClean="0">
                <a:latin typeface="Times New Roman" charset="0"/>
                <a:ea typeface="Times New Roman" charset="0"/>
                <a:cs typeface="Times New Roman" charset="0"/>
              </a:rPr>
              <a:t>corpus (</a:t>
            </a:r>
            <a:r>
              <a:rPr lang="en-US" altLang="zh-TW" dirty="0" err="1" smtClean="0">
                <a:latin typeface="Times New Roman" charset="0"/>
                <a:ea typeface="Times New Roman" charset="0"/>
                <a:cs typeface="Times New Roman" charset="0"/>
              </a:rPr>
              <a:t>Valentini-Botinhao</a:t>
            </a:r>
            <a:r>
              <a:rPr lang="en-US" altLang="zh-TW" dirty="0" smtClean="0">
                <a:latin typeface="Times New Roman" charset="0"/>
                <a:ea typeface="Times New Roman" charset="0"/>
                <a:cs typeface="Times New Roman" charset="0"/>
              </a:rPr>
              <a:t> </a:t>
            </a:r>
            <a:r>
              <a:rPr lang="en-US" altLang="zh-TW" dirty="0">
                <a:latin typeface="Times New Roman" charset="0"/>
                <a:ea typeface="Times New Roman" charset="0"/>
                <a:cs typeface="Times New Roman" charset="0"/>
              </a:rPr>
              <a:t>et al., 2016</a:t>
            </a:r>
            <a:r>
              <a:rPr lang="en-US" altLang="zh-TW" dirty="0" smtClean="0">
                <a:latin typeface="Times New Roman" charset="0"/>
                <a:ea typeface="Times New Roman" charset="0"/>
                <a:cs typeface="Times New Roman" charset="0"/>
              </a:rPr>
              <a:t>).</a:t>
            </a:r>
            <a:endParaRPr lang="zh-TW" altLang="en-US" dirty="0">
              <a:latin typeface="Times New Roman" charset="0"/>
              <a:ea typeface="Times New Roman" charset="0"/>
              <a:cs typeface="Times New Roman" charset="0"/>
            </a:endParaRPr>
          </a:p>
        </p:txBody>
      </p:sp>
      <p:cxnSp>
        <p:nvCxnSpPr>
          <p:cNvPr id="6" name="直線接點 5"/>
          <p:cNvCxnSpPr/>
          <p:nvPr/>
        </p:nvCxnSpPr>
        <p:spPr>
          <a:xfrm>
            <a:off x="0" y="1412776"/>
            <a:ext cx="9144000" cy="0"/>
          </a:xfrm>
          <a:prstGeom prst="line">
            <a:avLst/>
          </a:prstGeom>
          <a:ln w="19050"/>
        </p:spPr>
        <p:style>
          <a:lnRef idx="1">
            <a:schemeClr val="dk1"/>
          </a:lnRef>
          <a:fillRef idx="0">
            <a:schemeClr val="dk1"/>
          </a:fillRef>
          <a:effectRef idx="0">
            <a:schemeClr val="dk1"/>
          </a:effectRef>
          <a:fontRef idx="minor">
            <a:schemeClr val="tx1"/>
          </a:fontRef>
        </p:style>
      </p:cxnSp>
      <p:sp>
        <p:nvSpPr>
          <p:cNvPr id="5" name="投影片編號版面配置區 4"/>
          <p:cNvSpPr>
            <a:spLocks noGrp="1"/>
          </p:cNvSpPr>
          <p:nvPr>
            <p:ph type="sldNum" sz="quarter" idx="12"/>
          </p:nvPr>
        </p:nvSpPr>
        <p:spPr/>
        <p:txBody>
          <a:bodyPr/>
          <a:lstStyle/>
          <a:p>
            <a:fld id="{CE83F40D-A343-46B3-8310-6164C468F786}" type="slidenum">
              <a:rPr lang="zh-TW" altLang="en-US" smtClean="0"/>
              <a:t>18</a:t>
            </a:fld>
            <a:endParaRPr lang="zh-TW" altLang="en-US"/>
          </a:p>
        </p:txBody>
      </p:sp>
    </p:spTree>
    <p:extLst>
      <p:ext uri="{BB962C8B-B14F-4D97-AF65-F5344CB8AC3E}">
        <p14:creationId xmlns:p14="http://schemas.microsoft.com/office/powerpoint/2010/main" val="1466119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7544" y="2852936"/>
            <a:ext cx="8229600" cy="1143000"/>
          </a:xfrm>
        </p:spPr>
        <p:txBody>
          <a:bodyPr>
            <a:normAutofit fontScale="90000"/>
          </a:bodyPr>
          <a:lstStyle/>
          <a:p>
            <a:r>
              <a:rPr lang="en-US" altLang="zh-TW" dirty="0"/>
              <a:t>Different input features </a:t>
            </a:r>
            <a:r>
              <a:rPr lang="en-US" altLang="zh-TW" dirty="0" smtClean="0"/>
              <a:t>(</a:t>
            </a:r>
            <a:r>
              <a:rPr lang="en-US" altLang="zh-TW" dirty="0"/>
              <a:t>magnitude spectrogram, </a:t>
            </a:r>
            <a:r>
              <a:rPr lang="en-US" altLang="zh-TW" dirty="0" smtClean="0"/>
              <a:t>and </a:t>
            </a:r>
            <a:r>
              <a:rPr lang="en-US" altLang="zh-TW" dirty="0"/>
              <a:t>raw </a:t>
            </a:r>
            <a:r>
              <a:rPr lang="en-US" altLang="zh-TW" dirty="0" smtClean="0"/>
              <a:t>waveform[2, 3])</a:t>
            </a:r>
            <a:r>
              <a:rPr lang="en-US" altLang="zh-TW" dirty="0"/>
              <a:t/>
            </a:r>
            <a:br>
              <a:rPr lang="en-US" altLang="zh-TW" dirty="0"/>
            </a:br>
            <a:endParaRPr lang="zh-TW" altLang="en-US" dirty="0"/>
          </a:p>
        </p:txBody>
      </p:sp>
      <p:sp>
        <p:nvSpPr>
          <p:cNvPr id="4" name="投影片編號版面配置區 3"/>
          <p:cNvSpPr>
            <a:spLocks noGrp="1"/>
          </p:cNvSpPr>
          <p:nvPr>
            <p:ph type="sldNum" sz="quarter" idx="12"/>
          </p:nvPr>
        </p:nvSpPr>
        <p:spPr/>
        <p:txBody>
          <a:bodyPr/>
          <a:lstStyle/>
          <a:p>
            <a:fld id="{CE83F40D-A343-46B3-8310-6164C468F786}" type="slidenum">
              <a:rPr lang="zh-TW" altLang="en-US" smtClean="0"/>
              <a:t>2</a:t>
            </a:fld>
            <a:endParaRPr lang="zh-TW" altLang="en-US"/>
          </a:p>
        </p:txBody>
      </p:sp>
      <p:sp>
        <p:nvSpPr>
          <p:cNvPr id="5" name="矩形 4"/>
          <p:cNvSpPr/>
          <p:nvPr/>
        </p:nvSpPr>
        <p:spPr>
          <a:xfrm>
            <a:off x="539552" y="4865406"/>
            <a:ext cx="8424936" cy="1384995"/>
          </a:xfrm>
          <a:prstGeom prst="rect">
            <a:avLst/>
          </a:prstGeom>
        </p:spPr>
        <p:txBody>
          <a:bodyPr wrap="square">
            <a:spAutoFit/>
          </a:bodyPr>
          <a:lstStyle/>
          <a:p>
            <a:pPr algn="just"/>
            <a:r>
              <a:rPr lang="en-US" altLang="zh-TW" sz="1400" dirty="0" smtClean="0">
                <a:latin typeface="Times New Roman" panose="02020603050405020304" pitchFamily="18" charset="0"/>
                <a:cs typeface="Times New Roman" panose="02020603050405020304" pitchFamily="18" charset="0"/>
              </a:rPr>
              <a:t>[</a:t>
            </a:r>
            <a:r>
              <a:rPr lang="en-US" altLang="zh-TW" sz="1400" dirty="0">
                <a:latin typeface="Times New Roman" panose="02020603050405020304" pitchFamily="18" charset="0"/>
                <a:cs typeface="Times New Roman" panose="02020603050405020304" pitchFamily="18" charset="0"/>
              </a:rPr>
              <a:t>2] </a:t>
            </a:r>
            <a:r>
              <a:rPr lang="en-US" altLang="zh-TW" sz="1400" b="1" dirty="0">
                <a:latin typeface="Times New Roman" panose="02020603050405020304" pitchFamily="18" charset="0"/>
                <a:cs typeface="Times New Roman" panose="02020603050405020304" pitchFamily="18" charset="0"/>
              </a:rPr>
              <a:t>S.-W. Fu</a:t>
            </a:r>
            <a:r>
              <a:rPr lang="en-US" altLang="zh-TW" sz="1400" dirty="0">
                <a:latin typeface="Times New Roman" panose="02020603050405020304" pitchFamily="18" charset="0"/>
                <a:cs typeface="Times New Roman" panose="02020603050405020304" pitchFamily="18" charset="0"/>
              </a:rPr>
              <a:t>, Y. </a:t>
            </a:r>
            <a:r>
              <a:rPr lang="en-US" altLang="zh-TW" sz="1400" dirty="0" err="1">
                <a:latin typeface="Times New Roman" panose="02020603050405020304" pitchFamily="18" charset="0"/>
                <a:cs typeface="Times New Roman" panose="02020603050405020304" pitchFamily="18" charset="0"/>
              </a:rPr>
              <a:t>Tsao</a:t>
            </a:r>
            <a:r>
              <a:rPr lang="en-US" altLang="zh-TW" sz="1400" dirty="0">
                <a:latin typeface="Times New Roman" panose="02020603050405020304" pitchFamily="18" charset="0"/>
                <a:cs typeface="Times New Roman" panose="02020603050405020304" pitchFamily="18" charset="0"/>
              </a:rPr>
              <a:t>, X. Lu, and H. Kawai, "Raw waveform-based speech enhancement by fully convolutional networks," in APSIPA, 2017</a:t>
            </a:r>
            <a:r>
              <a:rPr lang="en-US" altLang="zh-TW" sz="1400" dirty="0" smtClean="0">
                <a:latin typeface="Times New Roman" panose="02020603050405020304" pitchFamily="18" charset="0"/>
                <a:cs typeface="Times New Roman" panose="02020603050405020304" pitchFamily="18" charset="0"/>
              </a:rPr>
              <a:t>. (more than 50 citations)</a:t>
            </a:r>
          </a:p>
          <a:p>
            <a:pPr algn="just"/>
            <a:r>
              <a:rPr lang="en-US" altLang="zh-TW" sz="1400" dirty="0">
                <a:latin typeface="Times New Roman" panose="02020603050405020304" pitchFamily="18" charset="0"/>
                <a:cs typeface="Times New Roman" panose="02020603050405020304" pitchFamily="18" charset="0"/>
              </a:rPr>
              <a:t>[3] </a:t>
            </a:r>
            <a:r>
              <a:rPr lang="en-US" altLang="zh-TW" sz="1400" b="1" dirty="0">
                <a:latin typeface="Times New Roman" panose="02020603050405020304" pitchFamily="18" charset="0"/>
                <a:cs typeface="Times New Roman" panose="02020603050405020304" pitchFamily="18" charset="0"/>
              </a:rPr>
              <a:t>S.-W. Fu</a:t>
            </a:r>
            <a:r>
              <a:rPr lang="en-US" altLang="zh-TW" sz="1400" dirty="0">
                <a:latin typeface="Times New Roman" panose="02020603050405020304" pitchFamily="18" charset="0"/>
                <a:cs typeface="Times New Roman" panose="02020603050405020304" pitchFamily="18" charset="0"/>
              </a:rPr>
              <a:t>, Y. </a:t>
            </a:r>
            <a:r>
              <a:rPr lang="en-US" altLang="zh-TW" sz="1400" dirty="0" err="1">
                <a:latin typeface="Times New Roman" panose="02020603050405020304" pitchFamily="18" charset="0"/>
                <a:cs typeface="Times New Roman" panose="02020603050405020304" pitchFamily="18" charset="0"/>
              </a:rPr>
              <a:t>Tsao</a:t>
            </a:r>
            <a:r>
              <a:rPr lang="en-US" altLang="zh-TW" sz="1400" dirty="0">
                <a:latin typeface="Times New Roman" panose="02020603050405020304" pitchFamily="18" charset="0"/>
                <a:cs typeface="Times New Roman" panose="02020603050405020304" pitchFamily="18" charset="0"/>
              </a:rPr>
              <a:t>, X. Lu, and H. Kawai, "End-to-End Waveform Utterance Enhancement for Direct Evaluation Metrics Optimization by Fully Convolutional Neural Networks," IEEE Transactions on Audio, Speech, and Language Processing (TASLP), 2018. (top 10 most popular article in recent months of </a:t>
            </a:r>
            <a:r>
              <a:rPr lang="en-US" altLang="zh-TW" sz="1400" dirty="0" smtClean="0">
                <a:latin typeface="Times New Roman" panose="02020603050405020304" pitchFamily="18" charset="0"/>
                <a:cs typeface="Times New Roman" panose="02020603050405020304" pitchFamily="18" charset="0"/>
              </a:rPr>
              <a:t>TASLP,</a:t>
            </a:r>
            <a:r>
              <a:rPr lang="en-US" altLang="zh-TW" sz="1400" dirty="0">
                <a:latin typeface="Times New Roman" panose="02020603050405020304" pitchFamily="18" charset="0"/>
                <a:cs typeface="Times New Roman" panose="02020603050405020304" pitchFamily="18" charset="0"/>
              </a:rPr>
              <a:t> </a:t>
            </a:r>
            <a:r>
              <a:rPr lang="en-US" altLang="zh-TW" sz="1400" dirty="0" smtClean="0">
                <a:latin typeface="Times New Roman" panose="02020603050405020304" pitchFamily="18" charset="0"/>
                <a:cs typeface="Times New Roman" panose="02020603050405020304" pitchFamily="18" charset="0"/>
              </a:rPr>
              <a:t>more </a:t>
            </a:r>
            <a:r>
              <a:rPr lang="en-US" altLang="zh-TW" sz="1400" dirty="0">
                <a:latin typeface="Times New Roman" panose="02020603050405020304" pitchFamily="18" charset="0"/>
                <a:cs typeface="Times New Roman" panose="02020603050405020304" pitchFamily="18" charset="0"/>
              </a:rPr>
              <a:t>than </a:t>
            </a:r>
            <a:r>
              <a:rPr lang="en-US" altLang="zh-TW" sz="1400" dirty="0" smtClean="0">
                <a:latin typeface="Times New Roman" panose="02020603050405020304" pitchFamily="18" charset="0"/>
                <a:cs typeface="Times New Roman" panose="02020603050405020304" pitchFamily="18" charset="0"/>
              </a:rPr>
              <a:t>50 citations)</a:t>
            </a:r>
            <a:endParaRPr lang="en-US" altLang="zh-TW"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3029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Motivation</a:t>
            </a:r>
            <a:endParaRPr lang="zh-TW" altLang="en-US" dirty="0"/>
          </a:p>
        </p:txBody>
      </p:sp>
      <p:sp>
        <p:nvSpPr>
          <p:cNvPr id="4" name="投影片編號版面配置區 3"/>
          <p:cNvSpPr>
            <a:spLocks noGrp="1"/>
          </p:cNvSpPr>
          <p:nvPr>
            <p:ph type="sldNum" sz="quarter" idx="12"/>
          </p:nvPr>
        </p:nvSpPr>
        <p:spPr/>
        <p:txBody>
          <a:bodyPr/>
          <a:lstStyle/>
          <a:p>
            <a:fld id="{CE83F40D-A343-46B3-8310-6164C468F786}" type="slidenum">
              <a:rPr lang="zh-TW" altLang="en-US" smtClean="0"/>
              <a:t>3</a:t>
            </a:fld>
            <a:endParaRPr lang="zh-TW" altLang="en-US"/>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3648" y="1772816"/>
            <a:ext cx="638586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橢圓 5"/>
          <p:cNvSpPr/>
          <p:nvPr/>
        </p:nvSpPr>
        <p:spPr>
          <a:xfrm>
            <a:off x="2987824" y="2852936"/>
            <a:ext cx="1008112" cy="72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3851920" y="2668270"/>
            <a:ext cx="1896673" cy="369332"/>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Usually ignored…</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8" name="矩形 7"/>
          <p:cNvSpPr/>
          <p:nvPr/>
        </p:nvSpPr>
        <p:spPr>
          <a:xfrm>
            <a:off x="9354" y="3557443"/>
            <a:ext cx="2431628" cy="369332"/>
          </a:xfrm>
          <a:prstGeom prst="rect">
            <a:avLst/>
          </a:prstGeom>
        </p:spPr>
        <p:txBody>
          <a:bodyPr wrap="none">
            <a:spAutoFit/>
          </a:bodyPr>
          <a:lstStyle/>
          <a:p>
            <a:r>
              <a:rPr lang="en-US" altLang="zh-TW" dirty="0">
                <a:solidFill>
                  <a:srgbClr val="FF0000"/>
                </a:solidFill>
                <a:latin typeface="Times New Roman" panose="02020603050405020304" pitchFamily="18" charset="0"/>
                <a:cs typeface="Times New Roman" panose="02020603050405020304" pitchFamily="18" charset="0"/>
              </a:rPr>
              <a:t>magnitude spectrogram</a:t>
            </a:r>
            <a:endParaRPr lang="zh-TW"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1661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Different input features</a:t>
            </a:r>
            <a:endParaRPr lang="zh-TW" altLang="en-US" dirty="0"/>
          </a:p>
        </p:txBody>
      </p:sp>
      <p:sp>
        <p:nvSpPr>
          <p:cNvPr id="3" name="內容版面配置區 2"/>
          <p:cNvSpPr>
            <a:spLocks noGrp="1"/>
          </p:cNvSpPr>
          <p:nvPr>
            <p:ph idx="1"/>
          </p:nvPr>
        </p:nvSpPr>
        <p:spPr/>
        <p:txBody>
          <a:bodyPr/>
          <a:lstStyle/>
          <a:p>
            <a:r>
              <a:rPr lang="en-US" altLang="zh-TW" dirty="0" smtClean="0"/>
              <a:t>Raw waveform (frame based) [2]:</a:t>
            </a:r>
            <a:endParaRPr lang="zh-TW" altLang="en-US" dirty="0"/>
          </a:p>
        </p:txBody>
      </p:sp>
      <p:sp>
        <p:nvSpPr>
          <p:cNvPr id="4" name="投影片編號版面配置區 3"/>
          <p:cNvSpPr>
            <a:spLocks noGrp="1"/>
          </p:cNvSpPr>
          <p:nvPr>
            <p:ph type="sldNum" sz="quarter" idx="12"/>
          </p:nvPr>
        </p:nvSpPr>
        <p:spPr/>
        <p:txBody>
          <a:bodyPr/>
          <a:lstStyle/>
          <a:p>
            <a:fld id="{CE83F40D-A343-46B3-8310-6164C468F786}" type="slidenum">
              <a:rPr lang="zh-TW" altLang="en-US" smtClean="0"/>
              <a:t>4</a:t>
            </a:fld>
            <a:endParaRPr lang="zh-TW" altLang="en-US"/>
          </a:p>
        </p:txBody>
      </p:sp>
      <p:sp>
        <p:nvSpPr>
          <p:cNvPr id="5" name="矩形 4"/>
          <p:cNvSpPr/>
          <p:nvPr/>
        </p:nvSpPr>
        <p:spPr>
          <a:xfrm>
            <a:off x="395536" y="5877272"/>
            <a:ext cx="8496944" cy="646331"/>
          </a:xfrm>
          <a:prstGeom prst="rect">
            <a:avLst/>
          </a:prstGeom>
        </p:spPr>
        <p:txBody>
          <a:bodyPr wrap="square">
            <a:spAutoFit/>
          </a:bodyPr>
          <a:lstStyle/>
          <a:p>
            <a:r>
              <a:rPr lang="en-US" altLang="zh-TW" dirty="0" smtClean="0">
                <a:latin typeface="Times New Roman" panose="02020603050405020304" pitchFamily="18" charset="0"/>
                <a:cs typeface="Times New Roman" panose="02020603050405020304" pitchFamily="18" charset="0"/>
              </a:rPr>
              <a:t>[2] </a:t>
            </a:r>
            <a:r>
              <a:rPr lang="en-US" altLang="zh-TW" b="1" dirty="0" smtClean="0">
                <a:latin typeface="Times New Roman" panose="02020603050405020304" pitchFamily="18" charset="0"/>
                <a:cs typeface="Times New Roman" panose="02020603050405020304" pitchFamily="18" charset="0"/>
              </a:rPr>
              <a:t>S</a:t>
            </a:r>
            <a:r>
              <a:rPr lang="en-US" altLang="zh-TW" b="1" dirty="0">
                <a:latin typeface="Times New Roman" panose="02020603050405020304" pitchFamily="18" charset="0"/>
                <a:cs typeface="Times New Roman" panose="02020603050405020304" pitchFamily="18" charset="0"/>
              </a:rPr>
              <a:t>.-W. Fu</a:t>
            </a:r>
            <a:r>
              <a:rPr lang="en-US" altLang="zh-TW" dirty="0">
                <a:latin typeface="Times New Roman" panose="02020603050405020304" pitchFamily="18" charset="0"/>
                <a:cs typeface="Times New Roman" panose="02020603050405020304" pitchFamily="18" charset="0"/>
              </a:rPr>
              <a:t>, Y. </a:t>
            </a:r>
            <a:r>
              <a:rPr lang="en-US" altLang="zh-TW" dirty="0" err="1">
                <a:latin typeface="Times New Roman" panose="02020603050405020304" pitchFamily="18" charset="0"/>
                <a:cs typeface="Times New Roman" panose="02020603050405020304" pitchFamily="18" charset="0"/>
              </a:rPr>
              <a:t>Tsao</a:t>
            </a:r>
            <a:r>
              <a:rPr lang="en-US" altLang="zh-TW" dirty="0">
                <a:latin typeface="Times New Roman" panose="02020603050405020304" pitchFamily="18" charset="0"/>
                <a:cs typeface="Times New Roman" panose="02020603050405020304" pitchFamily="18" charset="0"/>
              </a:rPr>
              <a:t>, X. Lu, and H. Kawai, "Raw waveform-based speech enhancement </a:t>
            </a:r>
            <a:r>
              <a:rPr lang="en-US" altLang="zh-TW" dirty="0" smtClean="0">
                <a:latin typeface="Times New Roman" panose="02020603050405020304" pitchFamily="18" charset="0"/>
                <a:cs typeface="Times New Roman" panose="02020603050405020304" pitchFamily="18" charset="0"/>
              </a:rPr>
              <a:t>by fully </a:t>
            </a:r>
            <a:r>
              <a:rPr lang="en-US" altLang="zh-TW" dirty="0">
                <a:latin typeface="Times New Roman" panose="02020603050405020304" pitchFamily="18" charset="0"/>
                <a:cs typeface="Times New Roman" panose="02020603050405020304" pitchFamily="18" charset="0"/>
              </a:rPr>
              <a:t>convolutional networks," in APSIPA, 2017.</a:t>
            </a:r>
            <a:endParaRPr lang="zh-TW" altLang="en-US" dirty="0">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263" y="2353933"/>
            <a:ext cx="3960440" cy="3221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2353933"/>
            <a:ext cx="3566165" cy="3355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9325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Different input features</a:t>
            </a:r>
            <a:endParaRPr lang="zh-TW" altLang="en-US" dirty="0"/>
          </a:p>
        </p:txBody>
      </p:sp>
      <p:sp>
        <p:nvSpPr>
          <p:cNvPr id="3" name="內容版面配置區 2"/>
          <p:cNvSpPr>
            <a:spLocks noGrp="1"/>
          </p:cNvSpPr>
          <p:nvPr>
            <p:ph idx="1"/>
          </p:nvPr>
        </p:nvSpPr>
        <p:spPr/>
        <p:txBody>
          <a:bodyPr/>
          <a:lstStyle/>
          <a:p>
            <a:r>
              <a:rPr lang="en-US" altLang="zh-TW" dirty="0" smtClean="0"/>
              <a:t>Raw waveform (frame based) [2]:</a:t>
            </a:r>
            <a:endParaRPr lang="zh-TW" altLang="en-US" dirty="0"/>
          </a:p>
        </p:txBody>
      </p:sp>
      <p:sp>
        <p:nvSpPr>
          <p:cNvPr id="4" name="投影片編號版面配置區 3"/>
          <p:cNvSpPr>
            <a:spLocks noGrp="1"/>
          </p:cNvSpPr>
          <p:nvPr>
            <p:ph type="sldNum" sz="quarter" idx="12"/>
          </p:nvPr>
        </p:nvSpPr>
        <p:spPr/>
        <p:txBody>
          <a:bodyPr/>
          <a:lstStyle/>
          <a:p>
            <a:fld id="{CE83F40D-A343-46B3-8310-6164C468F786}" type="slidenum">
              <a:rPr lang="zh-TW" altLang="en-US" smtClean="0"/>
              <a:t>5</a:t>
            </a:fld>
            <a:endParaRPr lang="zh-TW" altLang="en-US"/>
          </a:p>
        </p:txBody>
      </p:sp>
      <p:sp>
        <p:nvSpPr>
          <p:cNvPr id="5" name="矩形 4"/>
          <p:cNvSpPr/>
          <p:nvPr/>
        </p:nvSpPr>
        <p:spPr>
          <a:xfrm>
            <a:off x="395536" y="5877272"/>
            <a:ext cx="8424936" cy="646331"/>
          </a:xfrm>
          <a:prstGeom prst="rect">
            <a:avLst/>
          </a:prstGeom>
        </p:spPr>
        <p:txBody>
          <a:bodyPr wrap="square">
            <a:spAutoFit/>
          </a:bodyPr>
          <a:lstStyle/>
          <a:p>
            <a:r>
              <a:rPr lang="en-US" altLang="zh-TW" dirty="0" smtClean="0">
                <a:latin typeface="Times New Roman" panose="02020603050405020304" pitchFamily="18" charset="0"/>
                <a:cs typeface="Times New Roman" panose="02020603050405020304" pitchFamily="18" charset="0"/>
              </a:rPr>
              <a:t>[2] </a:t>
            </a:r>
            <a:r>
              <a:rPr lang="en-US" altLang="zh-TW" b="1" dirty="0" smtClean="0">
                <a:latin typeface="Times New Roman" panose="02020603050405020304" pitchFamily="18" charset="0"/>
                <a:cs typeface="Times New Roman" panose="02020603050405020304" pitchFamily="18" charset="0"/>
              </a:rPr>
              <a:t>S</a:t>
            </a:r>
            <a:r>
              <a:rPr lang="en-US" altLang="zh-TW" b="1" dirty="0">
                <a:latin typeface="Times New Roman" panose="02020603050405020304" pitchFamily="18" charset="0"/>
                <a:cs typeface="Times New Roman" panose="02020603050405020304" pitchFamily="18" charset="0"/>
              </a:rPr>
              <a:t>.-W. Fu</a:t>
            </a:r>
            <a:r>
              <a:rPr lang="en-US" altLang="zh-TW" dirty="0">
                <a:latin typeface="Times New Roman" panose="02020603050405020304" pitchFamily="18" charset="0"/>
                <a:cs typeface="Times New Roman" panose="02020603050405020304" pitchFamily="18" charset="0"/>
              </a:rPr>
              <a:t>, Y. </a:t>
            </a:r>
            <a:r>
              <a:rPr lang="en-US" altLang="zh-TW" dirty="0" err="1">
                <a:latin typeface="Times New Roman" panose="02020603050405020304" pitchFamily="18" charset="0"/>
                <a:cs typeface="Times New Roman" panose="02020603050405020304" pitchFamily="18" charset="0"/>
              </a:rPr>
              <a:t>Tsao</a:t>
            </a:r>
            <a:r>
              <a:rPr lang="en-US" altLang="zh-TW" dirty="0">
                <a:latin typeface="Times New Roman" panose="02020603050405020304" pitchFamily="18" charset="0"/>
                <a:cs typeface="Times New Roman" panose="02020603050405020304" pitchFamily="18" charset="0"/>
              </a:rPr>
              <a:t>, X. Lu, and H. Kawai, "Raw waveform-based speech enhancement </a:t>
            </a:r>
            <a:r>
              <a:rPr lang="en-US" altLang="zh-TW" dirty="0" smtClean="0">
                <a:latin typeface="Times New Roman" panose="02020603050405020304" pitchFamily="18" charset="0"/>
                <a:cs typeface="Times New Roman" panose="02020603050405020304" pitchFamily="18" charset="0"/>
              </a:rPr>
              <a:t>by fully </a:t>
            </a:r>
            <a:r>
              <a:rPr lang="en-US" altLang="zh-TW" dirty="0">
                <a:latin typeface="Times New Roman" panose="02020603050405020304" pitchFamily="18" charset="0"/>
                <a:cs typeface="Times New Roman" panose="02020603050405020304" pitchFamily="18" charset="0"/>
              </a:rPr>
              <a:t>convolutional networks," in APSIPA, 2017.</a:t>
            </a:r>
            <a:endParaRPr lang="zh-TW" altLang="en-US" dirty="0">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891" y="2348880"/>
            <a:ext cx="7296210" cy="3024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508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Different input features</a:t>
            </a:r>
            <a:endParaRPr lang="zh-TW" altLang="en-US" dirty="0"/>
          </a:p>
        </p:txBody>
      </p:sp>
      <p:sp>
        <p:nvSpPr>
          <p:cNvPr id="3" name="內容版面配置區 2"/>
          <p:cNvSpPr>
            <a:spLocks noGrp="1"/>
          </p:cNvSpPr>
          <p:nvPr>
            <p:ph idx="1"/>
          </p:nvPr>
        </p:nvSpPr>
        <p:spPr/>
        <p:txBody>
          <a:bodyPr/>
          <a:lstStyle/>
          <a:p>
            <a:r>
              <a:rPr lang="en-US" altLang="zh-TW" dirty="0" smtClean="0"/>
              <a:t>Raw waveform (utterance based) [3]:</a:t>
            </a:r>
            <a:endParaRPr lang="zh-TW" altLang="en-US" dirty="0"/>
          </a:p>
        </p:txBody>
      </p:sp>
      <p:sp>
        <p:nvSpPr>
          <p:cNvPr id="4" name="投影片編號版面配置區 3"/>
          <p:cNvSpPr>
            <a:spLocks noGrp="1"/>
          </p:cNvSpPr>
          <p:nvPr>
            <p:ph type="sldNum" sz="quarter" idx="12"/>
          </p:nvPr>
        </p:nvSpPr>
        <p:spPr/>
        <p:txBody>
          <a:bodyPr/>
          <a:lstStyle/>
          <a:p>
            <a:fld id="{CE83F40D-A343-46B3-8310-6164C468F786}" type="slidenum">
              <a:rPr lang="zh-TW" altLang="en-US" smtClean="0"/>
              <a:t>6</a:t>
            </a:fld>
            <a:endParaRPr lang="zh-TW" altLang="en-US"/>
          </a:p>
        </p:txBody>
      </p:sp>
      <p:sp>
        <p:nvSpPr>
          <p:cNvPr id="5" name="矩形 4"/>
          <p:cNvSpPr/>
          <p:nvPr/>
        </p:nvSpPr>
        <p:spPr>
          <a:xfrm>
            <a:off x="395536" y="5661248"/>
            <a:ext cx="8568952" cy="1107996"/>
          </a:xfrm>
          <a:prstGeom prst="rect">
            <a:avLst/>
          </a:prstGeom>
        </p:spPr>
        <p:txBody>
          <a:bodyPr wrap="square">
            <a:spAutoFit/>
          </a:bodyPr>
          <a:lstStyle/>
          <a:p>
            <a:pPr algn="just"/>
            <a:r>
              <a:rPr lang="en-US" altLang="zh-TW" dirty="0" smtClean="0">
                <a:latin typeface="Times New Roman" panose="02020603050405020304" pitchFamily="18" charset="0"/>
                <a:cs typeface="Times New Roman" panose="02020603050405020304" pitchFamily="18" charset="0"/>
              </a:rPr>
              <a:t>[3] </a:t>
            </a:r>
            <a:r>
              <a:rPr lang="en-US" altLang="zh-TW" sz="1600" dirty="0">
                <a:latin typeface="Times New Roman" panose="02020603050405020304" pitchFamily="18" charset="0"/>
                <a:cs typeface="Times New Roman" panose="02020603050405020304" pitchFamily="18" charset="0"/>
              </a:rPr>
              <a:t>S.-W. Fu, Y. </a:t>
            </a:r>
            <a:r>
              <a:rPr lang="en-US" altLang="zh-TW" sz="1600" dirty="0" err="1">
                <a:latin typeface="Times New Roman" panose="02020603050405020304" pitchFamily="18" charset="0"/>
                <a:cs typeface="Times New Roman" panose="02020603050405020304" pitchFamily="18" charset="0"/>
              </a:rPr>
              <a:t>Tsao</a:t>
            </a:r>
            <a:r>
              <a:rPr lang="en-US" altLang="zh-TW" sz="1600" dirty="0">
                <a:latin typeface="Times New Roman" panose="02020603050405020304" pitchFamily="18" charset="0"/>
                <a:cs typeface="Times New Roman" panose="02020603050405020304" pitchFamily="18" charset="0"/>
              </a:rPr>
              <a:t>, X. Lu, and H. Kawai, "End-to-End Waveform </a:t>
            </a:r>
            <a:r>
              <a:rPr lang="en-US" altLang="zh-TW" sz="1600" dirty="0" smtClean="0">
                <a:latin typeface="Times New Roman" panose="02020603050405020304" pitchFamily="18" charset="0"/>
                <a:cs typeface="Times New Roman" panose="02020603050405020304" pitchFamily="18" charset="0"/>
              </a:rPr>
              <a:t>Utterance Enhancement </a:t>
            </a:r>
            <a:r>
              <a:rPr lang="en-US" altLang="zh-TW" sz="1600" dirty="0">
                <a:latin typeface="Times New Roman" panose="02020603050405020304" pitchFamily="18" charset="0"/>
                <a:cs typeface="Times New Roman" panose="02020603050405020304" pitchFamily="18" charset="0"/>
              </a:rPr>
              <a:t>for Direct Evaluation Metrics Optimization by Fully Convolutional </a:t>
            </a:r>
            <a:r>
              <a:rPr lang="en-US" altLang="zh-TW" sz="1600" dirty="0" smtClean="0">
                <a:latin typeface="Times New Roman" panose="02020603050405020304" pitchFamily="18" charset="0"/>
                <a:cs typeface="Times New Roman" panose="02020603050405020304" pitchFamily="18" charset="0"/>
              </a:rPr>
              <a:t>Neural Networks</a:t>
            </a:r>
            <a:r>
              <a:rPr lang="en-US" altLang="zh-TW" sz="1600" dirty="0">
                <a:latin typeface="Times New Roman" panose="02020603050405020304" pitchFamily="18" charset="0"/>
                <a:cs typeface="Times New Roman" panose="02020603050405020304" pitchFamily="18" charset="0"/>
              </a:rPr>
              <a:t>," IEEE Transactions on Audio, Speech, and Language Processing (TASLP</a:t>
            </a:r>
            <a:r>
              <a:rPr lang="en-US" altLang="zh-TW" sz="1600" dirty="0" smtClean="0">
                <a:latin typeface="Times New Roman" panose="02020603050405020304" pitchFamily="18" charset="0"/>
                <a:cs typeface="Times New Roman" panose="02020603050405020304" pitchFamily="18" charset="0"/>
              </a:rPr>
              <a:t>), 2018</a:t>
            </a:r>
            <a:r>
              <a:rPr lang="en-US" altLang="zh-TW" sz="1600" dirty="0">
                <a:latin typeface="Times New Roman" panose="02020603050405020304" pitchFamily="18" charset="0"/>
                <a:cs typeface="Times New Roman" panose="02020603050405020304" pitchFamily="18" charset="0"/>
              </a:rPr>
              <a:t>. (top 10 most popular article in recent months of TASLP)</a:t>
            </a:r>
            <a:endParaRPr lang="zh-TW" altLang="en-US" sz="1600" dirty="0">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485950"/>
            <a:ext cx="7053908" cy="29548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5198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Different input features</a:t>
            </a:r>
            <a:endParaRPr lang="zh-TW" altLang="en-US" dirty="0"/>
          </a:p>
        </p:txBody>
      </p:sp>
      <p:sp>
        <p:nvSpPr>
          <p:cNvPr id="3" name="內容版面配置區 2"/>
          <p:cNvSpPr>
            <a:spLocks noGrp="1"/>
          </p:cNvSpPr>
          <p:nvPr>
            <p:ph idx="1"/>
          </p:nvPr>
        </p:nvSpPr>
        <p:spPr>
          <a:xfrm>
            <a:off x="467544" y="1598922"/>
            <a:ext cx="8229600" cy="4525963"/>
          </a:xfrm>
        </p:spPr>
        <p:txBody>
          <a:bodyPr/>
          <a:lstStyle/>
          <a:p>
            <a:r>
              <a:rPr lang="en-US" altLang="zh-TW" dirty="0" smtClean="0"/>
              <a:t>Raw waveform (utterance based) [3]:</a:t>
            </a:r>
            <a:endParaRPr lang="zh-TW" altLang="en-US" dirty="0"/>
          </a:p>
        </p:txBody>
      </p:sp>
      <p:sp>
        <p:nvSpPr>
          <p:cNvPr id="4" name="投影片編號版面配置區 3"/>
          <p:cNvSpPr>
            <a:spLocks noGrp="1"/>
          </p:cNvSpPr>
          <p:nvPr>
            <p:ph type="sldNum" sz="quarter" idx="12"/>
          </p:nvPr>
        </p:nvSpPr>
        <p:spPr/>
        <p:txBody>
          <a:bodyPr/>
          <a:lstStyle/>
          <a:p>
            <a:fld id="{CE83F40D-A343-46B3-8310-6164C468F786}" type="slidenum">
              <a:rPr lang="zh-TW" altLang="en-US" smtClean="0"/>
              <a:t>7</a:t>
            </a:fld>
            <a:endParaRPr lang="zh-TW" altLang="en-US"/>
          </a:p>
        </p:txBody>
      </p:sp>
      <p:sp>
        <p:nvSpPr>
          <p:cNvPr id="5" name="矩形 4"/>
          <p:cNvSpPr/>
          <p:nvPr/>
        </p:nvSpPr>
        <p:spPr>
          <a:xfrm>
            <a:off x="395536" y="5661248"/>
            <a:ext cx="8568952" cy="1107996"/>
          </a:xfrm>
          <a:prstGeom prst="rect">
            <a:avLst/>
          </a:prstGeom>
        </p:spPr>
        <p:txBody>
          <a:bodyPr wrap="square">
            <a:spAutoFit/>
          </a:bodyPr>
          <a:lstStyle/>
          <a:p>
            <a:pPr algn="just"/>
            <a:r>
              <a:rPr lang="en-US" altLang="zh-TW" dirty="0" smtClean="0">
                <a:latin typeface="Times New Roman" panose="02020603050405020304" pitchFamily="18" charset="0"/>
                <a:cs typeface="Times New Roman" panose="02020603050405020304" pitchFamily="18" charset="0"/>
              </a:rPr>
              <a:t>[3] </a:t>
            </a:r>
            <a:r>
              <a:rPr lang="en-US" altLang="zh-TW" sz="1600" dirty="0">
                <a:latin typeface="Times New Roman" panose="02020603050405020304" pitchFamily="18" charset="0"/>
                <a:cs typeface="Times New Roman" panose="02020603050405020304" pitchFamily="18" charset="0"/>
              </a:rPr>
              <a:t>S.-W. Fu, Y. </a:t>
            </a:r>
            <a:r>
              <a:rPr lang="en-US" altLang="zh-TW" sz="1600" dirty="0" err="1">
                <a:latin typeface="Times New Roman" panose="02020603050405020304" pitchFamily="18" charset="0"/>
                <a:cs typeface="Times New Roman" panose="02020603050405020304" pitchFamily="18" charset="0"/>
              </a:rPr>
              <a:t>Tsao</a:t>
            </a:r>
            <a:r>
              <a:rPr lang="en-US" altLang="zh-TW" sz="1600" dirty="0">
                <a:latin typeface="Times New Roman" panose="02020603050405020304" pitchFamily="18" charset="0"/>
                <a:cs typeface="Times New Roman" panose="02020603050405020304" pitchFamily="18" charset="0"/>
              </a:rPr>
              <a:t>, X. Lu, and H. Kawai, "End-to-End Waveform </a:t>
            </a:r>
            <a:r>
              <a:rPr lang="en-US" altLang="zh-TW" sz="1600" dirty="0" smtClean="0">
                <a:latin typeface="Times New Roman" panose="02020603050405020304" pitchFamily="18" charset="0"/>
                <a:cs typeface="Times New Roman" panose="02020603050405020304" pitchFamily="18" charset="0"/>
              </a:rPr>
              <a:t>Utterance Enhancement </a:t>
            </a:r>
            <a:r>
              <a:rPr lang="en-US" altLang="zh-TW" sz="1600" dirty="0">
                <a:latin typeface="Times New Roman" panose="02020603050405020304" pitchFamily="18" charset="0"/>
                <a:cs typeface="Times New Roman" panose="02020603050405020304" pitchFamily="18" charset="0"/>
              </a:rPr>
              <a:t>for Direct Evaluation Metrics Optimization by Fully Convolutional </a:t>
            </a:r>
            <a:r>
              <a:rPr lang="en-US" altLang="zh-TW" sz="1600" dirty="0" smtClean="0">
                <a:latin typeface="Times New Roman" panose="02020603050405020304" pitchFamily="18" charset="0"/>
                <a:cs typeface="Times New Roman" panose="02020603050405020304" pitchFamily="18" charset="0"/>
              </a:rPr>
              <a:t>Neural Networks</a:t>
            </a:r>
            <a:r>
              <a:rPr lang="en-US" altLang="zh-TW" sz="1600" dirty="0">
                <a:latin typeface="Times New Roman" panose="02020603050405020304" pitchFamily="18" charset="0"/>
                <a:cs typeface="Times New Roman" panose="02020603050405020304" pitchFamily="18" charset="0"/>
              </a:rPr>
              <a:t>," IEEE Transactions on Audio, Speech, and Language Processing (TASLP</a:t>
            </a:r>
            <a:r>
              <a:rPr lang="en-US" altLang="zh-TW" sz="1600" dirty="0" smtClean="0">
                <a:latin typeface="Times New Roman" panose="02020603050405020304" pitchFamily="18" charset="0"/>
                <a:cs typeface="Times New Roman" panose="02020603050405020304" pitchFamily="18" charset="0"/>
              </a:rPr>
              <a:t>), 2018</a:t>
            </a:r>
            <a:r>
              <a:rPr lang="en-US" altLang="zh-TW" sz="1600" dirty="0">
                <a:latin typeface="Times New Roman" panose="02020603050405020304" pitchFamily="18" charset="0"/>
                <a:cs typeface="Times New Roman" panose="02020603050405020304" pitchFamily="18" charset="0"/>
              </a:rPr>
              <a:t>. (top 10 most popular article in recent months of TASLP)</a:t>
            </a:r>
            <a:endParaRPr lang="zh-TW" altLang="en-US" sz="1600" dirty="0">
              <a:latin typeface="Times New Roman" panose="02020603050405020304" pitchFamily="18" charset="0"/>
              <a:cs typeface="Times New Roman" panose="02020603050405020304"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497" y="2282912"/>
            <a:ext cx="4619029" cy="3157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3411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39552" y="2564904"/>
            <a:ext cx="8229600" cy="1143000"/>
          </a:xfrm>
        </p:spPr>
        <p:txBody>
          <a:bodyPr>
            <a:normAutofit fontScale="90000"/>
          </a:bodyPr>
          <a:lstStyle/>
          <a:p>
            <a:r>
              <a:rPr lang="en-US" altLang="zh-TW" dirty="0"/>
              <a:t>Different loss function (MSE</a:t>
            </a:r>
            <a:r>
              <a:rPr lang="en-US" altLang="zh-TW" dirty="0" smtClean="0"/>
              <a:t>,</a:t>
            </a:r>
            <a:r>
              <a:rPr lang="en-US" altLang="zh-TW" dirty="0"/>
              <a:t> </a:t>
            </a:r>
            <a:r>
              <a:rPr lang="en-US" altLang="zh-TW" dirty="0" smtClean="0"/>
              <a:t>STOI [3,5], </a:t>
            </a:r>
            <a:r>
              <a:rPr lang="en-US" altLang="zh-TW" dirty="0"/>
              <a:t>and </a:t>
            </a:r>
            <a:r>
              <a:rPr lang="en-US" altLang="zh-TW" dirty="0" smtClean="0"/>
              <a:t>PESQ[4,5])</a:t>
            </a:r>
            <a:endParaRPr lang="en-US" altLang="zh-TW" dirty="0"/>
          </a:p>
        </p:txBody>
      </p:sp>
      <p:sp>
        <p:nvSpPr>
          <p:cNvPr id="4" name="投影片編號版面配置區 3"/>
          <p:cNvSpPr>
            <a:spLocks noGrp="1"/>
          </p:cNvSpPr>
          <p:nvPr>
            <p:ph type="sldNum" sz="quarter" idx="12"/>
          </p:nvPr>
        </p:nvSpPr>
        <p:spPr/>
        <p:txBody>
          <a:bodyPr/>
          <a:lstStyle/>
          <a:p>
            <a:fld id="{CE83F40D-A343-46B3-8310-6164C468F786}" type="slidenum">
              <a:rPr lang="zh-TW" altLang="en-US" smtClean="0"/>
              <a:t>8</a:t>
            </a:fld>
            <a:endParaRPr lang="zh-TW" altLang="en-US"/>
          </a:p>
        </p:txBody>
      </p:sp>
      <p:sp>
        <p:nvSpPr>
          <p:cNvPr id="6" name="矩形 5"/>
          <p:cNvSpPr/>
          <p:nvPr/>
        </p:nvSpPr>
        <p:spPr>
          <a:xfrm>
            <a:off x="323528" y="4293096"/>
            <a:ext cx="8568952" cy="2339102"/>
          </a:xfrm>
          <a:prstGeom prst="rect">
            <a:avLst/>
          </a:prstGeom>
        </p:spPr>
        <p:txBody>
          <a:bodyPr wrap="square">
            <a:spAutoFit/>
          </a:bodyPr>
          <a:lstStyle/>
          <a:p>
            <a:pPr algn="just"/>
            <a:r>
              <a:rPr lang="en-US" altLang="zh-TW" dirty="0" smtClean="0">
                <a:latin typeface="Times New Roman" panose="02020603050405020304" pitchFamily="18" charset="0"/>
                <a:cs typeface="Times New Roman" panose="02020603050405020304" pitchFamily="18" charset="0"/>
              </a:rPr>
              <a:t>[3] </a:t>
            </a:r>
            <a:r>
              <a:rPr lang="en-US" altLang="zh-TW" sz="1600" b="1" dirty="0">
                <a:latin typeface="Times New Roman" panose="02020603050405020304" pitchFamily="18" charset="0"/>
                <a:cs typeface="Times New Roman" panose="02020603050405020304" pitchFamily="18" charset="0"/>
              </a:rPr>
              <a:t>S.-W. Fu</a:t>
            </a:r>
            <a:r>
              <a:rPr lang="en-US" altLang="zh-TW" sz="1600" dirty="0">
                <a:latin typeface="Times New Roman" panose="02020603050405020304" pitchFamily="18" charset="0"/>
                <a:cs typeface="Times New Roman" panose="02020603050405020304" pitchFamily="18" charset="0"/>
              </a:rPr>
              <a:t>, Y. </a:t>
            </a:r>
            <a:r>
              <a:rPr lang="en-US" altLang="zh-TW" sz="1600" dirty="0" err="1">
                <a:latin typeface="Times New Roman" panose="02020603050405020304" pitchFamily="18" charset="0"/>
                <a:cs typeface="Times New Roman" panose="02020603050405020304" pitchFamily="18" charset="0"/>
              </a:rPr>
              <a:t>Tsao</a:t>
            </a:r>
            <a:r>
              <a:rPr lang="en-US" altLang="zh-TW" sz="1600" dirty="0">
                <a:latin typeface="Times New Roman" panose="02020603050405020304" pitchFamily="18" charset="0"/>
                <a:cs typeface="Times New Roman" panose="02020603050405020304" pitchFamily="18" charset="0"/>
              </a:rPr>
              <a:t>, X. Lu, and H. Kawai, "End-to-End Waveform </a:t>
            </a:r>
            <a:r>
              <a:rPr lang="en-US" altLang="zh-TW" sz="1600" dirty="0" smtClean="0">
                <a:latin typeface="Times New Roman" panose="02020603050405020304" pitchFamily="18" charset="0"/>
                <a:cs typeface="Times New Roman" panose="02020603050405020304" pitchFamily="18" charset="0"/>
              </a:rPr>
              <a:t>Utterance Enhancement </a:t>
            </a:r>
            <a:r>
              <a:rPr lang="en-US" altLang="zh-TW" sz="1600" dirty="0">
                <a:latin typeface="Times New Roman" panose="02020603050405020304" pitchFamily="18" charset="0"/>
                <a:cs typeface="Times New Roman" panose="02020603050405020304" pitchFamily="18" charset="0"/>
              </a:rPr>
              <a:t>for Direct Evaluation Metrics Optimization by Fully Convolutional </a:t>
            </a:r>
            <a:r>
              <a:rPr lang="en-US" altLang="zh-TW" sz="1600" dirty="0" smtClean="0">
                <a:latin typeface="Times New Roman" panose="02020603050405020304" pitchFamily="18" charset="0"/>
                <a:cs typeface="Times New Roman" panose="02020603050405020304" pitchFamily="18" charset="0"/>
              </a:rPr>
              <a:t>Neural Networks</a:t>
            </a:r>
            <a:r>
              <a:rPr lang="en-US" altLang="zh-TW" sz="1600" dirty="0">
                <a:latin typeface="Times New Roman" panose="02020603050405020304" pitchFamily="18" charset="0"/>
                <a:cs typeface="Times New Roman" panose="02020603050405020304" pitchFamily="18" charset="0"/>
              </a:rPr>
              <a:t>," IEEE Transactions on Audio, Speech, and Language Processing (TASLP</a:t>
            </a:r>
            <a:r>
              <a:rPr lang="en-US" altLang="zh-TW" sz="1600" dirty="0" smtClean="0">
                <a:latin typeface="Times New Roman" panose="02020603050405020304" pitchFamily="18" charset="0"/>
                <a:cs typeface="Times New Roman" panose="02020603050405020304" pitchFamily="18" charset="0"/>
              </a:rPr>
              <a:t>), 2018</a:t>
            </a:r>
            <a:r>
              <a:rPr lang="en-US" altLang="zh-TW" sz="1600" dirty="0">
                <a:latin typeface="Times New Roman" panose="02020603050405020304" pitchFamily="18" charset="0"/>
                <a:cs typeface="Times New Roman" panose="02020603050405020304" pitchFamily="18" charset="0"/>
              </a:rPr>
              <a:t>. (top 10 most popular article in recent months of TASLP</a:t>
            </a:r>
            <a:r>
              <a:rPr lang="en-US" altLang="zh-TW" sz="1600" dirty="0" smtClean="0">
                <a:latin typeface="Times New Roman" panose="02020603050405020304" pitchFamily="18" charset="0"/>
                <a:cs typeface="Times New Roman" panose="02020603050405020304" pitchFamily="18" charset="0"/>
              </a:rPr>
              <a:t>)</a:t>
            </a:r>
          </a:p>
          <a:p>
            <a:pPr algn="just"/>
            <a:r>
              <a:rPr lang="en-US" altLang="zh-TW" sz="1600" dirty="0" smtClean="0">
                <a:latin typeface="Times New Roman" panose="02020603050405020304" pitchFamily="18" charset="0"/>
                <a:cs typeface="Times New Roman" panose="02020603050405020304" pitchFamily="18" charset="0"/>
              </a:rPr>
              <a:t>[4</a:t>
            </a:r>
            <a:r>
              <a:rPr lang="en-US" altLang="zh-TW" sz="1600" dirty="0">
                <a:latin typeface="Times New Roman" panose="02020603050405020304" pitchFamily="18" charset="0"/>
                <a:cs typeface="Times New Roman" panose="02020603050405020304" pitchFamily="18" charset="0"/>
              </a:rPr>
              <a:t>] </a:t>
            </a:r>
            <a:r>
              <a:rPr lang="en-US" altLang="zh-TW" sz="1600" b="1" dirty="0">
                <a:latin typeface="Times New Roman" panose="02020603050405020304" pitchFamily="18" charset="0"/>
                <a:cs typeface="Times New Roman" panose="02020603050405020304" pitchFamily="18" charset="0"/>
              </a:rPr>
              <a:t>S.-W. Fu</a:t>
            </a:r>
            <a:r>
              <a:rPr lang="en-US" altLang="zh-TW" sz="1600" dirty="0">
                <a:latin typeface="Times New Roman" panose="02020603050405020304" pitchFamily="18" charset="0"/>
                <a:cs typeface="Times New Roman" panose="02020603050405020304" pitchFamily="18" charset="0"/>
              </a:rPr>
              <a:t>, C.-F. Liao, </a:t>
            </a:r>
            <a:r>
              <a:rPr lang="en-US" altLang="zh-TW" sz="1600" dirty="0" smtClean="0">
                <a:latin typeface="Times New Roman" panose="02020603050405020304" pitchFamily="18" charset="0"/>
                <a:cs typeface="Times New Roman" panose="02020603050405020304" pitchFamily="18" charset="0"/>
              </a:rPr>
              <a:t>and Y</a:t>
            </a:r>
            <a:r>
              <a:rPr lang="en-US" altLang="zh-TW" sz="1600" dirty="0">
                <a:latin typeface="Times New Roman" panose="02020603050405020304" pitchFamily="18" charset="0"/>
                <a:cs typeface="Times New Roman" panose="02020603050405020304" pitchFamily="18" charset="0"/>
              </a:rPr>
              <a:t>. </a:t>
            </a:r>
            <a:r>
              <a:rPr lang="en-US" altLang="zh-TW" sz="1600" dirty="0" err="1">
                <a:latin typeface="Times New Roman" panose="02020603050405020304" pitchFamily="18" charset="0"/>
                <a:cs typeface="Times New Roman" panose="02020603050405020304" pitchFamily="18" charset="0"/>
              </a:rPr>
              <a:t>Tsao</a:t>
            </a:r>
            <a:r>
              <a:rPr lang="en-US" altLang="zh-TW" sz="1600" dirty="0">
                <a:latin typeface="Times New Roman" panose="02020603050405020304" pitchFamily="18" charset="0"/>
                <a:cs typeface="Times New Roman" panose="02020603050405020304" pitchFamily="18" charset="0"/>
              </a:rPr>
              <a:t> and S.-D. Lin, " Learning with Learned Loss Function: Speech Enhancement with Quality-Net to Improve Perceptual Evaluation of Speech Quality," in </a:t>
            </a:r>
            <a:r>
              <a:rPr lang="en-US" altLang="zh-TW" sz="1600" dirty="0" err="1" smtClean="0">
                <a:latin typeface="Times New Roman" panose="02020603050405020304" pitchFamily="18" charset="0"/>
                <a:cs typeface="Times New Roman" panose="02020603050405020304" pitchFamily="18" charset="0"/>
              </a:rPr>
              <a:t>arXiv</a:t>
            </a:r>
            <a:r>
              <a:rPr lang="en-US" altLang="zh-TW" sz="1600" dirty="0" smtClean="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2019. </a:t>
            </a:r>
          </a:p>
          <a:p>
            <a:pPr algn="just"/>
            <a:r>
              <a:rPr lang="en-US" altLang="zh-TW" sz="1600" dirty="0" smtClean="0">
                <a:latin typeface="Times New Roman" panose="02020603050405020304" pitchFamily="18" charset="0"/>
                <a:cs typeface="Times New Roman" panose="02020603050405020304" pitchFamily="18" charset="0"/>
              </a:rPr>
              <a:t>[5] </a:t>
            </a:r>
            <a:r>
              <a:rPr lang="en-US" altLang="zh-TW" sz="1600" b="1" dirty="0">
                <a:latin typeface="Times New Roman" panose="02020603050405020304" pitchFamily="18" charset="0"/>
                <a:cs typeface="Times New Roman" panose="02020603050405020304" pitchFamily="18" charset="0"/>
              </a:rPr>
              <a:t>S.-W. Fu</a:t>
            </a:r>
            <a:r>
              <a:rPr lang="en-US" altLang="zh-TW" sz="1600" dirty="0">
                <a:latin typeface="Times New Roman" panose="02020603050405020304" pitchFamily="18" charset="0"/>
                <a:cs typeface="Times New Roman" panose="02020603050405020304" pitchFamily="18" charset="0"/>
              </a:rPr>
              <a:t>, C.-F. Liao, Y. </a:t>
            </a:r>
            <a:r>
              <a:rPr lang="en-US" altLang="zh-TW" sz="1600" dirty="0" err="1">
                <a:latin typeface="Times New Roman" panose="02020603050405020304" pitchFamily="18" charset="0"/>
                <a:cs typeface="Times New Roman" panose="02020603050405020304" pitchFamily="18" charset="0"/>
              </a:rPr>
              <a:t>Tsao</a:t>
            </a:r>
            <a:r>
              <a:rPr lang="en-US" altLang="zh-TW" sz="1600" dirty="0">
                <a:latin typeface="Times New Roman" panose="02020603050405020304" pitchFamily="18" charset="0"/>
                <a:cs typeface="Times New Roman" panose="02020603050405020304" pitchFamily="18" charset="0"/>
              </a:rPr>
              <a:t> and S.-D. Lin, " </a:t>
            </a:r>
            <a:r>
              <a:rPr lang="en-US" altLang="zh-TW" sz="1600" dirty="0" err="1">
                <a:latin typeface="Times New Roman" panose="02020603050405020304" pitchFamily="18" charset="0"/>
                <a:cs typeface="Times New Roman" panose="02020603050405020304" pitchFamily="18" charset="0"/>
              </a:rPr>
              <a:t>MetricGAN</a:t>
            </a:r>
            <a:r>
              <a:rPr lang="en-US" altLang="zh-TW" sz="1600" dirty="0">
                <a:latin typeface="Times New Roman" panose="02020603050405020304" pitchFamily="18" charset="0"/>
                <a:cs typeface="Times New Roman" panose="02020603050405020304" pitchFamily="18" charset="0"/>
              </a:rPr>
              <a:t>: Generative Adversarial Networks based Black-box Metric Scores Optimization for Speech Enhancement," in ICML, 2019. (Long oral with Travel Awards</a:t>
            </a:r>
            <a:r>
              <a:rPr lang="en-US" altLang="zh-TW" sz="1600" dirty="0" smtClean="0">
                <a:latin typeface="Times New Roman" panose="02020603050405020304" pitchFamily="18" charset="0"/>
                <a:cs typeface="Times New Roman" panose="02020603050405020304" pitchFamily="18" charset="0"/>
              </a:rPr>
              <a:t>)</a:t>
            </a:r>
            <a:endParaRPr lang="zh-TW"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9256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Motivation</a:t>
            </a:r>
            <a:endParaRPr lang="zh-TW" altLang="en-US" dirty="0"/>
          </a:p>
        </p:txBody>
      </p:sp>
      <p:sp>
        <p:nvSpPr>
          <p:cNvPr id="4" name="投影片編號版面配置區 3"/>
          <p:cNvSpPr>
            <a:spLocks noGrp="1"/>
          </p:cNvSpPr>
          <p:nvPr>
            <p:ph type="sldNum" sz="quarter" idx="12"/>
          </p:nvPr>
        </p:nvSpPr>
        <p:spPr/>
        <p:txBody>
          <a:bodyPr/>
          <a:lstStyle/>
          <a:p>
            <a:fld id="{CE83F40D-A343-46B3-8310-6164C468F786}" type="slidenum">
              <a:rPr lang="zh-TW" altLang="en-US" smtClean="0"/>
              <a:t>9</a:t>
            </a:fld>
            <a:endParaRPr lang="zh-TW" alt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696708"/>
            <a:ext cx="4445868" cy="29230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345832" y="1628800"/>
            <a:ext cx="6530424" cy="369332"/>
          </a:xfrm>
          <a:prstGeom prst="rect">
            <a:avLst/>
          </a:prstGeom>
        </p:spPr>
        <p:txBody>
          <a:bodyPr wrap="square">
            <a:spAutoFit/>
          </a:bodyPr>
          <a:lstStyle/>
          <a:p>
            <a:r>
              <a:rPr lang="en-US" altLang="zh-TW" dirty="0" smtClean="0">
                <a:latin typeface="Times New Roman" panose="02020603050405020304" pitchFamily="18" charset="0"/>
                <a:cs typeface="Times New Roman" panose="02020603050405020304" pitchFamily="18" charset="0"/>
              </a:rPr>
              <a:t>Mean </a:t>
            </a:r>
            <a:r>
              <a:rPr lang="en-US" altLang="zh-TW" dirty="0">
                <a:latin typeface="Times New Roman" panose="02020603050405020304" pitchFamily="18" charset="0"/>
                <a:cs typeface="Times New Roman" panose="02020603050405020304" pitchFamily="18" charset="0"/>
              </a:rPr>
              <a:t>squared error (MSE) </a:t>
            </a:r>
            <a:r>
              <a:rPr lang="en-US" altLang="zh-TW" dirty="0" smtClean="0">
                <a:latin typeface="Times New Roman" panose="02020603050405020304" pitchFamily="18" charset="0"/>
                <a:cs typeface="Times New Roman" panose="02020603050405020304" pitchFamily="18" charset="0"/>
              </a:rPr>
              <a:t>loss doesn’t consider human perception.</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7752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1103</Words>
  <Application>Microsoft Office PowerPoint</Application>
  <PresentationFormat>如螢幕大小 (4:3)</PresentationFormat>
  <Paragraphs>89</Paragraphs>
  <Slides>18</Slides>
  <Notes>1</Notes>
  <HiddenSlides>0</HiddenSlides>
  <MMClips>0</MMClips>
  <ScaleCrop>false</ScaleCrop>
  <HeadingPairs>
    <vt:vector size="4" baseType="variant">
      <vt:variant>
        <vt:lpstr>佈景主題</vt:lpstr>
      </vt:variant>
      <vt:variant>
        <vt:i4>1</vt:i4>
      </vt:variant>
      <vt:variant>
        <vt:lpstr>投影片標題</vt:lpstr>
      </vt:variant>
      <vt:variant>
        <vt:i4>18</vt:i4>
      </vt:variant>
    </vt:vector>
  </HeadingPairs>
  <TitlesOfParts>
    <vt:vector size="19" baseType="lpstr">
      <vt:lpstr>Office 佈景主題</vt:lpstr>
      <vt:lpstr>Features and Loss Functions in Speech Enhancement</vt:lpstr>
      <vt:lpstr>Different input features (magnitude spectrogram, and raw waveform[2, 3]) </vt:lpstr>
      <vt:lpstr>Motivation</vt:lpstr>
      <vt:lpstr>Different input features</vt:lpstr>
      <vt:lpstr>Different input features</vt:lpstr>
      <vt:lpstr>Different input features</vt:lpstr>
      <vt:lpstr>Different input features</vt:lpstr>
      <vt:lpstr>Different loss function (MSE, STOI [3,5], and PESQ[4,5])</vt:lpstr>
      <vt:lpstr>Motivation</vt:lpstr>
      <vt:lpstr>Evaluation</vt:lpstr>
      <vt:lpstr>Different loss function</vt:lpstr>
      <vt:lpstr>Different loss function</vt:lpstr>
      <vt:lpstr>Different loss function</vt:lpstr>
      <vt:lpstr>Different loss function</vt:lpstr>
      <vt:lpstr>Motivation</vt:lpstr>
      <vt:lpstr>Training of D</vt:lpstr>
      <vt:lpstr>Training of G</vt:lpstr>
      <vt:lpstr>Comparison with Other SE Models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Jason Fu</dc:creator>
  <cp:lastModifiedBy>Jason Fu</cp:lastModifiedBy>
  <cp:revision>7</cp:revision>
  <dcterms:created xsi:type="dcterms:W3CDTF">2020-07-05T06:06:05Z</dcterms:created>
  <dcterms:modified xsi:type="dcterms:W3CDTF">2020-07-05T06:21:32Z</dcterms:modified>
</cp:coreProperties>
</file>