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2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9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5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3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6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5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2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5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2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60D-70E6-40A8-9934-EE0FBB3E58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460D-70E6-40A8-9934-EE0FBB3E5872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F142-B125-44B4-89FA-0296C3822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3519759" y="2083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E9603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BioTracs</a:t>
            </a:r>
            <a:r>
              <a:rPr lang="fr-FR" b="1" dirty="0" smtClean="0">
                <a:solidFill>
                  <a:srgbClr val="E9603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-Mimosa</a:t>
            </a:r>
            <a:endParaRPr lang="fr-FR" b="1" dirty="0">
              <a:solidFill>
                <a:srgbClr val="E9603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Image 14" descr="image00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232" y="129540"/>
            <a:ext cx="1066800" cy="556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à coins arrondis 15"/>
          <p:cNvSpPr/>
          <p:nvPr/>
        </p:nvSpPr>
        <p:spPr>
          <a:xfrm>
            <a:off x="146643" y="743279"/>
            <a:ext cx="8915400" cy="758952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solidFill>
                <a:schemeClr val="accent5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46643" y="1893379"/>
            <a:ext cx="8915400" cy="2246315"/>
          </a:xfrm>
          <a:prstGeom prst="roundRect">
            <a:avLst>
              <a:gd name="adj" fmla="val 4112"/>
            </a:avLst>
          </a:prstGeom>
          <a:ln w="34925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6297" y="4613627"/>
            <a:ext cx="17331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fr-FR" sz="1400" b="1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preprocessing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146643" y="4525323"/>
            <a:ext cx="8915400" cy="2168656"/>
          </a:xfrm>
          <a:prstGeom prst="roundRect">
            <a:avLst>
              <a:gd name="adj" fmla="val 3426"/>
            </a:avLst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7443" y="1927375"/>
            <a:ext cx="177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err="1" smtClean="0">
                <a:solidFill>
                  <a:srgbClr val="E9603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BioTracs-OpenMS</a:t>
            </a:r>
            <a:endParaRPr lang="fr-FR" sz="1400" b="1" dirty="0">
              <a:solidFill>
                <a:srgbClr val="E9603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9450" y="3216581"/>
            <a:ext cx="1106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Feature</a:t>
            </a:r>
            <a:r>
              <a:rPr lang="fr-FR" sz="1200" b="1" i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sz="1200" b="1" i="1" dirty="0" err="1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linking</a:t>
            </a:r>
            <a:endParaRPr lang="fr-FR" sz="1200" b="1" i="1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301352" y="2656904"/>
            <a:ext cx="2066636" cy="379476"/>
          </a:xfrm>
          <a:prstGeom prst="roundRect">
            <a:avLst/>
          </a:prstGeom>
          <a:solidFill>
            <a:srgbClr val="E9602D">
              <a:alpha val="20000"/>
            </a:srgbClr>
          </a:solidFill>
          <a:ln w="12700">
            <a:solidFill>
              <a:srgbClr val="E96037">
                <a:alpha val="2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rgbClr val="E9603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FeatureFinderMetabo</a:t>
            </a:r>
            <a:endParaRPr lang="fr-FR" sz="105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954189" y="2656904"/>
            <a:ext cx="890046" cy="379476"/>
          </a:xfrm>
          <a:prstGeom prst="roundRect">
            <a:avLst/>
          </a:prstGeom>
          <a:solidFill>
            <a:srgbClr val="E9602D">
              <a:alpha val="20000"/>
            </a:srgbClr>
          </a:solidFill>
          <a:ln w="12700">
            <a:solidFill>
              <a:srgbClr val="E96037">
                <a:alpha val="2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>
                <a:solidFill>
                  <a:srgbClr val="E9602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FileFilter</a:t>
            </a:r>
            <a:endParaRPr lang="fr-FR" sz="1100" dirty="0">
              <a:solidFill>
                <a:srgbClr val="E9602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89807" y="3518436"/>
            <a:ext cx="2107108" cy="379476"/>
          </a:xfrm>
          <a:prstGeom prst="roundRect">
            <a:avLst/>
          </a:prstGeom>
          <a:solidFill>
            <a:srgbClr val="E9602D">
              <a:alpha val="20000"/>
            </a:srgbClr>
          </a:solidFill>
          <a:ln w="12700">
            <a:solidFill>
              <a:srgbClr val="E96037">
                <a:alpha val="2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>
                <a:solidFill>
                  <a:srgbClr val="E9603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MapAlignerPoseClustering</a:t>
            </a:r>
            <a:endParaRPr lang="fr-FR" sz="1100" dirty="0">
              <a:solidFill>
                <a:srgbClr val="E9603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2953343" y="3521596"/>
            <a:ext cx="2107108" cy="379476"/>
          </a:xfrm>
          <a:prstGeom prst="roundRect">
            <a:avLst/>
          </a:prstGeom>
          <a:solidFill>
            <a:srgbClr val="E9602D">
              <a:alpha val="20000"/>
            </a:srgbClr>
          </a:solidFill>
          <a:ln w="12700">
            <a:solidFill>
              <a:srgbClr val="E96037">
                <a:alpha val="2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>
                <a:solidFill>
                  <a:srgbClr val="E9603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FeatureLinkerUnlabeledQT</a:t>
            </a:r>
            <a:endParaRPr lang="fr-FR" sz="1100" dirty="0">
              <a:solidFill>
                <a:srgbClr val="E9603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5603024" y="3523036"/>
            <a:ext cx="1552447" cy="379476"/>
          </a:xfrm>
          <a:prstGeom prst="roundRect">
            <a:avLst/>
          </a:prstGeom>
          <a:solidFill>
            <a:srgbClr val="E9602D">
              <a:alpha val="20000"/>
            </a:srgbClr>
          </a:solidFill>
          <a:ln w="12700">
            <a:solidFill>
              <a:srgbClr val="E96037">
                <a:alpha val="2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>
                <a:solidFill>
                  <a:srgbClr val="E9603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MinConsensusSize</a:t>
            </a:r>
            <a:endParaRPr lang="fr-FR" sz="1100" dirty="0">
              <a:solidFill>
                <a:srgbClr val="E9603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6297" y="2338220"/>
            <a:ext cx="13452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Feature</a:t>
            </a:r>
            <a:r>
              <a:rPr lang="fr-FR" sz="1200" b="1" i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extraction</a:t>
            </a:r>
          </a:p>
        </p:txBody>
      </p:sp>
      <p:cxnSp>
        <p:nvCxnSpPr>
          <p:cNvPr id="41" name="Connecteur droit 40"/>
          <p:cNvCxnSpPr/>
          <p:nvPr/>
        </p:nvCxnSpPr>
        <p:spPr>
          <a:xfrm>
            <a:off x="1571537" y="3341180"/>
            <a:ext cx="6880906" cy="207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571537" y="2502980"/>
            <a:ext cx="68809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26" idx="3"/>
            <a:endCxn id="27" idx="1"/>
          </p:cNvCxnSpPr>
          <p:nvPr/>
        </p:nvCxnSpPr>
        <p:spPr>
          <a:xfrm>
            <a:off x="2367988" y="2846642"/>
            <a:ext cx="586201" cy="0"/>
          </a:xfrm>
          <a:prstGeom prst="straightConnector1">
            <a:avLst/>
          </a:prstGeom>
          <a:ln w="34925">
            <a:solidFill>
              <a:schemeClr val="accent6"/>
            </a:solidFill>
            <a:prstDash val="solid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7" name="Connecteur droit avec flèche 46"/>
          <p:cNvCxnSpPr>
            <a:stCxn id="28" idx="3"/>
            <a:endCxn id="29" idx="1"/>
          </p:cNvCxnSpPr>
          <p:nvPr/>
        </p:nvCxnSpPr>
        <p:spPr>
          <a:xfrm>
            <a:off x="2396915" y="3708174"/>
            <a:ext cx="556428" cy="3160"/>
          </a:xfrm>
          <a:prstGeom prst="straightConnector1">
            <a:avLst/>
          </a:prstGeom>
          <a:ln w="34925">
            <a:solidFill>
              <a:schemeClr val="accent6"/>
            </a:solidFill>
            <a:prstDash val="solid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0" name="Connecteur droit avec flèche 49"/>
          <p:cNvCxnSpPr>
            <a:stCxn id="29" idx="3"/>
            <a:endCxn id="30" idx="1"/>
          </p:cNvCxnSpPr>
          <p:nvPr/>
        </p:nvCxnSpPr>
        <p:spPr>
          <a:xfrm>
            <a:off x="5060451" y="3711334"/>
            <a:ext cx="542573" cy="1440"/>
          </a:xfrm>
          <a:prstGeom prst="straightConnector1">
            <a:avLst/>
          </a:prstGeom>
          <a:ln w="34925">
            <a:solidFill>
              <a:schemeClr val="accent6"/>
            </a:solidFill>
            <a:prstDash val="solid"/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222843" y="762342"/>
            <a:ext cx="20041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chemeClr val="accent5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BioTracs-MzConvert</a:t>
            </a:r>
            <a:endParaRPr lang="fr-FR" sz="1400" b="1" dirty="0">
              <a:solidFill>
                <a:schemeClr val="accent5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Raw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files conversion</a:t>
            </a:r>
          </a:p>
        </p:txBody>
      </p:sp>
      <p:sp>
        <p:nvSpPr>
          <p:cNvPr id="61" name="Rectangle à coins arrondis 60"/>
          <p:cNvSpPr/>
          <p:nvPr/>
        </p:nvSpPr>
        <p:spPr>
          <a:xfrm>
            <a:off x="1975443" y="5166532"/>
            <a:ext cx="1534135" cy="379476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solidFill>
              <a:schemeClr val="accent3">
                <a:lumMod val="75000"/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ConsensusAnnotator</a:t>
            </a:r>
            <a:endParaRPr lang="fr-FR" sz="1100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498240" y="5093779"/>
            <a:ext cx="1195125" cy="5249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</a:t>
            </a:r>
            <a:endParaRPr lang="fr-FR" sz="11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2" y="5160536"/>
            <a:ext cx="391465" cy="391465"/>
          </a:xfrm>
          <a:prstGeom prst="rect">
            <a:avLst/>
          </a:prstGeom>
        </p:spPr>
      </p:pic>
      <p:sp>
        <p:nvSpPr>
          <p:cNvPr id="64" name="Rectangle à coins arrondis 63"/>
          <p:cNvSpPr/>
          <p:nvPr/>
        </p:nvSpPr>
        <p:spPr>
          <a:xfrm>
            <a:off x="3823227" y="5166532"/>
            <a:ext cx="971616" cy="379476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solidFill>
              <a:schemeClr val="accent3">
                <a:lumMod val="75000"/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BlankFilter</a:t>
            </a:r>
            <a:endParaRPr lang="fr-FR" sz="1100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5134620" y="5166532"/>
            <a:ext cx="1562021" cy="379476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solidFill>
              <a:schemeClr val="accent3">
                <a:lumMod val="75000"/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PercentageRuleFilter</a:t>
            </a:r>
            <a:endParaRPr lang="fr-FR" sz="1100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1945153" y="6033824"/>
            <a:ext cx="1099148" cy="379476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solidFill>
              <a:schemeClr val="accent3">
                <a:lumMod val="75000"/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QcCvFilter</a:t>
            </a:r>
            <a:endParaRPr lang="fr-FR" sz="1100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3330700" y="6024942"/>
            <a:ext cx="1762735" cy="379476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solidFill>
              <a:schemeClr val="accent3">
                <a:lumMod val="75000"/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InterBatchDriftCorrector</a:t>
            </a:r>
            <a:endParaRPr lang="fr-FR" sz="1100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5448756" y="6025305"/>
            <a:ext cx="1762735" cy="379476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solidFill>
              <a:schemeClr val="accent3">
                <a:lumMod val="75000"/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IntraBatchDriftCorrector</a:t>
            </a:r>
            <a:endParaRPr lang="fr-FR" sz="1100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7590339" y="6024942"/>
            <a:ext cx="1283165" cy="379476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solidFill>
              <a:schemeClr val="accent3">
                <a:lumMod val="75000"/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NegPosMerger</a:t>
            </a:r>
            <a:endParaRPr lang="fr-FR" sz="1100" dirty="0">
              <a:solidFill>
                <a:schemeClr val="accent3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2544047" y="845810"/>
            <a:ext cx="1195125" cy="52498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Raw</a:t>
            </a:r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files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4220695" y="918561"/>
            <a:ext cx="1360778" cy="3794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MzConverter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73" name="Connecteur droit avec flèche 72"/>
          <p:cNvCxnSpPr>
            <a:stCxn id="62" idx="6"/>
            <a:endCxn id="61" idx="1"/>
          </p:cNvCxnSpPr>
          <p:nvPr/>
        </p:nvCxnSpPr>
        <p:spPr>
          <a:xfrm>
            <a:off x="1693365" y="5356270"/>
            <a:ext cx="282078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  <a:tailEnd type="stealt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7" name="Connecteur droit avec flèche 76"/>
          <p:cNvCxnSpPr>
            <a:stCxn id="61" idx="3"/>
            <a:endCxn id="64" idx="1"/>
          </p:cNvCxnSpPr>
          <p:nvPr/>
        </p:nvCxnSpPr>
        <p:spPr>
          <a:xfrm>
            <a:off x="3509578" y="5356270"/>
            <a:ext cx="313649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  <a:tailEnd type="stealt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4" name="Connecteur droit avec flèche 83"/>
          <p:cNvCxnSpPr>
            <a:stCxn id="64" idx="3"/>
            <a:endCxn id="65" idx="1"/>
          </p:cNvCxnSpPr>
          <p:nvPr/>
        </p:nvCxnSpPr>
        <p:spPr>
          <a:xfrm>
            <a:off x="4794843" y="5356270"/>
            <a:ext cx="339777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  <a:tailEnd type="stealt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9" name="Connecteur droit avec flèche 88"/>
          <p:cNvCxnSpPr>
            <a:stCxn id="65" idx="3"/>
            <a:endCxn id="66" idx="1"/>
          </p:cNvCxnSpPr>
          <p:nvPr/>
        </p:nvCxnSpPr>
        <p:spPr>
          <a:xfrm flipH="1">
            <a:off x="1945153" y="5356270"/>
            <a:ext cx="4751488" cy="867292"/>
          </a:xfrm>
          <a:prstGeom prst="bentConnector5">
            <a:avLst>
              <a:gd name="adj1" fmla="val -4811"/>
              <a:gd name="adj2" fmla="val 50000"/>
              <a:gd name="adj3" fmla="val 104811"/>
            </a:avLst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  <a:tailEnd type="stealt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3" name="Connecteur droit avec flèche 92"/>
          <p:cNvCxnSpPr>
            <a:stCxn id="67" idx="3"/>
            <a:endCxn id="68" idx="1"/>
          </p:cNvCxnSpPr>
          <p:nvPr/>
        </p:nvCxnSpPr>
        <p:spPr>
          <a:xfrm>
            <a:off x="5093435" y="6214680"/>
            <a:ext cx="355321" cy="36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  <a:tailEnd type="stealt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7" name="Connecteur droit avec flèche 96"/>
          <p:cNvCxnSpPr>
            <a:stCxn id="68" idx="3"/>
            <a:endCxn id="69" idx="1"/>
          </p:cNvCxnSpPr>
          <p:nvPr/>
        </p:nvCxnSpPr>
        <p:spPr>
          <a:xfrm flipV="1">
            <a:off x="7211491" y="6214680"/>
            <a:ext cx="378848" cy="36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  <a:tailEnd type="stealt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01" name="Connecteur droit avec flèche 100"/>
          <p:cNvCxnSpPr>
            <a:stCxn id="70" idx="6"/>
            <a:endCxn id="72" idx="1"/>
          </p:cNvCxnSpPr>
          <p:nvPr/>
        </p:nvCxnSpPr>
        <p:spPr>
          <a:xfrm flipV="1">
            <a:off x="3739172" y="1108299"/>
            <a:ext cx="481523" cy="2"/>
          </a:xfrm>
          <a:prstGeom prst="straightConnector1">
            <a:avLst/>
          </a:prstGeom>
          <a:ln w="38100">
            <a:solidFill>
              <a:schemeClr val="accent5"/>
            </a:solidFill>
            <a:tailEnd type="stealt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3222574" y="324847"/>
            <a:ext cx="26164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Mass </a:t>
            </a:r>
            <a:r>
              <a:rPr lang="fr-FR" sz="12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spectropmetry</a:t>
            </a:r>
            <a:r>
              <a:rPr lang="fr-FR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data </a:t>
            </a:r>
            <a:r>
              <a:rPr lang="fr-FR" sz="12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processing</a:t>
            </a:r>
            <a:endParaRPr lang="fr-FR" sz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7" name="Flèche vers le bas 106"/>
          <p:cNvSpPr/>
          <p:nvPr/>
        </p:nvSpPr>
        <p:spPr>
          <a:xfrm>
            <a:off x="4529110" y="4248325"/>
            <a:ext cx="482880" cy="216000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Flèche vers le bas 107"/>
          <p:cNvSpPr/>
          <p:nvPr/>
        </p:nvSpPr>
        <p:spPr>
          <a:xfrm>
            <a:off x="4525815" y="1602163"/>
            <a:ext cx="482880" cy="216000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avec flèche 110"/>
          <p:cNvCxnSpPr>
            <a:stCxn id="66" idx="3"/>
            <a:endCxn id="67" idx="1"/>
          </p:cNvCxnSpPr>
          <p:nvPr/>
        </p:nvCxnSpPr>
        <p:spPr>
          <a:xfrm flipV="1">
            <a:off x="3044301" y="6214680"/>
            <a:ext cx="286399" cy="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43" y="835589"/>
            <a:ext cx="330258" cy="33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Image associÃ©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745" y="942359"/>
            <a:ext cx="330258" cy="33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Image associÃ©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726" y="1041269"/>
            <a:ext cx="330258" cy="33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15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438400" y="1371600"/>
            <a:ext cx="2438400" cy="1447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+mj-lt"/>
              </a:rPr>
              <a:t>MzConvert</a:t>
            </a:r>
            <a:endParaRPr lang="en-US" sz="2000" b="1" dirty="0">
              <a:latin typeface="+mj-lt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2426677" y="4191000"/>
            <a:ext cx="3059724" cy="1752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+mj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590800" y="3704492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Arial Black" panose="020B0A04020102020204" pitchFamily="34" charset="0"/>
              </a:rPr>
              <a:t>Identification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048000" y="4648200"/>
            <a:ext cx="1676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Arial Black" panose="020B0A04020102020204" pitchFamily="34" charset="0"/>
              </a:rPr>
              <a:t>LipidMatch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1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60404" y="1986990"/>
            <a:ext cx="10255195" cy="419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 Black" panose="020B0A0402010202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81000" y="2446825"/>
            <a:ext cx="5530795" cy="147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 Black" panose="020B0A0402010202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1000" y="4425390"/>
            <a:ext cx="9874195" cy="147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 Black" panose="020B0A0402010202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08168" y="2727398"/>
            <a:ext cx="2676893" cy="828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FeatureFinderMetabo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928426" y="2727398"/>
            <a:ext cx="1830152" cy="828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FileFilter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21258" y="4747651"/>
            <a:ext cx="3204538" cy="828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MapAlignerPoseClustering</a:t>
            </a:r>
            <a:endParaRPr lang="fr-FR" sz="1600" b="1" dirty="0" smtClean="0">
              <a:latin typeface="Arial Black" panose="020B0A04020102020204" pitchFamily="34" charset="0"/>
            </a:endParaRPr>
          </a:p>
          <a:p>
            <a:pPr algn="ctr"/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101616" y="4716569"/>
            <a:ext cx="3313923" cy="828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FeatureLinkerUnlabeledQT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816796" y="4716570"/>
            <a:ext cx="2376145" cy="8286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MinConsensusSize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21527" y="1524000"/>
            <a:ext cx="164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Arial Black" panose="020B0A04020102020204" pitchFamily="34" charset="0"/>
              </a:rPr>
              <a:t>OpenMS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63220" y="2063190"/>
            <a:ext cx="342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FeatureExtraction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41191" y="3963725"/>
            <a:ext cx="293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FeatureLinking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568123" y="5150550"/>
            <a:ext cx="7206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200401" y="3141736"/>
            <a:ext cx="6770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7359596" y="5161993"/>
            <a:ext cx="4585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23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-2705100" y="972378"/>
            <a:ext cx="13906500" cy="35234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Rectangle à coins arrondis 9"/>
          <p:cNvSpPr/>
          <p:nvPr/>
        </p:nvSpPr>
        <p:spPr>
          <a:xfrm>
            <a:off x="-2590800" y="1356635"/>
            <a:ext cx="1463022" cy="828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MetaData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-542113" y="1356635"/>
            <a:ext cx="1533576" cy="828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ConsensusAnnotator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577128" y="1356635"/>
            <a:ext cx="1847529" cy="753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DataSelector</a:t>
            </a:r>
            <a:endParaRPr lang="fr-FR" sz="1600" b="1" dirty="0" smtClean="0">
              <a:latin typeface="Arial Black" panose="020B0A04020102020204" pitchFamily="34" charset="0"/>
            </a:endParaRPr>
          </a:p>
          <a:p>
            <a:pPr algn="ctr"/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010322" y="1356635"/>
            <a:ext cx="1584941" cy="828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BlankFilter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180928" y="1356635"/>
            <a:ext cx="2682208" cy="828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PercentageRuleFilter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-2133600" y="499035"/>
            <a:ext cx="268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latin typeface="Arial Black" panose="020B0A04020102020204" pitchFamily="34" charset="0"/>
              </a:rPr>
              <a:t>PreProcessing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312688" y="3308408"/>
            <a:ext cx="3110935" cy="828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InterBatchDriftCorrector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-610801" y="3308408"/>
            <a:ext cx="3049201" cy="828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IntraBatchDriftCorrector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9448800" y="1356635"/>
            <a:ext cx="1524001" cy="828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QcCV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7297910" y="3308408"/>
            <a:ext cx="2310479" cy="828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latin typeface="Arial Black" panose="020B0A04020102020204" pitchFamily="34" charset="0"/>
              </a:rPr>
              <a:t>NegPosMerging</a:t>
            </a:r>
            <a:endParaRPr lang="en-US" sz="1600" b="1" dirty="0">
              <a:latin typeface="Arial Black" panose="020B0A04020102020204" pitchFamily="34" charset="0"/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V="1">
            <a:off x="-1116914" y="1733164"/>
            <a:ext cx="60960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/>
          <p:nvPr/>
        </p:nvCxnSpPr>
        <p:spPr>
          <a:xfrm rot="5400000">
            <a:off x="4746984" y="-1645544"/>
            <a:ext cx="1188720" cy="8961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995853" y="1733167"/>
            <a:ext cx="60960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3424657" y="1733957"/>
            <a:ext cx="60960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615354" y="1781058"/>
            <a:ext cx="60960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8850923" y="1781061"/>
            <a:ext cx="60960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514600" y="3733800"/>
            <a:ext cx="60960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6564923" y="3733800"/>
            <a:ext cx="60960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939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53</Words>
  <Application>Microsoft Office PowerPoint</Application>
  <PresentationFormat>Affichage à l'écran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Lato</vt:lpstr>
      <vt:lpstr>Lato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ABI GHANEM Joséphine</dc:creator>
  <cp:lastModifiedBy>OUATTARA Djomangan Adama</cp:lastModifiedBy>
  <cp:revision>71</cp:revision>
  <dcterms:created xsi:type="dcterms:W3CDTF">2019-05-24T14:41:09Z</dcterms:created>
  <dcterms:modified xsi:type="dcterms:W3CDTF">2019-06-18T15:31:43Z</dcterms:modified>
</cp:coreProperties>
</file>