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56" r:id="rId3"/>
    <p:sldId id="257" r:id="rId4"/>
    <p:sldId id="276" r:id="rId5"/>
    <p:sldId id="279" r:id="rId6"/>
    <p:sldId id="258" r:id="rId7"/>
    <p:sldId id="260" r:id="rId8"/>
    <p:sldId id="261" r:id="rId9"/>
    <p:sldId id="262" r:id="rId10"/>
    <p:sldId id="271" r:id="rId11"/>
    <p:sldId id="272" r:id="rId12"/>
    <p:sldId id="264" r:id="rId13"/>
    <p:sldId id="273" r:id="rId14"/>
    <p:sldId id="274" r:id="rId15"/>
    <p:sldId id="275" r:id="rId16"/>
    <p:sldId id="265" r:id="rId17"/>
    <p:sldId id="266" r:id="rId18"/>
    <p:sldId id="267" r:id="rId19"/>
    <p:sldId id="268" r:id="rId20"/>
    <p:sldId id="269" r:id="rId21"/>
    <p:sldId id="270" r:id="rId22"/>
    <p:sldId id="278" r:id="rId23"/>
    <p:sldId id="280" r:id="rId24"/>
    <p:sldId id="281" r:id="rId25"/>
    <p:sldId id="277" r:id="rId26"/>
    <p:sldId id="282" r:id="rId27"/>
    <p:sldId id="283" r:id="rId28"/>
    <p:sldId id="284" r:id="rId29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1" autoAdjust="0"/>
    <p:restoredTop sz="94660"/>
  </p:normalViewPr>
  <p:slideViewPr>
    <p:cSldViewPr>
      <p:cViewPr varScale="1">
        <p:scale>
          <a:sx n="84" d="100"/>
          <a:sy n="84" d="100"/>
        </p:scale>
        <p:origin x="-1411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9B47-E301-45D4-BE48-EC348948AF6C}" type="datetimeFigureOut">
              <a:rPr lang="da-DK" smtClean="0"/>
              <a:t>09-11-2016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FAD63-D686-490F-9184-CBF86FC0552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10577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9B47-E301-45D4-BE48-EC348948AF6C}" type="datetimeFigureOut">
              <a:rPr lang="da-DK" smtClean="0"/>
              <a:t>09-11-2016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FAD63-D686-490F-9184-CBF86FC0552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42830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9B47-E301-45D4-BE48-EC348948AF6C}" type="datetimeFigureOut">
              <a:rPr lang="da-DK" smtClean="0"/>
              <a:t>09-11-2016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FAD63-D686-490F-9184-CBF86FC0552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48697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9B47-E301-45D4-BE48-EC348948AF6C}" type="datetimeFigureOut">
              <a:rPr lang="da-DK" smtClean="0"/>
              <a:t>09-11-2016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FAD63-D686-490F-9184-CBF86FC0552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10616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9B47-E301-45D4-BE48-EC348948AF6C}" type="datetimeFigureOut">
              <a:rPr lang="da-DK" smtClean="0"/>
              <a:t>09-11-2016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FAD63-D686-490F-9184-CBF86FC0552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51370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9B47-E301-45D4-BE48-EC348948AF6C}" type="datetimeFigureOut">
              <a:rPr lang="da-DK" smtClean="0"/>
              <a:t>09-11-2016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FAD63-D686-490F-9184-CBF86FC0552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2269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9B47-E301-45D4-BE48-EC348948AF6C}" type="datetimeFigureOut">
              <a:rPr lang="da-DK" smtClean="0"/>
              <a:t>09-11-2016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FAD63-D686-490F-9184-CBF86FC0552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7545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9B47-E301-45D4-BE48-EC348948AF6C}" type="datetimeFigureOut">
              <a:rPr lang="da-DK" smtClean="0"/>
              <a:t>09-11-2016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FAD63-D686-490F-9184-CBF86FC0552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89654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9B47-E301-45D4-BE48-EC348948AF6C}" type="datetimeFigureOut">
              <a:rPr lang="da-DK" smtClean="0"/>
              <a:t>09-11-2016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FAD63-D686-490F-9184-CBF86FC0552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8502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9B47-E301-45D4-BE48-EC348948AF6C}" type="datetimeFigureOut">
              <a:rPr lang="da-DK" smtClean="0"/>
              <a:t>09-11-2016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FAD63-D686-490F-9184-CBF86FC0552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15119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9B47-E301-45D4-BE48-EC348948AF6C}" type="datetimeFigureOut">
              <a:rPr lang="da-DK" smtClean="0"/>
              <a:t>09-11-2016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FAD63-D686-490F-9184-CBF86FC0552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6902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09B47-E301-45D4-BE48-EC348948AF6C}" type="datetimeFigureOut">
              <a:rPr lang="da-DK" smtClean="0"/>
              <a:t>09-11-2016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FAD63-D686-490F-9184-CBF86FC0552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87315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Spatial</a:t>
            </a:r>
            <a:r>
              <a:rPr lang="da-DK" dirty="0" smtClean="0"/>
              <a:t> workshop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8.30 -9.30 Intro to spatial analysis spatial autocorrelation and data cleaning (</a:t>
            </a:r>
            <a:r>
              <a:rPr lang="en-US" dirty="0" err="1"/>
              <a:t>Søren</a:t>
            </a:r>
            <a:r>
              <a:rPr lang="en-US" dirty="0"/>
              <a:t> and </a:t>
            </a:r>
            <a:r>
              <a:rPr lang="en-US" dirty="0" err="1"/>
              <a:t>Zizka</a:t>
            </a:r>
            <a:r>
              <a:rPr lang="en-US" dirty="0"/>
              <a:t>):</a:t>
            </a:r>
          </a:p>
          <a:p>
            <a:r>
              <a:rPr lang="en-US" dirty="0"/>
              <a:t>9.30-10.30 Startup of analyses. Data downloading.</a:t>
            </a:r>
          </a:p>
          <a:p>
            <a:r>
              <a:rPr lang="en-US" dirty="0"/>
              <a:t>10.30-11.00 Break.</a:t>
            </a:r>
          </a:p>
          <a:p>
            <a:r>
              <a:rPr lang="en-US" dirty="0" smtClean="0"/>
              <a:t>11.00-12.30 </a:t>
            </a:r>
            <a:r>
              <a:rPr lang="en-US" dirty="0"/>
              <a:t>Data cleaning and formatting.</a:t>
            </a:r>
          </a:p>
          <a:p>
            <a:r>
              <a:rPr lang="en-US" dirty="0" smtClean="0"/>
              <a:t>12.30-13.30 </a:t>
            </a:r>
            <a:r>
              <a:rPr lang="en-US" dirty="0"/>
              <a:t>Lunch.</a:t>
            </a:r>
          </a:p>
          <a:p>
            <a:r>
              <a:rPr lang="en-US" dirty="0" smtClean="0"/>
              <a:t>13.30-14.30 </a:t>
            </a:r>
            <a:r>
              <a:rPr lang="en-US" dirty="0" err="1"/>
              <a:t>Macroecological</a:t>
            </a:r>
            <a:r>
              <a:rPr lang="en-US" dirty="0"/>
              <a:t> analyses of data</a:t>
            </a:r>
          </a:p>
          <a:p>
            <a:r>
              <a:rPr lang="en-US" dirty="0"/>
              <a:t>14.30-15.00 </a:t>
            </a:r>
            <a:r>
              <a:rPr lang="en-US" dirty="0" err="1"/>
              <a:t>Wrapup</a:t>
            </a:r>
            <a:r>
              <a:rPr lang="en-US" dirty="0" smtClean="0"/>
              <a:t>.​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10610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s://upload.wikimedia.org/wikipedia/commons/thumb/8/83/Tissot_indicatrix_world_map_equirectangular_proj.svg/450px-Tissot_indicatrix_world_map_equirectangular_proj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99" y="2372806"/>
            <a:ext cx="4720472" cy="236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84044" y="2341383"/>
            <a:ext cx="4733827" cy="239165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384044" y="2372806"/>
            <a:ext cx="4733827" cy="236023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https://upload.wikimedia.org/wikipedia/commons/thumb/c/cb/Tissot_indicatrix_world_map_Lambert_cyl_equal-area_proj.svg/1920px-Tissot_indicatrix_world_map_Lambert_cyl_equal-area_proj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981200"/>
            <a:ext cx="3459611" cy="109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upload.wikimedia.org/wikipedia/commons/b/bc/Tissot_behrman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276600"/>
            <a:ext cx="3447489" cy="1456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39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 smtClean="0"/>
              <a:t>Neighoring</a:t>
            </a:r>
            <a:r>
              <a:rPr lang="da-DK" dirty="0" smtClean="0"/>
              <a:t> </a:t>
            </a:r>
            <a:r>
              <a:rPr lang="da-DK" dirty="0" err="1" smtClean="0"/>
              <a:t>areas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close</a:t>
            </a:r>
            <a:r>
              <a:rPr lang="da-DK" dirty="0" smtClean="0"/>
              <a:t> to </a:t>
            </a:r>
            <a:r>
              <a:rPr lang="da-DK" dirty="0" err="1" smtClean="0"/>
              <a:t>each</a:t>
            </a:r>
            <a:r>
              <a:rPr lang="da-DK" dirty="0" smtClean="0"/>
              <a:t> </a:t>
            </a:r>
            <a:r>
              <a:rPr lang="da-DK" dirty="0" err="1" smtClean="0"/>
              <a:t>other</a:t>
            </a:r>
            <a:r>
              <a:rPr lang="da-DK" dirty="0" smtClean="0"/>
              <a:t>!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810000"/>
            <a:ext cx="6400800" cy="1752600"/>
          </a:xfrm>
        </p:spPr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1903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Effect</a:t>
            </a:r>
            <a:r>
              <a:rPr lang="da-DK" dirty="0" smtClean="0"/>
              <a:t> of </a:t>
            </a:r>
            <a:r>
              <a:rPr lang="da-DK" dirty="0" err="1" smtClean="0"/>
              <a:t>neighbours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1026" name="Picture 2" descr="Bildresultat för 2016 election results by count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79984"/>
            <a:ext cx="7467600" cy="4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14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Treatments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da-DK" dirty="0" smtClean="0"/>
          </a:p>
          <a:p>
            <a:r>
              <a:rPr lang="da-DK" dirty="0" smtClean="0"/>
              <a:t>1) </a:t>
            </a:r>
            <a:r>
              <a:rPr lang="da-DK" dirty="0" err="1" smtClean="0"/>
              <a:t>Add</a:t>
            </a:r>
            <a:r>
              <a:rPr lang="da-DK" dirty="0" smtClean="0"/>
              <a:t> </a:t>
            </a:r>
            <a:r>
              <a:rPr lang="da-DK" dirty="0" err="1" smtClean="0"/>
              <a:t>longitude</a:t>
            </a:r>
            <a:r>
              <a:rPr lang="da-DK" dirty="0" smtClean="0"/>
              <a:t> and </a:t>
            </a:r>
            <a:r>
              <a:rPr lang="da-DK" dirty="0" err="1" smtClean="0"/>
              <a:t>latitude</a:t>
            </a:r>
            <a:r>
              <a:rPr lang="da-DK" dirty="0" smtClean="0"/>
              <a:t> to models</a:t>
            </a:r>
          </a:p>
          <a:p>
            <a:endParaRPr lang="da-DK" dirty="0" smtClean="0"/>
          </a:p>
          <a:p>
            <a:r>
              <a:rPr lang="da-DK" dirty="0" smtClean="0"/>
              <a:t>2) </a:t>
            </a:r>
            <a:r>
              <a:rPr lang="da-DK" dirty="0" err="1" smtClean="0"/>
              <a:t>Use</a:t>
            </a:r>
            <a:r>
              <a:rPr lang="da-DK" dirty="0" smtClean="0"/>
              <a:t> </a:t>
            </a:r>
            <a:r>
              <a:rPr lang="da-DK" dirty="0" err="1" smtClean="0"/>
              <a:t>spatial</a:t>
            </a:r>
            <a:r>
              <a:rPr lang="da-DK" dirty="0" smtClean="0"/>
              <a:t> filters</a:t>
            </a:r>
          </a:p>
          <a:p>
            <a:endParaRPr lang="da-DK" dirty="0"/>
          </a:p>
          <a:p>
            <a:r>
              <a:rPr lang="da-DK" dirty="0" smtClean="0"/>
              <a:t>3) </a:t>
            </a:r>
            <a:r>
              <a:rPr lang="da-DK" dirty="0" err="1" smtClean="0"/>
              <a:t>Use</a:t>
            </a:r>
            <a:r>
              <a:rPr lang="da-DK" dirty="0" smtClean="0"/>
              <a:t> SAR </a:t>
            </a:r>
            <a:r>
              <a:rPr lang="da-DK" dirty="0" err="1" smtClean="0"/>
              <a:t>regresions</a:t>
            </a:r>
            <a:endParaRPr lang="da-DK" dirty="0" smtClean="0"/>
          </a:p>
          <a:p>
            <a:endParaRPr lang="da-DK" dirty="0"/>
          </a:p>
          <a:p>
            <a:r>
              <a:rPr lang="da-DK" dirty="0" smtClean="0"/>
              <a:t>4) (Subsampling)	</a:t>
            </a:r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2522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Spatial</a:t>
            </a:r>
            <a:r>
              <a:rPr lang="da-DK" dirty="0" smtClean="0"/>
              <a:t> </a:t>
            </a:r>
            <a:r>
              <a:rPr lang="da-DK" dirty="0"/>
              <a:t>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2050" name="Picture 2" descr="Image result for spatial autocorrelation spatial filte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7741241" cy="482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98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Use</a:t>
            </a:r>
            <a:r>
              <a:rPr lang="da-DK" dirty="0" smtClean="0"/>
              <a:t> of </a:t>
            </a:r>
            <a:r>
              <a:rPr lang="da-DK" dirty="0" err="1" smtClean="0"/>
              <a:t>spatial</a:t>
            </a:r>
            <a:r>
              <a:rPr lang="da-DK" dirty="0" smtClean="0"/>
              <a:t> filters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Calculate a pairwise distance </a:t>
            </a:r>
            <a:r>
              <a:rPr lang="en-US" dirty="0" smtClean="0"/>
              <a:t>matrix between all samples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Make PCA analysis of the distances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Add filters (axes from PCA until spatial autocorrelation is removed)</a:t>
            </a:r>
            <a:endParaRPr lang="en-US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5643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GLM / PGLS / SAR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 smtClean="0"/>
              <a:t>GLM:	Y=a</a:t>
            </a:r>
            <a:r>
              <a:rPr lang="da-DK" b="1" baseline="-25000" dirty="0" smtClean="0"/>
              <a:t>1</a:t>
            </a:r>
            <a:r>
              <a:rPr lang="da-DK" b="1" dirty="0" smtClean="0"/>
              <a:t>X</a:t>
            </a:r>
            <a:r>
              <a:rPr lang="da-DK" b="1" baseline="-25000" dirty="0" smtClean="0"/>
              <a:t>1</a:t>
            </a:r>
            <a:r>
              <a:rPr lang="da-DK" b="1" dirty="0" smtClean="0"/>
              <a:t>+a</a:t>
            </a:r>
            <a:r>
              <a:rPr lang="da-DK" b="1" baseline="-25000" dirty="0" smtClean="0"/>
              <a:t>1</a:t>
            </a:r>
            <a:r>
              <a:rPr lang="da-DK" b="1" dirty="0" smtClean="0"/>
              <a:t>X</a:t>
            </a:r>
            <a:r>
              <a:rPr lang="da-DK" b="1" baseline="-25000" dirty="0"/>
              <a:t>1</a:t>
            </a:r>
            <a:r>
              <a:rPr lang="da-DK" b="1" dirty="0" smtClean="0"/>
              <a:t>…..</a:t>
            </a:r>
            <a:r>
              <a:rPr lang="el-GR" b="1" dirty="0" smtClean="0"/>
              <a:t>+</a:t>
            </a:r>
            <a:r>
              <a:rPr lang="da-DK" b="1" i="1" dirty="0" smtClean="0"/>
              <a:t>e</a:t>
            </a:r>
            <a:endParaRPr lang="da-DK" b="1" dirty="0"/>
          </a:p>
          <a:p>
            <a:endParaRPr lang="da-DK" b="1" dirty="0" smtClean="0"/>
          </a:p>
          <a:p>
            <a:r>
              <a:rPr lang="da-DK" b="1" dirty="0" smtClean="0"/>
              <a:t>PGLS:</a:t>
            </a:r>
            <a:r>
              <a:rPr lang="da-DK" b="1" dirty="0"/>
              <a:t>	Y=a</a:t>
            </a:r>
            <a:r>
              <a:rPr lang="da-DK" b="1" baseline="-25000" dirty="0"/>
              <a:t>1</a:t>
            </a:r>
            <a:r>
              <a:rPr lang="da-DK" b="1" dirty="0"/>
              <a:t>X</a:t>
            </a:r>
            <a:r>
              <a:rPr lang="da-DK" b="1" baseline="-25000" dirty="0"/>
              <a:t>1</a:t>
            </a:r>
            <a:r>
              <a:rPr lang="da-DK" b="1" dirty="0"/>
              <a:t>+a</a:t>
            </a:r>
            <a:r>
              <a:rPr lang="da-DK" b="1" baseline="-25000" dirty="0"/>
              <a:t>1</a:t>
            </a:r>
            <a:r>
              <a:rPr lang="da-DK" b="1" dirty="0"/>
              <a:t>X</a:t>
            </a:r>
            <a:r>
              <a:rPr lang="da-DK" b="1" baseline="-25000" dirty="0"/>
              <a:t>1</a:t>
            </a:r>
            <a:r>
              <a:rPr lang="da-DK" b="1" dirty="0"/>
              <a:t>…..</a:t>
            </a:r>
            <a:r>
              <a:rPr lang="el-GR" b="1" dirty="0" smtClean="0"/>
              <a:t>+</a:t>
            </a:r>
            <a:r>
              <a:rPr lang="da-DK" b="1" dirty="0" smtClean="0"/>
              <a:t>N(0,V)</a:t>
            </a:r>
          </a:p>
          <a:p>
            <a:endParaRPr lang="da-DK" b="1" dirty="0" smtClean="0"/>
          </a:p>
          <a:p>
            <a:r>
              <a:rPr lang="da-DK" b="1" dirty="0" smtClean="0"/>
              <a:t>SAR:</a:t>
            </a:r>
            <a:r>
              <a:rPr lang="da-DK" b="1" dirty="0"/>
              <a:t>	Y=a</a:t>
            </a:r>
            <a:r>
              <a:rPr lang="da-DK" b="1" baseline="-25000" dirty="0"/>
              <a:t>1</a:t>
            </a:r>
            <a:r>
              <a:rPr lang="da-DK" b="1" dirty="0"/>
              <a:t>X</a:t>
            </a:r>
            <a:r>
              <a:rPr lang="da-DK" b="1" baseline="-25000" dirty="0"/>
              <a:t>1</a:t>
            </a:r>
            <a:r>
              <a:rPr lang="da-DK" b="1" dirty="0"/>
              <a:t>+a</a:t>
            </a:r>
            <a:r>
              <a:rPr lang="da-DK" b="1" baseline="-25000" dirty="0"/>
              <a:t>1</a:t>
            </a:r>
            <a:r>
              <a:rPr lang="da-DK" b="1" dirty="0"/>
              <a:t>X</a:t>
            </a:r>
            <a:r>
              <a:rPr lang="da-DK" b="1" baseline="-25000" dirty="0"/>
              <a:t>1</a:t>
            </a:r>
            <a:r>
              <a:rPr lang="da-DK" b="1" dirty="0"/>
              <a:t>…..</a:t>
            </a:r>
            <a:r>
              <a:rPr lang="el-GR" b="1" dirty="0"/>
              <a:t>+λ</a:t>
            </a:r>
            <a:r>
              <a:rPr lang="da-DK" b="1" dirty="0" err="1"/>
              <a:t>W</a:t>
            </a:r>
            <a:r>
              <a:rPr lang="da-DK" b="1" i="1" dirty="0" err="1"/>
              <a:t>u</a:t>
            </a:r>
            <a:r>
              <a:rPr lang="da-DK" b="1" dirty="0" err="1"/>
              <a:t>+</a:t>
            </a:r>
            <a:r>
              <a:rPr lang="da-DK" b="1" i="1" dirty="0" err="1"/>
              <a:t>e</a:t>
            </a:r>
            <a:endParaRPr lang="da-DK" b="1" dirty="0"/>
          </a:p>
          <a:p>
            <a:endParaRPr lang="da-DK" b="1" dirty="0"/>
          </a:p>
        </p:txBody>
      </p:sp>
    </p:spTree>
    <p:extLst>
      <p:ext uri="{BB962C8B-B14F-4D97-AF65-F5344CB8AC3E}">
        <p14:creationId xmlns:p14="http://schemas.microsoft.com/office/powerpoint/2010/main" val="1227642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SAR in R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800493" y="1600200"/>
            <a:ext cx="7467600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errorsarlm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(formula,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listw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zero.policy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=T)</a:t>
            </a:r>
            <a:endParaRPr lang="da-DK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600" y="23320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da-DK" dirty="0" err="1" smtClean="0"/>
              <a:t>formula</a:t>
            </a:r>
            <a:endParaRPr lang="da-DK" dirty="0"/>
          </a:p>
          <a:p>
            <a:pPr marL="0" indent="0">
              <a:buNone/>
            </a:pPr>
            <a:r>
              <a:rPr lang="da-DK" dirty="0" smtClean="0"/>
              <a:t>	Y=a</a:t>
            </a:r>
            <a:r>
              <a:rPr lang="da-DK" baseline="-25000" dirty="0" smtClean="0"/>
              <a:t>1</a:t>
            </a:r>
            <a:r>
              <a:rPr lang="da-DK" dirty="0" smtClean="0"/>
              <a:t>X</a:t>
            </a:r>
            <a:r>
              <a:rPr lang="da-DK" baseline="-25000" dirty="0" smtClean="0"/>
              <a:t>1</a:t>
            </a:r>
            <a:r>
              <a:rPr lang="da-DK" dirty="0" smtClean="0"/>
              <a:t>+a</a:t>
            </a:r>
            <a:r>
              <a:rPr lang="da-DK" baseline="-25000" dirty="0" smtClean="0"/>
              <a:t>1</a:t>
            </a:r>
            <a:r>
              <a:rPr lang="da-DK" dirty="0" smtClean="0"/>
              <a:t>X</a:t>
            </a:r>
            <a:r>
              <a:rPr lang="da-DK" baseline="-25000" dirty="0" smtClean="0"/>
              <a:t>1</a:t>
            </a:r>
            <a:r>
              <a:rPr lang="da-DK" dirty="0" smtClean="0"/>
              <a:t>….. (is </a:t>
            </a:r>
            <a:r>
              <a:rPr lang="da-DK" dirty="0" err="1" smtClean="0"/>
              <a:t>specified</a:t>
            </a:r>
            <a:r>
              <a:rPr lang="da-DK" dirty="0" smtClean="0"/>
              <a:t> just as </a:t>
            </a:r>
            <a:r>
              <a:rPr lang="da-DK" dirty="0" err="1" smtClean="0"/>
              <a:t>glm</a:t>
            </a:r>
            <a:r>
              <a:rPr lang="da-DK" dirty="0" smtClean="0"/>
              <a:t>)</a:t>
            </a:r>
          </a:p>
          <a:p>
            <a:pPr marL="0" indent="0">
              <a:buNone/>
            </a:pPr>
            <a:r>
              <a:rPr lang="da-DK" dirty="0" err="1" smtClean="0"/>
              <a:t>listw</a:t>
            </a:r>
            <a:r>
              <a:rPr lang="da-DK" dirty="0" smtClean="0"/>
              <a:t>	</a:t>
            </a:r>
          </a:p>
          <a:p>
            <a:pPr marL="0" indent="0">
              <a:buNone/>
            </a:pPr>
            <a:r>
              <a:rPr lang="da-DK" dirty="0" smtClean="0"/>
              <a:t>	</a:t>
            </a:r>
            <a:r>
              <a:rPr lang="da-DK" dirty="0" err="1" smtClean="0"/>
              <a:t>Specify</a:t>
            </a:r>
            <a:r>
              <a:rPr lang="da-DK" dirty="0" smtClean="0"/>
              <a:t> </a:t>
            </a:r>
            <a:r>
              <a:rPr lang="da-DK" dirty="0" err="1" smtClean="0"/>
              <a:t>neighborgood</a:t>
            </a:r>
            <a:r>
              <a:rPr lang="da-DK" dirty="0" smtClean="0"/>
              <a:t> (i.e. </a:t>
            </a:r>
            <a:r>
              <a:rPr lang="da-DK" dirty="0" err="1" smtClean="0"/>
              <a:t>what</a:t>
            </a:r>
            <a:r>
              <a:rPr lang="da-DK" dirty="0" smtClean="0"/>
              <a:t> is </a:t>
            </a:r>
            <a:r>
              <a:rPr lang="da-DK" dirty="0" err="1" smtClean="0"/>
              <a:t>used</a:t>
            </a:r>
            <a:r>
              <a:rPr lang="da-DK" dirty="0" smtClean="0"/>
              <a:t> in 	the </a:t>
            </a:r>
            <a:r>
              <a:rPr lang="da-DK" dirty="0" err="1" smtClean="0"/>
              <a:t>error</a:t>
            </a:r>
            <a:r>
              <a:rPr lang="da-DK" dirty="0" smtClean="0"/>
              <a:t> term </a:t>
            </a:r>
            <a:r>
              <a:rPr lang="el-GR" dirty="0" smtClean="0"/>
              <a:t>λ</a:t>
            </a:r>
            <a:r>
              <a:rPr lang="da-DK" dirty="0" smtClean="0"/>
              <a:t>Wu)</a:t>
            </a:r>
          </a:p>
          <a:p>
            <a:pPr marL="0" indent="0">
              <a:buNone/>
            </a:pPr>
            <a:r>
              <a:rPr lang="da-DK" dirty="0" err="1" smtClean="0"/>
              <a:t>zero.policy</a:t>
            </a:r>
            <a:r>
              <a:rPr lang="da-DK" dirty="0" smtClean="0"/>
              <a:t>=T </a:t>
            </a:r>
            <a:r>
              <a:rPr lang="da-DK" dirty="0" err="1" smtClean="0"/>
              <a:t>allows</a:t>
            </a:r>
            <a:r>
              <a:rPr lang="da-DK" dirty="0" smtClean="0"/>
              <a:t> </a:t>
            </a:r>
            <a:r>
              <a:rPr lang="da-DK" dirty="0" err="1" smtClean="0"/>
              <a:t>empty</a:t>
            </a:r>
            <a:r>
              <a:rPr lang="da-DK" dirty="0" smtClean="0"/>
              <a:t> </a:t>
            </a:r>
            <a:r>
              <a:rPr lang="da-DK" dirty="0" err="1" smtClean="0"/>
              <a:t>neighborhood</a:t>
            </a:r>
            <a:r>
              <a:rPr lang="da-DK" dirty="0" smtClean="0"/>
              <a:t> sets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31142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Number</a:t>
            </a:r>
            <a:r>
              <a:rPr lang="da-DK" dirty="0" smtClean="0"/>
              <a:t> of </a:t>
            </a:r>
            <a:r>
              <a:rPr lang="da-DK" dirty="0" err="1" smtClean="0"/>
              <a:t>neighbors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sz="2000" dirty="0"/>
              <a:t> </a:t>
            </a:r>
            <a:r>
              <a:rPr lang="da-DK" sz="2000" dirty="0" err="1" smtClean="0"/>
              <a:t>Neig</a:t>
            </a:r>
            <a:r>
              <a:rPr lang="da-DK" sz="2000" dirty="0" smtClean="0"/>
              <a:t>=knn2nb(</a:t>
            </a:r>
            <a:r>
              <a:rPr lang="da-DK" sz="2000" dirty="0" err="1" smtClean="0"/>
              <a:t>knearneigh</a:t>
            </a:r>
            <a:r>
              <a:rPr lang="da-DK" sz="2000" dirty="0" smtClean="0"/>
              <a:t>(</a:t>
            </a:r>
            <a:r>
              <a:rPr lang="da-DK" sz="2000" dirty="0" err="1" smtClean="0"/>
              <a:t>COORDINATES,Number_of_nei,ghbors</a:t>
            </a:r>
            <a:r>
              <a:rPr lang="da-DK" sz="2000" dirty="0"/>
              <a:t>,</a:t>
            </a:r>
            <a:r>
              <a:rPr lang="da-DK" sz="2000" dirty="0" smtClean="0"/>
              <a:t> </a:t>
            </a:r>
            <a:r>
              <a:rPr lang="da-DK" sz="2000" dirty="0" err="1"/>
              <a:t>longlat</a:t>
            </a:r>
            <a:r>
              <a:rPr lang="da-DK" sz="2000" dirty="0"/>
              <a:t> = T</a:t>
            </a:r>
            <a:r>
              <a:rPr lang="da-DK" sz="2000" dirty="0" smtClean="0"/>
              <a:t>))</a:t>
            </a:r>
            <a:endParaRPr lang="da-DK" dirty="0" smtClean="0"/>
          </a:p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r>
              <a:rPr lang="da-DK" dirty="0" smtClean="0"/>
              <a:t>1 </a:t>
            </a:r>
            <a:r>
              <a:rPr lang="da-DK" dirty="0" err="1" smtClean="0"/>
              <a:t>Neighbour</a:t>
            </a:r>
            <a:r>
              <a:rPr lang="da-DK" dirty="0" smtClean="0"/>
              <a:t>			12 </a:t>
            </a:r>
            <a:r>
              <a:rPr lang="da-DK" dirty="0" err="1" smtClean="0"/>
              <a:t>neighbors</a:t>
            </a:r>
            <a:r>
              <a:rPr lang="da-DK" dirty="0" smtClean="0"/>
              <a:t> </a:t>
            </a:r>
            <a:endParaRPr lang="da-DK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43200"/>
            <a:ext cx="3729269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299" y="2895600"/>
            <a:ext cx="3576665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7642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a-DK" dirty="0" smtClean="0"/>
              <a:t>Distance to </a:t>
            </a:r>
            <a:r>
              <a:rPr lang="da-DK" dirty="0" err="1" smtClean="0"/>
              <a:t>neighbors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da-DK" dirty="0" smtClean="0"/>
              <a:t>        </a:t>
            </a:r>
          </a:p>
          <a:p>
            <a:pPr marL="0" indent="0">
              <a:buNone/>
            </a:pPr>
            <a:r>
              <a:rPr lang="da-DK" dirty="0" smtClean="0"/>
              <a:t>          0-500                                      0.250</a:t>
            </a:r>
            <a:endParaRPr lang="da-DK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43200"/>
            <a:ext cx="3805571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853571"/>
            <a:ext cx="3584531" cy="3579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2000" dirty="0" smtClean="0"/>
              <a:t> </a:t>
            </a:r>
            <a:r>
              <a:rPr lang="da-DK" sz="2000" dirty="0" err="1" smtClean="0"/>
              <a:t>Neig</a:t>
            </a:r>
            <a:r>
              <a:rPr lang="da-DK" sz="2000" dirty="0" smtClean="0"/>
              <a:t>=</a:t>
            </a:r>
            <a:r>
              <a:rPr lang="en-US" sz="2000" dirty="0" err="1" smtClean="0"/>
              <a:t>dnearneigh</a:t>
            </a:r>
            <a:r>
              <a:rPr lang="en-US" sz="2000" dirty="0" smtClean="0"/>
              <a:t>(COORDINATES,d1 </a:t>
            </a:r>
            <a:r>
              <a:rPr lang="en-US" sz="2000" dirty="0"/>
              <a:t>= 0, d2 = </a:t>
            </a:r>
            <a:r>
              <a:rPr lang="en-US" sz="2000" dirty="0" smtClean="0"/>
              <a:t>MAX_DIST, </a:t>
            </a:r>
            <a:r>
              <a:rPr lang="en-US" sz="2000" dirty="0" err="1" smtClean="0"/>
              <a:t>longlat</a:t>
            </a:r>
            <a:r>
              <a:rPr lang="en-US" sz="2000" dirty="0" smtClean="0"/>
              <a:t> </a:t>
            </a:r>
            <a:r>
              <a:rPr lang="en-US" sz="2000" dirty="0"/>
              <a:t>= T))</a:t>
            </a: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3631142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The </a:t>
            </a:r>
            <a:r>
              <a:rPr lang="da-DK" dirty="0" err="1" smtClean="0"/>
              <a:t>world</a:t>
            </a:r>
            <a:r>
              <a:rPr lang="da-DK" dirty="0" smtClean="0"/>
              <a:t> is </a:t>
            </a:r>
            <a:r>
              <a:rPr lang="da-DK" dirty="0" err="1" smtClean="0"/>
              <a:t>round</a:t>
            </a:r>
            <a:r>
              <a:rPr lang="da-DK" dirty="0" smtClean="0"/>
              <a:t>!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810000"/>
            <a:ext cx="6400800" cy="1752600"/>
          </a:xfrm>
        </p:spPr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44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Convert</a:t>
            </a:r>
            <a:r>
              <a:rPr lang="da-DK" dirty="0" smtClean="0"/>
              <a:t> distance to </a:t>
            </a:r>
            <a:r>
              <a:rPr lang="da-DK" dirty="0" err="1" smtClean="0"/>
              <a:t>weights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 </a:t>
            </a:r>
            <a:r>
              <a:rPr lang="da-DK" dirty="0" smtClean="0"/>
              <a:t>nb2listw(</a:t>
            </a:r>
            <a:r>
              <a:rPr lang="da-DK" dirty="0" err="1" smtClean="0"/>
              <a:t>Neig,style</a:t>
            </a:r>
            <a:r>
              <a:rPr lang="da-DK" dirty="0"/>
              <a:t>="W",</a:t>
            </a:r>
            <a:r>
              <a:rPr lang="da-DK" dirty="0" err="1"/>
              <a:t>zero.policy</a:t>
            </a:r>
            <a:r>
              <a:rPr lang="da-DK" dirty="0"/>
              <a:t> =T</a:t>
            </a:r>
            <a:r>
              <a:rPr lang="da-DK" dirty="0" smtClean="0"/>
              <a:t>)</a:t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Style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pl-PL" dirty="0"/>
              <a:t>“W”, “B”, “C”, “U”, “minmax” and “S</a:t>
            </a:r>
            <a:r>
              <a:rPr lang="pl-PL" dirty="0" smtClean="0"/>
              <a:t>”</a:t>
            </a:r>
            <a:r>
              <a:rPr lang="da-DK" dirty="0" smtClean="0"/>
              <a:t> </a:t>
            </a:r>
            <a:r>
              <a:rPr lang="da-DK" dirty="0" err="1" smtClean="0"/>
              <a:t>see</a:t>
            </a:r>
            <a:r>
              <a:rPr lang="da-DK" dirty="0" smtClean="0"/>
              <a:t>  </a:t>
            </a:r>
            <a:r>
              <a:rPr lang="da-DK" dirty="0" err="1" smtClean="0"/>
              <a:t>help</a:t>
            </a:r>
            <a:r>
              <a:rPr lang="da-DK" dirty="0" smtClean="0"/>
              <a:t>(nb2listw).</a:t>
            </a:r>
            <a:br>
              <a:rPr lang="da-DK" dirty="0" smtClean="0"/>
            </a:br>
            <a:endParaRPr lang="da-DK" dirty="0" smtClean="0"/>
          </a:p>
          <a:p>
            <a:pPr marL="0" indent="0">
              <a:buNone/>
            </a:pPr>
            <a:r>
              <a:rPr lang="da-DK" dirty="0" smtClean="0"/>
              <a:t>Irrelevant for </a:t>
            </a:r>
            <a:r>
              <a:rPr lang="da-DK" dirty="0" err="1"/>
              <a:t>knearneigh</a:t>
            </a:r>
            <a:r>
              <a:rPr lang="da-DK" dirty="0" smtClean="0"/>
              <a:t> </a:t>
            </a:r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27642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Modelperformance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dirty="0" err="1" smtClean="0"/>
              <a:t>Correlogram</a:t>
            </a:r>
            <a:endParaRPr lang="da-DK" dirty="0" smtClean="0"/>
          </a:p>
          <a:p>
            <a:r>
              <a:rPr lang="da-DK" sz="2000" dirty="0" err="1" smtClean="0"/>
              <a:t>correlog</a:t>
            </a:r>
            <a:r>
              <a:rPr lang="da-DK" sz="2000" dirty="0" smtClean="0"/>
              <a:t>(X_VAR, Y_VAR, MODEL_RESID, </a:t>
            </a:r>
            <a:r>
              <a:rPr lang="da-DK" sz="2000" dirty="0" err="1"/>
              <a:t>increment</a:t>
            </a:r>
            <a:r>
              <a:rPr lang="da-DK" sz="2000" dirty="0"/>
              <a:t> </a:t>
            </a:r>
            <a:r>
              <a:rPr lang="da-DK" sz="2000" dirty="0" smtClean="0"/>
              <a:t>=I, </a:t>
            </a:r>
            <a:r>
              <a:rPr lang="da-DK" sz="2000" dirty="0" err="1" smtClean="0"/>
              <a:t>resamp</a:t>
            </a:r>
            <a:r>
              <a:rPr lang="da-DK" sz="2000" dirty="0" smtClean="0"/>
              <a:t>=</a:t>
            </a:r>
            <a:r>
              <a:rPr lang="da-DK" sz="2000" dirty="0" err="1" smtClean="0"/>
              <a:t>R,latlon</a:t>
            </a:r>
            <a:r>
              <a:rPr lang="da-DK" sz="2000" dirty="0" smtClean="0"/>
              <a:t>=T)</a:t>
            </a:r>
          </a:p>
          <a:p>
            <a:endParaRPr lang="da-DK" sz="2000" dirty="0"/>
          </a:p>
          <a:p>
            <a:r>
              <a:rPr lang="da-DK" dirty="0" err="1" smtClean="0"/>
              <a:t>Pseudo</a:t>
            </a:r>
            <a:r>
              <a:rPr lang="da-DK" dirty="0" smtClean="0"/>
              <a:t> R</a:t>
            </a:r>
            <a:r>
              <a:rPr lang="da-DK" baseline="30000" dirty="0" smtClean="0"/>
              <a:t>2</a:t>
            </a:r>
          </a:p>
          <a:p>
            <a:pPr lvl="2"/>
            <a:r>
              <a:rPr lang="da-DK" dirty="0" err="1" smtClean="0"/>
              <a:t>write.table</a:t>
            </a:r>
            <a:r>
              <a:rPr lang="da-DK" dirty="0" smtClean="0"/>
              <a:t>(</a:t>
            </a:r>
            <a:r>
              <a:rPr lang="da-DK" dirty="0" err="1" smtClean="0"/>
              <a:t>predict.sarlm</a:t>
            </a:r>
            <a:r>
              <a:rPr lang="da-DK" dirty="0" smtClean="0"/>
              <a:t>(MODEL), ”TEMP_FILE.txt")</a:t>
            </a:r>
          </a:p>
          <a:p>
            <a:pPr lvl="2"/>
            <a:r>
              <a:rPr lang="da-DK" dirty="0" err="1" smtClean="0"/>
              <a:t>read.table</a:t>
            </a:r>
            <a:r>
              <a:rPr lang="da-DK" dirty="0" smtClean="0"/>
              <a:t>("</a:t>
            </a:r>
            <a:r>
              <a:rPr lang="da-DK" dirty="0"/>
              <a:t>TEMP_FILE.txt") -&gt;PREDICT</a:t>
            </a:r>
          </a:p>
          <a:p>
            <a:pPr lvl="2"/>
            <a:r>
              <a:rPr lang="da-DK" dirty="0" err="1"/>
              <a:t>file.remove</a:t>
            </a:r>
            <a:r>
              <a:rPr lang="da-DK" dirty="0" smtClean="0"/>
              <a:t>("</a:t>
            </a:r>
            <a:r>
              <a:rPr lang="da-DK" dirty="0"/>
              <a:t>TEMP_FILE</a:t>
            </a:r>
            <a:r>
              <a:rPr lang="da-DK" dirty="0" smtClean="0"/>
              <a:t>.txt")</a:t>
            </a:r>
          </a:p>
          <a:p>
            <a:pPr marL="914400" lvl="2" indent="0">
              <a:buNone/>
            </a:pPr>
            <a:r>
              <a:rPr lang="da-DK" dirty="0" smtClean="0"/>
              <a:t>Total</a:t>
            </a:r>
          </a:p>
          <a:p>
            <a:pPr marL="914400" lvl="2" indent="0">
              <a:buNone/>
            </a:pPr>
            <a:r>
              <a:rPr lang="da-DK" dirty="0"/>
              <a:t>	</a:t>
            </a:r>
            <a:r>
              <a:rPr lang="da-DK" dirty="0" err="1" smtClean="0"/>
              <a:t>cor</a:t>
            </a:r>
            <a:r>
              <a:rPr lang="da-DK" dirty="0" smtClean="0"/>
              <a:t>(</a:t>
            </a:r>
            <a:r>
              <a:rPr lang="da-DK" dirty="0" err="1" smtClean="0"/>
              <a:t>Y_Variable</a:t>
            </a:r>
            <a:r>
              <a:rPr lang="da-DK" dirty="0" smtClean="0"/>
              <a:t>, </a:t>
            </a:r>
            <a:r>
              <a:rPr lang="da-DK" dirty="0"/>
              <a:t>PREDICT[,1])^</a:t>
            </a:r>
            <a:r>
              <a:rPr lang="da-DK" dirty="0" smtClean="0"/>
              <a:t>2</a:t>
            </a:r>
          </a:p>
          <a:p>
            <a:pPr marL="914400" lvl="2" indent="0">
              <a:buNone/>
            </a:pPr>
            <a:r>
              <a:rPr lang="da-DK" dirty="0" smtClean="0"/>
              <a:t>Parameter</a:t>
            </a:r>
            <a:endParaRPr lang="da-DK" dirty="0"/>
          </a:p>
          <a:p>
            <a:pPr marL="914400" lvl="2" indent="0">
              <a:buNone/>
            </a:pPr>
            <a:r>
              <a:rPr lang="da-DK" dirty="0"/>
              <a:t>	</a:t>
            </a:r>
            <a:r>
              <a:rPr lang="da-DK" dirty="0" err="1"/>
              <a:t>cor</a:t>
            </a:r>
            <a:r>
              <a:rPr lang="da-DK" dirty="0"/>
              <a:t>(</a:t>
            </a:r>
            <a:r>
              <a:rPr lang="da-DK" dirty="0" err="1"/>
              <a:t>Y_Variable</a:t>
            </a:r>
            <a:r>
              <a:rPr lang="da-DK" dirty="0"/>
              <a:t>, PREDICT</a:t>
            </a:r>
            <a:r>
              <a:rPr lang="da-DK" dirty="0" smtClean="0"/>
              <a:t>[,2])^</a:t>
            </a:r>
            <a:r>
              <a:rPr lang="da-DK" dirty="0"/>
              <a:t>2</a:t>
            </a:r>
          </a:p>
          <a:p>
            <a:pPr marL="914400" lvl="2" indent="0">
              <a:buNone/>
            </a:pPr>
            <a:r>
              <a:rPr lang="da-DK" dirty="0" err="1" smtClean="0"/>
              <a:t>Spatial</a:t>
            </a:r>
            <a:endParaRPr lang="da-DK" dirty="0"/>
          </a:p>
          <a:p>
            <a:pPr marL="914400" lvl="2" indent="0">
              <a:buNone/>
            </a:pPr>
            <a:r>
              <a:rPr lang="da-DK" dirty="0"/>
              <a:t>	</a:t>
            </a:r>
            <a:r>
              <a:rPr lang="da-DK" dirty="0" err="1"/>
              <a:t>cor</a:t>
            </a:r>
            <a:r>
              <a:rPr lang="da-DK" dirty="0"/>
              <a:t>(</a:t>
            </a:r>
            <a:r>
              <a:rPr lang="da-DK" dirty="0" err="1"/>
              <a:t>Y_Variable</a:t>
            </a:r>
            <a:r>
              <a:rPr lang="da-DK" dirty="0"/>
              <a:t>, PREDICT</a:t>
            </a:r>
            <a:r>
              <a:rPr lang="da-DK" dirty="0" smtClean="0"/>
              <a:t>[,3])^</a:t>
            </a:r>
            <a:r>
              <a:rPr lang="da-DK" dirty="0"/>
              <a:t>2</a:t>
            </a:r>
          </a:p>
          <a:p>
            <a:pPr lvl="1"/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3631142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R </a:t>
            </a:r>
            <a:r>
              <a:rPr lang="da-DK" dirty="0" err="1" smtClean="0"/>
              <a:t>stuff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810000"/>
            <a:ext cx="6400800" cy="1752600"/>
          </a:xfrm>
        </p:spPr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17486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801498"/>
              </p:ext>
            </p:extLst>
          </p:nvPr>
        </p:nvGraphicFramePr>
        <p:xfrm>
          <a:off x="457200" y="1600200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Bildresultat för ras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resultat för raste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013" t="-6897" r="53634" b="6897"/>
          <a:stretch/>
        </p:blipFill>
        <p:spPr bwMode="auto">
          <a:xfrm>
            <a:off x="1790700" y="152400"/>
            <a:ext cx="6705600" cy="486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8" name="Rectangle 7"/>
          <p:cNvSpPr/>
          <p:nvPr/>
        </p:nvSpPr>
        <p:spPr>
          <a:xfrm>
            <a:off x="1371600" y="5334000"/>
            <a:ext cx="3810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 useBgFill="1">
        <p:nvSpPr>
          <p:cNvPr id="9" name="Rectangle 8"/>
          <p:cNvSpPr/>
          <p:nvPr/>
        </p:nvSpPr>
        <p:spPr>
          <a:xfrm>
            <a:off x="1752600" y="5334000"/>
            <a:ext cx="3810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 useBgFill="1">
        <p:nvSpPr>
          <p:cNvPr id="10" name="Rectangle 9"/>
          <p:cNvSpPr/>
          <p:nvPr/>
        </p:nvSpPr>
        <p:spPr>
          <a:xfrm>
            <a:off x="2133600" y="5334000"/>
            <a:ext cx="3810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 useBgFill="1">
        <p:nvSpPr>
          <p:cNvPr id="11" name="Rectangle 10"/>
          <p:cNvSpPr/>
          <p:nvPr/>
        </p:nvSpPr>
        <p:spPr>
          <a:xfrm>
            <a:off x="990600" y="5715000"/>
            <a:ext cx="3810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 useBgFill="1">
        <p:nvSpPr>
          <p:cNvPr id="12" name="Rectangle 11"/>
          <p:cNvSpPr/>
          <p:nvPr/>
        </p:nvSpPr>
        <p:spPr>
          <a:xfrm>
            <a:off x="1371600" y="5715000"/>
            <a:ext cx="3810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 useBgFill="1">
        <p:nvSpPr>
          <p:cNvPr id="13" name="Rectangle 12"/>
          <p:cNvSpPr/>
          <p:nvPr/>
        </p:nvSpPr>
        <p:spPr>
          <a:xfrm>
            <a:off x="1752600" y="5715000"/>
            <a:ext cx="3810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 useBgFill="1">
        <p:nvSpPr>
          <p:cNvPr id="14" name="Rectangle 13"/>
          <p:cNvSpPr/>
          <p:nvPr/>
        </p:nvSpPr>
        <p:spPr>
          <a:xfrm>
            <a:off x="2133600" y="5715000"/>
            <a:ext cx="3810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 useBgFill="1">
        <p:nvSpPr>
          <p:cNvPr id="5" name="Rectangle 4"/>
          <p:cNvSpPr/>
          <p:nvPr/>
        </p:nvSpPr>
        <p:spPr>
          <a:xfrm>
            <a:off x="990600" y="5334000"/>
            <a:ext cx="3810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1</a:t>
            </a:r>
            <a:endParaRPr lang="da-DK" dirty="0"/>
          </a:p>
        </p:txBody>
      </p:sp>
      <p:sp>
        <p:nvSpPr>
          <p:cNvPr id="6" name="TextBox 5"/>
          <p:cNvSpPr txBox="1"/>
          <p:nvPr/>
        </p:nvSpPr>
        <p:spPr>
          <a:xfrm>
            <a:off x="1017016" y="5369811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da-DK" dirty="0" smtClean="0"/>
              <a:t>2     3      4  </a:t>
            </a:r>
          </a:p>
          <a:p>
            <a:pPr marL="342900" indent="-342900">
              <a:buAutoNum type="arabicPlain"/>
            </a:pPr>
            <a:endParaRPr lang="da-DK" dirty="0"/>
          </a:p>
        </p:txBody>
      </p:sp>
      <p:sp>
        <p:nvSpPr>
          <p:cNvPr id="16" name="TextBox 15"/>
          <p:cNvSpPr txBox="1"/>
          <p:nvPr/>
        </p:nvSpPr>
        <p:spPr>
          <a:xfrm>
            <a:off x="1017016" y="5692976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5     </a:t>
            </a:r>
            <a:r>
              <a:rPr lang="da-DK" dirty="0"/>
              <a:t>6</a:t>
            </a:r>
            <a:r>
              <a:rPr lang="da-DK" dirty="0" smtClean="0"/>
              <a:t>     7      8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59325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Polygons (</a:t>
            </a:r>
            <a:r>
              <a:rPr lang="da-DK" dirty="0" err="1" smtClean="0"/>
              <a:t>shapefile</a:t>
            </a:r>
            <a:r>
              <a:rPr lang="da-DK" dirty="0" smtClean="0"/>
              <a:t>)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Class "</a:t>
            </a:r>
            <a:r>
              <a:rPr lang="da-DK" dirty="0" err="1" smtClean="0"/>
              <a:t>SpatialPolygonsDataFrame</a:t>
            </a:r>
            <a:r>
              <a:rPr lang="da-DK" dirty="0"/>
              <a:t>"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7800" y="2209800"/>
            <a:ext cx="1143000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20196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Rasters</a:t>
            </a:r>
          </a:p>
          <a:p>
            <a:pPr lvl="1"/>
            <a:r>
              <a:rPr lang="da-DK" dirty="0" err="1"/>
              <a:t>library</a:t>
            </a:r>
            <a:r>
              <a:rPr lang="da-DK" dirty="0"/>
              <a:t>(raster)</a:t>
            </a:r>
          </a:p>
          <a:p>
            <a:pPr lvl="2"/>
            <a:r>
              <a:rPr lang="da-DK" dirty="0"/>
              <a:t>Import / </a:t>
            </a:r>
            <a:r>
              <a:rPr lang="da-DK" dirty="0" err="1"/>
              <a:t>export</a:t>
            </a:r>
            <a:r>
              <a:rPr lang="da-DK" dirty="0"/>
              <a:t>: raster() / </a:t>
            </a:r>
            <a:r>
              <a:rPr lang="da-DK" dirty="0" err="1"/>
              <a:t>writeRaster</a:t>
            </a:r>
            <a:r>
              <a:rPr lang="da-DK" dirty="0"/>
              <a:t>()</a:t>
            </a:r>
          </a:p>
          <a:p>
            <a:pPr lvl="2"/>
            <a:r>
              <a:rPr lang="da-DK" dirty="0"/>
              <a:t>Generate : </a:t>
            </a:r>
            <a:r>
              <a:rPr lang="da-DK" dirty="0" err="1"/>
              <a:t>rasterize</a:t>
            </a:r>
            <a:r>
              <a:rPr lang="da-DK" dirty="0"/>
              <a:t> </a:t>
            </a:r>
          </a:p>
          <a:p>
            <a:pPr lvl="2"/>
            <a:r>
              <a:rPr lang="da-DK" dirty="0" err="1"/>
              <a:t>Many</a:t>
            </a:r>
            <a:r>
              <a:rPr lang="da-DK" dirty="0"/>
              <a:t> formats ”.</a:t>
            </a:r>
            <a:r>
              <a:rPr lang="da-DK" dirty="0" err="1"/>
              <a:t>tif</a:t>
            </a:r>
            <a:r>
              <a:rPr lang="da-DK" dirty="0"/>
              <a:t>” </a:t>
            </a:r>
            <a:r>
              <a:rPr lang="da-DK" dirty="0" err="1"/>
              <a:t>works</a:t>
            </a:r>
            <a:r>
              <a:rPr lang="da-DK" dirty="0"/>
              <a:t> </a:t>
            </a:r>
            <a:r>
              <a:rPr lang="da-DK" dirty="0" err="1"/>
              <a:t>well</a:t>
            </a:r>
            <a:endParaRPr lang="da-DK" dirty="0"/>
          </a:p>
          <a:p>
            <a:r>
              <a:rPr lang="da-DK" dirty="0" smtClean="0"/>
              <a:t>Polygons</a:t>
            </a:r>
            <a:endParaRPr lang="da-DK" dirty="0"/>
          </a:p>
          <a:p>
            <a:pPr lvl="1"/>
            <a:r>
              <a:rPr lang="da-DK" dirty="0" err="1" smtClean="0"/>
              <a:t>library</a:t>
            </a:r>
            <a:r>
              <a:rPr lang="da-DK" dirty="0" smtClean="0"/>
              <a:t>(</a:t>
            </a:r>
            <a:r>
              <a:rPr lang="da-DK" dirty="0" err="1" smtClean="0"/>
              <a:t>maptools</a:t>
            </a:r>
            <a:r>
              <a:rPr lang="da-DK" dirty="0" smtClean="0"/>
              <a:t>)</a:t>
            </a:r>
            <a:endParaRPr lang="da-DK" dirty="0"/>
          </a:p>
          <a:p>
            <a:pPr lvl="2"/>
            <a:r>
              <a:rPr lang="da-DK" dirty="0"/>
              <a:t>Import </a:t>
            </a:r>
            <a:r>
              <a:rPr lang="da-DK" dirty="0" err="1" smtClean="0"/>
              <a:t>readShapePoly</a:t>
            </a:r>
            <a:endParaRPr lang="da-DK" dirty="0"/>
          </a:p>
          <a:p>
            <a:pPr lvl="2"/>
            <a:r>
              <a:rPr lang="da-DK" dirty="0" err="1" smtClean="0"/>
              <a:t>Many</a:t>
            </a:r>
            <a:r>
              <a:rPr lang="da-DK" dirty="0" smtClean="0"/>
              <a:t> files in a ”</a:t>
            </a:r>
            <a:r>
              <a:rPr lang="da-DK" dirty="0" err="1" smtClean="0"/>
              <a:t>shape</a:t>
            </a:r>
            <a:r>
              <a:rPr lang="da-DK" dirty="0" smtClean="0"/>
              <a:t> file” </a:t>
            </a:r>
          </a:p>
          <a:p>
            <a:pPr marL="457200" lvl="1" indent="0">
              <a:buNone/>
            </a:pPr>
            <a:endParaRPr lang="da-DK" dirty="0"/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181880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Convert</a:t>
            </a:r>
            <a:r>
              <a:rPr lang="da-DK" dirty="0" smtClean="0"/>
              <a:t> polygon to raster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a-DK" dirty="0" err="1"/>
              <a:t>library</a:t>
            </a:r>
            <a:r>
              <a:rPr lang="da-DK" dirty="0"/>
              <a:t>(</a:t>
            </a:r>
            <a:r>
              <a:rPr lang="da-DK" dirty="0" err="1"/>
              <a:t>maptools</a:t>
            </a:r>
            <a:r>
              <a:rPr lang="da-DK" dirty="0"/>
              <a:t>)</a:t>
            </a:r>
          </a:p>
          <a:p>
            <a:r>
              <a:rPr lang="da-DK" dirty="0" err="1" smtClean="0"/>
              <a:t>readShapePoly</a:t>
            </a:r>
            <a:endParaRPr lang="da-DK" dirty="0" smtClean="0"/>
          </a:p>
          <a:p>
            <a:endParaRPr lang="da-DK" dirty="0"/>
          </a:p>
          <a:p>
            <a:r>
              <a:rPr lang="da-DK" dirty="0"/>
              <a:t>XY&lt;-</a:t>
            </a:r>
            <a:r>
              <a:rPr lang="da-DK" dirty="0" err="1" smtClean="0"/>
              <a:t>xyFromCell</a:t>
            </a:r>
            <a:r>
              <a:rPr lang="da-DK" dirty="0" smtClean="0"/>
              <a:t>(”RAS”,”N1-N2”)</a:t>
            </a:r>
            <a:endParaRPr lang="da-DK" dirty="0"/>
          </a:p>
          <a:p>
            <a:r>
              <a:rPr lang="da-DK" dirty="0"/>
              <a:t>rast1 =</a:t>
            </a:r>
            <a:r>
              <a:rPr lang="da-DK" dirty="0" err="1" smtClean="0"/>
              <a:t>rasterize</a:t>
            </a:r>
            <a:r>
              <a:rPr lang="da-DK" dirty="0" smtClean="0"/>
              <a:t>(SHAPE[</a:t>
            </a:r>
            <a:r>
              <a:rPr lang="da-DK" dirty="0" err="1" smtClean="0"/>
              <a:t>which</a:t>
            </a:r>
            <a:r>
              <a:rPr lang="da-DK" dirty="0" smtClean="0"/>
              <a:t>(…),],”RAS”)</a:t>
            </a:r>
            <a:endParaRPr lang="da-DK" dirty="0"/>
          </a:p>
          <a:p>
            <a:r>
              <a:rPr lang="da-DK" dirty="0"/>
              <a:t>rast2 = </a:t>
            </a:r>
            <a:r>
              <a:rPr lang="da-DK" dirty="0" err="1"/>
              <a:t>rasterize</a:t>
            </a:r>
            <a:r>
              <a:rPr lang="da-DK" dirty="0"/>
              <a:t>(as</a:t>
            </a:r>
            <a:r>
              <a:rPr lang="da-DK" dirty="0" smtClean="0"/>
              <a:t>(”RAS”[</a:t>
            </a:r>
            <a:r>
              <a:rPr lang="da-DK" dirty="0" err="1" smtClean="0"/>
              <a:t>which</a:t>
            </a:r>
            <a:r>
              <a:rPr lang="da-DK" dirty="0" smtClean="0"/>
              <a:t>(…),],"</a:t>
            </a:r>
            <a:r>
              <a:rPr lang="da-DK" dirty="0" err="1"/>
              <a:t>SpatialLines</a:t>
            </a:r>
            <a:r>
              <a:rPr lang="da-DK" dirty="0" smtClean="0"/>
              <a:t>"),”RAS”)</a:t>
            </a:r>
            <a:endParaRPr lang="da-DK" dirty="0"/>
          </a:p>
          <a:p>
            <a:r>
              <a:rPr lang="da-DK" dirty="0"/>
              <a:t>rast3 = cover(rast1,rast2); </a:t>
            </a:r>
            <a:r>
              <a:rPr lang="da-DK" dirty="0" err="1"/>
              <a:t>temp</a:t>
            </a:r>
            <a:r>
              <a:rPr lang="da-DK" dirty="0"/>
              <a:t> = </a:t>
            </a:r>
            <a:r>
              <a:rPr lang="da-DK" dirty="0" err="1"/>
              <a:t>getValues</a:t>
            </a:r>
            <a:r>
              <a:rPr lang="da-DK" dirty="0"/>
              <a:t>(rast3); </a:t>
            </a:r>
            <a:r>
              <a:rPr lang="da-DK" dirty="0" err="1"/>
              <a:t>temp</a:t>
            </a:r>
            <a:r>
              <a:rPr lang="da-DK" dirty="0"/>
              <a:t>[</a:t>
            </a:r>
            <a:r>
              <a:rPr lang="da-DK" dirty="0" err="1"/>
              <a:t>which</a:t>
            </a:r>
            <a:r>
              <a:rPr lang="da-DK" dirty="0"/>
              <a:t>(is.na(</a:t>
            </a:r>
            <a:r>
              <a:rPr lang="da-DK" dirty="0" err="1"/>
              <a:t>temp</a:t>
            </a:r>
            <a:r>
              <a:rPr lang="da-DK" dirty="0"/>
              <a:t>) == T)]&lt;-0; </a:t>
            </a:r>
            <a:r>
              <a:rPr lang="da-DK" dirty="0" err="1"/>
              <a:t>temp</a:t>
            </a:r>
            <a:r>
              <a:rPr lang="da-DK" dirty="0"/>
              <a:t>[</a:t>
            </a:r>
            <a:r>
              <a:rPr lang="da-DK" dirty="0" err="1"/>
              <a:t>which</a:t>
            </a:r>
            <a:r>
              <a:rPr lang="da-DK" dirty="0"/>
              <a:t>(</a:t>
            </a:r>
            <a:r>
              <a:rPr lang="da-DK" dirty="0" err="1"/>
              <a:t>temp</a:t>
            </a:r>
            <a:r>
              <a:rPr lang="da-DK" dirty="0"/>
              <a:t> &gt;0)]&lt;-</a:t>
            </a:r>
            <a:r>
              <a:rPr lang="da-DK" dirty="0" smtClean="0"/>
              <a:t>1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38689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Transform</a:t>
            </a:r>
            <a:r>
              <a:rPr lang="da-DK" dirty="0" smtClean="0"/>
              <a:t> raster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Specify</a:t>
            </a:r>
            <a:r>
              <a:rPr lang="da-DK" dirty="0" smtClean="0"/>
              <a:t> initial </a:t>
            </a:r>
            <a:r>
              <a:rPr lang="da-DK" dirty="0" err="1" smtClean="0"/>
              <a:t>projection</a:t>
            </a:r>
            <a:endParaRPr lang="da-DK" dirty="0" smtClean="0"/>
          </a:p>
          <a:p>
            <a:r>
              <a:rPr lang="da-DK" dirty="0" err="1" smtClean="0"/>
              <a:t>Lat</a:t>
            </a:r>
            <a:r>
              <a:rPr lang="da-DK" dirty="0" smtClean="0"/>
              <a:t>-long </a:t>
            </a:r>
          </a:p>
          <a:p>
            <a:pPr lvl="1"/>
            <a:r>
              <a:rPr lang="da-DK" dirty="0" smtClean="0"/>
              <a:t>”</a:t>
            </a:r>
            <a:r>
              <a:rPr lang="en-US" dirty="0" smtClean="0"/>
              <a:t> </a:t>
            </a:r>
            <a:r>
              <a:rPr lang="en-US" dirty="0"/>
              <a:t>projection</a:t>
            </a:r>
            <a:r>
              <a:rPr lang="en-US" dirty="0" smtClean="0"/>
              <a:t>(“RAS”) </a:t>
            </a:r>
            <a:r>
              <a:rPr lang="en-US" dirty="0"/>
              <a:t>&lt;- "+</a:t>
            </a:r>
            <a:r>
              <a:rPr lang="en-US" dirty="0" err="1"/>
              <a:t>proj</a:t>
            </a:r>
            <a:r>
              <a:rPr lang="en-US" dirty="0"/>
              <a:t>=</a:t>
            </a:r>
            <a:r>
              <a:rPr lang="en-US" dirty="0" err="1"/>
              <a:t>longlat</a:t>
            </a:r>
            <a:r>
              <a:rPr lang="en-US" dirty="0"/>
              <a:t> +datum=WGS84 +</a:t>
            </a:r>
            <a:r>
              <a:rPr lang="en-US" dirty="0" err="1"/>
              <a:t>ellps</a:t>
            </a:r>
            <a:r>
              <a:rPr lang="en-US" dirty="0"/>
              <a:t>=WGS84 +</a:t>
            </a:r>
            <a:r>
              <a:rPr lang="en-US" dirty="0" smtClean="0"/>
              <a:t>towgs84=0,0,0“</a:t>
            </a:r>
          </a:p>
          <a:p>
            <a:r>
              <a:rPr lang="da-DK" dirty="0" err="1" smtClean="0"/>
              <a:t>projectRaster</a:t>
            </a:r>
            <a:endParaRPr lang="da-DK" dirty="0" smtClean="0"/>
          </a:p>
          <a:p>
            <a:r>
              <a:rPr lang="da-DK" dirty="0" err="1" smtClean="0"/>
              <a:t>resample</a:t>
            </a:r>
            <a:endParaRPr lang="da-DK" dirty="0" smtClean="0"/>
          </a:p>
          <a:p>
            <a:r>
              <a:rPr lang="da-DK" dirty="0" err="1"/>
              <a:t>aggregate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66494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SAR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400" dirty="0" err="1">
                <a:latin typeface="Times New Roman" pitchFamily="18" charset="0"/>
                <a:cs typeface="Times New Roman" pitchFamily="18" charset="0"/>
              </a:rPr>
              <a:t>library</a:t>
            </a:r>
            <a:r>
              <a:rPr lang="da-DK" sz="2400" dirty="0">
                <a:latin typeface="Times New Roman" pitchFamily="18" charset="0"/>
                <a:cs typeface="Times New Roman" pitchFamily="18" charset="0"/>
              </a:rPr>
              <a:t>(raster); </a:t>
            </a:r>
            <a:r>
              <a:rPr lang="da-DK" sz="2400" dirty="0" err="1">
                <a:latin typeface="Times New Roman" pitchFamily="18" charset="0"/>
                <a:cs typeface="Times New Roman" pitchFamily="18" charset="0"/>
              </a:rPr>
              <a:t>library</a:t>
            </a:r>
            <a:r>
              <a:rPr lang="da-DK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da-DK" sz="2400" dirty="0" err="1">
                <a:latin typeface="Times New Roman" pitchFamily="18" charset="0"/>
                <a:cs typeface="Times New Roman" pitchFamily="18" charset="0"/>
              </a:rPr>
              <a:t>spdep</a:t>
            </a:r>
            <a:r>
              <a:rPr lang="da-DK" sz="2400" dirty="0">
                <a:latin typeface="Times New Roman" pitchFamily="18" charset="0"/>
                <a:cs typeface="Times New Roman" pitchFamily="18" charset="0"/>
              </a:rPr>
              <a:t>); </a:t>
            </a:r>
            <a:r>
              <a:rPr lang="da-DK" sz="2400" dirty="0" err="1">
                <a:latin typeface="Times New Roman" pitchFamily="18" charset="0"/>
                <a:cs typeface="Times New Roman" pitchFamily="18" charset="0"/>
              </a:rPr>
              <a:t>library</a:t>
            </a:r>
            <a:r>
              <a:rPr lang="da-DK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da-DK" sz="2400" dirty="0" err="1">
                <a:latin typeface="Times New Roman" pitchFamily="18" charset="0"/>
                <a:cs typeface="Times New Roman" pitchFamily="18" charset="0"/>
              </a:rPr>
              <a:t>ncf</a:t>
            </a:r>
            <a:r>
              <a:rPr lang="da-DK" sz="2400" dirty="0">
                <a:latin typeface="Times New Roman" pitchFamily="18" charset="0"/>
                <a:cs typeface="Times New Roman" pitchFamily="18" charset="0"/>
              </a:rPr>
              <a:t>) ; </a:t>
            </a:r>
            <a:r>
              <a:rPr lang="da-DK" sz="2400" dirty="0" err="1">
                <a:latin typeface="Times New Roman" pitchFamily="18" charset="0"/>
                <a:cs typeface="Times New Roman" pitchFamily="18" charset="0"/>
              </a:rPr>
              <a:t>library</a:t>
            </a:r>
            <a:r>
              <a:rPr lang="da-DK" sz="2400" dirty="0">
                <a:latin typeface="Times New Roman" pitchFamily="18" charset="0"/>
                <a:cs typeface="Times New Roman" pitchFamily="18" charset="0"/>
              </a:rPr>
              <a:t>(proj4</a:t>
            </a:r>
            <a:r>
              <a:rPr lang="da-DK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da-DK" sz="2400" dirty="0">
                <a:latin typeface="Times New Roman" pitchFamily="18" charset="0"/>
                <a:cs typeface="Times New Roman" pitchFamily="18" charset="0"/>
              </a:rPr>
              <a:t>Project</a:t>
            </a:r>
          </a:p>
          <a:p>
            <a:pPr lvl="1"/>
            <a:r>
              <a:rPr lang="da-DK" sz="2400" dirty="0" err="1">
                <a:latin typeface="Times New Roman" pitchFamily="18" charset="0"/>
                <a:cs typeface="Times New Roman" pitchFamily="18" charset="0"/>
              </a:rPr>
              <a:t>project</a:t>
            </a:r>
            <a:r>
              <a:rPr lang="da-DK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da-DK" sz="2400" dirty="0" err="1">
                <a:latin typeface="Times New Roman" pitchFamily="18" charset="0"/>
                <a:cs typeface="Times New Roman" pitchFamily="18" charset="0"/>
              </a:rPr>
              <a:t>xyFromCell</a:t>
            </a:r>
            <a:r>
              <a:rPr lang="da-DK" sz="2400" dirty="0">
                <a:latin typeface="Times New Roman" pitchFamily="18" charset="0"/>
                <a:cs typeface="Times New Roman" pitchFamily="18" charset="0"/>
              </a:rPr>
              <a:t>, ("+</a:t>
            </a:r>
            <a:r>
              <a:rPr lang="da-DK" sz="2400" dirty="0" err="1">
                <a:latin typeface="Times New Roman" pitchFamily="18" charset="0"/>
                <a:cs typeface="Times New Roman" pitchFamily="18" charset="0"/>
              </a:rPr>
              <a:t>proj</a:t>
            </a:r>
            <a:r>
              <a:rPr lang="da-DK" sz="24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da-DK" sz="2400" dirty="0" err="1">
                <a:latin typeface="Times New Roman" pitchFamily="18" charset="0"/>
                <a:cs typeface="Times New Roman" pitchFamily="18" charset="0"/>
              </a:rPr>
              <a:t>cea</a:t>
            </a:r>
            <a:r>
              <a:rPr lang="da-DK" sz="2400" dirty="0">
                <a:latin typeface="Times New Roman" pitchFamily="18" charset="0"/>
                <a:cs typeface="Times New Roman" pitchFamily="18" charset="0"/>
              </a:rPr>
              <a:t> +datum=WGS84 +</a:t>
            </a:r>
            <a:r>
              <a:rPr lang="da-DK" sz="2400" dirty="0" err="1">
                <a:latin typeface="Times New Roman" pitchFamily="18" charset="0"/>
                <a:cs typeface="Times New Roman" pitchFamily="18" charset="0"/>
              </a:rPr>
              <a:t>lat_ts</a:t>
            </a:r>
            <a:r>
              <a:rPr lang="da-DK" sz="2400" dirty="0">
                <a:latin typeface="Times New Roman" pitchFamily="18" charset="0"/>
                <a:cs typeface="Times New Roman" pitchFamily="18" charset="0"/>
              </a:rPr>
              <a:t>=30")</a:t>
            </a:r>
          </a:p>
          <a:p>
            <a:r>
              <a:rPr lang="da-DK" sz="2400" dirty="0" err="1" smtClean="0">
                <a:latin typeface="Times New Roman" pitchFamily="18" charset="0"/>
                <a:cs typeface="Times New Roman" pitchFamily="18" charset="0"/>
              </a:rPr>
              <a:t>Neghborhood</a:t>
            </a:r>
            <a:endParaRPr lang="da-DK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da-DK" sz="2400" dirty="0">
                <a:latin typeface="Times New Roman" pitchFamily="18" charset="0"/>
                <a:cs typeface="Times New Roman" pitchFamily="18" charset="0"/>
              </a:rPr>
              <a:t>knn2nb, </a:t>
            </a:r>
            <a:r>
              <a:rPr lang="da-DK" sz="2400" dirty="0" err="1" smtClean="0">
                <a:latin typeface="Times New Roman" pitchFamily="18" charset="0"/>
                <a:cs typeface="Times New Roman" pitchFamily="18" charset="0"/>
              </a:rPr>
              <a:t>knearneigh</a:t>
            </a:r>
            <a:r>
              <a:rPr lang="da-DK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da-DK" sz="2400" dirty="0" smtClean="0">
                <a:latin typeface="Times New Roman" pitchFamily="18" charset="0"/>
                <a:cs typeface="Times New Roman" pitchFamily="18" charset="0"/>
              </a:rPr>
              <a:t>nb2listw OR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dnearneigh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da-DK" sz="2400" dirty="0">
                <a:latin typeface="Times New Roman" pitchFamily="18" charset="0"/>
                <a:cs typeface="Times New Roman" pitchFamily="18" charset="0"/>
              </a:rPr>
              <a:t>nb2listw</a:t>
            </a:r>
          </a:p>
          <a:p>
            <a:r>
              <a:rPr lang="da-DK" sz="2400" dirty="0" smtClean="0">
                <a:latin typeface="Times New Roman" pitchFamily="18" charset="0"/>
                <a:cs typeface="Times New Roman" pitchFamily="18" charset="0"/>
              </a:rPr>
              <a:t>SAR</a:t>
            </a:r>
            <a:endParaRPr lang="da-DK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errorsarlm</a:t>
            </a:r>
            <a:endParaRPr lang="da-DK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da-DK" sz="2400" dirty="0" smtClean="0">
                <a:latin typeface="Times New Roman" pitchFamily="18" charset="0"/>
                <a:cs typeface="Times New Roman" pitchFamily="18" charset="0"/>
              </a:rPr>
              <a:t>Check</a:t>
            </a:r>
          </a:p>
          <a:p>
            <a:pPr lvl="1"/>
            <a:r>
              <a:rPr lang="da-DK" sz="2400" dirty="0" err="1" smtClean="0">
                <a:latin typeface="Times New Roman" pitchFamily="18" charset="0"/>
                <a:cs typeface="Times New Roman" pitchFamily="18" charset="0"/>
              </a:rPr>
              <a:t>correlog</a:t>
            </a:r>
            <a:r>
              <a:rPr lang="da-DK" sz="24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da-DK" sz="2400" dirty="0" smtClean="0"/>
              <a:t> Codes page 20 (</a:t>
            </a:r>
            <a:r>
              <a:rPr lang="da-DK" sz="2400" dirty="0" err="1" smtClean="0"/>
              <a:t>predict.sarlm</a:t>
            </a:r>
            <a:r>
              <a:rPr lang="da-DK" sz="2400" dirty="0" smtClean="0"/>
              <a:t>)</a:t>
            </a:r>
            <a:endParaRPr lang="da-DK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da-DK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604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Cylindrical</a:t>
            </a:r>
            <a:r>
              <a:rPr lang="da-DK" dirty="0" smtClean="0"/>
              <a:t> </a:t>
            </a:r>
            <a:r>
              <a:rPr lang="da-DK" dirty="0" err="1" smtClean="0"/>
              <a:t>projections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4" name="Picture 8" descr="https://upload.wikimedia.org/wikipedia/commons/thumb/0/0e/Tissot_world_from_space.png/800px-Tissot_world_from_spa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64495"/>
            <a:ext cx="4272261" cy="418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upload.wikimedia.org/wikipedia/commons/2/22/Usgs_map_miller_cylindric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254" y="2819400"/>
            <a:ext cx="4191000" cy="178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1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Spherical</a:t>
            </a:r>
            <a:r>
              <a:rPr lang="da-DK" dirty="0" smtClean="0"/>
              <a:t> distances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1371600"/>
            <a:ext cx="9075737" cy="464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332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Equirectangular</a:t>
            </a:r>
            <a:r>
              <a:rPr lang="da-DK" dirty="0"/>
              <a:t> </a:t>
            </a:r>
            <a:r>
              <a:rPr lang="da-DK" dirty="0" err="1" smtClean="0"/>
              <a:t>projection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6146" name="Picture 2" descr="https://upload.wikimedia.org/wikipedia/commons/thumb/8/83/Tissot_indicatrix_world_map_equirectangular_proj.svg/450px-Tissot_indicatrix_world_map_equirectangular_proj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10" y="1752600"/>
            <a:ext cx="7920872" cy="396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69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Mercaptor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1026" name="Picture 2" descr="https://upload.wikimedia.org/wikipedia/commons/8/87/Tissot_merca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1371600"/>
            <a:ext cx="4933950" cy="457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66800" y="6096000"/>
            <a:ext cx="571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/>
              <a:t>http://hive.sewanee.edu/ldale/maps/10/06-LOCAL.html</a:t>
            </a:r>
          </a:p>
        </p:txBody>
      </p:sp>
    </p:spTree>
    <p:extLst>
      <p:ext uri="{BB962C8B-B14F-4D97-AF65-F5344CB8AC3E}">
        <p14:creationId xmlns:p14="http://schemas.microsoft.com/office/powerpoint/2010/main" val="164185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Cylindrical</a:t>
            </a:r>
            <a:r>
              <a:rPr lang="da-DK" dirty="0" smtClean="0"/>
              <a:t> </a:t>
            </a:r>
            <a:r>
              <a:rPr lang="da-DK" dirty="0" err="1" smtClean="0"/>
              <a:t>equal</a:t>
            </a:r>
            <a:r>
              <a:rPr lang="da-DK" dirty="0" smtClean="0"/>
              <a:t> </a:t>
            </a:r>
            <a:r>
              <a:rPr lang="da-DK" dirty="0" err="1" smtClean="0"/>
              <a:t>area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Lambert (0); Behrman 30)</a:t>
            </a:r>
            <a:endParaRPr lang="da-DK" dirty="0"/>
          </a:p>
        </p:txBody>
      </p:sp>
      <p:pic>
        <p:nvPicPr>
          <p:cNvPr id="3074" name="Picture 2" descr="https://upload.wikimedia.org/wikipedia/commons/thumb/c/cb/Tissot_indicatrix_world_map_Lambert_cyl_equal-area_proj.svg/1920px-Tissot_indicatrix_world_map_Lambert_cyl_equal-area_proj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86000"/>
            <a:ext cx="5943600" cy="188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upload.wikimedia.org/wikipedia/commons/b/bc/Tissot_behrman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203436"/>
            <a:ext cx="5922776" cy="250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14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Pseudocylindrical</a:t>
            </a:r>
            <a:r>
              <a:rPr lang="da-DK" dirty="0" smtClean="0"/>
              <a:t> </a:t>
            </a:r>
            <a:r>
              <a:rPr lang="da-DK" dirty="0" err="1" smtClean="0"/>
              <a:t>projections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Eckert IV</a:t>
            </a:r>
            <a:endParaRPr lang="da-DK" dirty="0"/>
          </a:p>
        </p:txBody>
      </p:sp>
      <p:pic>
        <p:nvPicPr>
          <p:cNvPr id="5122" name="Picture 2" descr="\\BIO.AAU.DK\Users\sf\Downloads\Ecker_IV_projection_S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0"/>
            <a:ext cx="8763000" cy="441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64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Area</a:t>
            </a:r>
            <a:r>
              <a:rPr lang="da-DK" dirty="0" smtClean="0"/>
              <a:t>/ </a:t>
            </a:r>
            <a:r>
              <a:rPr lang="da-DK" dirty="0" err="1" smtClean="0"/>
              <a:t>diversity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6148" name="Picture 4" descr="(Source: &quot;Area species curve herpetofauna&quot; by DennisM - Own work.)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144000" cy="477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Bildresultat för anoli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57200"/>
            <a:ext cx="1828800" cy="1407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114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415</Words>
  <Application>Microsoft Office PowerPoint</Application>
  <PresentationFormat>On-screen Show (4:3)</PresentationFormat>
  <Paragraphs>115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Spatial workshop</vt:lpstr>
      <vt:lpstr>The world is round!</vt:lpstr>
      <vt:lpstr>Cylindrical projections</vt:lpstr>
      <vt:lpstr>Spherical distances</vt:lpstr>
      <vt:lpstr>Equirectangular projection</vt:lpstr>
      <vt:lpstr>Mercaptor</vt:lpstr>
      <vt:lpstr>Cylindrical equal area</vt:lpstr>
      <vt:lpstr>Pseudocylindrical projections</vt:lpstr>
      <vt:lpstr>Area/ diversity</vt:lpstr>
      <vt:lpstr>PowerPoint Presentation</vt:lpstr>
      <vt:lpstr>Neighoring areas are close to each other!</vt:lpstr>
      <vt:lpstr>Effect of neighbours</vt:lpstr>
      <vt:lpstr>Treatments</vt:lpstr>
      <vt:lpstr>Spatial filters</vt:lpstr>
      <vt:lpstr>Use of spatial filters</vt:lpstr>
      <vt:lpstr>GLM / PGLS / SAR</vt:lpstr>
      <vt:lpstr>SAR in R</vt:lpstr>
      <vt:lpstr>Number of neighbors</vt:lpstr>
      <vt:lpstr>Distance to neighbors</vt:lpstr>
      <vt:lpstr>Convert distance to weights</vt:lpstr>
      <vt:lpstr>Modelperformance</vt:lpstr>
      <vt:lpstr>R stuff</vt:lpstr>
      <vt:lpstr>PowerPoint Presentation</vt:lpstr>
      <vt:lpstr>Polygons (shapefile)</vt:lpstr>
      <vt:lpstr>PowerPoint Presentation</vt:lpstr>
      <vt:lpstr>Convert polygon to raster</vt:lpstr>
      <vt:lpstr>Transform raster</vt:lpstr>
      <vt:lpstr>SAR</vt:lpstr>
    </vt:vector>
  </TitlesOfParts>
  <Company>Aalborg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Søren Faurby</dc:creator>
  <cp:lastModifiedBy>Søren Faurby</cp:lastModifiedBy>
  <cp:revision>44</cp:revision>
  <dcterms:created xsi:type="dcterms:W3CDTF">2016-11-02T17:01:56Z</dcterms:created>
  <dcterms:modified xsi:type="dcterms:W3CDTF">2016-11-09T22:11:22Z</dcterms:modified>
</cp:coreProperties>
</file>