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7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318ED-02A4-8547-9874-1251DA6608DF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00F8C-5783-7746-963A-4B71EA08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7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50C3-CA4C-BC48-8761-AA4498408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B11F-A723-3A43-87ED-EA08C71D7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8BB0-5FB1-2E46-9BF4-ED976C5C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BC32-DF25-5948-B253-7034CAD8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3B98-EB26-0D47-B657-0EF68E26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F0BB-7C1C-704B-8178-E5C2DE8E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B6FBC-2367-6C45-9F47-7E0718F8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FCE5-F06C-E447-A0C0-6A43C0EF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9D04-3A13-7443-8DDC-E1F36F93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F8EB-4BC8-7043-9CCD-04B345CB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A50F0-595E-2847-BAFB-4EBD0A8C9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5C4D5-20D8-9E4B-9418-4FF55026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5F763-3808-F647-A8D6-0D21F33E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4A8F-2CC0-494B-B1E2-7DF0CFBB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B669-FC0B-C24F-B2D2-6AA3EC4E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335E-8C88-EC4B-917B-713529B0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60C0-CEBD-884B-923D-70EFDE3C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EA6E-3E8A-F746-9FA4-D654667C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1156-6A57-F945-80C8-FEAE5FB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B89-3572-3049-AFA1-33D38909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A1A0-BE6D-2147-B636-5C0A8120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5144-E81B-BE4F-81C7-EEC1F5A5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E602-0C3F-C248-8CC6-FB552B21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ADE0-1F9C-C346-8BE7-D5C38237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CC14-2F32-7F4B-9634-E27EDEF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5CB-752D-1946-840D-198A669F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9811-D877-6A42-B9DB-00956EFD8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0E4CE-0C22-A146-9993-A319DF92C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A6E1D-231A-DC49-8989-8A90C035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2C1F-73A7-A042-80B6-8B22310B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4E2C-78D4-2D43-BDA1-953BA2B4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589F-A0C1-1540-A4B5-3C545C81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4580A-3868-6343-BF54-B63A67F9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05514-6031-B54D-81B9-05B71997E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0641D-0891-2E40-8937-906B8E13F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6C23A-DB1B-894A-815C-806C37402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8EFC7-0FA9-9444-8FC6-71434DB9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0DFBB-8CF2-9A4D-B84D-354782EE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F6A78-BFA5-8A41-8EB9-E50856C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455B-7B0B-A141-868E-416D5635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4E766-5BDE-E14F-BFEB-CE378071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EC93-54DE-4A43-A40E-F11937DB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D477E-3A67-D34A-8296-86B6476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37152-5412-E44F-8983-F9AE03E2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A2698-68B7-284F-A6F7-3A75D5A3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05959-B9E6-EF48-AADC-8B13B3CB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9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EEE9-2C47-FC40-A611-960EB303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9A8-296A-634C-8847-E4C0EDED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C35B-0F98-A04D-AC93-9B816B5E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AAE8B-329F-4741-B2E5-07A2BD56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D196E-906F-5346-AA97-43079EAE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5F2B8-182A-054D-90EA-4196DB3F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8069-8C31-8E4D-8BBC-5373395E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0ECD2-75F4-B448-9351-F5233A66E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C0C51-CC6A-0E44-9F57-381657D8C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67761-53E2-E24E-B067-586731C0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277E-736A-3F45-A395-FFD48433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E61BA-184A-6346-95A4-33EEB513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507C3-E327-B248-8792-C88C74D8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CD913-9BC4-B14E-99B7-96D28F09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D992-23F0-D34B-BE01-1E6F9352D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351A-CB50-FB44-9FA4-702A6923596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C512-539E-E841-9E8D-6C560A647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29CB-5300-1147-BE48-6F6841D4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5A7F-DAAA-7147-B39A-912F3A91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angb@ornl.gov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5720-7AAA-274D-8CFF-C804C1EF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3910"/>
            <a:ext cx="12192000" cy="93762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We do not yet know why composition matters in litter 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A7D18-703D-7E4A-A293-642FFFB8152C}"/>
              </a:ext>
            </a:extLst>
          </p:cNvPr>
          <p:cNvSpPr txBox="1"/>
          <p:nvPr/>
        </p:nvSpPr>
        <p:spPr>
          <a:xfrm>
            <a:off x="299984" y="1682814"/>
            <a:ext cx="31262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Conceptual challenge: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784F-8050-6541-AF5A-BE1F35AE94C7}"/>
              </a:ext>
            </a:extLst>
          </p:cNvPr>
          <p:cNvSpPr txBox="1"/>
          <p:nvPr/>
        </p:nvSpPr>
        <p:spPr>
          <a:xfrm>
            <a:off x="299984" y="3803906"/>
            <a:ext cx="33273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Methodological barrier: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E4B7A-419F-3B49-8A5B-A59248389327}"/>
              </a:ext>
            </a:extLst>
          </p:cNvPr>
          <p:cNvSpPr txBox="1"/>
          <p:nvPr/>
        </p:nvSpPr>
        <p:spPr>
          <a:xfrm>
            <a:off x="679621" y="2156904"/>
            <a:ext cx="463308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 The ‘Hierarchical Concept’</a:t>
            </a:r>
            <a:endParaRPr lang="en-US" sz="2400" dirty="0"/>
          </a:p>
          <a:p>
            <a:r>
              <a:rPr lang="en-US" sz="2400" dirty="0"/>
              <a:t>(Lavelle et al. 1993; </a:t>
            </a:r>
            <a:r>
              <a:rPr lang="en-US" sz="2400" dirty="0" err="1"/>
              <a:t>Aerts</a:t>
            </a:r>
            <a:r>
              <a:rPr lang="en-US" sz="2400" dirty="0"/>
              <a:t> 1997)</a:t>
            </a:r>
            <a:endParaRPr lang="en-US" sz="2500" dirty="0"/>
          </a:p>
          <a:p>
            <a:r>
              <a:rPr lang="en-US" sz="2500" dirty="0"/>
              <a:t>-&gt; Proved to be a reasoning fallacy (Bradford et al. 2017 NEE)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72ACF-64DE-004B-A500-A5888CF817A9}"/>
              </a:ext>
            </a:extLst>
          </p:cNvPr>
          <p:cNvSpPr txBox="1"/>
          <p:nvPr/>
        </p:nvSpPr>
        <p:spPr>
          <a:xfrm>
            <a:off x="679621" y="4250349"/>
            <a:ext cx="57829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-&gt; High functional redundancy</a:t>
            </a:r>
          </a:p>
          <a:p>
            <a:r>
              <a:rPr lang="en-US" sz="2500" dirty="0"/>
              <a:t>(Allison and </a:t>
            </a:r>
            <a:r>
              <a:rPr lang="en-US" sz="2500" dirty="0" err="1"/>
              <a:t>Martiny</a:t>
            </a:r>
            <a:r>
              <a:rPr lang="en-US" sz="2500" dirty="0"/>
              <a:t> 2008 PNAS)</a:t>
            </a:r>
          </a:p>
          <a:p>
            <a:r>
              <a:rPr lang="en-US" sz="2500" dirty="0"/>
              <a:t>-&gt; Taxonomy-based approach not revealing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5DA66-BBE5-5249-9A33-760FDD48EFC3}"/>
              </a:ext>
            </a:extLst>
          </p:cNvPr>
          <p:cNvSpPr txBox="1"/>
          <p:nvPr/>
        </p:nvSpPr>
        <p:spPr>
          <a:xfrm>
            <a:off x="963827" y="6015821"/>
            <a:ext cx="102751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We do not appreciate microbial composition in soil biogeochemical modelling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EE69B-40A2-7549-BF8C-F46A80BF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16" y="1680845"/>
            <a:ext cx="5943600" cy="3496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276690-2A50-5744-AB0F-63F0AFF70234}"/>
              </a:ext>
            </a:extLst>
          </p:cNvPr>
          <p:cNvSpPr txBox="1"/>
          <p:nvPr/>
        </p:nvSpPr>
        <p:spPr>
          <a:xfrm>
            <a:off x="8920216" y="2512738"/>
            <a:ext cx="7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(Yield)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4A74E-C781-6846-8230-E489EDF0A117}"/>
              </a:ext>
            </a:extLst>
          </p:cNvPr>
          <p:cNvSpPr txBox="1"/>
          <p:nvPr/>
        </p:nvSpPr>
        <p:spPr>
          <a:xfrm>
            <a:off x="7320002" y="4225635"/>
            <a:ext cx="133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(resource</a:t>
            </a:r>
          </a:p>
          <a:p>
            <a:r>
              <a:rPr lang="en-US" dirty="0"/>
              <a:t>Acquisition)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1BD58-E854-464B-913B-5A85C67C46E6}"/>
              </a:ext>
            </a:extLst>
          </p:cNvPr>
          <p:cNvSpPr txBox="1"/>
          <p:nvPr/>
        </p:nvSpPr>
        <p:spPr>
          <a:xfrm>
            <a:off x="9029621" y="4280960"/>
            <a:ext cx="181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(Stress tolerance)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413CA-35F7-B54A-AE56-BB1229A01F73}"/>
              </a:ext>
            </a:extLst>
          </p:cNvPr>
          <p:cNvSpPr txBox="1"/>
          <p:nvPr/>
        </p:nvSpPr>
        <p:spPr>
          <a:xfrm>
            <a:off x="9775628" y="5255920"/>
            <a:ext cx="226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Malik et al. 2020 ISME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2DA68-5893-4243-B8F3-5992E1C5F2CC}"/>
              </a:ext>
            </a:extLst>
          </p:cNvPr>
          <p:cNvSpPr txBox="1"/>
          <p:nvPr/>
        </p:nvSpPr>
        <p:spPr>
          <a:xfrm>
            <a:off x="9805158" y="30729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❓</a:t>
            </a:r>
          </a:p>
        </p:txBody>
      </p:sp>
    </p:spTree>
    <p:extLst>
      <p:ext uri="{BB962C8B-B14F-4D97-AF65-F5344CB8AC3E}">
        <p14:creationId xmlns:p14="http://schemas.microsoft.com/office/powerpoint/2010/main" val="359445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8074-7BBB-284A-A0F1-7D72BDFE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23"/>
            <a:ext cx="10515600" cy="645160"/>
          </a:xfrm>
        </p:spPr>
        <p:txBody>
          <a:bodyPr>
            <a:normAutofit/>
          </a:bodyPr>
          <a:lstStyle/>
          <a:p>
            <a:r>
              <a:rPr lang="en-US" sz="3200" b="1" dirty="0"/>
              <a:t>Communities across the gradient consistently lie in a YAS space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EC4E0C6-EF00-8640-9099-0BCFBA5DD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7" y="979552"/>
            <a:ext cx="4842142" cy="4764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F52F3-C65C-8A46-AFAF-1304B4F47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45" y="1437889"/>
            <a:ext cx="6675120" cy="4193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D93901-0015-0340-8068-E1C2139E4278}"/>
              </a:ext>
            </a:extLst>
          </p:cNvPr>
          <p:cNvSpPr txBox="1"/>
          <p:nvPr/>
        </p:nvSpPr>
        <p:spPr>
          <a:xfrm>
            <a:off x="1189338" y="6048591"/>
            <a:ext cx="981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transplant simulations with </a:t>
            </a:r>
            <a:r>
              <a:rPr lang="en-US" sz="2000" b="1" dirty="0" err="1"/>
              <a:t>DEMENTpy</a:t>
            </a:r>
            <a:r>
              <a:rPr lang="en-US" sz="2000" dirty="0"/>
              <a:t> (Wang and Allison 2021 Ecosphere) across a climate gradient in Southern California, US (Glassman et al. 2018 PNAS)</a:t>
            </a:r>
          </a:p>
        </p:txBody>
      </p:sp>
    </p:spTree>
    <p:extLst>
      <p:ext uri="{BB962C8B-B14F-4D97-AF65-F5344CB8AC3E}">
        <p14:creationId xmlns:p14="http://schemas.microsoft.com/office/powerpoint/2010/main" val="118380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0829-9971-E84A-97A3-83CC57CE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1" y="123569"/>
            <a:ext cx="12048478" cy="10727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 framework of empirical prediction of litter decomposition?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D9AE4-BD18-A748-9DC0-F8C3656B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" y="1909206"/>
            <a:ext cx="5943600" cy="3496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221E5C-8494-3249-AC01-F84BE2B26A64}"/>
              </a:ext>
            </a:extLst>
          </p:cNvPr>
          <p:cNvSpPr txBox="1"/>
          <p:nvPr/>
        </p:nvSpPr>
        <p:spPr>
          <a:xfrm>
            <a:off x="152400" y="5571172"/>
            <a:ext cx="431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 Wang</a:t>
            </a:r>
            <a:r>
              <a:rPr lang="en-US" dirty="0"/>
              <a:t>(ORNL) &amp; Steven Allison(UC Irvine)</a:t>
            </a:r>
          </a:p>
          <a:p>
            <a:r>
              <a:rPr lang="en-US" dirty="0">
                <a:hlinkClick r:id="rId3"/>
              </a:rPr>
              <a:t>wangb@ornl.gov</a:t>
            </a:r>
            <a:endParaRPr lang="en-US" dirty="0"/>
          </a:p>
          <a:p>
            <a:r>
              <a:rPr lang="en-US" dirty="0" err="1"/>
              <a:t>Twitter@bioatmo_sphere</a:t>
            </a:r>
            <a:endParaRPr lang="en-US" dirty="0"/>
          </a:p>
          <a:p>
            <a:r>
              <a:rPr lang="en-US" dirty="0" err="1"/>
              <a:t>GitHub@bioatmosphere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BC66C-8FF8-FA41-8012-B6AA3ADC53EF}"/>
              </a:ext>
            </a:extLst>
          </p:cNvPr>
          <p:cNvSpPr txBox="1"/>
          <p:nvPr/>
        </p:nvSpPr>
        <p:spPr>
          <a:xfrm>
            <a:off x="6022181" y="1369902"/>
            <a:ext cx="60980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Legacy of microbial composition matters!</a:t>
            </a:r>
          </a:p>
          <a:p>
            <a:endParaRPr lang="en-US" sz="2800" dirty="0"/>
          </a:p>
          <a:p>
            <a:r>
              <a:rPr lang="en-US" sz="2800" dirty="0"/>
              <a:t>A 3-way tradeoff may uniformly explain how microbial composition affects litter decomposition.</a:t>
            </a:r>
          </a:p>
          <a:p>
            <a:endParaRPr lang="en-US" sz="2800" dirty="0"/>
          </a:p>
          <a:p>
            <a:r>
              <a:rPr lang="en-US" sz="2800" dirty="0"/>
              <a:t>It offers a potential framework for empirically predicting litter decomposition at scales but entails empirical verification (-omics + ML). </a:t>
            </a:r>
          </a:p>
        </p:txBody>
      </p:sp>
    </p:spTree>
    <p:extLst>
      <p:ext uri="{BB962C8B-B14F-4D97-AF65-F5344CB8AC3E}">
        <p14:creationId xmlns:p14="http://schemas.microsoft.com/office/powerpoint/2010/main" val="231969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206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 do not yet know why composition matters in litter decomposition</vt:lpstr>
      <vt:lpstr>Communities across the gradient consistently lie in a YAS space </vt:lpstr>
      <vt:lpstr>A framework of empirical prediction of litter decomposition?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 of microbial composition matters in simulating climate-driven litter decomposition</dc:title>
  <dc:creator>Wang, Bin</dc:creator>
  <cp:lastModifiedBy>Wang, Bin</cp:lastModifiedBy>
  <cp:revision>15</cp:revision>
  <dcterms:created xsi:type="dcterms:W3CDTF">2021-12-04T15:51:15Z</dcterms:created>
  <dcterms:modified xsi:type="dcterms:W3CDTF">2021-12-16T02:18:50Z</dcterms:modified>
</cp:coreProperties>
</file>