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sldIdLst>
    <p:sldId id="585" r:id="rId2"/>
    <p:sldId id="586" r:id="rId3"/>
    <p:sldId id="587" r:id="rId4"/>
    <p:sldId id="588" r:id="rId5"/>
    <p:sldId id="589" r:id="rId6"/>
    <p:sldId id="590" r:id="rId7"/>
    <p:sldId id="591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B50"/>
    <a:srgbClr val="004A64"/>
    <a:srgbClr val="005A7A"/>
    <a:srgbClr val="0078A2"/>
    <a:srgbClr val="5DD5FF"/>
    <a:srgbClr val="85DFFF"/>
    <a:srgbClr val="3FCDFF"/>
    <a:srgbClr val="11C1FF"/>
    <a:srgbClr val="00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7" autoAdjust="0"/>
    <p:restoredTop sz="90918" autoAdjust="0"/>
  </p:normalViewPr>
  <p:slideViewPr>
    <p:cSldViewPr>
      <p:cViewPr>
        <p:scale>
          <a:sx n="120" d="100"/>
          <a:sy n="120" d="100"/>
        </p:scale>
        <p:origin x="-116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0"/>
    </p:cViewPr>
  </p:sorterViewPr>
  <p:notesViewPr>
    <p:cSldViewPr>
      <p:cViewPr varScale="1">
        <p:scale>
          <a:sx n="70" d="100"/>
          <a:sy n="70" d="100"/>
        </p:scale>
        <p:origin x="-325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865A49-EB5E-4903-ACE8-213423977F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73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6764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124200"/>
            <a:ext cx="6400800" cy="2667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0C1149B-02C2-486B-B75A-700EE76F68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371600"/>
            <a:ext cx="86106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0DF7C-E865-4281-945D-9857A56130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-25400"/>
            <a:ext cx="2181225" cy="64262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-25400"/>
            <a:ext cx="6391275" cy="6426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8CD48-F7F9-4128-AFA7-3B5B14F36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fld id="{C71C242F-20BE-4F6C-ABA6-9DCC8641EF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8DF25-4D78-4EE5-B83E-1582EE0F26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2291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2291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78028-53A3-436D-A27A-F8121CE5CB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866A2-4A13-452A-BF39-D3C45AC49E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A0C0E-8BF0-4721-8DD7-E8BD3CE0A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AFAAF-5E43-4A48-94B3-8EA7C99441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9619D-5089-4F3D-97DE-E3F82B8AA1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CD016-BBD3-4D5D-B93B-73EA93A3DC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107311-B00B-4602-9329-240EBA90A1D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4" descr="C:\Documents and Settings\eblis\My Documents\My Dropbox\working\website_09-27-09\logo_big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186" y="24276"/>
            <a:ext cx="745814" cy="782430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uttenhower.sph.harvard.ed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uttenhower.sph.harvard.edu/biobakery" TargetMode="External"/><Relationship Id="rId2" Type="http://schemas.openxmlformats.org/officeDocument/2006/relationships/hyperlink" Target="https://bitbucket.org/timothyltickle/biobakery/wiki/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Welcome to </a:t>
            </a:r>
            <a:r>
              <a:rPr lang="en-US" sz="3600" b="1" kern="0" dirty="0" err="1" smtClean="0">
                <a:latin typeface="Calibri" pitchFamily="34" charset="0"/>
              </a:rPr>
              <a:t>bioBakery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is a virtual machine (VM) environment designed to help you execute </a:t>
            </a:r>
            <a:r>
              <a:rPr lang="en-US" sz="2800" kern="0" dirty="0" err="1" smtClean="0">
                <a:latin typeface="Calibri" pitchFamily="34" charset="0"/>
              </a:rPr>
              <a:t>metagenomics</a:t>
            </a:r>
            <a:r>
              <a:rPr lang="en-US" sz="2800" kern="0" dirty="0" smtClean="0">
                <a:latin typeface="Calibri" pitchFamily="34" charset="0"/>
              </a:rPr>
              <a:t> analyses.</a:t>
            </a: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and the tools therein were developed by the </a:t>
            </a:r>
            <a:r>
              <a:rPr lang="en-US" sz="2800" kern="0" dirty="0" err="1" smtClean="0">
                <a:latin typeface="Calibri" pitchFamily="34" charset="0"/>
              </a:rPr>
              <a:t>Huttenhower</a:t>
            </a:r>
            <a:r>
              <a:rPr lang="en-US" sz="2800" kern="0" dirty="0" smtClean="0">
                <a:latin typeface="Calibri" pitchFamily="34" charset="0"/>
              </a:rPr>
              <a:t> lab at the Harvard School of </a:t>
            </a:r>
            <a:r>
              <a:rPr lang="en-US" sz="2800" kern="0" dirty="0">
                <a:latin typeface="Calibri" pitchFamily="34" charset="0"/>
              </a:rPr>
              <a:t>Public </a:t>
            </a:r>
            <a:r>
              <a:rPr lang="en-US" sz="2800" kern="0" dirty="0" smtClean="0">
                <a:latin typeface="Calibri" pitchFamily="34" charset="0"/>
              </a:rPr>
              <a:t>Health:</a:t>
            </a:r>
            <a:r>
              <a:rPr lang="en-US" sz="2800" kern="0" dirty="0">
                <a:latin typeface="Calibri" pitchFamily="34" charset="0"/>
              </a:rPr>
              <a:t/>
            </a:r>
            <a:br>
              <a:rPr lang="en-US" sz="2800" kern="0" dirty="0">
                <a:latin typeface="Calibri" pitchFamily="34" charset="0"/>
              </a:rPr>
            </a:br>
            <a:r>
              <a:rPr lang="en-US" sz="2800" kern="0" dirty="0">
                <a:latin typeface="Calibri" pitchFamily="34" charset="0"/>
                <a:hlinkClick r:id="rId2"/>
              </a:rPr>
              <a:t>http://huttenhower.sph.harvard.edu</a:t>
            </a:r>
            <a:r>
              <a:rPr lang="en-US" sz="2800" kern="0" dirty="0" smtClean="0">
                <a:latin typeface="Calibri" pitchFamily="34" charset="0"/>
                <a:hlinkClick r:id="rId2"/>
              </a:rPr>
              <a:t>/</a:t>
            </a:r>
            <a:endParaRPr lang="en-US" sz="2800" kern="0" dirty="0" smtClean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is based on Ubuntu Linux 12.10.</a:t>
            </a:r>
            <a:endParaRPr lang="en-US" sz="2800" kern="0" dirty="0">
              <a:latin typeface="Calibri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800" kern="0" dirty="0" smtClean="0">
              <a:latin typeface="Calibri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8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2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Using </a:t>
            </a:r>
            <a:r>
              <a:rPr lang="en-US" sz="3600" b="1" kern="0" dirty="0" err="1" smtClean="0">
                <a:latin typeface="Calibri" pitchFamily="34" charset="0"/>
              </a:rPr>
              <a:t>bioBakery</a:t>
            </a:r>
            <a:r>
              <a:rPr lang="en-US" sz="3600" b="1" kern="0" dirty="0" smtClean="0">
                <a:latin typeface="Calibri" pitchFamily="34" charset="0"/>
              </a:rPr>
              <a:t> tools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This tutorial is designed to familiarize you with the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</a:t>
            </a:r>
            <a:r>
              <a:rPr lang="en-US" sz="2800" i="1" kern="0" dirty="0" smtClean="0">
                <a:latin typeface="Calibri" pitchFamily="34" charset="0"/>
              </a:rPr>
              <a:t>environment</a:t>
            </a:r>
            <a:r>
              <a:rPr lang="en-US" sz="2800" kern="0" dirty="0" smtClean="0">
                <a:latin typeface="Calibri" pitchFamily="34" charset="0"/>
              </a:rPr>
              <a:t>.</a:t>
            </a: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For an overview of the types of software and analyses available in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, please visit:</a:t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400" kern="0" dirty="0" smtClean="0">
                <a:latin typeface="Calibri" pitchFamily="34" charset="0"/>
                <a:hlinkClick r:id="rId2"/>
              </a:rPr>
              <a:t>https</a:t>
            </a:r>
            <a:r>
              <a:rPr lang="en-US" sz="2400" kern="0" dirty="0">
                <a:latin typeface="Calibri" pitchFamily="34" charset="0"/>
                <a:hlinkClick r:id="rId2"/>
              </a:rPr>
              <a:t>://</a:t>
            </a:r>
            <a:r>
              <a:rPr lang="en-US" sz="2400" kern="0" dirty="0" smtClean="0">
                <a:latin typeface="Calibri" pitchFamily="34" charset="0"/>
                <a:hlinkClick r:id="rId2"/>
              </a:rPr>
              <a:t>bitbucket.org/timothyltickle/biobakery/wiki/Home</a:t>
            </a:r>
            <a:endParaRPr lang="en-US" sz="2400" kern="0" dirty="0" smtClean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For help with a specific tool, please visit its individual web site; links to individual tool pages are available here:</a:t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400" kern="0" dirty="0" smtClean="0">
                <a:latin typeface="Calibri" pitchFamily="34" charset="0"/>
                <a:hlinkClick r:id="rId3"/>
              </a:rPr>
              <a:t>http</a:t>
            </a:r>
            <a:r>
              <a:rPr lang="en-US" sz="2400" kern="0" dirty="0">
                <a:latin typeface="Calibri" pitchFamily="34" charset="0"/>
                <a:hlinkClick r:id="rId3"/>
              </a:rPr>
              <a:t>://</a:t>
            </a:r>
            <a:r>
              <a:rPr lang="en-US" sz="2400" kern="0" dirty="0" smtClean="0">
                <a:latin typeface="Calibri" pitchFamily="34" charset="0"/>
                <a:hlinkClick r:id="rId3"/>
              </a:rPr>
              <a:t>huttenhower.sph.harvard.edu/biobakery</a:t>
            </a:r>
            <a:endParaRPr lang="en-US" sz="2400" kern="0" dirty="0" smtClean="0">
              <a:latin typeface="Calibri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endParaRPr lang="en-US" sz="24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5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Differences between </a:t>
            </a:r>
            <a:r>
              <a:rPr lang="en-US" sz="3600" b="1" kern="0" dirty="0" err="1" smtClean="0">
                <a:latin typeface="Calibri" pitchFamily="34" charset="0"/>
              </a:rPr>
              <a:t>bioBakery</a:t>
            </a:r>
            <a:r>
              <a:rPr lang="en-US" sz="3600" b="1" kern="0" dirty="0" smtClean="0">
                <a:latin typeface="Calibri" pitchFamily="34" charset="0"/>
              </a:rPr>
              <a:t> and </a:t>
            </a:r>
            <a:r>
              <a:rPr lang="en-US" sz="3600" b="1" kern="0" dirty="0" err="1" smtClean="0">
                <a:latin typeface="Calibri" pitchFamily="34" charset="0"/>
              </a:rPr>
              <a:t>linux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We have customized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to be a bit more forgiving than the typical </a:t>
            </a:r>
            <a:r>
              <a:rPr lang="en-US" sz="2800" kern="0" dirty="0" err="1" smtClean="0">
                <a:latin typeface="Calibri" pitchFamily="34" charset="0"/>
              </a:rPr>
              <a:t>linux</a:t>
            </a:r>
            <a:r>
              <a:rPr lang="en-US" sz="2800" kern="0" dirty="0" smtClean="0">
                <a:latin typeface="Calibri" pitchFamily="34" charset="0"/>
              </a:rPr>
              <a:t> environment.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800" kern="0" dirty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In </a:t>
            </a:r>
            <a:r>
              <a:rPr lang="en-US" sz="2800" kern="0" dirty="0" err="1" smtClean="0">
                <a:latin typeface="Calibri" pitchFamily="34" charset="0"/>
              </a:rPr>
              <a:t>linux</a:t>
            </a:r>
            <a:r>
              <a:rPr lang="en-US" sz="2800" kern="0" dirty="0" smtClean="0">
                <a:latin typeface="Calibri" pitchFamily="34" charset="0"/>
              </a:rPr>
              <a:t>, typing “</a:t>
            </a:r>
            <a:r>
              <a:rPr lang="en-US" sz="2800" kern="0" dirty="0" err="1" smtClean="0">
                <a:latin typeface="Calibri" pitchFamily="34" charset="0"/>
              </a:rPr>
              <a:t>rm</a:t>
            </a:r>
            <a:r>
              <a:rPr lang="en-US" sz="2800" kern="0" dirty="0" smtClean="0">
                <a:latin typeface="Calibri" pitchFamily="34" charset="0"/>
              </a:rPr>
              <a:t> </a:t>
            </a:r>
            <a:r>
              <a:rPr lang="en-US" sz="2800" i="1" kern="0" dirty="0" smtClean="0">
                <a:latin typeface="Calibri" pitchFamily="34" charset="0"/>
              </a:rPr>
              <a:t>file</a:t>
            </a:r>
            <a:r>
              <a:rPr lang="en-US" sz="2800" kern="0" dirty="0" smtClean="0">
                <a:latin typeface="Calibri" pitchFamily="34" charset="0"/>
              </a:rPr>
              <a:t>” in the command prompt will permanently delete the file; in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, this command moves the file to the trash.</a:t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800" kern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(Use “</a:t>
            </a:r>
            <a:r>
              <a:rPr lang="en-US" sz="2800" kern="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hardrm</a:t>
            </a:r>
            <a:r>
              <a:rPr lang="en-US" sz="2800" kern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 </a:t>
            </a:r>
            <a:r>
              <a:rPr lang="en-US" sz="2800" i="1" kern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file</a:t>
            </a:r>
            <a:r>
              <a:rPr lang="en-US" sz="2800" kern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” to </a:t>
            </a:r>
            <a:r>
              <a:rPr lang="en-US" sz="2800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delete </a:t>
            </a:r>
            <a:r>
              <a:rPr lang="en-US" sz="2800" kern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permanently.)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800" kern="0" dirty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will also prompt you before overwriting a file. </a:t>
            </a:r>
            <a:r>
              <a:rPr lang="en-US" sz="2800" kern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(E.g. if you attempt to copy a file to a location with an identically named file.)</a:t>
            </a:r>
            <a:endParaRPr lang="en-US" sz="2800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5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Sharing files with </a:t>
            </a:r>
            <a:r>
              <a:rPr lang="en-US" sz="3600" b="1" kern="0" dirty="0" err="1" smtClean="0">
                <a:latin typeface="Calibri" pitchFamily="34" charset="0"/>
              </a:rPr>
              <a:t>bioBakery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The </a:t>
            </a:r>
            <a:r>
              <a:rPr lang="en-US" sz="2800" kern="0" dirty="0" err="1" smtClean="0">
                <a:latin typeface="Calibri" pitchFamily="34" charset="0"/>
              </a:rPr>
              <a:t>VirtualBox</a:t>
            </a:r>
            <a:r>
              <a:rPr lang="en-US" sz="2800" kern="0" dirty="0" smtClean="0">
                <a:latin typeface="Calibri" pitchFamily="34" charset="0"/>
              </a:rPr>
              <a:t> app runs </a:t>
            </a:r>
            <a:r>
              <a:rPr lang="en-US" sz="2800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as a “guest” operating system (OS) within your computer’s primary OS, which we call the “host” OS.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800" kern="0" dirty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By default, the guest OS cannot see files on the host OS. However, it is possible to configure folders to be shared between the guest and host.</a:t>
            </a:r>
            <a:endParaRPr lang="en-US" sz="28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3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Sharing files with </a:t>
            </a:r>
            <a:r>
              <a:rPr lang="en-US" sz="3600" b="1" kern="0" dirty="0" err="1" smtClean="0">
                <a:latin typeface="Calibri" pitchFamily="34" charset="0"/>
              </a:rPr>
              <a:t>bioBakery</a:t>
            </a:r>
            <a:endParaRPr lang="en-US" sz="3600" kern="0" dirty="0">
              <a:latin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19400" y="1447800"/>
            <a:ext cx="6019800" cy="4348115"/>
            <a:chOff x="2667000" y="1524000"/>
            <a:chExt cx="6019800" cy="4348115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68" t="10317" r="14484" b="10000"/>
            <a:stretch/>
          </p:blipFill>
          <p:spPr bwMode="auto">
            <a:xfrm>
              <a:off x="2667000" y="1524000"/>
              <a:ext cx="6019800" cy="4348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2918085" y="1616440"/>
              <a:ext cx="395990" cy="381000"/>
            </a:xfrm>
            <a:prstGeom prst="rect">
              <a:avLst/>
            </a:prstGeom>
            <a:noFill/>
            <a:ln w="381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478904" y="4572000"/>
              <a:ext cx="921895" cy="304800"/>
            </a:xfrm>
            <a:prstGeom prst="rect">
              <a:avLst/>
            </a:prstGeom>
            <a:noFill/>
            <a:ln w="381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320791" y="4001125"/>
              <a:ext cx="304800" cy="304800"/>
            </a:xfrm>
            <a:prstGeom prst="rect">
              <a:avLst/>
            </a:prstGeom>
            <a:noFill/>
            <a:ln w="381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3319072" y="2069892"/>
              <a:ext cx="2049904" cy="2590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6477000" y="4191000"/>
              <a:ext cx="1752600" cy="533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66700" y="1295400"/>
            <a:ext cx="2324100" cy="47244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kern="0" dirty="0" smtClean="0">
                <a:latin typeface="Calibri" pitchFamily="34" charset="0"/>
              </a:rPr>
              <a:t>In the </a:t>
            </a:r>
            <a:r>
              <a:rPr lang="en-US" sz="2400" kern="0" dirty="0" err="1" smtClean="0">
                <a:latin typeface="Calibri" pitchFamily="34" charset="0"/>
              </a:rPr>
              <a:t>VirtualBox</a:t>
            </a:r>
            <a:r>
              <a:rPr lang="en-US" sz="2400" kern="0" dirty="0" smtClean="0">
                <a:latin typeface="Calibri" pitchFamily="34" charset="0"/>
              </a:rPr>
              <a:t> app running on the host OS…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400" kern="0" dirty="0" smtClean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kern="0" dirty="0" smtClean="0">
                <a:latin typeface="Calibri" pitchFamily="34" charset="0"/>
              </a:rPr>
              <a:t>Select settings…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400" kern="0" dirty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kern="0" dirty="0" smtClean="0">
                <a:latin typeface="Calibri" pitchFamily="34" charset="0"/>
              </a:rPr>
              <a:t>Then shared folders… 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400" kern="0" dirty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kern="0" dirty="0" smtClean="0">
                <a:latin typeface="Calibri" pitchFamily="34" charset="0"/>
              </a:rPr>
              <a:t>Then click the tiny plus icon.</a:t>
            </a:r>
            <a:endParaRPr lang="en-US" sz="24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1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Sharing files with </a:t>
            </a:r>
            <a:r>
              <a:rPr lang="en-US" sz="3600" b="1" kern="0" dirty="0" err="1" smtClean="0">
                <a:latin typeface="Calibri" pitchFamily="34" charset="0"/>
              </a:rPr>
              <a:t>bioBakery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Select a folder on the host OS from the dropdown menu. Tick the “auto-mount” and “make permanent” boxes.</a:t>
            </a: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The next time you restart </a:t>
            </a:r>
            <a:r>
              <a:rPr lang="en-US" sz="2800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, this folder will be available under </a:t>
            </a:r>
            <a:r>
              <a:rPr lang="en-US" sz="2800" b="1" kern="0" dirty="0" smtClean="0">
                <a:latin typeface="Calibri" pitchFamily="34" charset="0"/>
              </a:rPr>
              <a:t>Computer/Media</a:t>
            </a:r>
            <a:r>
              <a:rPr lang="en-US" sz="2800" kern="0" dirty="0" smtClean="0">
                <a:latin typeface="Calibri" pitchFamily="34" charset="0"/>
              </a:rPr>
              <a:t>.</a:t>
            </a:r>
            <a:endParaRPr lang="en-US" sz="2800" kern="0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515" y="3810000"/>
            <a:ext cx="312297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6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Sharing files with </a:t>
            </a:r>
            <a:r>
              <a:rPr lang="en-US" sz="3600" b="1" kern="0" dirty="0" err="1" smtClean="0">
                <a:latin typeface="Calibri" pitchFamily="34" charset="0"/>
              </a:rPr>
              <a:t>bioBakery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Sharing the clipboard between the host and guest is also helpful (this lets you copy on the host and paste on the guest, and vice versa).</a:t>
            </a:r>
            <a:endParaRPr lang="en-US" sz="2800" b="1" kern="0" dirty="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50" t="37600" r="22833" b="21467"/>
          <a:stretch/>
        </p:blipFill>
        <p:spPr bwMode="auto">
          <a:xfrm>
            <a:off x="4483637" y="3048000"/>
            <a:ext cx="4050763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4495800" y="3200400"/>
            <a:ext cx="914400" cy="30480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91147" y="3505200"/>
            <a:ext cx="609600" cy="34290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42004" y="3962400"/>
            <a:ext cx="1676399" cy="26670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6700" y="3200400"/>
            <a:ext cx="3848100" cy="2743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kern="0" dirty="0" smtClean="0">
                <a:latin typeface="Calibri" pitchFamily="34" charset="0"/>
              </a:rPr>
              <a:t>In the </a:t>
            </a:r>
            <a:r>
              <a:rPr lang="en-US" sz="2400" kern="0" dirty="0" err="1" smtClean="0">
                <a:latin typeface="Calibri" pitchFamily="34" charset="0"/>
              </a:rPr>
              <a:t>VirtualBox</a:t>
            </a:r>
            <a:r>
              <a:rPr lang="en-US" sz="2400" kern="0" dirty="0" smtClean="0">
                <a:latin typeface="Calibri" pitchFamily="34" charset="0"/>
              </a:rPr>
              <a:t> app… 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kern="0" dirty="0" smtClean="0">
                <a:latin typeface="Calibri" pitchFamily="34" charset="0"/>
              </a:rPr>
              <a:t>Under settings/General…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kern="0" dirty="0" smtClean="0">
                <a:latin typeface="Calibri" pitchFamily="34" charset="0"/>
              </a:rPr>
              <a:t>Select the Advanced tab… 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kern="0" dirty="0" smtClean="0">
                <a:latin typeface="Calibri" pitchFamily="34" charset="0"/>
              </a:rPr>
              <a:t>Set “Shared Clipboard” to “Bidirectional”</a:t>
            </a:r>
            <a:endParaRPr lang="en-US" sz="24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3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rgbClr val="864310"/>
      </a:dk1>
      <a:lt1>
        <a:srgbClr val="FFFFFF"/>
      </a:lt1>
      <a:dk2>
        <a:srgbClr val="000000"/>
      </a:dk2>
      <a:lt2>
        <a:srgbClr val="F8DCDC"/>
      </a:lt2>
      <a:accent1>
        <a:srgbClr val="C82020"/>
      </a:accent1>
      <a:accent2>
        <a:srgbClr val="46A04A"/>
      </a:accent2>
      <a:accent3>
        <a:srgbClr val="AAAAAA"/>
      </a:accent3>
      <a:accent4>
        <a:srgbClr val="DADADA"/>
      </a:accent4>
      <a:accent5>
        <a:srgbClr val="EF9F9F"/>
      </a:accent5>
      <a:accent6>
        <a:srgbClr val="3F753F"/>
      </a:accent6>
      <a:hlink>
        <a:srgbClr val="66CCFF"/>
      </a:hlink>
      <a:folHlink>
        <a:srgbClr val="F0E50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34344</TotalTime>
  <Words>320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Matthew Hibbs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Hibbs</dc:creator>
  <cp:lastModifiedBy>Franzosa</cp:lastModifiedBy>
  <cp:revision>2694</cp:revision>
  <dcterms:created xsi:type="dcterms:W3CDTF">2006-04-21T21:58:28Z</dcterms:created>
  <dcterms:modified xsi:type="dcterms:W3CDTF">2013-12-11T16:59:05Z</dcterms:modified>
</cp:coreProperties>
</file>