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sldIdLst>
    <p:sldId id="585" r:id="rId2"/>
    <p:sldId id="586" r:id="rId3"/>
    <p:sldId id="587" r:id="rId4"/>
    <p:sldId id="592" r:id="rId5"/>
    <p:sldId id="596" r:id="rId6"/>
    <p:sldId id="588" r:id="rId7"/>
    <p:sldId id="593" r:id="rId8"/>
    <p:sldId id="597" r:id="rId9"/>
    <p:sldId id="594" r:id="rId10"/>
    <p:sldId id="59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B50"/>
    <a:srgbClr val="004A64"/>
    <a:srgbClr val="005A7A"/>
    <a:srgbClr val="0078A2"/>
    <a:srgbClr val="5DD5FF"/>
    <a:srgbClr val="85DFFF"/>
    <a:srgbClr val="3FCDFF"/>
    <a:srgbClr val="11C1FF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7" autoAdjust="0"/>
    <p:restoredTop sz="90918" autoAdjust="0"/>
  </p:normalViewPr>
  <p:slideViewPr>
    <p:cSldViewPr>
      <p:cViewPr>
        <p:scale>
          <a:sx n="120" d="100"/>
          <a:sy n="120" d="100"/>
        </p:scale>
        <p:origin x="-116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0"/>
    </p:cViewPr>
  </p:sorterViewPr>
  <p:notesViewPr>
    <p:cSldViewPr>
      <p:cViewPr varScale="1">
        <p:scale>
          <a:sx n="70" d="100"/>
          <a:sy n="70" d="100"/>
        </p:scale>
        <p:origin x="-325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65A49-EB5E-4903-ACE8-213423977F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6764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124200"/>
            <a:ext cx="6400800" cy="2667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0C1149B-02C2-486B-B75A-700EE76F68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371600"/>
            <a:ext cx="8610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0DF7C-E865-4281-945D-9857A5613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-25400"/>
            <a:ext cx="2181225" cy="64262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-25400"/>
            <a:ext cx="6391275" cy="6426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8CD48-F7F9-4128-AFA7-3B5B14F36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fld id="{C71C242F-20BE-4F6C-ABA6-9DCC8641EF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8DF25-4D78-4EE5-B83E-1582EE0F2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2291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2291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78028-53A3-436D-A27A-F8121CE5CB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866A2-4A13-452A-BF39-D3C45AC49E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A0C0E-8BF0-4721-8DD7-E8BD3CE0A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FAAF-5E43-4A48-94B3-8EA7C99441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9619D-5089-4F3D-97DE-E3F82B8AA1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CD016-BBD3-4D5D-B93B-73EA93A3DC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107311-B00B-4602-9329-240EBA90A1D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C:\Documents and Settings\eblis\My Documents\My Dropbox\working\website_09-27-09\logo_big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186" y="24276"/>
            <a:ext cx="745814" cy="78243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uttenhower.sph.harvard.edu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iobakery-users@googlegroups.com" TargetMode="External"/><Relationship Id="rId2" Type="http://schemas.openxmlformats.org/officeDocument/2006/relationships/hyperlink" Target="https://bitbucket.org/biobakery/biobakery/wiki/biobakery_wik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uttenhower.sph.harvard.edu/research" TargetMode="External"/><Relationship Id="rId2" Type="http://schemas.openxmlformats.org/officeDocument/2006/relationships/hyperlink" Target="https://bitbucket.org/biobakery/biobake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biobakery/biobakery/wiki/biobakery_basic#rst-header-sharing-fold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biobakery/biobakery/wiki/biobakery_advanced#rst-header-installing-external-tools-on-biobak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Welcome to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is a virtual machine (VM) environment designed to help you execute </a:t>
            </a:r>
            <a:r>
              <a:rPr lang="en-US" sz="2800" kern="0" dirty="0" err="1" smtClean="0">
                <a:latin typeface="Calibri" pitchFamily="34" charset="0"/>
              </a:rPr>
              <a:t>metagenomics</a:t>
            </a:r>
            <a:r>
              <a:rPr lang="en-US" sz="2800" kern="0" dirty="0" smtClean="0">
                <a:latin typeface="Calibri" pitchFamily="34" charset="0"/>
              </a:rPr>
              <a:t> </a:t>
            </a:r>
            <a:r>
              <a:rPr lang="en-US" sz="2800" kern="0" dirty="0" smtClean="0">
                <a:latin typeface="Calibri" pitchFamily="34" charset="0"/>
              </a:rPr>
              <a:t>analyses.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and the tools therein were developed by the </a:t>
            </a:r>
            <a:r>
              <a:rPr lang="en-US" sz="2800" kern="0" dirty="0" err="1" smtClean="0">
                <a:latin typeface="Calibri" pitchFamily="34" charset="0"/>
              </a:rPr>
              <a:t>Huttenhower</a:t>
            </a:r>
            <a:r>
              <a:rPr lang="en-US" sz="2800" kern="0" dirty="0" smtClean="0">
                <a:latin typeface="Calibri" pitchFamily="34" charset="0"/>
              </a:rPr>
              <a:t> lab at the Harvard School of Public Health: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400" kern="0" cap="small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http://huttenhower.sph.harvard.edu/</a:t>
            </a:r>
            <a:endParaRPr lang="en-US" sz="2400" kern="0" cap="sm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is based </a:t>
            </a:r>
            <a:r>
              <a:rPr lang="en-US" sz="2800" kern="0" dirty="0">
                <a:latin typeface="Calibri" pitchFamily="34" charset="0"/>
              </a:rPr>
              <a:t>on </a:t>
            </a:r>
            <a:r>
              <a:rPr lang="en-US" sz="2800" kern="0" dirty="0" smtClean="0">
                <a:latin typeface="Calibri" pitchFamily="34" charset="0"/>
              </a:rPr>
              <a:t>Ubuntu </a:t>
            </a:r>
            <a:r>
              <a:rPr lang="en-US" sz="2800" kern="0" dirty="0" err="1" smtClean="0">
                <a:latin typeface="Calibri" pitchFamily="34" charset="0"/>
              </a:rPr>
              <a:t>linux</a:t>
            </a:r>
            <a:r>
              <a:rPr lang="en-US" sz="2800" kern="0" dirty="0" smtClean="0">
                <a:latin typeface="Calibri" pitchFamily="34" charset="0"/>
              </a:rPr>
              <a:t> version 12.10.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 smtClean="0">
              <a:latin typeface="Calibri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For more help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Check out the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wiki for more </a:t>
            </a:r>
            <a:r>
              <a:rPr lang="en-US" sz="2800" kern="0" dirty="0" smtClean="0">
                <a:latin typeface="Calibri" pitchFamily="34" charset="0"/>
              </a:rPr>
              <a:t>information: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200" kern="0" cap="small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US" sz="2200" kern="0" cap="small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://</a:t>
            </a:r>
            <a:r>
              <a:rPr lang="en-US" sz="2200" kern="0" cap="small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bitbucket.org/biobakery/biobakery/wiki/biobakery_wiki</a:t>
            </a:r>
            <a:endParaRPr lang="en-US" sz="2200" kern="0" cap="sm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800" kern="0" dirty="0" smtClean="0">
                <a:latin typeface="Calibri" pitchFamily="34" charset="0"/>
              </a:rPr>
              <a:t>You </a:t>
            </a:r>
            <a:r>
              <a:rPr lang="en-US" sz="2800" kern="0" dirty="0">
                <a:latin typeface="Calibri" pitchFamily="34" charset="0"/>
              </a:rPr>
              <a:t>can also join and email the </a:t>
            </a:r>
            <a:r>
              <a:rPr lang="en-US" sz="2800" b="1" kern="0" dirty="0" err="1">
                <a:latin typeface="Calibri" pitchFamily="34" charset="0"/>
              </a:rPr>
              <a:t>bioBakery</a:t>
            </a:r>
            <a:r>
              <a:rPr lang="en-US" sz="2800" kern="0" dirty="0">
                <a:latin typeface="Calibri" pitchFamily="34" charset="0"/>
              </a:rPr>
              <a:t> user </a:t>
            </a:r>
            <a:r>
              <a:rPr lang="en-US" sz="2800" kern="0" dirty="0" smtClean="0">
                <a:latin typeface="Calibri" pitchFamily="34" charset="0"/>
              </a:rPr>
              <a:t>group: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200" kern="0" cap="small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biobakery-users@googlegroups.com</a:t>
            </a:r>
            <a:endParaRPr lang="en-US" sz="2200" kern="0" cap="sm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Using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r>
              <a:rPr lang="en-US" sz="3600" b="1" kern="0" dirty="0" smtClean="0">
                <a:latin typeface="Calibri" pitchFamily="34" charset="0"/>
              </a:rPr>
              <a:t> tools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This document introduces some important details of the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environment.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For an overview of the types of software and analyses available in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, please visit: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400" kern="0" cap="small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https://bitbucket.org/biobakery/biobakery</a:t>
            </a:r>
            <a:endParaRPr lang="en-US" sz="2400" kern="0" cap="sm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For help with a specific tool, please visit its individual web site; links to individual tool pages are available here: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400" kern="0" cap="small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en-US" sz="2400" kern="0" cap="small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huttenhower.sph.harvard.edu/research</a:t>
            </a:r>
            <a:endParaRPr lang="en-US" sz="2400" kern="0" cap="sm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endParaRPr lang="en-US" sz="2400" kern="0" cap="sm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endParaRPr lang="en-US" sz="24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Differences from standard </a:t>
            </a:r>
            <a:r>
              <a:rPr lang="en-US" sz="3600" b="1" kern="0" dirty="0" err="1" smtClean="0">
                <a:latin typeface="Calibri" pitchFamily="34" charset="0"/>
              </a:rPr>
              <a:t>linux</a:t>
            </a:r>
            <a:r>
              <a:rPr lang="en-US" sz="3600" b="1" kern="0" dirty="0" smtClean="0">
                <a:latin typeface="Calibri" pitchFamily="34" charset="0"/>
              </a:rPr>
              <a:t> (1)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We have customized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to be a bit more forgiving than the typical </a:t>
            </a:r>
            <a:r>
              <a:rPr lang="en-US" sz="2800" kern="0" dirty="0" err="1" smtClean="0">
                <a:latin typeface="Calibri" pitchFamily="34" charset="0"/>
              </a:rPr>
              <a:t>linux</a:t>
            </a:r>
            <a:r>
              <a:rPr lang="en-US" sz="2800" kern="0" dirty="0" smtClean="0">
                <a:latin typeface="Calibri" pitchFamily="34" charset="0"/>
              </a:rPr>
              <a:t> environment.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In </a:t>
            </a:r>
            <a:r>
              <a:rPr lang="en-US" sz="2800" kern="0" dirty="0" err="1" smtClean="0">
                <a:latin typeface="Calibri" pitchFamily="34" charset="0"/>
              </a:rPr>
              <a:t>linux</a:t>
            </a:r>
            <a:r>
              <a:rPr lang="en-US" sz="2800" kern="0" dirty="0" smtClean="0">
                <a:latin typeface="Calibri" pitchFamily="34" charset="0"/>
              </a:rPr>
              <a:t>, typing </a:t>
            </a:r>
            <a:r>
              <a:rPr lang="en-US" sz="2800" b="1" kern="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800" b="1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i="1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800" kern="0" dirty="0" smtClean="0">
                <a:latin typeface="Calibri" pitchFamily="34" charset="0"/>
              </a:rPr>
              <a:t> in the </a:t>
            </a:r>
            <a:r>
              <a:rPr lang="en-US" sz="2800" kern="0" dirty="0" smtClean="0">
                <a:latin typeface="Calibri" pitchFamily="34" charset="0"/>
              </a:rPr>
              <a:t>terminal will </a:t>
            </a:r>
            <a:r>
              <a:rPr lang="en-US" sz="2800" kern="0" dirty="0" smtClean="0">
                <a:latin typeface="Calibri" pitchFamily="34" charset="0"/>
              </a:rPr>
              <a:t>permanently delete the file; in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, this command moves the file to the trash</a:t>
            </a:r>
            <a:r>
              <a:rPr lang="en-US" sz="2800" kern="0" dirty="0" smtClean="0">
                <a:latin typeface="Calibri" pitchFamily="34" charset="0"/>
              </a:rPr>
              <a:t>. 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Use </a:t>
            </a:r>
            <a:r>
              <a:rPr lang="en-US" sz="2800" b="1" kern="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hardrm</a:t>
            </a:r>
            <a:r>
              <a:rPr lang="en-US" sz="2800" b="1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i="1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 to </a:t>
            </a:r>
            <a:r>
              <a:rPr lang="en-US" sz="2800" kern="0" dirty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delete 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permanently.)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</a:t>
            </a:r>
            <a:r>
              <a:rPr lang="en-US" sz="2800" kern="0" dirty="0" smtClean="0">
                <a:latin typeface="Calibri" pitchFamily="34" charset="0"/>
              </a:rPr>
              <a:t>will also prompt you before overwriting a file. 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(E.g. if you attempt to move or copy a file to a location with an identically named file.)</a:t>
            </a:r>
            <a:endParaRPr lang="en-US" sz="2800" kern="0" dirty="0">
              <a:solidFill>
                <a:schemeClr val="tx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Differences from standard </a:t>
            </a:r>
            <a:r>
              <a:rPr lang="en-US" sz="3600" b="1" kern="0" dirty="0" err="1" smtClean="0">
                <a:latin typeface="Calibri" pitchFamily="34" charset="0"/>
              </a:rPr>
              <a:t>linux</a:t>
            </a:r>
            <a:r>
              <a:rPr lang="en-US" sz="3600" b="1" kern="0" dirty="0" smtClean="0">
                <a:latin typeface="Calibri" pitchFamily="34" charset="0"/>
              </a:rPr>
              <a:t> (2)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You can open a file in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by typing </a:t>
            </a:r>
            <a:r>
              <a:rPr lang="en-US" sz="2800" b="1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2800" b="1" i="1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800" kern="0" dirty="0" smtClean="0">
                <a:latin typeface="Calibri" pitchFamily="34" charset="0"/>
              </a:rPr>
              <a:t> </a:t>
            </a:r>
            <a:r>
              <a:rPr lang="en-US" sz="2800" kern="0" dirty="0" smtClean="0">
                <a:latin typeface="Calibri" pitchFamily="34" charset="0"/>
              </a:rPr>
              <a:t>in the terminal; </a:t>
            </a:r>
            <a:r>
              <a:rPr lang="en-US" sz="2800" kern="0" dirty="0" smtClean="0">
                <a:latin typeface="Calibri" pitchFamily="34" charset="0"/>
              </a:rPr>
              <a:t>this will open the file in its associated default program.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Right </a:t>
            </a:r>
            <a:r>
              <a:rPr lang="en-US" sz="2800" kern="0" dirty="0" smtClean="0">
                <a:latin typeface="Calibri" pitchFamily="34" charset="0"/>
              </a:rPr>
              <a:t>clicking on the </a:t>
            </a:r>
            <a:r>
              <a:rPr lang="en-US" sz="2800" kern="0" dirty="0" smtClean="0">
                <a:latin typeface="Calibri" pitchFamily="34" charset="0"/>
              </a:rPr>
              <a:t>Desktop</a:t>
            </a:r>
            <a:r>
              <a:rPr lang="en-US" sz="2800" kern="0" dirty="0" smtClean="0">
                <a:latin typeface="Calibri" pitchFamily="34" charset="0"/>
              </a:rPr>
              <a:t>, a folder icon, or inside of a folder will give you the option to open a </a:t>
            </a:r>
            <a:r>
              <a:rPr lang="en-US" sz="2800" kern="0" dirty="0" smtClean="0">
                <a:latin typeface="Calibri" pitchFamily="34" charset="0"/>
              </a:rPr>
              <a:t>terminal at </a:t>
            </a:r>
            <a:r>
              <a:rPr lang="en-US" sz="2800" kern="0" dirty="0" smtClean="0">
                <a:latin typeface="Calibri" pitchFamily="34" charset="0"/>
              </a:rPr>
              <a:t>that </a:t>
            </a:r>
            <a:r>
              <a:rPr lang="en-US" sz="2800" kern="0" dirty="0" smtClean="0">
                <a:latin typeface="Calibri" pitchFamily="34" charset="0"/>
              </a:rPr>
              <a:t>location. 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(Select “open terminal here”)</a:t>
            </a:r>
            <a:endParaRPr lang="en-US" sz="2800" kern="0" dirty="0">
              <a:solidFill>
                <a:schemeClr val="tx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Sharing files with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r>
              <a:rPr lang="en-US" sz="3600" b="1" kern="0" dirty="0" smtClean="0">
                <a:latin typeface="Calibri" pitchFamily="34" charset="0"/>
              </a:rPr>
              <a:t> (1)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Using Vagrant and </a:t>
            </a:r>
            <a:r>
              <a:rPr lang="en-US" sz="2800" kern="0" dirty="0" err="1" smtClean="0">
                <a:latin typeface="Calibri" pitchFamily="34" charset="0"/>
              </a:rPr>
              <a:t>VirtualBox</a:t>
            </a:r>
            <a:r>
              <a:rPr lang="en-US" sz="2800" kern="0" dirty="0" smtClean="0">
                <a:latin typeface="Calibri" pitchFamily="34" charset="0"/>
              </a:rPr>
              <a:t>, your computer’s operating system (the “host OS”) runs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within </a:t>
            </a:r>
            <a:r>
              <a:rPr lang="en-US" sz="2800" kern="0" dirty="0" smtClean="0">
                <a:latin typeface="Calibri" pitchFamily="34" charset="0"/>
              </a:rPr>
              <a:t>a window as a separate operating system (the “guest OS”).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By </a:t>
            </a:r>
            <a:r>
              <a:rPr lang="en-US" sz="2800" kern="0" dirty="0" smtClean="0">
                <a:latin typeface="Calibri" pitchFamily="34" charset="0"/>
              </a:rPr>
              <a:t>default, the guest OS can only see files on the host OS if they are located within the </a:t>
            </a:r>
            <a:r>
              <a:rPr lang="en-US" sz="2800" kern="0" dirty="0" smtClean="0">
                <a:latin typeface="Calibri" pitchFamily="34" charset="0"/>
              </a:rPr>
              <a:t>host’s </a:t>
            </a:r>
            <a:r>
              <a:rPr lang="en-US" sz="2800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vagrant</a:t>
            </a:r>
            <a:r>
              <a:rPr lang="en-US" sz="2800" kern="0" dirty="0" smtClean="0">
                <a:latin typeface="Calibri" pitchFamily="34" charset="0"/>
              </a:rPr>
              <a:t> folder</a:t>
            </a:r>
            <a:r>
              <a:rPr lang="en-US" sz="2800" kern="0" dirty="0" smtClean="0">
                <a:latin typeface="Calibri" pitchFamily="34" charset="0"/>
              </a:rPr>
              <a:t>.</a:t>
            </a:r>
            <a:endParaRPr lang="en-US" sz="2800" kern="0" dirty="0" smtClean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The vagrant folder </a:t>
            </a: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appears in </a:t>
            </a:r>
            <a:r>
              <a:rPr lang="en-US" sz="2800" b="1" kern="0" dirty="0" err="1" smtClean="0">
                <a:latin typeface="Calibri" pitchFamily="34" charset="0"/>
                <a:cs typeface="Consolas" panose="020B0609020204030204" pitchFamily="49" charset="0"/>
              </a:rPr>
              <a:t>bioBakery</a:t>
            </a: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 as </a:t>
            </a:r>
            <a:r>
              <a:rPr lang="en-US" sz="2800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/vagrant</a:t>
            </a: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; a shortcut to this folder appears on the </a:t>
            </a:r>
            <a:r>
              <a:rPr lang="en-US" sz="2800" b="1" kern="0" dirty="0" err="1" smtClean="0">
                <a:latin typeface="Calibri" pitchFamily="34" charset="0"/>
                <a:cs typeface="Consolas" panose="020B0609020204030204" pitchFamily="49" charset="0"/>
              </a:rPr>
              <a:t>bioBakery</a:t>
            </a: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 Desktop.</a:t>
            </a:r>
          </a:p>
        </p:txBody>
      </p:sp>
    </p:spTree>
    <p:extLst>
      <p:ext uri="{BB962C8B-B14F-4D97-AF65-F5344CB8AC3E}">
        <p14:creationId xmlns:p14="http://schemas.microsoft.com/office/powerpoint/2010/main" val="15273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Sharing files with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r>
              <a:rPr lang="en-US" sz="3600" b="1" kern="0" dirty="0" smtClean="0">
                <a:latin typeface="Calibri" pitchFamily="34" charset="0"/>
              </a:rPr>
              <a:t> (2)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>
                <a:latin typeface="Calibri" pitchFamily="34" charset="0"/>
                <a:cs typeface="Consolas" panose="020B0609020204030204" pitchFamily="49" charset="0"/>
              </a:rPr>
              <a:t>We strongly recommend saving important files to the host OS so they are available outside of </a:t>
            </a:r>
            <a:r>
              <a:rPr lang="en-US" sz="2800" b="1" kern="0" dirty="0" err="1">
                <a:latin typeface="Calibri" pitchFamily="34" charset="0"/>
                <a:cs typeface="Consolas" panose="020B0609020204030204" pitchFamily="49" charset="0"/>
              </a:rPr>
              <a:t>bioBakery</a:t>
            </a:r>
            <a:r>
              <a:rPr lang="en-US" sz="2800" kern="0" dirty="0">
                <a:latin typeface="Calibri" pitchFamily="34" charset="0"/>
                <a:cs typeface="Consolas" panose="020B0609020204030204" pitchFamily="49" charset="0"/>
              </a:rPr>
              <a:t>.</a:t>
            </a:r>
            <a:endParaRPr lang="en-US" sz="2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You may also be interested to share additional data folders from your host OS with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. 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800" kern="0" cap="small" dirty="0" smtClean="0">
                <a:latin typeface="Calibri" pitchFamily="34" charset="0"/>
                <a:hlinkClick r:id="rId2"/>
              </a:rPr>
              <a:t>Click </a:t>
            </a:r>
            <a:r>
              <a:rPr lang="en-US" sz="2800" kern="0" cap="small" dirty="0" smtClean="0">
                <a:latin typeface="Calibri" pitchFamily="34" charset="0"/>
                <a:hlinkClick r:id="rId2"/>
              </a:rPr>
              <a:t>here to learn </a:t>
            </a:r>
            <a:r>
              <a:rPr lang="en-US" sz="2800" kern="0" cap="small" dirty="0" smtClean="0">
                <a:latin typeface="Calibri" pitchFamily="34" charset="0"/>
                <a:hlinkClick r:id="rId2"/>
              </a:rPr>
              <a:t>how</a:t>
            </a:r>
            <a:endParaRPr lang="en-US" sz="2800" kern="0" cap="small" dirty="0" smtClean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endParaRPr lang="en-US" sz="2000" kern="0" dirty="0">
              <a:latin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PATH details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All programs installed by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are located </a:t>
            </a:r>
            <a:r>
              <a:rPr lang="en-US" sz="2800" kern="0" dirty="0" smtClean="0">
                <a:latin typeface="Calibri" pitchFamily="34" charset="0"/>
              </a:rPr>
              <a:t>in</a:t>
            </a:r>
            <a:r>
              <a:rPr lang="en-US" sz="2800" kern="0" dirty="0">
                <a:latin typeface="Calibri" pitchFamily="34" charset="0"/>
              </a:rPr>
              <a:t/>
            </a:r>
            <a:br>
              <a:rPr lang="en-US" sz="2800" kern="0" dirty="0">
                <a:latin typeface="Calibri" pitchFamily="34" charset="0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/share/</a:t>
            </a:r>
            <a:r>
              <a:rPr lang="en-US" sz="2800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biobakery</a:t>
            </a:r>
            <a:endParaRPr lang="en-US" sz="2800" kern="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Executable </a:t>
            </a:r>
            <a:r>
              <a:rPr lang="en-US" sz="2800" kern="0" dirty="0">
                <a:latin typeface="Calibri" pitchFamily="34" charset="0"/>
              </a:rPr>
              <a:t>programs </a:t>
            </a:r>
            <a:r>
              <a:rPr lang="en-US" sz="2800" kern="0" dirty="0" smtClean="0">
                <a:latin typeface="Calibri" pitchFamily="34" charset="0"/>
              </a:rPr>
              <a:t>located in this folder have </a:t>
            </a:r>
            <a:r>
              <a:rPr lang="en-US" sz="2800" kern="0" dirty="0">
                <a:latin typeface="Calibri" pitchFamily="34" charset="0"/>
              </a:rPr>
              <a:t>been added to the </a:t>
            </a:r>
            <a:r>
              <a:rPr lang="en-US" sz="2800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sz="2800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alibri" pitchFamily="34" charset="0"/>
              </a:rPr>
              <a:t> </a:t>
            </a:r>
            <a:r>
              <a:rPr lang="en-US" sz="2800" kern="0" dirty="0" smtClean="0">
                <a:latin typeface="Calibri" pitchFamily="34" charset="0"/>
              </a:rPr>
              <a:t>environment variable.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This </a:t>
            </a:r>
            <a:r>
              <a:rPr lang="en-US" sz="2800" kern="0" dirty="0" smtClean="0">
                <a:latin typeface="Calibri" pitchFamily="34" charset="0"/>
              </a:rPr>
              <a:t>means that </a:t>
            </a:r>
            <a:r>
              <a:rPr lang="en-US" sz="2800" kern="0" dirty="0">
                <a:latin typeface="Calibri" pitchFamily="34" charset="0"/>
              </a:rPr>
              <a:t>y</a:t>
            </a:r>
            <a:r>
              <a:rPr lang="en-US" sz="2800" kern="0" dirty="0" smtClean="0">
                <a:latin typeface="Calibri" pitchFamily="34" charset="0"/>
              </a:rPr>
              <a:t>ou can type a command like </a:t>
            </a:r>
            <a:r>
              <a:rPr lang="en-US" sz="2800" kern="0" dirty="0" smtClean="0">
                <a:latin typeface="Calibri" pitchFamily="34" charset="0"/>
              </a:rPr>
              <a:t/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metaphlan.py --help </a:t>
            </a: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kern="0" dirty="0" smtClean="0">
                <a:latin typeface="Calibri" pitchFamily="34" charset="0"/>
              </a:rPr>
              <a:t>from </a:t>
            </a:r>
            <a:r>
              <a:rPr lang="en-US" sz="2800" kern="0" dirty="0" smtClean="0">
                <a:latin typeface="Calibri" pitchFamily="34" charset="0"/>
              </a:rPr>
              <a:t>anywhere to see </a:t>
            </a:r>
            <a:r>
              <a:rPr lang="en-US" sz="2800" kern="0" dirty="0" err="1" smtClean="0">
                <a:latin typeface="Calibri" pitchFamily="34" charset="0"/>
              </a:rPr>
              <a:t>MetaPhlAn’s</a:t>
            </a:r>
            <a:r>
              <a:rPr lang="en-US" sz="2800" kern="0" dirty="0" smtClean="0">
                <a:latin typeface="Calibri" pitchFamily="34" charset="0"/>
              </a:rPr>
              <a:t> help output.</a:t>
            </a:r>
            <a:endParaRPr lang="en-US" sz="28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Additional software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In addition to packaging </a:t>
            </a:r>
            <a:r>
              <a:rPr lang="en-US" sz="2800" kern="0" dirty="0" err="1" smtClean="0">
                <a:latin typeface="Calibri" pitchFamily="34" charset="0"/>
                <a:cs typeface="Consolas" panose="020B0609020204030204" pitchFamily="49" charset="0"/>
              </a:rPr>
              <a:t>Huttenhower</a:t>
            </a: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 lab tools, </a:t>
            </a:r>
            <a:r>
              <a:rPr lang="en-US" sz="2800" b="1" kern="0" dirty="0" err="1" smtClean="0">
                <a:latin typeface="Calibri" pitchFamily="34" charset="0"/>
                <a:cs typeface="Consolas" panose="020B0609020204030204" pitchFamily="49" charset="0"/>
              </a:rPr>
              <a:t>bioBakery</a:t>
            </a: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 contains all of the freely-distributable dependencies of those tools (e.g. bowtie2).</a:t>
            </a:r>
            <a:endParaRPr lang="en-US" sz="20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Some additional dependencies (e.g. </a:t>
            </a:r>
            <a:r>
              <a:rPr lang="en-US" sz="2800" kern="0" dirty="0">
                <a:latin typeface="Calibri" pitchFamily="34" charset="0"/>
                <a:cs typeface="Consolas" panose="020B0609020204030204" pitchFamily="49" charset="0"/>
              </a:rPr>
              <a:t>USEARCH</a:t>
            </a:r>
            <a:r>
              <a:rPr lang="en-US" sz="2800" kern="0" dirty="0" smtClean="0">
                <a:latin typeface="Calibri" pitchFamily="34" charset="0"/>
              </a:rPr>
              <a:t>) cannot be distributed directly with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, but are free to add if the user wishes.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800" kern="0" cap="small" dirty="0" smtClean="0">
                <a:latin typeface="Calibri" pitchFamily="34" charset="0"/>
                <a:hlinkClick r:id="rId2"/>
              </a:rPr>
              <a:t>Click </a:t>
            </a:r>
            <a:r>
              <a:rPr lang="en-US" sz="2800" kern="0" cap="small" dirty="0" smtClean="0">
                <a:latin typeface="Calibri" pitchFamily="34" charset="0"/>
                <a:hlinkClick r:id="rId2"/>
              </a:rPr>
              <a:t>here to learn </a:t>
            </a:r>
            <a:r>
              <a:rPr lang="en-US" sz="2800" kern="0" cap="small" dirty="0" smtClean="0">
                <a:latin typeface="Calibri" pitchFamily="34" charset="0"/>
                <a:hlinkClick r:id="rId2"/>
              </a:rPr>
              <a:t>how</a:t>
            </a:r>
            <a:endParaRPr lang="en-US" sz="2800" kern="0" cap="small" dirty="0" smtClean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endParaRPr lang="en-US" sz="2000" kern="0" dirty="0">
              <a:latin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Adding/upgrading programs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To </a:t>
            </a:r>
            <a:r>
              <a:rPr lang="en-US" sz="2800" kern="0" dirty="0">
                <a:latin typeface="Calibri" pitchFamily="34" charset="0"/>
              </a:rPr>
              <a:t>add or upgrade a </a:t>
            </a:r>
            <a:r>
              <a:rPr lang="en-US" sz="2800" kern="0" dirty="0" err="1">
                <a:latin typeface="Calibri" pitchFamily="34" charset="0"/>
              </a:rPr>
              <a:t>Huttenhower</a:t>
            </a:r>
            <a:r>
              <a:rPr lang="en-US" sz="2800" kern="0" dirty="0">
                <a:latin typeface="Calibri" pitchFamily="34" charset="0"/>
              </a:rPr>
              <a:t> Lab </a:t>
            </a:r>
            <a:r>
              <a:rPr lang="en-US" sz="2800" kern="0" dirty="0" smtClean="0">
                <a:latin typeface="Calibri" pitchFamily="34" charset="0"/>
              </a:rPr>
              <a:t>tool </a:t>
            </a:r>
            <a:r>
              <a:rPr lang="en-US" sz="2800" kern="0" dirty="0">
                <a:latin typeface="Calibri" pitchFamily="34" charset="0"/>
              </a:rPr>
              <a:t>run</a:t>
            </a:r>
            <a:r>
              <a:rPr lang="en-US" sz="2800" kern="0" dirty="0" smtClean="0">
                <a:latin typeface="Calibri" pitchFamily="34" charset="0"/>
              </a:rPr>
              <a:t>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install </a:t>
            </a:r>
            <a:r>
              <a:rPr lang="en-US" sz="2800" i="1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hutlab_tool</a:t>
            </a:r>
            <a:endParaRPr lang="en-US" sz="2000" kern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The same command can be used to install other </a:t>
            </a:r>
            <a:r>
              <a:rPr lang="en-US" sz="2800" kern="0" dirty="0" err="1" smtClean="0">
                <a:latin typeface="Calibri" pitchFamily="34" charset="0"/>
              </a:rPr>
              <a:t>linux</a:t>
            </a:r>
            <a:r>
              <a:rPr lang="en-US" sz="2800" kern="0" dirty="0" smtClean="0">
                <a:latin typeface="Calibri" pitchFamily="34" charset="0"/>
              </a:rPr>
              <a:t> utilities </a:t>
            </a:r>
            <a:r>
              <a:rPr lang="en-US" sz="2800" kern="0" dirty="0" smtClean="0">
                <a:latin typeface="Calibri" pitchFamily="34" charset="0"/>
              </a:rPr>
              <a:t>(unsupported):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install </a:t>
            </a:r>
            <a:r>
              <a:rPr lang="en-US" sz="2800" i="1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other_utility</a:t>
            </a:r>
            <a:endParaRPr lang="en-US" sz="2800" kern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864310"/>
      </a:dk1>
      <a:lt1>
        <a:srgbClr val="FFFFFF"/>
      </a:lt1>
      <a:dk2>
        <a:srgbClr val="000000"/>
      </a:dk2>
      <a:lt2>
        <a:srgbClr val="F8DCDC"/>
      </a:lt2>
      <a:accent1>
        <a:srgbClr val="C82020"/>
      </a:accent1>
      <a:accent2>
        <a:srgbClr val="46A04A"/>
      </a:accent2>
      <a:accent3>
        <a:srgbClr val="AAAAAA"/>
      </a:accent3>
      <a:accent4>
        <a:srgbClr val="DADADA"/>
      </a:accent4>
      <a:accent5>
        <a:srgbClr val="EF9F9F"/>
      </a:accent5>
      <a:accent6>
        <a:srgbClr val="3F753F"/>
      </a:accent6>
      <a:hlink>
        <a:srgbClr val="66CCFF"/>
      </a:hlink>
      <a:folHlink>
        <a:srgbClr val="F0E5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34415</TotalTime>
  <Words>446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Matthew Hibbs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Hibbs</dc:creator>
  <cp:lastModifiedBy>Franzosa</cp:lastModifiedBy>
  <cp:revision>2779</cp:revision>
  <dcterms:created xsi:type="dcterms:W3CDTF">2006-04-21T21:58:28Z</dcterms:created>
  <dcterms:modified xsi:type="dcterms:W3CDTF">2014-04-02T18:47:30Z</dcterms:modified>
</cp:coreProperties>
</file>