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585" r:id="rId2"/>
    <p:sldId id="586" r:id="rId3"/>
    <p:sldId id="587" r:id="rId4"/>
    <p:sldId id="592" r:id="rId5"/>
    <p:sldId id="588" r:id="rId6"/>
    <p:sldId id="593" r:id="rId7"/>
    <p:sldId id="594" r:id="rId8"/>
    <p:sldId id="59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B50"/>
    <a:srgbClr val="004A64"/>
    <a:srgbClr val="005A7A"/>
    <a:srgbClr val="0078A2"/>
    <a:srgbClr val="5DD5FF"/>
    <a:srgbClr val="85DFFF"/>
    <a:srgbClr val="3FCDFF"/>
    <a:srgbClr val="11C1FF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0918" autoAdjust="0"/>
  </p:normalViewPr>
  <p:slideViewPr>
    <p:cSldViewPr>
      <p:cViewPr>
        <p:scale>
          <a:sx n="120" d="100"/>
          <a:sy n="120" d="100"/>
        </p:scale>
        <p:origin x="-117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notesViewPr>
    <p:cSldViewPr>
      <p:cViewPr varScale="1">
        <p:scale>
          <a:sx n="70" d="100"/>
          <a:sy n="70" d="100"/>
        </p:scale>
        <p:origin x="-32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65A49-EB5E-4903-ACE8-213423977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124200"/>
            <a:ext cx="6400800" cy="2667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C1149B-02C2-486B-B75A-700EE76F6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0DF7C-E865-4281-945D-9857A5613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-25400"/>
            <a:ext cx="2181225" cy="6426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-25400"/>
            <a:ext cx="6391275" cy="6426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8CD48-F7F9-4128-AFA7-3B5B14F36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C71C242F-20BE-4F6C-ABA6-9DCC8641E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8DF25-4D78-4EE5-B83E-1582EE0F2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2291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78028-53A3-436D-A27A-F8121CE5CB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866A2-4A13-452A-BF39-D3C45AC49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A0C0E-8BF0-4721-8DD7-E8BD3CE0A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FAAF-5E43-4A48-94B3-8EA7C9944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9619D-5089-4F3D-97DE-E3F82B8AA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D016-BBD3-4D5D-B93B-73EA93A3D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107311-B00B-4602-9329-240EBA90A1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C:\Documents and Settings\eblis\My Documents\My Dropbox\working\website_09-27-09\logo_bi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86" y="24276"/>
            <a:ext cx="745814" cy="78243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uttenhower.sph.harvard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ttenhower.sph.harvard.edu/biobakery" TargetMode="External"/><Relationship Id="rId2" Type="http://schemas.openxmlformats.org/officeDocument/2006/relationships/hyperlink" Target="https://bitbucket.org/biobakery/biobak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biobakery/biobakery/wiki/biobakery_basic#rst-header-sharing-fol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uttenhower.sph.harvard.edu/biobakery-shop/deb-pack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iobakery-users@googlegroups.com" TargetMode="External"/><Relationship Id="rId2" Type="http://schemas.openxmlformats.org/officeDocument/2006/relationships/hyperlink" Target="https://bitbucket.org/biobakery/biobakery/wiki/biobakery_wik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Welcome to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a virtual machine (VM) environment designed to help you execute </a:t>
            </a:r>
            <a:r>
              <a:rPr lang="en-US" sz="2800" kern="0" dirty="0" err="1" smtClean="0">
                <a:latin typeface="Calibri" pitchFamily="34" charset="0"/>
              </a:rPr>
              <a:t>metagenomics</a:t>
            </a:r>
            <a:r>
              <a:rPr lang="en-US" sz="2800" kern="0" dirty="0" smtClean="0">
                <a:latin typeface="Calibri" pitchFamily="34" charset="0"/>
              </a:rPr>
              <a:t> analyses.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and the tools therein were developed by the </a:t>
            </a:r>
            <a:r>
              <a:rPr lang="en-US" sz="2800" kern="0" dirty="0" err="1" smtClean="0">
                <a:latin typeface="Calibri" pitchFamily="34" charset="0"/>
              </a:rPr>
              <a:t>Huttenhower</a:t>
            </a:r>
            <a:r>
              <a:rPr lang="en-US" sz="2800" kern="0" dirty="0" smtClean="0">
                <a:latin typeface="Calibri" pitchFamily="34" charset="0"/>
              </a:rPr>
              <a:t> lab at the Harvard School of </a:t>
            </a:r>
            <a:r>
              <a:rPr lang="en-US" sz="2800" kern="0" dirty="0">
                <a:latin typeface="Calibri" pitchFamily="34" charset="0"/>
              </a:rPr>
              <a:t>Public </a:t>
            </a:r>
            <a:r>
              <a:rPr lang="en-US" sz="2800" kern="0" dirty="0" smtClean="0">
                <a:latin typeface="Calibri" pitchFamily="34" charset="0"/>
              </a:rPr>
              <a:t>Health:</a:t>
            </a:r>
            <a:r>
              <a:rPr lang="en-US" sz="2800" kern="0" dirty="0">
                <a:latin typeface="Calibri" pitchFamily="34" charset="0"/>
              </a:rPr>
              <a:t/>
            </a:r>
            <a:br>
              <a:rPr lang="en-US" sz="2800" kern="0" dirty="0">
                <a:latin typeface="Calibri" pitchFamily="34" charset="0"/>
              </a:rPr>
            </a:b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http://huttenhower.sph.harvard.edu</a:t>
            </a:r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en-US" sz="2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is based on Ubuntu Linux 12.10.</a:t>
            </a:r>
            <a:endParaRPr lang="en-US" sz="2800" kern="0" dirty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 smtClean="0">
              <a:latin typeface="Calibri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Using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r>
              <a:rPr lang="en-US" sz="3600" b="1" kern="0" dirty="0" smtClean="0">
                <a:latin typeface="Calibri" pitchFamily="34" charset="0"/>
              </a:rPr>
              <a:t> tools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This </a:t>
            </a:r>
            <a:r>
              <a:rPr lang="en-US" sz="2800" kern="0" dirty="0" smtClean="0">
                <a:latin typeface="Calibri" pitchFamily="34" charset="0"/>
              </a:rPr>
              <a:t>document introduces some important details of the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environment.</a:t>
            </a: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an overview of the types of software and analyses available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please visit</a:t>
            </a:r>
            <a:r>
              <a:rPr lang="en-US" sz="2800" kern="0" dirty="0" smtClean="0">
                <a:latin typeface="Calibri" pitchFamily="34" charset="0"/>
              </a:rPr>
              <a:t>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https://bitbucket.org/biobakery/biobakery</a:t>
            </a:r>
            <a:endParaRPr lang="en-US" sz="2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For help with a specific tool, please visit its individual web site; links to individual tool pages are available here: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4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http://huttenhower.sph.harvard.edu/biobakery</a:t>
            </a:r>
            <a:endParaRPr lang="en-US" sz="2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3000"/>
              </a:spcAft>
              <a:buFontTx/>
              <a:buNone/>
            </a:pPr>
            <a:endParaRPr lang="en-US" sz="2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Differences from standard </a:t>
            </a:r>
            <a:r>
              <a:rPr lang="en-US" sz="3600" b="1" kern="0" dirty="0" err="1" smtClean="0">
                <a:latin typeface="Calibri" pitchFamily="34" charset="0"/>
              </a:rPr>
              <a:t>linux</a:t>
            </a:r>
            <a:r>
              <a:rPr lang="en-US" sz="3600" b="1" kern="0" dirty="0" smtClean="0">
                <a:latin typeface="Calibri" pitchFamily="34" charset="0"/>
              </a:rPr>
              <a:t> (1)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We have customized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to be a bit more forgiving than the typical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environment.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In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, typing </a:t>
            </a:r>
            <a:r>
              <a:rPr lang="en-US" sz="2800" b="1" kern="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800" b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i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in the command prompt will permanently delete the file; in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, this command moves the file to the trash.</a:t>
            </a:r>
            <a:br>
              <a:rPr lang="en-US" sz="2800" kern="0" dirty="0" smtClean="0">
                <a:latin typeface="Calibri" pitchFamily="34" charset="0"/>
              </a:rPr>
            </a:b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(Use </a:t>
            </a:r>
            <a:r>
              <a:rPr lang="en-US" sz="2800" b="1" kern="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hardrm</a:t>
            </a:r>
            <a:r>
              <a:rPr lang="en-US" sz="2800" b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i="1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to </a:t>
            </a:r>
            <a:r>
              <a:rPr lang="en-US" sz="2800" kern="0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delete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permanently.)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will also prompt you before overwriting a file.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(E.g. if you attempt to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move or copy </a:t>
            </a:r>
            <a:r>
              <a:rPr lang="en-US" sz="2800" kern="0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a file to a location with an identically named file.)</a:t>
            </a:r>
            <a:endParaRPr lang="en-US" sz="2800" kern="0" dirty="0">
              <a:solidFill>
                <a:schemeClr val="tx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Differences from standard </a:t>
            </a:r>
            <a:r>
              <a:rPr lang="en-US" sz="3600" b="1" kern="0" dirty="0" err="1" smtClean="0">
                <a:latin typeface="Calibri" pitchFamily="34" charset="0"/>
              </a:rPr>
              <a:t>linux</a:t>
            </a:r>
            <a:r>
              <a:rPr lang="en-US" sz="3600" b="1" kern="0" dirty="0" smtClean="0">
                <a:latin typeface="Calibri" pitchFamily="34" charset="0"/>
              </a:rPr>
              <a:t> (2)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You can open a file in </a:t>
            </a:r>
            <a:r>
              <a:rPr lang="en-US" sz="2800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</a:t>
            </a:r>
            <a:r>
              <a:rPr lang="en-US" sz="2800" kern="0" dirty="0" smtClean="0">
                <a:latin typeface="Calibri" pitchFamily="34" charset="0"/>
              </a:rPr>
              <a:t>by typing </a:t>
            </a:r>
            <a:r>
              <a:rPr lang="en-US" sz="2800" b="1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2800" b="1" i="1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800" kern="0" dirty="0" smtClean="0">
                <a:latin typeface="Calibri" pitchFamily="34" charset="0"/>
              </a:rPr>
              <a:t> at the command prompt; this will open the file in its associated default program.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Right clicking on the desktop, a folder icon, or inside of a folder will give you the option to open a command prompt at that location.</a:t>
            </a: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Sharing files with </a:t>
            </a:r>
            <a:r>
              <a:rPr lang="en-US" sz="3600" b="1" kern="0" dirty="0" err="1" smtClean="0">
                <a:latin typeface="Calibri" pitchFamily="34" charset="0"/>
              </a:rPr>
              <a:t>bioBakery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Using Vagrant and </a:t>
            </a:r>
            <a:r>
              <a:rPr lang="en-US" sz="2800" kern="0" dirty="0" err="1" smtClean="0">
                <a:latin typeface="Calibri" pitchFamily="34" charset="0"/>
              </a:rPr>
              <a:t>VirtualBox</a:t>
            </a:r>
            <a:r>
              <a:rPr lang="en-US" sz="2800" kern="0" dirty="0" smtClean="0">
                <a:latin typeface="Calibri" pitchFamily="34" charset="0"/>
              </a:rPr>
              <a:t>, your computer’s operating system (the “host OS”) runs </a:t>
            </a:r>
            <a:r>
              <a:rPr lang="en-US" sz="2800" b="1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within a window as a separate operating system (the “guest OS”).</a:t>
            </a:r>
            <a:endParaRPr lang="en-US" sz="28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0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By default, the guest OS </a:t>
            </a:r>
            <a:r>
              <a:rPr lang="en-US" sz="2800" kern="0" dirty="0" smtClean="0">
                <a:latin typeface="Calibri" pitchFamily="34" charset="0"/>
              </a:rPr>
              <a:t>can only see files on the host OS if they are located within the Vagrant folder.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0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  <a:hlinkClick r:id="rId2"/>
              </a:rPr>
              <a:t>Click here to learn how to share additional </a:t>
            </a:r>
            <a:r>
              <a:rPr lang="en-US" sz="2800" kern="0" dirty="0" smtClean="0">
                <a:latin typeface="Calibri" pitchFamily="34" charset="0"/>
                <a:hlinkClick r:id="rId2"/>
              </a:rPr>
              <a:t>folders/files from the host OS with </a:t>
            </a:r>
            <a:r>
              <a:rPr lang="en-US" sz="2800" kern="0" dirty="0" err="1" smtClean="0">
                <a:latin typeface="Calibri" pitchFamily="34" charset="0"/>
                <a:hlinkClick r:id="rId2"/>
              </a:rPr>
              <a:t>bioBakery</a:t>
            </a:r>
            <a:r>
              <a:rPr lang="en-US" sz="2800" kern="0" dirty="0" smtClean="0">
                <a:latin typeface="Calibri" pitchFamily="34" charset="0"/>
                <a:hlinkClick r:id="rId2"/>
              </a:rPr>
              <a:t>.</a:t>
            </a:r>
            <a:endParaRPr lang="en-US" sz="2800" kern="0" dirty="0" smtClean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000" kern="0" dirty="0">
              <a:latin typeface="Calibri" pitchFamily="34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We strongly recommend saving important files to the host OS so they are available outside of </a:t>
            </a:r>
            <a:r>
              <a:rPr lang="en-US" sz="2800" kern="0" dirty="0" err="1" smtClean="0">
                <a:latin typeface="Calibri" pitchFamily="34" charset="0"/>
                <a:cs typeface="Consolas" panose="020B0609020204030204" pitchFamily="49" charset="0"/>
              </a:rPr>
              <a:t>bioBakery</a:t>
            </a:r>
            <a:r>
              <a:rPr lang="en-US" sz="2800" kern="0" dirty="0" smtClean="0">
                <a:latin typeface="Calibri" pitchFamily="34" charset="0"/>
                <a:cs typeface="Consolas" panose="020B0609020204030204" pitchFamily="49" charset="0"/>
              </a:rPr>
              <a:t>.</a:t>
            </a:r>
            <a:endParaRPr lang="en-US" sz="2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PATH details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All programs installed by </a:t>
            </a:r>
            <a:r>
              <a:rPr lang="en-US" sz="2800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are located in: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/share/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biobakery</a:t>
            </a:r>
            <a:endParaRPr lang="en-US" sz="2800" kern="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>
                <a:latin typeface="Calibri" pitchFamily="34" charset="0"/>
              </a:rPr>
              <a:t>Executable programs </a:t>
            </a:r>
            <a:r>
              <a:rPr lang="en-US" sz="2800" kern="0" dirty="0" smtClean="0">
                <a:latin typeface="Calibri" pitchFamily="34" charset="0"/>
              </a:rPr>
              <a:t>located in this folder have </a:t>
            </a:r>
            <a:r>
              <a:rPr lang="en-US" sz="2800" kern="0" dirty="0">
                <a:latin typeface="Calibri" pitchFamily="34" charset="0"/>
              </a:rPr>
              <a:t>been added to the </a:t>
            </a:r>
            <a:r>
              <a:rPr lang="en-US" sz="2800" kern="0" dirty="0" smtClean="0">
                <a:latin typeface="Calibri" pitchFamily="34" charset="0"/>
              </a:rPr>
              <a:t>PATH environment variable.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latin typeface="Calibri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This means that </a:t>
            </a:r>
            <a:r>
              <a:rPr lang="en-US" sz="2800" kern="0" dirty="0">
                <a:latin typeface="Calibri" pitchFamily="34" charset="0"/>
              </a:rPr>
              <a:t>y</a:t>
            </a:r>
            <a:r>
              <a:rPr lang="en-US" sz="2800" kern="0" dirty="0" smtClean="0">
                <a:latin typeface="Calibri" pitchFamily="34" charset="0"/>
              </a:rPr>
              <a:t>ou can type a command like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python metaphlan.py --help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from anywhere to see </a:t>
            </a:r>
            <a:r>
              <a:rPr lang="en-US" sz="2800" kern="0" dirty="0" err="1" smtClean="0">
                <a:latin typeface="Calibri" pitchFamily="34" charset="0"/>
              </a:rPr>
              <a:t>MetaPhlAn’s</a:t>
            </a:r>
            <a:r>
              <a:rPr lang="en-US" sz="2800" kern="0" dirty="0" smtClean="0">
                <a:latin typeface="Calibri" pitchFamily="34" charset="0"/>
              </a:rPr>
              <a:t> help output.</a:t>
            </a:r>
            <a:endParaRPr lang="en-US" sz="28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Adding/upgrading programs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&lt;*.deb&gt; </a:t>
            </a:r>
            <a:r>
              <a:rPr lang="en-US" sz="2800" kern="0" dirty="0" smtClean="0">
                <a:latin typeface="Calibri" pitchFamily="34" charset="0"/>
              </a:rPr>
              <a:t>installation files are available for </a:t>
            </a:r>
            <a:r>
              <a:rPr lang="en-US" sz="2800" kern="0" dirty="0" err="1" smtClean="0">
                <a:latin typeface="Calibri" pitchFamily="34" charset="0"/>
              </a:rPr>
              <a:t>Huttenhower</a:t>
            </a:r>
            <a:r>
              <a:rPr lang="en-US" sz="2800" kern="0" dirty="0" smtClean="0">
                <a:latin typeface="Calibri" pitchFamily="34" charset="0"/>
              </a:rPr>
              <a:t> Lab tools in this repository: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huttenhower.sph.harvard.edu/biobakery-shop/deb-packages</a:t>
            </a: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>
                <a:latin typeface="Calibri" pitchFamily="34" charset="0"/>
              </a:rPr>
              <a:t>To add or upgrade a </a:t>
            </a:r>
            <a:r>
              <a:rPr lang="en-US" sz="2800" kern="0" dirty="0" err="1">
                <a:latin typeface="Calibri" pitchFamily="34" charset="0"/>
              </a:rPr>
              <a:t>Huttenhower</a:t>
            </a:r>
            <a:r>
              <a:rPr lang="en-US" sz="2800" kern="0" dirty="0">
                <a:latin typeface="Calibri" pitchFamily="34" charset="0"/>
              </a:rPr>
              <a:t> Lab </a:t>
            </a:r>
            <a:r>
              <a:rPr lang="en-US" sz="2800" kern="0" dirty="0" smtClean="0">
                <a:latin typeface="Calibri" pitchFamily="34" charset="0"/>
              </a:rPr>
              <a:t>tool </a:t>
            </a:r>
            <a:r>
              <a:rPr lang="en-US" sz="2800" kern="0" dirty="0">
                <a:latin typeface="Calibri" pitchFamily="34" charset="0"/>
              </a:rPr>
              <a:t>run: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sz="2800" i="1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hutlab_tool</a:t>
            </a:r>
            <a:endParaRPr lang="en-US" sz="2800" kern="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2800" kern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The same command can be used to install other </a:t>
            </a:r>
            <a:r>
              <a:rPr lang="en-US" sz="2800" kern="0" dirty="0" err="1" smtClean="0">
                <a:latin typeface="Calibri" pitchFamily="34" charset="0"/>
              </a:rPr>
              <a:t>linux</a:t>
            </a:r>
            <a:r>
              <a:rPr lang="en-US" sz="2800" kern="0" dirty="0" smtClean="0">
                <a:latin typeface="Calibri" pitchFamily="34" charset="0"/>
              </a:rPr>
              <a:t> utilities (these are not supported):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800" kern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sz="2800" i="1" kern="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other_utility</a:t>
            </a:r>
            <a:endParaRPr lang="en-US" sz="2800" kern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242F-20BE-4F6C-ABA6-9DCC8641EF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l" eaLnBrk="1" hangingPunct="1"/>
            <a:r>
              <a:rPr lang="en-US" sz="3600" b="1" kern="0" dirty="0" smtClean="0">
                <a:latin typeface="Calibri" pitchFamily="34" charset="0"/>
              </a:rPr>
              <a:t>For more help</a:t>
            </a:r>
            <a:endParaRPr lang="en-US" sz="3600" kern="0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143000"/>
            <a:ext cx="8610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800" kern="0" dirty="0" smtClean="0">
                <a:latin typeface="Calibri" pitchFamily="34" charset="0"/>
              </a:rPr>
              <a:t>Check out the </a:t>
            </a:r>
            <a:r>
              <a:rPr lang="en-US" sz="2800" kern="0" dirty="0" err="1" smtClean="0">
                <a:latin typeface="Calibri" pitchFamily="34" charset="0"/>
              </a:rPr>
              <a:t>bioBakery</a:t>
            </a:r>
            <a:r>
              <a:rPr lang="en-US" sz="2800" kern="0" dirty="0" smtClean="0">
                <a:latin typeface="Calibri" pitchFamily="34" charset="0"/>
              </a:rPr>
              <a:t> wiki for more information: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bitbucket.org/biobakery/biobakery/wiki/biobakery_wiki</a:t>
            </a: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kern="0" dirty="0">
                <a:latin typeface="Calibri" pitchFamily="34" charset="0"/>
              </a:rPr>
              <a:t>You can also join and email the </a:t>
            </a:r>
            <a:r>
              <a:rPr lang="en-US" sz="2800" kern="0" dirty="0" err="1">
                <a:latin typeface="Calibri" pitchFamily="34" charset="0"/>
              </a:rPr>
              <a:t>bioBakery</a:t>
            </a:r>
            <a:r>
              <a:rPr lang="en-US" sz="2800" kern="0" dirty="0">
                <a:latin typeface="Calibri" pitchFamily="34" charset="0"/>
              </a:rPr>
              <a:t> user group: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biobakery-users@googlegroups.com</a:t>
            </a: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34381</TotalTime>
  <Words>418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Matthew Hibbs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Hibbs</dc:creator>
  <cp:lastModifiedBy>Franzosa</cp:lastModifiedBy>
  <cp:revision>2718</cp:revision>
  <dcterms:created xsi:type="dcterms:W3CDTF">2006-04-21T21:58:28Z</dcterms:created>
  <dcterms:modified xsi:type="dcterms:W3CDTF">2014-03-26T21:25:24Z</dcterms:modified>
</cp:coreProperties>
</file>