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8" r:id="rId5"/>
    <p:sldId id="269" r:id="rId6"/>
    <p:sldId id="270" r:id="rId7"/>
    <p:sldId id="271" r:id="rId8"/>
    <p:sldId id="279" r:id="rId9"/>
    <p:sldId id="272" r:id="rId10"/>
    <p:sldId id="281" r:id="rId11"/>
    <p:sldId id="273" r:id="rId12"/>
    <p:sldId id="274" r:id="rId13"/>
    <p:sldId id="275" r:id="rId14"/>
    <p:sldId id="276" r:id="rId15"/>
    <p:sldId id="277" r:id="rId16"/>
    <p:sldId id="27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thias Brochhausen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8ED5"/>
    <a:srgbClr val="00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164" autoAdjust="0"/>
  </p:normalViewPr>
  <p:slideViewPr>
    <p:cSldViewPr>
      <p:cViewPr varScale="1">
        <p:scale>
          <a:sx n="113" d="100"/>
          <a:sy n="113" d="100"/>
        </p:scale>
        <p:origin x="-1368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54A67-9B36-4F08-910C-A668356790CB}" type="datetimeFigureOut">
              <a:rPr lang="en-US" smtClean="0"/>
              <a:t>10/4/14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36B55-7D82-49D8-BA85-969D6B70A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38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/>
              <a:t>User metrics</a:t>
            </a:r>
          </a:p>
          <a:p>
            <a:r>
              <a:rPr lang="en-US" dirty="0" smtClean="0"/>
              <a:t>Google scholar: </a:t>
            </a:r>
            <a:r>
              <a:rPr lang="en-US" i="1" dirty="0" smtClean="0"/>
              <a:t>OBI “ontology for biomedical investigations”</a:t>
            </a:r>
            <a:r>
              <a:rPr lang="en-US" dirty="0" smtClean="0"/>
              <a:t> &gt; 200 journal articles</a:t>
            </a:r>
          </a:p>
          <a:p>
            <a:r>
              <a:rPr lang="en-US" dirty="0" smtClean="0"/>
              <a:t>NCBO </a:t>
            </a:r>
            <a:r>
              <a:rPr lang="en-US" dirty="0" err="1" smtClean="0"/>
              <a:t>Bioportal</a:t>
            </a:r>
            <a:r>
              <a:rPr lang="en-US" dirty="0" smtClean="0"/>
              <a:t>: 22 communities use </a:t>
            </a:r>
            <a:r>
              <a:rPr lang="en-US" dirty="0" err="1" smtClean="0"/>
              <a:t>obi.owl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36B55-7D82-49D8-BA85-969D6B70A5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07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36B55-7D82-49D8-BA85-969D6B70A5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8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A1BE-ADAF-4166-813E-86070665F8DD}" type="datetimeFigureOut">
              <a:rPr lang="en-US" smtClean="0"/>
              <a:t>10/4/14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5D3F-ACD9-4893-BDAD-F4B717FA3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53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A1BE-ADAF-4166-813E-86070665F8DD}" type="datetimeFigureOut">
              <a:rPr lang="en-US" smtClean="0"/>
              <a:t>10/4/14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5D3F-ACD9-4893-BDAD-F4B717FA3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72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A1BE-ADAF-4166-813E-86070665F8DD}" type="datetimeFigureOut">
              <a:rPr lang="en-US" smtClean="0"/>
              <a:t>10/4/14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5D3F-ACD9-4893-BDAD-F4B717FA3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6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A1BE-ADAF-4166-813E-86070665F8DD}" type="datetimeFigureOut">
              <a:rPr lang="en-US" smtClean="0"/>
              <a:t>10/4/14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5D3F-ACD9-4893-BDAD-F4B717FA3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12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A1BE-ADAF-4166-813E-86070665F8DD}" type="datetimeFigureOut">
              <a:rPr lang="en-US" smtClean="0"/>
              <a:t>10/4/14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5D3F-ACD9-4893-BDAD-F4B717FA3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A1BE-ADAF-4166-813E-86070665F8DD}" type="datetimeFigureOut">
              <a:rPr lang="en-US" smtClean="0"/>
              <a:t>10/4/14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5D3F-ACD9-4893-BDAD-F4B717FA3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9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A1BE-ADAF-4166-813E-86070665F8DD}" type="datetimeFigureOut">
              <a:rPr lang="en-US" smtClean="0"/>
              <a:t>10/4/14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5D3F-ACD9-4893-BDAD-F4B717FA3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91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A1BE-ADAF-4166-813E-86070665F8DD}" type="datetimeFigureOut">
              <a:rPr lang="en-US" smtClean="0"/>
              <a:t>10/4/14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5D3F-ACD9-4893-BDAD-F4B717FA3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8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A1BE-ADAF-4166-813E-86070665F8DD}" type="datetimeFigureOut">
              <a:rPr lang="en-US" smtClean="0"/>
              <a:t>10/4/14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5D3F-ACD9-4893-BDAD-F4B717FA3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86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A1BE-ADAF-4166-813E-86070665F8DD}" type="datetimeFigureOut">
              <a:rPr lang="en-US" smtClean="0"/>
              <a:t>10/4/14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5D3F-ACD9-4893-BDAD-F4B717FA3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41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A1BE-ADAF-4166-813E-86070665F8DD}" type="datetimeFigureOut">
              <a:rPr lang="en-US" smtClean="0"/>
              <a:t>10/4/14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5D3F-ACD9-4893-BDAD-F4B717FA3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95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FA1BE-ADAF-4166-813E-86070665F8DD}" type="datetimeFigureOut">
              <a:rPr lang="en-US" smtClean="0"/>
              <a:t>10/4/14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85D3F-ACD9-4893-BDAD-F4B717FA3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25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de.google.com/p/omiabis-dev/source/browse/trunk/BFO2%20omiabis/readme.txt" TargetMode="External"/><Relationship Id="rId3" Type="http://schemas.openxmlformats.org/officeDocument/2006/relationships/hyperlink" Target="https://code.google.com/p/omiabis-dev/source/browse/trunk/biobank-omiabis/readme.txt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omiabis-dev.googlecode.com/svn/trunk/biobank-omiabis/biobank-omiabis_merged.owl" TargetMode="External"/><Relationship Id="rId3" Type="http://schemas.openxmlformats.org/officeDocument/2006/relationships/hyperlink" Target="https://biobank-ontology.googlecode.com/svn/trunk/ontology/biobank-omiabis/merge%20version/biobank-omiabis_merged.ow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de.google.com/p/biobank-ontology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de.google.com/p/biobank-ontology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Starting an OBI-based </a:t>
            </a:r>
            <a:r>
              <a:rPr lang="en-US" b="1" dirty="0" err="1" smtClean="0"/>
              <a:t>Biobank</a:t>
            </a:r>
            <a:r>
              <a:rPr lang="en-US" b="1" dirty="0" smtClean="0"/>
              <a:t> Ontology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343400"/>
            <a:ext cx="8001000" cy="1371600"/>
          </a:xfrm>
        </p:spPr>
        <p:txBody>
          <a:bodyPr>
            <a:normAutofit fontScale="77500" lnSpcReduction="20000"/>
          </a:bodyPr>
          <a:lstStyle/>
          <a:p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Mathias Brochhausen</a:t>
            </a:r>
            <a:r>
              <a:rPr lang="en-US" sz="3600" b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Chris Stoeckert</a:t>
            </a:r>
            <a:r>
              <a:rPr lang="en-US" sz="3600" b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3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Jie</a:t>
            </a:r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Zheng</a:t>
            </a:r>
            <a:r>
              <a:rPr lang="en-US" sz="3600" b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r>
              <a:rPr lang="en-US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University of Arkansas for Medical Sciences</a:t>
            </a:r>
          </a:p>
          <a:p>
            <a:r>
              <a:rPr lang="en-US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University of Pennsylvania 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Perelman School of Medicine</a:t>
            </a:r>
          </a:p>
        </p:txBody>
      </p:sp>
    </p:spTree>
    <p:extLst>
      <p:ext uri="{BB962C8B-B14F-4D97-AF65-F5344CB8AC3E}">
        <p14:creationId xmlns:p14="http://schemas.microsoft.com/office/powerpoint/2010/main" val="374289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Comparison of the Two Ontologies</a:t>
            </a:r>
            <a:endParaRPr lang="en-US" sz="3600" dirty="0"/>
          </a:p>
        </p:txBody>
      </p:sp>
      <p:grpSp>
        <p:nvGrpSpPr>
          <p:cNvPr id="231" name="Group 230"/>
          <p:cNvGrpSpPr/>
          <p:nvPr/>
        </p:nvGrpSpPr>
        <p:grpSpPr>
          <a:xfrm>
            <a:off x="-1143000" y="787196"/>
            <a:ext cx="10134600" cy="6060171"/>
            <a:chOff x="-1143000" y="787196"/>
            <a:chExt cx="10134600" cy="6060171"/>
          </a:xfrm>
        </p:grpSpPr>
        <p:sp>
          <p:nvSpPr>
            <p:cNvPr id="107" name="TextBox 106"/>
            <p:cNvSpPr txBox="1"/>
            <p:nvPr/>
          </p:nvSpPr>
          <p:spPr>
            <a:xfrm>
              <a:off x="3918099" y="2362200"/>
              <a:ext cx="2746393" cy="27699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solidFill>
                <a:srgbClr val="558ED5"/>
              </a:solidFill>
              <a:headEnd type="none" w="med" len="med"/>
              <a:tailEnd type="triangle" w="med" len="med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</a:t>
              </a:r>
              <a:r>
                <a:rPr lang="en-US" sz="1200" dirty="0" smtClean="0">
                  <a:solidFill>
                    <a:schemeClr val="bg1"/>
                  </a:solidFill>
                </a:rPr>
                <a:t>ostal address of 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biobank</a:t>
              </a:r>
              <a:r>
                <a:rPr lang="en-US" sz="1200" dirty="0" smtClean="0">
                  <a:solidFill>
                    <a:schemeClr val="bg1"/>
                  </a:solidFill>
                </a:rPr>
                <a:t> contact person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24053" y="1447800"/>
              <a:ext cx="1760675" cy="276999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d</a:t>
              </a:r>
              <a:r>
                <a:rPr lang="en-US" sz="1200" dirty="0" smtClean="0">
                  <a:solidFill>
                    <a:schemeClr val="bg1"/>
                  </a:solidFill>
                </a:rPr>
                <a:t>uration time of smoking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24053" y="2122967"/>
              <a:ext cx="1046505" cy="276999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questionnaire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24053" y="1741967"/>
              <a:ext cx="1626985" cy="276999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i</a:t>
              </a:r>
              <a:r>
                <a:rPr lang="en-US" sz="1200" dirty="0" smtClean="0">
                  <a:solidFill>
                    <a:schemeClr val="bg1"/>
                  </a:solidFill>
                </a:rPr>
                <a:t>nformed consent form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9696" y="2043972"/>
              <a:ext cx="1101904" cy="461665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i</a:t>
              </a:r>
              <a:r>
                <a:rPr lang="en-US" sz="1200" dirty="0" smtClean="0">
                  <a:solidFill>
                    <a:schemeClr val="bg1"/>
                  </a:solidFill>
                </a:rPr>
                <a:t>nformation 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</a:t>
              </a:r>
              <a:r>
                <a:rPr lang="en-US" sz="1200" dirty="0" smtClean="0">
                  <a:solidFill>
                    <a:schemeClr val="bg1"/>
                  </a:solidFill>
                </a:rPr>
                <a:t>ontent entity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9696" y="5626842"/>
              <a:ext cx="1101904" cy="4616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planned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process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705255" y="1664019"/>
              <a:ext cx="780855" cy="276999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d</a:t>
              </a:r>
              <a:r>
                <a:rPr lang="en-US" sz="1200" dirty="0" smtClean="0">
                  <a:solidFill>
                    <a:schemeClr val="bg1"/>
                  </a:solidFill>
                </a:rPr>
                <a:t>ata item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05255" y="5055575"/>
              <a:ext cx="1005661" cy="2769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investigation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705255" y="5360375"/>
              <a:ext cx="1432187" cy="2769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specimen collection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24053" y="6062776"/>
              <a:ext cx="1458091" cy="4616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material component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separation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05255" y="2585016"/>
              <a:ext cx="1275222" cy="276999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plan specification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24053" y="5753748"/>
              <a:ext cx="1533433" cy="2769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material combination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05255" y="6274775"/>
              <a:ext cx="526554" cy="2769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assay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05255" y="1973707"/>
              <a:ext cx="822854" cy="276999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document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05255" y="2274805"/>
              <a:ext cx="1014893" cy="276999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</a:t>
              </a:r>
              <a:r>
                <a:rPr lang="en-US" sz="1200" dirty="0" smtClean="0">
                  <a:solidFill>
                    <a:schemeClr val="bg1"/>
                  </a:solidFill>
                </a:rPr>
                <a:t>extual entity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14" idx="1"/>
              <a:endCxn id="63" idx="3"/>
            </p:cNvCxnSpPr>
            <p:nvPr/>
          </p:nvCxnSpPr>
          <p:spPr>
            <a:xfrm flipH="1">
              <a:off x="76200" y="5857675"/>
              <a:ext cx="193496" cy="325658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67" idx="3"/>
            </p:cNvCxnSpPr>
            <p:nvPr/>
          </p:nvCxnSpPr>
          <p:spPr>
            <a:xfrm flipH="1">
              <a:off x="76200" y="2274804"/>
              <a:ext cx="193496" cy="1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5" idx="1"/>
              <a:endCxn id="13" idx="3"/>
            </p:cNvCxnSpPr>
            <p:nvPr/>
          </p:nvCxnSpPr>
          <p:spPr>
            <a:xfrm flipH="1">
              <a:off x="1371600" y="1802519"/>
              <a:ext cx="333655" cy="472286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9" idx="1"/>
              <a:endCxn id="13" idx="3"/>
            </p:cNvCxnSpPr>
            <p:nvPr/>
          </p:nvCxnSpPr>
          <p:spPr>
            <a:xfrm flipH="1" flipV="1">
              <a:off x="1371600" y="2274805"/>
              <a:ext cx="333655" cy="448711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2" idx="1"/>
              <a:endCxn id="13" idx="3"/>
            </p:cNvCxnSpPr>
            <p:nvPr/>
          </p:nvCxnSpPr>
          <p:spPr>
            <a:xfrm flipH="1">
              <a:off x="1371600" y="2112207"/>
              <a:ext cx="333655" cy="162598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6" idx="1"/>
              <a:endCxn id="14" idx="3"/>
            </p:cNvCxnSpPr>
            <p:nvPr/>
          </p:nvCxnSpPr>
          <p:spPr>
            <a:xfrm flipH="1">
              <a:off x="1371600" y="5194075"/>
              <a:ext cx="333655" cy="663600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7" idx="1"/>
              <a:endCxn id="14" idx="3"/>
            </p:cNvCxnSpPr>
            <p:nvPr/>
          </p:nvCxnSpPr>
          <p:spPr>
            <a:xfrm flipH="1">
              <a:off x="1371600" y="5498875"/>
              <a:ext cx="333655" cy="358800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1" idx="1"/>
              <a:endCxn id="14" idx="3"/>
            </p:cNvCxnSpPr>
            <p:nvPr/>
          </p:nvCxnSpPr>
          <p:spPr>
            <a:xfrm flipH="1" flipV="1">
              <a:off x="1371600" y="5857675"/>
              <a:ext cx="333655" cy="555600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3" idx="1"/>
              <a:endCxn id="13" idx="3"/>
            </p:cNvCxnSpPr>
            <p:nvPr/>
          </p:nvCxnSpPr>
          <p:spPr>
            <a:xfrm flipH="1" flipV="1">
              <a:off x="1371600" y="2274805"/>
              <a:ext cx="333655" cy="138500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 flipV="1">
              <a:off x="1705255" y="6108475"/>
              <a:ext cx="574624" cy="99527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705255" y="5975562"/>
              <a:ext cx="1431482" cy="2769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m</a:t>
              </a:r>
              <a:r>
                <a:rPr lang="en-US" sz="1200" dirty="0" smtClean="0">
                  <a:solidFill>
                    <a:schemeClr val="bg1"/>
                  </a:solidFill>
                </a:rPr>
                <a:t>aterial processing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35" name="Straight Arrow Connector 34"/>
            <p:cNvCxnSpPr>
              <a:stCxn id="34" idx="1"/>
              <a:endCxn id="14" idx="3"/>
            </p:cNvCxnSpPr>
            <p:nvPr/>
          </p:nvCxnSpPr>
          <p:spPr>
            <a:xfrm flipH="1" flipV="1">
              <a:off x="1371600" y="5857675"/>
              <a:ext cx="333655" cy="256387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269696" y="3691768"/>
              <a:ext cx="1101904" cy="27699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material entity</a:t>
              </a:r>
            </a:p>
          </p:txBody>
        </p:sp>
        <p:cxnSp>
          <p:nvCxnSpPr>
            <p:cNvPr id="37" name="Straight Arrow Connector 36"/>
            <p:cNvCxnSpPr>
              <a:endCxn id="66" idx="1"/>
            </p:cNvCxnSpPr>
            <p:nvPr/>
          </p:nvCxnSpPr>
          <p:spPr>
            <a:xfrm>
              <a:off x="-1143000" y="3250742"/>
              <a:ext cx="237649" cy="579526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69696" y="6312642"/>
              <a:ext cx="1101904" cy="461665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biological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process (GO)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63" idx="3"/>
              <a:endCxn id="38" idx="1"/>
            </p:cNvCxnSpPr>
            <p:nvPr/>
          </p:nvCxnSpPr>
          <p:spPr>
            <a:xfrm>
              <a:off x="76200" y="6183333"/>
              <a:ext cx="193496" cy="360142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705255" y="5665175"/>
              <a:ext cx="1553887" cy="2769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material maintenance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41" name="Straight Arrow Connector 40"/>
            <p:cNvCxnSpPr>
              <a:stCxn id="14" idx="3"/>
              <a:endCxn id="40" idx="1"/>
            </p:cNvCxnSpPr>
            <p:nvPr/>
          </p:nvCxnSpPr>
          <p:spPr>
            <a:xfrm flipV="1">
              <a:off x="1371600" y="5803675"/>
              <a:ext cx="333655" cy="54000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705255" y="3219003"/>
              <a:ext cx="1373326" cy="2769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processed material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705255" y="2914203"/>
              <a:ext cx="784190" cy="2769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specimen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705255" y="4133403"/>
              <a:ext cx="2013565" cy="276999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gross anatomical part (CARO)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05255" y="4438203"/>
              <a:ext cx="1879810" cy="276999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organism (NCBI taxonomy)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705255" y="3828603"/>
              <a:ext cx="1694888" cy="276999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molecular entity (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ChEBI</a:t>
              </a:r>
              <a:r>
                <a:rPr lang="en-US" sz="1200" dirty="0" smtClean="0">
                  <a:solidFill>
                    <a:schemeClr val="bg1"/>
                  </a:solidFill>
                </a:rPr>
                <a:t>)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705255" y="3523803"/>
              <a:ext cx="954750" cy="2769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organization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924053" y="3364153"/>
              <a:ext cx="587854" cy="2769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device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49" name="Straight Arrow Connector 48"/>
            <p:cNvCxnSpPr>
              <a:stCxn id="36" idx="3"/>
              <a:endCxn id="43" idx="1"/>
            </p:cNvCxnSpPr>
            <p:nvPr/>
          </p:nvCxnSpPr>
          <p:spPr>
            <a:xfrm flipV="1">
              <a:off x="1371600" y="3052703"/>
              <a:ext cx="333655" cy="777565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36" idx="3"/>
              <a:endCxn id="42" idx="1"/>
            </p:cNvCxnSpPr>
            <p:nvPr/>
          </p:nvCxnSpPr>
          <p:spPr>
            <a:xfrm flipV="1">
              <a:off x="1371600" y="3357503"/>
              <a:ext cx="333655" cy="472765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36" idx="3"/>
              <a:endCxn id="47" idx="1"/>
            </p:cNvCxnSpPr>
            <p:nvPr/>
          </p:nvCxnSpPr>
          <p:spPr>
            <a:xfrm flipV="1">
              <a:off x="1371600" y="3662303"/>
              <a:ext cx="333655" cy="167965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36" idx="3"/>
              <a:endCxn id="46" idx="1"/>
            </p:cNvCxnSpPr>
            <p:nvPr/>
          </p:nvCxnSpPr>
          <p:spPr>
            <a:xfrm>
              <a:off x="1371600" y="3830268"/>
              <a:ext cx="333655" cy="136835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36" idx="3"/>
              <a:endCxn id="44" idx="1"/>
            </p:cNvCxnSpPr>
            <p:nvPr/>
          </p:nvCxnSpPr>
          <p:spPr>
            <a:xfrm>
              <a:off x="1371600" y="3830268"/>
              <a:ext cx="333655" cy="441635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36" idx="3"/>
              <a:endCxn id="45" idx="1"/>
            </p:cNvCxnSpPr>
            <p:nvPr/>
          </p:nvCxnSpPr>
          <p:spPr>
            <a:xfrm>
              <a:off x="1371600" y="3830268"/>
              <a:ext cx="333655" cy="746435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2" idx="3"/>
              <a:endCxn id="48" idx="1"/>
            </p:cNvCxnSpPr>
            <p:nvPr/>
          </p:nvCxnSpPr>
          <p:spPr>
            <a:xfrm>
              <a:off x="3078581" y="3357503"/>
              <a:ext cx="845472" cy="145150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924053" y="3034813"/>
              <a:ext cx="1453347" cy="2769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processed specimen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57" name="Straight Arrow Connector 56"/>
            <p:cNvCxnSpPr>
              <a:stCxn id="42" idx="3"/>
              <a:endCxn id="56" idx="1"/>
            </p:cNvCxnSpPr>
            <p:nvPr/>
          </p:nvCxnSpPr>
          <p:spPr>
            <a:xfrm flipV="1">
              <a:off x="3078581" y="3173313"/>
              <a:ext cx="845472" cy="184190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43" idx="3"/>
              <a:endCxn id="56" idx="1"/>
            </p:cNvCxnSpPr>
            <p:nvPr/>
          </p:nvCxnSpPr>
          <p:spPr>
            <a:xfrm>
              <a:off x="2489445" y="3052703"/>
              <a:ext cx="1434608" cy="120610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3924053" y="2585016"/>
              <a:ext cx="965201" cy="2769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</a:t>
              </a:r>
              <a:r>
                <a:rPr lang="en-US" sz="1200" dirty="0" smtClean="0">
                  <a:solidFill>
                    <a:schemeClr val="bg1"/>
                  </a:solidFill>
                </a:rPr>
                <a:t>tudy design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60" name="Straight Arrow Connector 59"/>
            <p:cNvCxnSpPr>
              <a:stCxn id="59" idx="1"/>
              <a:endCxn id="19" idx="3"/>
            </p:cNvCxnSpPr>
            <p:nvPr/>
          </p:nvCxnSpPr>
          <p:spPr>
            <a:xfrm flipH="1">
              <a:off x="2980477" y="2723516"/>
              <a:ext cx="943576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20" idx="1"/>
              <a:endCxn id="34" idx="3"/>
            </p:cNvCxnSpPr>
            <p:nvPr/>
          </p:nvCxnSpPr>
          <p:spPr>
            <a:xfrm flipH="1">
              <a:off x="3136737" y="5892248"/>
              <a:ext cx="787316" cy="221814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18" idx="1"/>
              <a:endCxn id="34" idx="3"/>
            </p:cNvCxnSpPr>
            <p:nvPr/>
          </p:nvCxnSpPr>
          <p:spPr>
            <a:xfrm flipH="1" flipV="1">
              <a:off x="3136737" y="6114062"/>
              <a:ext cx="787316" cy="17954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-905351" y="6044833"/>
              <a:ext cx="981551" cy="27699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process</a:t>
              </a:r>
            </a:p>
          </p:txBody>
        </p:sp>
        <p:cxnSp>
          <p:nvCxnSpPr>
            <p:cNvPr id="64" name="Straight Arrow Connector 63"/>
            <p:cNvCxnSpPr>
              <a:stCxn id="63" idx="1"/>
            </p:cNvCxnSpPr>
            <p:nvPr/>
          </p:nvCxnSpPr>
          <p:spPr>
            <a:xfrm flipH="1">
              <a:off x="-1143000" y="6183333"/>
              <a:ext cx="237649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-905351" y="2735707"/>
              <a:ext cx="981551" cy="64633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</a:t>
              </a:r>
              <a:r>
                <a:rPr lang="en-US" sz="1200" dirty="0" smtClean="0">
                  <a:solidFill>
                    <a:schemeClr val="bg1"/>
                  </a:solidFill>
                </a:rPr>
                <a:t>pecifically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d</a:t>
              </a:r>
              <a:r>
                <a:rPr lang="en-US" sz="1200" dirty="0" smtClean="0">
                  <a:solidFill>
                    <a:schemeClr val="bg1"/>
                  </a:solidFill>
                </a:rPr>
                <a:t>ependent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continuant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-905351" y="3599435"/>
              <a:ext cx="981551" cy="46166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i</a:t>
              </a:r>
              <a:r>
                <a:rPr lang="en-US" sz="1200" dirty="0" smtClean="0">
                  <a:solidFill>
                    <a:schemeClr val="bg1"/>
                  </a:solidFill>
                </a:rPr>
                <a:t>ndependent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continuant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-905351" y="1951639"/>
              <a:ext cx="981551" cy="64633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generically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dependent 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continuant</a:t>
              </a:r>
            </a:p>
          </p:txBody>
        </p:sp>
        <p:cxnSp>
          <p:nvCxnSpPr>
            <p:cNvPr id="68" name="Straight Arrow Connector 67"/>
            <p:cNvCxnSpPr>
              <a:stCxn id="67" idx="1"/>
            </p:cNvCxnSpPr>
            <p:nvPr/>
          </p:nvCxnSpPr>
          <p:spPr>
            <a:xfrm flipH="1">
              <a:off x="-1143000" y="2274805"/>
              <a:ext cx="237649" cy="97593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36" idx="1"/>
              <a:endCxn id="66" idx="3"/>
            </p:cNvCxnSpPr>
            <p:nvPr/>
          </p:nvCxnSpPr>
          <p:spPr>
            <a:xfrm flipH="1">
              <a:off x="76200" y="3830268"/>
              <a:ext cx="193496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65" idx="1"/>
            </p:cNvCxnSpPr>
            <p:nvPr/>
          </p:nvCxnSpPr>
          <p:spPr>
            <a:xfrm flipH="1" flipV="1">
              <a:off x="-1143000" y="3057276"/>
              <a:ext cx="237649" cy="159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6421741" y="3676203"/>
              <a:ext cx="621709" cy="276999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freezer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924053" y="1219200"/>
              <a:ext cx="2441439" cy="276999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average daily use of cigarette datum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421741" y="2122967"/>
              <a:ext cx="1527791" cy="276999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</a:t>
              </a:r>
              <a:r>
                <a:rPr lang="en-US" sz="1200" dirty="0" smtClean="0">
                  <a:solidFill>
                    <a:schemeClr val="bg1"/>
                  </a:solidFill>
                </a:rPr>
                <a:t>atient questionnaire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705255" y="4742424"/>
              <a:ext cx="1240404" cy="276999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</a:t>
              </a:r>
              <a:r>
                <a:rPr lang="en-US" sz="1200" dirty="0" smtClean="0">
                  <a:solidFill>
                    <a:schemeClr val="bg1"/>
                  </a:solidFill>
                </a:rPr>
                <a:t>ollection packet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924053" y="4135108"/>
              <a:ext cx="689933" cy="276999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nicotine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77" name="Straight Arrow Connector 76"/>
            <p:cNvCxnSpPr>
              <a:stCxn id="75" idx="1"/>
              <a:endCxn id="46" idx="3"/>
            </p:cNvCxnSpPr>
            <p:nvPr/>
          </p:nvCxnSpPr>
          <p:spPr>
            <a:xfrm flipH="1" flipV="1">
              <a:off x="3400143" y="3967103"/>
              <a:ext cx="523910" cy="306505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76" idx="1"/>
              <a:endCxn id="42" idx="3"/>
            </p:cNvCxnSpPr>
            <p:nvPr/>
          </p:nvCxnSpPr>
          <p:spPr>
            <a:xfrm flipH="1" flipV="1">
              <a:off x="3078581" y="3357503"/>
              <a:ext cx="845472" cy="458905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71" idx="1"/>
              <a:endCxn id="48" idx="3"/>
            </p:cNvCxnSpPr>
            <p:nvPr/>
          </p:nvCxnSpPr>
          <p:spPr>
            <a:xfrm flipH="1" flipV="1">
              <a:off x="4511907" y="3502653"/>
              <a:ext cx="1909834" cy="31205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74" idx="1"/>
              <a:endCxn id="36" idx="3"/>
            </p:cNvCxnSpPr>
            <p:nvPr/>
          </p:nvCxnSpPr>
          <p:spPr>
            <a:xfrm flipH="1" flipV="1">
              <a:off x="1371600" y="3830268"/>
              <a:ext cx="333655" cy="10506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72" idx="1"/>
              <a:endCxn id="15" idx="3"/>
            </p:cNvCxnSpPr>
            <p:nvPr/>
          </p:nvCxnSpPr>
          <p:spPr>
            <a:xfrm flipH="1">
              <a:off x="2486110" y="1357700"/>
              <a:ext cx="1437943" cy="444819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10" idx="1"/>
              <a:endCxn id="15" idx="3"/>
            </p:cNvCxnSpPr>
            <p:nvPr/>
          </p:nvCxnSpPr>
          <p:spPr>
            <a:xfrm flipH="1">
              <a:off x="2486110" y="1586300"/>
              <a:ext cx="1437943" cy="216219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12" idx="1"/>
              <a:endCxn id="22" idx="3"/>
            </p:cNvCxnSpPr>
            <p:nvPr/>
          </p:nvCxnSpPr>
          <p:spPr>
            <a:xfrm flipH="1">
              <a:off x="2528109" y="1880467"/>
              <a:ext cx="1395944" cy="23174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11" idx="1"/>
              <a:endCxn id="22" idx="3"/>
            </p:cNvCxnSpPr>
            <p:nvPr/>
          </p:nvCxnSpPr>
          <p:spPr>
            <a:xfrm flipH="1" flipV="1">
              <a:off x="2528109" y="2112207"/>
              <a:ext cx="1395944" cy="14926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73" idx="1"/>
              <a:endCxn id="11" idx="3"/>
            </p:cNvCxnSpPr>
            <p:nvPr/>
          </p:nvCxnSpPr>
          <p:spPr>
            <a:xfrm flipH="1">
              <a:off x="4970558" y="2261467"/>
              <a:ext cx="1451183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6421741" y="3984796"/>
              <a:ext cx="916726" cy="276999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freezer rack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421741" y="3364153"/>
              <a:ext cx="1157496" cy="276999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</a:t>
              </a:r>
              <a:r>
                <a:rPr lang="en-US" sz="1200" dirty="0" smtClean="0">
                  <a:solidFill>
                    <a:schemeClr val="bg1"/>
                  </a:solidFill>
                </a:rPr>
                <a:t>lood spot card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88" name="Straight Arrow Connector 87"/>
            <p:cNvCxnSpPr>
              <a:stCxn id="87" idx="1"/>
            </p:cNvCxnSpPr>
            <p:nvPr/>
          </p:nvCxnSpPr>
          <p:spPr>
            <a:xfrm flipH="1" flipV="1">
              <a:off x="4511908" y="3502652"/>
              <a:ext cx="1909833" cy="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86" idx="1"/>
              <a:endCxn id="48" idx="3"/>
            </p:cNvCxnSpPr>
            <p:nvPr/>
          </p:nvCxnSpPr>
          <p:spPr>
            <a:xfrm flipH="1" flipV="1">
              <a:off x="4511907" y="3502653"/>
              <a:ext cx="1909834" cy="62064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6421741" y="3034813"/>
              <a:ext cx="1446038" cy="276999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</a:t>
              </a:r>
              <a:r>
                <a:rPr lang="en-US" sz="1200" dirty="0" smtClean="0">
                  <a:solidFill>
                    <a:schemeClr val="bg1"/>
                  </a:solidFill>
                </a:rPr>
                <a:t>uffy coat specimen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91" name="Straight Arrow Connector 90"/>
            <p:cNvCxnSpPr>
              <a:stCxn id="90" idx="1"/>
            </p:cNvCxnSpPr>
            <p:nvPr/>
          </p:nvCxnSpPr>
          <p:spPr>
            <a:xfrm flipH="1" flipV="1">
              <a:off x="5377400" y="3173312"/>
              <a:ext cx="1044341" cy="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1705255" y="6570368"/>
              <a:ext cx="1291379" cy="276999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</a:t>
              </a:r>
              <a:r>
                <a:rPr lang="en-US" sz="1200" dirty="0" smtClean="0">
                  <a:solidFill>
                    <a:schemeClr val="bg1"/>
                  </a:solidFill>
                </a:rPr>
                <a:t>moking behavior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93" name="Straight Arrow Connector 92"/>
            <p:cNvCxnSpPr>
              <a:stCxn id="92" idx="1"/>
              <a:endCxn id="38" idx="3"/>
            </p:cNvCxnSpPr>
            <p:nvPr/>
          </p:nvCxnSpPr>
          <p:spPr>
            <a:xfrm flipH="1" flipV="1">
              <a:off x="1371600" y="6543475"/>
              <a:ext cx="333655" cy="16539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6454014" y="5753748"/>
              <a:ext cx="1089786" cy="276999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</a:t>
              </a:r>
              <a:r>
                <a:rPr lang="en-US" sz="1200" dirty="0" smtClean="0">
                  <a:solidFill>
                    <a:schemeClr val="bg1"/>
                  </a:solidFill>
                </a:rPr>
                <a:t>lood spotting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95" name="Straight Arrow Connector 94"/>
            <p:cNvCxnSpPr>
              <a:stCxn id="94" idx="1"/>
            </p:cNvCxnSpPr>
            <p:nvPr/>
          </p:nvCxnSpPr>
          <p:spPr>
            <a:xfrm flipH="1" flipV="1">
              <a:off x="5457486" y="5892247"/>
              <a:ext cx="996528" cy="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Group 95"/>
            <p:cNvGrpSpPr/>
            <p:nvPr/>
          </p:nvGrpSpPr>
          <p:grpSpPr>
            <a:xfrm>
              <a:off x="8153400" y="1821493"/>
              <a:ext cx="838200" cy="1828614"/>
              <a:chOff x="8153400" y="1752786"/>
              <a:chExt cx="838200" cy="1828614"/>
            </a:xfrm>
          </p:grpSpPr>
          <p:sp>
            <p:nvSpPr>
              <p:cNvPr id="97" name="TextBox 96"/>
              <p:cNvSpPr txBox="1"/>
              <p:nvPr/>
            </p:nvSpPr>
            <p:spPr>
              <a:xfrm>
                <a:off x="8283516" y="1752786"/>
                <a:ext cx="666230" cy="27699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90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BFO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8282202" y="2066822"/>
                <a:ext cx="667544" cy="276999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IAO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8282811" y="2382376"/>
                <a:ext cx="666935" cy="276999"/>
              </a:xfrm>
              <a:prstGeom prst="rect">
                <a:avLst/>
              </a:prstGeom>
              <a:solidFill>
                <a:srgbClr val="C00000"/>
              </a:solidFill>
              <a:ln w="190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OBO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8282010" y="2694801"/>
                <a:ext cx="667736" cy="27699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90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OBI</a:t>
                </a:r>
                <a:endParaRPr lang="en-US" sz="12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8316345" y="2999601"/>
                <a:ext cx="675255" cy="276999"/>
                <a:chOff x="8263935" y="2609365"/>
                <a:chExt cx="675255" cy="276999"/>
              </a:xfrm>
            </p:grpSpPr>
            <p:cxnSp>
              <p:nvCxnSpPr>
                <p:cNvPr id="103" name="Straight Arrow Connector 102"/>
                <p:cNvCxnSpPr/>
                <p:nvPr/>
              </p:nvCxnSpPr>
              <p:spPr>
                <a:xfrm>
                  <a:off x="8263935" y="2747864"/>
                  <a:ext cx="271825" cy="0"/>
                </a:xfrm>
                <a:prstGeom prst="straightConnector1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TextBox 103"/>
                <p:cNvSpPr txBox="1"/>
                <p:nvPr/>
              </p:nvSpPr>
              <p:spPr>
                <a:xfrm>
                  <a:off x="8541324" y="2609365"/>
                  <a:ext cx="39786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 smtClean="0"/>
                    <a:t>is a</a:t>
                  </a:r>
                  <a:endParaRPr lang="en-US" sz="1200" b="1" dirty="0"/>
                </a:p>
              </p:txBody>
            </p:sp>
          </p:grpSp>
          <p:sp>
            <p:nvSpPr>
              <p:cNvPr id="102" name="TextBox 101"/>
              <p:cNvSpPr txBox="1"/>
              <p:nvPr/>
            </p:nvSpPr>
            <p:spPr>
              <a:xfrm>
                <a:off x="8153400" y="3304401"/>
                <a:ext cx="796346" cy="276999"/>
              </a:xfrm>
              <a:prstGeom prst="rect">
                <a:avLst/>
              </a:prstGeom>
              <a:solidFill>
                <a:srgbClr val="008000"/>
              </a:solidFill>
              <a:ln w="190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err="1" smtClean="0">
                    <a:solidFill>
                      <a:schemeClr val="bg1"/>
                    </a:solidFill>
                  </a:rPr>
                  <a:t>Biobank</a:t>
                </a:r>
                <a:endParaRPr lang="en-US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269696" y="2749685"/>
              <a:ext cx="1101904" cy="27699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quality</a:t>
              </a:r>
            </a:p>
          </p:txBody>
        </p:sp>
        <p:cxnSp>
          <p:nvCxnSpPr>
            <p:cNvPr id="7" name="Straight Arrow Connector 6"/>
            <p:cNvCxnSpPr>
              <a:stCxn id="65" idx="3"/>
              <a:endCxn id="6" idx="1"/>
            </p:cNvCxnSpPr>
            <p:nvPr/>
          </p:nvCxnSpPr>
          <p:spPr>
            <a:xfrm flipV="1">
              <a:off x="76200" y="2888185"/>
              <a:ext cx="193496" cy="170688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69696" y="3104515"/>
              <a:ext cx="1101904" cy="27699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role</a:t>
              </a:r>
            </a:p>
          </p:txBody>
        </p:sp>
        <p:cxnSp>
          <p:nvCxnSpPr>
            <p:cNvPr id="9" name="Straight Arrow Connector 8"/>
            <p:cNvCxnSpPr>
              <a:stCxn id="65" idx="3"/>
              <a:endCxn id="8" idx="1"/>
            </p:cNvCxnSpPr>
            <p:nvPr/>
          </p:nvCxnSpPr>
          <p:spPr>
            <a:xfrm>
              <a:off x="76200" y="3058873"/>
              <a:ext cx="193496" cy="184142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3918099" y="1009929"/>
              <a:ext cx="1765612" cy="27699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</a:t>
              </a:r>
              <a:r>
                <a:rPr lang="en-US" sz="1200" dirty="0" smtClean="0">
                  <a:solidFill>
                    <a:schemeClr val="bg1"/>
                  </a:solidFill>
                </a:rPr>
                <a:t>tudy subject survey data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925745" y="1936899"/>
              <a:ext cx="1114088" cy="27699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m</a:t>
              </a:r>
              <a:r>
                <a:rPr lang="en-US" sz="1200" dirty="0" smtClean="0">
                  <a:solidFill>
                    <a:schemeClr val="bg1"/>
                  </a:solidFill>
                </a:rPr>
                <a:t>edical record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3922528" y="787196"/>
              <a:ext cx="1445140" cy="27699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</a:t>
              </a:r>
              <a:r>
                <a:rPr lang="en-US" sz="1200" dirty="0" smtClean="0">
                  <a:solidFill>
                    <a:schemeClr val="bg1"/>
                  </a:solidFill>
                </a:rPr>
                <a:t>atient registry data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3047394" y="4741733"/>
              <a:ext cx="686406" cy="27699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 smtClean="0">
                  <a:solidFill>
                    <a:schemeClr val="bg1"/>
                  </a:solidFill>
                </a:rPr>
                <a:t>biobank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3919868" y="3906508"/>
              <a:ext cx="1491755" cy="27699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>
                  <a:solidFill>
                    <a:schemeClr val="bg1"/>
                  </a:solidFill>
                </a:rPr>
                <a:t>b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iobank</a:t>
              </a:r>
              <a:r>
                <a:rPr lang="en-US" sz="1200" dirty="0" smtClean="0">
                  <a:solidFill>
                    <a:schemeClr val="bg1"/>
                  </a:solidFill>
                </a:rPr>
                <a:t> organization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72" name="Straight Arrow Connector 171"/>
            <p:cNvCxnSpPr>
              <a:stCxn id="171" idx="1"/>
              <a:endCxn id="42" idx="3"/>
            </p:cNvCxnSpPr>
            <p:nvPr/>
          </p:nvCxnSpPr>
          <p:spPr>
            <a:xfrm flipH="1" flipV="1">
              <a:off x="3078581" y="3357503"/>
              <a:ext cx="841287" cy="687505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>
              <a:stCxn id="170" idx="1"/>
              <a:endCxn id="36" idx="3"/>
            </p:cNvCxnSpPr>
            <p:nvPr/>
          </p:nvCxnSpPr>
          <p:spPr>
            <a:xfrm flipH="1" flipV="1">
              <a:off x="1371600" y="3830268"/>
              <a:ext cx="1675794" cy="1049965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>
              <a:stCxn id="169" idx="1"/>
              <a:endCxn id="15" idx="3"/>
            </p:cNvCxnSpPr>
            <p:nvPr/>
          </p:nvCxnSpPr>
          <p:spPr>
            <a:xfrm flipH="1">
              <a:off x="2486110" y="925696"/>
              <a:ext cx="1436418" cy="87682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>
              <a:stCxn id="106" idx="1"/>
              <a:endCxn id="15" idx="3"/>
            </p:cNvCxnSpPr>
            <p:nvPr/>
          </p:nvCxnSpPr>
          <p:spPr>
            <a:xfrm flipH="1">
              <a:off x="2486110" y="1148429"/>
              <a:ext cx="1431989" cy="65409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stCxn id="108" idx="1"/>
              <a:endCxn id="22" idx="3"/>
            </p:cNvCxnSpPr>
            <p:nvPr/>
          </p:nvCxnSpPr>
          <p:spPr>
            <a:xfrm flipH="1">
              <a:off x="2528109" y="2075399"/>
              <a:ext cx="1397636" cy="3680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>
              <a:stCxn id="107" idx="1"/>
              <a:endCxn id="23" idx="3"/>
            </p:cNvCxnSpPr>
            <p:nvPr/>
          </p:nvCxnSpPr>
          <p:spPr>
            <a:xfrm flipH="1" flipV="1">
              <a:off x="2720148" y="2413305"/>
              <a:ext cx="1197951" cy="87395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Box 177"/>
            <p:cNvSpPr txBox="1"/>
            <p:nvPr/>
          </p:nvSpPr>
          <p:spPr>
            <a:xfrm>
              <a:off x="6416405" y="2824155"/>
              <a:ext cx="1522340" cy="27699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  <a:r>
                <a:rPr lang="en-US" sz="1200" dirty="0" smtClean="0">
                  <a:solidFill>
                    <a:schemeClr val="bg1"/>
                  </a:solidFill>
                </a:rPr>
                <a:t>ixed tissue specimen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79" name="Straight Arrow Connector 178"/>
            <p:cNvCxnSpPr>
              <a:stCxn id="178" idx="1"/>
              <a:endCxn id="56" idx="3"/>
            </p:cNvCxnSpPr>
            <p:nvPr/>
          </p:nvCxnSpPr>
          <p:spPr>
            <a:xfrm flipH="1">
              <a:off x="5377400" y="2962655"/>
              <a:ext cx="1039005" cy="21065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/>
            <p:cNvSpPr txBox="1"/>
            <p:nvPr/>
          </p:nvSpPr>
          <p:spPr>
            <a:xfrm>
              <a:off x="2362200" y="6272806"/>
              <a:ext cx="837345" cy="27699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contacting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81" name="Straight Arrow Connector 180"/>
            <p:cNvCxnSpPr>
              <a:stCxn id="180" idx="1"/>
              <a:endCxn id="14" idx="3"/>
            </p:cNvCxnSpPr>
            <p:nvPr/>
          </p:nvCxnSpPr>
          <p:spPr>
            <a:xfrm flipH="1" flipV="1">
              <a:off x="1371600" y="5857675"/>
              <a:ext cx="990600" cy="55363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/>
            <p:cNvSpPr txBox="1"/>
            <p:nvPr/>
          </p:nvSpPr>
          <p:spPr>
            <a:xfrm>
              <a:off x="3918099" y="6570368"/>
              <a:ext cx="651781" cy="27699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fixation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83" name="Straight Arrow Connector 182"/>
            <p:cNvCxnSpPr>
              <a:stCxn id="182" idx="1"/>
              <a:endCxn id="34" idx="3"/>
            </p:cNvCxnSpPr>
            <p:nvPr/>
          </p:nvCxnSpPr>
          <p:spPr>
            <a:xfrm flipH="1" flipV="1">
              <a:off x="3136737" y="6114062"/>
              <a:ext cx="781362" cy="59480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/>
            <p:cNvSpPr txBox="1"/>
            <p:nvPr/>
          </p:nvSpPr>
          <p:spPr>
            <a:xfrm>
              <a:off x="6416405" y="2583307"/>
              <a:ext cx="1769908" cy="27699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Longitudinal study design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85" name="Straight Arrow Connector 184"/>
            <p:cNvCxnSpPr>
              <a:stCxn id="184" idx="1"/>
              <a:endCxn id="59" idx="3"/>
            </p:cNvCxnSpPr>
            <p:nvPr/>
          </p:nvCxnSpPr>
          <p:spPr>
            <a:xfrm flipH="1">
              <a:off x="4889254" y="2721807"/>
              <a:ext cx="1527151" cy="1709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/>
            <p:cNvSpPr txBox="1"/>
            <p:nvPr/>
          </p:nvSpPr>
          <p:spPr>
            <a:xfrm>
              <a:off x="1714141" y="1338984"/>
              <a:ext cx="753924" cy="276999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identifier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87" name="Straight Arrow Connector 186"/>
            <p:cNvCxnSpPr>
              <a:stCxn id="186" idx="1"/>
              <a:endCxn id="13" idx="3"/>
            </p:cNvCxnSpPr>
            <p:nvPr/>
          </p:nvCxnSpPr>
          <p:spPr>
            <a:xfrm flipH="1">
              <a:off x="1371600" y="1477484"/>
              <a:ext cx="342541" cy="797321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Box 187"/>
            <p:cNvSpPr txBox="1"/>
            <p:nvPr/>
          </p:nvSpPr>
          <p:spPr>
            <a:xfrm>
              <a:off x="3918099" y="2808328"/>
              <a:ext cx="1665970" cy="27699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</a:t>
              </a:r>
              <a:r>
                <a:rPr lang="en-US" sz="1200" dirty="0" smtClean="0">
                  <a:solidFill>
                    <a:schemeClr val="bg1"/>
                  </a:solidFill>
                </a:rPr>
                <a:t>one marrow specimen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89" name="Straight Arrow Connector 188"/>
            <p:cNvCxnSpPr>
              <a:stCxn id="188" idx="1"/>
              <a:endCxn id="43" idx="3"/>
            </p:cNvCxnSpPr>
            <p:nvPr/>
          </p:nvCxnSpPr>
          <p:spPr>
            <a:xfrm flipH="1">
              <a:off x="2489445" y="2946828"/>
              <a:ext cx="1428654" cy="105875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TextBox 189"/>
            <p:cNvSpPr txBox="1"/>
            <p:nvPr/>
          </p:nvSpPr>
          <p:spPr>
            <a:xfrm>
              <a:off x="3924053" y="5422542"/>
              <a:ext cx="1317669" cy="27699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</a:t>
              </a:r>
              <a:r>
                <a:rPr lang="en-US" sz="1200" dirty="0" smtClean="0">
                  <a:solidFill>
                    <a:schemeClr val="bg1"/>
                  </a:solidFill>
                </a:rPr>
                <a:t>pecimen freezing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1" name="Straight Arrow Connector 190"/>
            <p:cNvCxnSpPr>
              <a:stCxn id="190" idx="1"/>
              <a:endCxn id="40" idx="3"/>
            </p:cNvCxnSpPr>
            <p:nvPr/>
          </p:nvCxnSpPr>
          <p:spPr>
            <a:xfrm flipH="1">
              <a:off x="3259142" y="5561042"/>
              <a:ext cx="664911" cy="24263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3924053" y="3677908"/>
              <a:ext cx="1244701" cy="276999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n</a:t>
              </a:r>
              <a:r>
                <a:rPr lang="en-US" sz="1200" dirty="0" smtClean="0">
                  <a:solidFill>
                    <a:schemeClr val="bg1"/>
                  </a:solidFill>
                </a:rPr>
                <a:t>icotine material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8153400" y="3676556"/>
              <a:ext cx="796346" cy="27699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OMIABIS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3969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b="1" dirty="0" smtClean="0"/>
              <a:t>Comparison Summary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 two ontologies have a </a:t>
            </a:r>
            <a:r>
              <a:rPr lang="en-US" dirty="0"/>
              <a:t>s</a:t>
            </a:r>
            <a:r>
              <a:rPr lang="en-US" dirty="0" smtClean="0"/>
              <a:t>hared common scope</a:t>
            </a:r>
          </a:p>
          <a:p>
            <a:r>
              <a:rPr lang="en-US" dirty="0" smtClean="0"/>
              <a:t>Focused on different aspects of </a:t>
            </a:r>
            <a:r>
              <a:rPr lang="en-US" dirty="0" err="1" smtClean="0"/>
              <a:t>biobanking</a:t>
            </a:r>
            <a:r>
              <a:rPr lang="en-US" dirty="0" smtClean="0"/>
              <a:t> and complement each other</a:t>
            </a:r>
          </a:p>
          <a:p>
            <a:pPr lvl="1"/>
            <a:r>
              <a:rPr lang="en-US" dirty="0" smtClean="0"/>
              <a:t>OMIABIS: management of data about </a:t>
            </a:r>
            <a:r>
              <a:rPr lang="en-US" dirty="0" err="1" smtClean="0"/>
              <a:t>biobanks</a:t>
            </a:r>
            <a:endParaRPr lang="en-US" dirty="0" smtClean="0"/>
          </a:p>
          <a:p>
            <a:pPr lvl="1"/>
            <a:r>
              <a:rPr lang="en-US" dirty="0" smtClean="0"/>
              <a:t>BIOBANK: patient questionnaire (form can be used to collect survey data)</a:t>
            </a:r>
          </a:p>
          <a:p>
            <a:pPr lvl="1"/>
            <a:r>
              <a:rPr lang="en-US" dirty="0" smtClean="0"/>
              <a:t>No </a:t>
            </a:r>
            <a:r>
              <a:rPr lang="en-US" dirty="0" smtClean="0">
                <a:solidFill>
                  <a:srgbClr val="000000"/>
                </a:solidFill>
              </a:rPr>
              <a:t>terminological overlap</a:t>
            </a:r>
          </a:p>
          <a:p>
            <a:r>
              <a:rPr lang="en-US" dirty="0" smtClean="0"/>
              <a:t>Both are written in OWL, use BFO and a common set of relations, and extend OBI</a:t>
            </a:r>
          </a:p>
        </p:txBody>
      </p:sp>
    </p:spTree>
    <p:extLst>
      <p:ext uri="{BB962C8B-B14F-4D97-AF65-F5344CB8AC3E}">
        <p14:creationId xmlns:p14="http://schemas.microsoft.com/office/powerpoint/2010/main" val="826886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09600" y="304800"/>
            <a:ext cx="3733800" cy="639762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sz="3200" dirty="0" smtClean="0"/>
              <a:t>Penn </a:t>
            </a:r>
            <a:r>
              <a:rPr lang="en-US" sz="3200" dirty="0" err="1" smtClean="0"/>
              <a:t>Biobank</a:t>
            </a:r>
            <a:r>
              <a:rPr lang="en-US" sz="3200" dirty="0" smtClean="0"/>
              <a:t> Ontology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1143001"/>
            <a:ext cx="3810000" cy="4724400"/>
          </a:xfrm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2600" dirty="0" smtClean="0"/>
              <a:t>BFO (Pre-Graz)</a:t>
            </a:r>
          </a:p>
          <a:p>
            <a:r>
              <a:rPr lang="en-US" sz="2600" dirty="0" smtClean="0"/>
              <a:t>OBI subset (including all axioms and IAO terms)</a:t>
            </a:r>
          </a:p>
          <a:p>
            <a:r>
              <a:rPr lang="en-US" sz="2600" dirty="0" smtClean="0"/>
              <a:t>Imported terms from OBO Foundry </a:t>
            </a:r>
            <a:r>
              <a:rPr lang="en-US" sz="2600" dirty="0" smtClean="0"/>
              <a:t>ontologies</a:t>
            </a:r>
            <a:endParaRPr lang="en-US" sz="2600" dirty="0" smtClean="0"/>
          </a:p>
          <a:p>
            <a:pPr lvl="1"/>
            <a:r>
              <a:rPr lang="en-US" sz="2400" dirty="0" smtClean="0"/>
              <a:t>RO, </a:t>
            </a:r>
            <a:r>
              <a:rPr lang="en-US" sz="2400" dirty="0" err="1" smtClean="0"/>
              <a:t>ChEBI</a:t>
            </a:r>
            <a:r>
              <a:rPr lang="en-US" sz="2400" dirty="0"/>
              <a:t>, </a:t>
            </a:r>
            <a:r>
              <a:rPr lang="en-US" sz="2400" dirty="0" smtClean="0"/>
              <a:t>EFO, PATO</a:t>
            </a:r>
          </a:p>
          <a:p>
            <a:r>
              <a:rPr lang="en-US" sz="2600" dirty="0" err="1" smtClean="0"/>
              <a:t>Biobank</a:t>
            </a:r>
            <a:r>
              <a:rPr lang="en-US" sz="2600" dirty="0" smtClean="0"/>
              <a:t> specific terms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797425" y="304800"/>
            <a:ext cx="3813175" cy="63976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OMIABIS Ontology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4800600" y="1066801"/>
            <a:ext cx="3886200" cy="4800600"/>
          </a:xfrm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 fontScale="92500"/>
          </a:bodyPr>
          <a:lstStyle/>
          <a:p>
            <a:r>
              <a:rPr lang="en-US" sz="2800" dirty="0"/>
              <a:t>BFO </a:t>
            </a:r>
            <a:r>
              <a:rPr lang="en-US" sz="2800" dirty="0" smtClean="0"/>
              <a:t>(1.1, Pre-Graz, 2.0)</a:t>
            </a:r>
            <a:endParaRPr lang="en-US" sz="2800" dirty="0"/>
          </a:p>
          <a:p>
            <a:r>
              <a:rPr lang="en-US" sz="2800" dirty="0"/>
              <a:t>OBI subset (including all axioms and IAO terms)</a:t>
            </a:r>
          </a:p>
          <a:p>
            <a:r>
              <a:rPr lang="en-US" sz="2800" dirty="0"/>
              <a:t>Imported terms from OBO Foundry </a:t>
            </a:r>
            <a:r>
              <a:rPr lang="en-US" sz="2800" dirty="0" smtClean="0"/>
              <a:t>ontologies</a:t>
            </a:r>
            <a:endParaRPr lang="en-US" sz="2800" dirty="0"/>
          </a:p>
          <a:p>
            <a:pPr lvl="1"/>
            <a:r>
              <a:rPr lang="en-US" sz="2600" dirty="0" smtClean="0"/>
              <a:t>OBO-REL, RO, APOLLO_SV, CARO, </a:t>
            </a:r>
            <a:r>
              <a:rPr lang="en-US" sz="2600" dirty="0" err="1" smtClean="0"/>
              <a:t>ChEBI</a:t>
            </a:r>
            <a:r>
              <a:rPr lang="en-US" sz="2600" dirty="0"/>
              <a:t>, </a:t>
            </a:r>
            <a:r>
              <a:rPr lang="en-US" sz="2600" dirty="0" smtClean="0"/>
              <a:t>GO, OGMS, OMRSE, PATO, PCO, PNO</a:t>
            </a:r>
            <a:endParaRPr lang="en-US" sz="2600" dirty="0"/>
          </a:p>
          <a:p>
            <a:r>
              <a:rPr lang="en-US" sz="2800" dirty="0" smtClean="0"/>
              <a:t>OMIABIS </a:t>
            </a:r>
            <a:r>
              <a:rPr lang="en-US" sz="2800" dirty="0"/>
              <a:t>specific terms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431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b="1" dirty="0" smtClean="0"/>
              <a:t>Merging the Two Ontologies (1)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Conversion to BFO 2.0 with BFO 2.0 classes and BFO 2.0 relations or RO relations</a:t>
            </a:r>
          </a:p>
          <a:p>
            <a:pPr marL="457200" lvl="1" indent="0">
              <a:buNone/>
            </a:pPr>
            <a:r>
              <a:rPr lang="en-US" dirty="0" smtClean="0"/>
              <a:t>	Term mappings include:</a:t>
            </a:r>
          </a:p>
          <a:p>
            <a:pPr lvl="2"/>
            <a:r>
              <a:rPr lang="en-US" dirty="0" smtClean="0"/>
              <a:t>BFO 1.1 classes -&gt; BFO 2.0 classes</a:t>
            </a:r>
          </a:p>
          <a:p>
            <a:pPr lvl="2"/>
            <a:r>
              <a:rPr lang="en-US" dirty="0" smtClean="0"/>
              <a:t>BFO pre</a:t>
            </a:r>
            <a:r>
              <a:rPr lang="en-US" dirty="0" smtClean="0"/>
              <a:t>-</a:t>
            </a:r>
            <a:r>
              <a:rPr lang="en-US" dirty="0"/>
              <a:t>G</a:t>
            </a:r>
            <a:r>
              <a:rPr lang="en-US" dirty="0" smtClean="0"/>
              <a:t>raz </a:t>
            </a:r>
            <a:r>
              <a:rPr lang="en-US" dirty="0" smtClean="0"/>
              <a:t>classes -&gt; BFO 2.0 classes</a:t>
            </a:r>
          </a:p>
          <a:p>
            <a:pPr lvl="2"/>
            <a:r>
              <a:rPr lang="en-US" dirty="0" smtClean="0"/>
              <a:t>BFO pre</a:t>
            </a:r>
            <a:r>
              <a:rPr lang="en-US" dirty="0" smtClean="0"/>
              <a:t>-</a:t>
            </a:r>
            <a:r>
              <a:rPr lang="en-US" dirty="0"/>
              <a:t>G</a:t>
            </a:r>
            <a:r>
              <a:rPr lang="en-US" dirty="0" smtClean="0"/>
              <a:t>raz </a:t>
            </a:r>
            <a:r>
              <a:rPr lang="en-US" dirty="0" smtClean="0"/>
              <a:t>relations -&gt; BFO 2.0 or RO relations</a:t>
            </a:r>
          </a:p>
          <a:p>
            <a:pPr lvl="2"/>
            <a:r>
              <a:rPr lang="en-US" dirty="0" smtClean="0"/>
              <a:t>OBO-REL relations -&gt; RO relations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07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b="1" dirty="0" smtClean="0"/>
              <a:t>Merging the </a:t>
            </a:r>
            <a:r>
              <a:rPr lang="en-US" sz="3600" b="1" dirty="0"/>
              <a:t>Two Ontologies </a:t>
            </a:r>
            <a:r>
              <a:rPr lang="en-US" sz="3600" b="1" dirty="0" smtClean="0"/>
              <a:t>(2)</a:t>
            </a:r>
            <a:endParaRPr lang="en-US" sz="3600" b="1" dirty="0"/>
          </a:p>
        </p:txBody>
      </p:sp>
      <p:grpSp>
        <p:nvGrpSpPr>
          <p:cNvPr id="57" name="Group 56"/>
          <p:cNvGrpSpPr/>
          <p:nvPr/>
        </p:nvGrpSpPr>
        <p:grpSpPr>
          <a:xfrm>
            <a:off x="762000" y="1524000"/>
            <a:ext cx="7696200" cy="3962400"/>
            <a:chOff x="762000" y="1524000"/>
            <a:chExt cx="7696200" cy="3962400"/>
          </a:xfrm>
        </p:grpSpPr>
        <p:sp>
          <p:nvSpPr>
            <p:cNvPr id="4" name="Rectangle 3"/>
            <p:cNvSpPr/>
            <p:nvPr/>
          </p:nvSpPr>
          <p:spPr>
            <a:xfrm>
              <a:off x="762000" y="1524000"/>
              <a:ext cx="1752600" cy="381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OBI Subset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762000" y="1981200"/>
              <a:ext cx="1752600" cy="381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OBI Subset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886200" y="1752600"/>
              <a:ext cx="17526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OBI Subset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239000" y="2068068"/>
              <a:ext cx="1219200" cy="381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OMIABIS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239000" y="1610868"/>
              <a:ext cx="1210056" cy="381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Biobank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2000" y="2590800"/>
              <a:ext cx="1752600" cy="381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OBO Terms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2000" y="3048000"/>
              <a:ext cx="1752600" cy="381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OBO Terms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86200" y="2769108"/>
              <a:ext cx="17526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OBO Terms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0" y="3657600"/>
              <a:ext cx="1752600" cy="381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Biobank</a:t>
              </a:r>
              <a:r>
                <a:rPr lang="en-US" dirty="0" smtClean="0">
                  <a:solidFill>
                    <a:schemeClr val="tx1"/>
                  </a:solidFill>
                </a:rPr>
                <a:t> Terms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62000" y="4114800"/>
              <a:ext cx="1752600" cy="381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OMIABIS Terms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3872484"/>
              <a:ext cx="19050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Biobank</a:t>
              </a:r>
              <a:r>
                <a:rPr lang="en-US" dirty="0" smtClean="0">
                  <a:solidFill>
                    <a:schemeClr val="tx1"/>
                  </a:solidFill>
                </a:rPr>
                <a:t>-OMIABIS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239000" y="2514600"/>
              <a:ext cx="12192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merged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86200" y="5105400"/>
              <a:ext cx="17526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BFO 2.0 Classes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4" idx="2"/>
              <a:endCxn id="16" idx="0"/>
            </p:cNvCxnSpPr>
            <p:nvPr/>
          </p:nvCxnSpPr>
          <p:spPr>
            <a:xfrm flipH="1">
              <a:off x="4762500" y="4253484"/>
              <a:ext cx="1219200" cy="851916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562600" y="4419600"/>
              <a:ext cx="822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import</a:t>
              </a:r>
              <a:endParaRPr lang="en-US" dirty="0"/>
            </a:p>
          </p:txBody>
        </p:sp>
        <p:cxnSp>
          <p:nvCxnSpPr>
            <p:cNvPr id="21" name="Elbow Connector 20"/>
            <p:cNvCxnSpPr>
              <a:stCxn id="14" idx="0"/>
              <a:endCxn id="11" idx="3"/>
            </p:cNvCxnSpPr>
            <p:nvPr/>
          </p:nvCxnSpPr>
          <p:spPr>
            <a:xfrm rot="16200000" flipV="1">
              <a:off x="5353812" y="3244596"/>
              <a:ext cx="912876" cy="342900"/>
            </a:xfrm>
            <a:prstGeom prst="bentConnector2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>
              <a:stCxn id="14" idx="0"/>
              <a:endCxn id="6" idx="3"/>
            </p:cNvCxnSpPr>
            <p:nvPr/>
          </p:nvCxnSpPr>
          <p:spPr>
            <a:xfrm rot="16200000" flipV="1">
              <a:off x="4845558" y="2736342"/>
              <a:ext cx="1929384" cy="342900"/>
            </a:xfrm>
            <a:prstGeom prst="bentConnector2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197139" y="3257287"/>
              <a:ext cx="822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import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97139" y="2221992"/>
              <a:ext cx="822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import</a:t>
              </a:r>
              <a:endParaRPr lang="en-US" dirty="0"/>
            </a:p>
          </p:txBody>
        </p:sp>
        <p:cxnSp>
          <p:nvCxnSpPr>
            <p:cNvPr id="36" name="Elbow Connector 35"/>
            <p:cNvCxnSpPr>
              <a:stCxn id="4" idx="3"/>
              <a:endCxn id="6" idx="1"/>
            </p:cNvCxnSpPr>
            <p:nvPr/>
          </p:nvCxnSpPr>
          <p:spPr>
            <a:xfrm>
              <a:off x="2514600" y="1714500"/>
              <a:ext cx="1371600" cy="228600"/>
            </a:xfrm>
            <a:prstGeom prst="bentConnector3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5" idx="3"/>
              <a:endCxn id="6" idx="1"/>
            </p:cNvCxnSpPr>
            <p:nvPr/>
          </p:nvCxnSpPr>
          <p:spPr>
            <a:xfrm flipV="1">
              <a:off x="2514600" y="1943100"/>
              <a:ext cx="1371600" cy="228600"/>
            </a:xfrm>
            <a:prstGeom prst="bentConnector3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9" idx="3"/>
              <a:endCxn id="11" idx="1"/>
            </p:cNvCxnSpPr>
            <p:nvPr/>
          </p:nvCxnSpPr>
          <p:spPr>
            <a:xfrm>
              <a:off x="2514600" y="2781300"/>
              <a:ext cx="1371600" cy="178308"/>
            </a:xfrm>
            <a:prstGeom prst="bentConnector3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10" idx="3"/>
              <a:endCxn id="11" idx="1"/>
            </p:cNvCxnSpPr>
            <p:nvPr/>
          </p:nvCxnSpPr>
          <p:spPr>
            <a:xfrm flipV="1">
              <a:off x="2514600" y="2959608"/>
              <a:ext cx="1371600" cy="278892"/>
            </a:xfrm>
            <a:prstGeom prst="bentConnector3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>
              <a:stCxn id="12" idx="3"/>
              <a:endCxn id="14" idx="1"/>
            </p:cNvCxnSpPr>
            <p:nvPr/>
          </p:nvCxnSpPr>
          <p:spPr>
            <a:xfrm>
              <a:off x="2514600" y="3848100"/>
              <a:ext cx="2514600" cy="214884"/>
            </a:xfrm>
            <a:prstGeom prst="bentConnector3">
              <a:avLst>
                <a:gd name="adj1" fmla="val 26728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13" idx="3"/>
              <a:endCxn id="14" idx="1"/>
            </p:cNvCxnSpPr>
            <p:nvPr/>
          </p:nvCxnSpPr>
          <p:spPr>
            <a:xfrm flipV="1">
              <a:off x="2514600" y="4062984"/>
              <a:ext cx="2514600" cy="242316"/>
            </a:xfrm>
            <a:prstGeom prst="bentConnector3">
              <a:avLst>
                <a:gd name="adj1" fmla="val 26728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148584" y="1569196"/>
              <a:ext cx="7839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148584" y="2590800"/>
              <a:ext cx="7839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148584" y="3696700"/>
              <a:ext cx="7839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en-US" dirty="0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52400" y="5638800"/>
            <a:ext cx="88720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Detailed merging process recorded in two readme files: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code.google.com/p/omiabis-dev/source/browse/trunk/BFO2%20omiabis/readme.txt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code.google.com/p/omiabis-dev/source/browse/trunk/biobank-omiabis/readme.txt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115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b="1" dirty="0" smtClean="0"/>
              <a:t>Results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merged </a:t>
            </a:r>
            <a:r>
              <a:rPr lang="en-US" dirty="0" err="1" smtClean="0"/>
              <a:t>biobank</a:t>
            </a:r>
            <a:r>
              <a:rPr lang="en-US" dirty="0" smtClean="0"/>
              <a:t> ontology was generated containing both Penn </a:t>
            </a:r>
            <a:r>
              <a:rPr lang="en-US" dirty="0" err="1" smtClean="0"/>
              <a:t>Biobank</a:t>
            </a:r>
            <a:r>
              <a:rPr lang="en-US" dirty="0" smtClean="0"/>
              <a:t> and OMIABIS specific terms</a:t>
            </a:r>
          </a:p>
          <a:p>
            <a:r>
              <a:rPr lang="en-US" dirty="0" smtClean="0"/>
              <a:t>The merged ontology is available at:</a:t>
            </a:r>
          </a:p>
          <a:p>
            <a:pPr marL="457200" lvl="1" indent="0">
              <a:buNone/>
            </a:pP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omiabis-dev.googlecode.com/svn/trunk/biobank-omiabis/biobank-omiabis_merged.owl</a:t>
            </a:r>
            <a:r>
              <a:rPr lang="en-US" sz="2000" dirty="0" smtClean="0"/>
              <a:t> </a:t>
            </a:r>
            <a:r>
              <a:rPr lang="en-US" dirty="0" smtClean="0"/>
              <a:t>or</a:t>
            </a:r>
          </a:p>
          <a:p>
            <a:pPr marL="457200" lvl="1" indent="0">
              <a:buNone/>
            </a:pPr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biobank-ontology.googlecode.com/svn/trunk/ontology/biobank-omiabis/merge%20version/biobank-omiabis_merged.owl</a:t>
            </a:r>
            <a:r>
              <a:rPr lang="en-US" sz="2000" dirty="0" smtClean="0"/>
              <a:t>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841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Next Steps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existing terms in the merged ontology</a:t>
            </a:r>
          </a:p>
          <a:p>
            <a:r>
              <a:rPr lang="en-US" dirty="0" smtClean="0"/>
              <a:t>Identify gaps in </a:t>
            </a:r>
            <a:r>
              <a:rPr lang="en-US" dirty="0" err="1" smtClean="0"/>
              <a:t>biobank</a:t>
            </a:r>
            <a:r>
              <a:rPr lang="en-US" dirty="0" smtClean="0"/>
              <a:t> coverage based on use cases</a:t>
            </a:r>
          </a:p>
          <a:p>
            <a:r>
              <a:rPr lang="en-US" dirty="0" smtClean="0"/>
              <a:t>Extend the ontology to meet the needs of </a:t>
            </a:r>
            <a:r>
              <a:rPr lang="en-US" dirty="0" err="1" smtClean="0"/>
              <a:t>biobank</a:t>
            </a:r>
            <a:r>
              <a:rPr lang="en-US" dirty="0" smtClean="0"/>
              <a:t>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773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b="1" dirty="0" smtClean="0"/>
              <a:t>Vision </a:t>
            </a:r>
            <a:r>
              <a:rPr lang="en-US" sz="3600" b="1" dirty="0"/>
              <a:t>for the W</a:t>
            </a:r>
            <a:r>
              <a:rPr lang="en-US" sz="3600" b="1" dirty="0" smtClean="0"/>
              <a:t>orkshop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Discuss where semantics are needed for biobank resources to disseminate biobank data and facilitate semantic queries.</a:t>
            </a:r>
            <a:endParaRPr lang="en-US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Share our current efforts to build a </a:t>
            </a:r>
            <a:r>
              <a:rPr lang="en-US" dirty="0" err="1" smtClean="0"/>
              <a:t>biobank</a:t>
            </a:r>
            <a:r>
              <a:rPr lang="en-US" dirty="0" smtClean="0"/>
              <a:t> ontology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We are not aware of an existing comprehensive, OBO Foundry-compliant </a:t>
            </a:r>
            <a:r>
              <a:rPr lang="en-US" dirty="0" err="1" smtClean="0"/>
              <a:t>biobank</a:t>
            </a:r>
            <a:r>
              <a:rPr lang="en-US" dirty="0" smtClean="0"/>
              <a:t> ontology.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The </a:t>
            </a:r>
            <a:r>
              <a:rPr lang="en-US" dirty="0"/>
              <a:t>t</a:t>
            </a:r>
            <a:r>
              <a:rPr lang="en-US" dirty="0" smtClean="0"/>
              <a:t>wo OBI-based biobank ontologies that we have worked on are driven by different </a:t>
            </a:r>
            <a:r>
              <a:rPr lang="en-US" dirty="0" err="1" smtClean="0"/>
              <a:t>biobanking</a:t>
            </a:r>
            <a:r>
              <a:rPr lang="en-US" dirty="0" smtClean="0"/>
              <a:t> use cases.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We recognize that there are very likely to be </a:t>
            </a:r>
            <a:r>
              <a:rPr lang="en-US" dirty="0" err="1" smtClean="0"/>
              <a:t>biobank</a:t>
            </a:r>
            <a:r>
              <a:rPr lang="en-US" dirty="0" smtClean="0"/>
              <a:t> areas that we haven’t covered yet.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Collect additional use cases and requirements for a biobank ontology and discuss potential solutions.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Establish plans to grow our collaborative effort to develop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 err="1"/>
              <a:t>biobank</a:t>
            </a:r>
            <a:r>
              <a:rPr lang="en-US" dirty="0"/>
              <a:t> ontology </a:t>
            </a:r>
            <a:r>
              <a:rPr lang="en-US" dirty="0" smtClean="0"/>
              <a:t>development.</a:t>
            </a:r>
            <a:endParaRPr lang="en-US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75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5465" y="76200"/>
            <a:ext cx="1600200" cy="1483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304800"/>
            <a:ext cx="7797237" cy="11430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Why base a </a:t>
            </a:r>
            <a:r>
              <a:rPr lang="en-US" sz="3600" b="1" dirty="0" err="1" smtClean="0"/>
              <a:t>biobank</a:t>
            </a:r>
            <a:r>
              <a:rPr lang="en-US" sz="3600" b="1" dirty="0" smtClean="0"/>
              <a:t> ontology on OBI</a:t>
            </a:r>
            <a:r>
              <a:rPr lang="en-US" sz="3600" b="1" dirty="0"/>
              <a:t>?</a:t>
            </a:r>
            <a:r>
              <a:rPr lang="en-US" sz="3600" b="1" dirty="0" smtClean="0"/>
              <a:t> 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410200"/>
          </a:xfrm>
        </p:spPr>
        <p:txBody>
          <a:bodyPr>
            <a:normAutofit fontScale="47500" lnSpcReduction="2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200" dirty="0" smtClean="0">
                <a:solidFill>
                  <a:srgbClr val="000000"/>
                </a:solidFill>
              </a:rPr>
              <a:t>The Ontology for Biomedical Investigations (OBI) is an ontology capturing all aspects of a biological investigation (investigation, specimen, assay, device, etc.)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3800" dirty="0" err="1" smtClean="0">
                <a:solidFill>
                  <a:srgbClr val="000000"/>
                </a:solidFill>
              </a:rPr>
              <a:t>Biobanks</a:t>
            </a:r>
            <a:r>
              <a:rPr lang="en-US" sz="3800" dirty="0" smtClean="0">
                <a:solidFill>
                  <a:srgbClr val="000000"/>
                </a:solidFill>
              </a:rPr>
              <a:t> are resources supporting biomedical investigations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200" dirty="0" smtClean="0">
                <a:solidFill>
                  <a:srgbClr val="000000"/>
                </a:solidFill>
              </a:rPr>
              <a:t>Things to know about OBI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3800" dirty="0" smtClean="0">
                <a:solidFill>
                  <a:srgbClr val="000000"/>
                </a:solidFill>
              </a:rPr>
              <a:t>OBI is a member of the OBO Foundry establishing interoperability with other ontologies following OBO Foundry principles.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3800" dirty="0">
                <a:solidFill>
                  <a:srgbClr val="000000"/>
                </a:solidFill>
              </a:rPr>
              <a:t>OBI uses </a:t>
            </a:r>
            <a:r>
              <a:rPr lang="en-US" sz="3800" dirty="0" smtClean="0">
                <a:solidFill>
                  <a:srgbClr val="000000"/>
                </a:solidFill>
              </a:rPr>
              <a:t>the Basic Formal Ontology (BFO) </a:t>
            </a:r>
            <a:r>
              <a:rPr lang="en-US" sz="3800" dirty="0">
                <a:solidFill>
                  <a:srgbClr val="000000"/>
                </a:solidFill>
              </a:rPr>
              <a:t>as its top level ontology.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3800" dirty="0" smtClean="0">
                <a:solidFill>
                  <a:srgbClr val="000000"/>
                </a:solidFill>
              </a:rPr>
              <a:t>OBI use the Information Artifact Ontology (IAO) for general information entities</a:t>
            </a:r>
            <a:endParaRPr lang="en-US" sz="4200" dirty="0" smtClean="0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200" dirty="0" smtClean="0">
                <a:solidFill>
                  <a:srgbClr val="000000"/>
                </a:solidFill>
              </a:rPr>
              <a:t>Details on OBI can be found at:</a:t>
            </a:r>
          </a:p>
          <a:p>
            <a:pPr marL="742950" lvl="2" indent="-342900">
              <a:spcBef>
                <a:spcPts val="600"/>
              </a:spcBef>
              <a:spcAft>
                <a:spcPts val="600"/>
              </a:spcAft>
            </a:pPr>
            <a:r>
              <a:rPr lang="en-US" sz="3800" dirty="0">
                <a:solidFill>
                  <a:srgbClr val="000000"/>
                </a:solidFill>
              </a:rPr>
              <a:t>http:</a:t>
            </a:r>
            <a:r>
              <a:rPr lang="en-US" sz="3800" dirty="0" smtClean="0">
                <a:solidFill>
                  <a:srgbClr val="000000"/>
                </a:solidFill>
              </a:rPr>
              <a:t>//</a:t>
            </a:r>
            <a:r>
              <a:rPr lang="en-US" sz="3800" dirty="0">
                <a:solidFill>
                  <a:srgbClr val="000000"/>
                </a:solidFill>
              </a:rPr>
              <a:t>obi-</a:t>
            </a:r>
            <a:r>
              <a:rPr lang="en-US" sz="3800" dirty="0" err="1" smtClean="0">
                <a:solidFill>
                  <a:srgbClr val="000000"/>
                </a:solidFill>
              </a:rPr>
              <a:t>ontology.org</a:t>
            </a:r>
            <a:endParaRPr lang="en-US" sz="3800" dirty="0" smtClean="0">
              <a:solidFill>
                <a:srgbClr val="000000"/>
              </a:solidFill>
            </a:endParaRPr>
          </a:p>
          <a:p>
            <a:pPr marL="742950" lvl="2" indent="-342900">
              <a:spcBef>
                <a:spcPts val="600"/>
              </a:spcBef>
              <a:spcAft>
                <a:spcPts val="600"/>
              </a:spcAft>
            </a:pPr>
            <a:r>
              <a:rPr lang="en-US" sz="3800" dirty="0" smtClean="0">
                <a:solidFill>
                  <a:srgbClr val="000000"/>
                </a:solidFill>
              </a:rPr>
              <a:t>J Biomed Semantics. 2010. Modeling biomedical experimental processes with OBI, Ryan R Brinkman, </a:t>
            </a:r>
            <a:r>
              <a:rPr lang="en-US" sz="3800" dirty="0" err="1" smtClean="0">
                <a:solidFill>
                  <a:srgbClr val="000000"/>
                </a:solidFill>
              </a:rPr>
              <a:t>Mélanie</a:t>
            </a:r>
            <a:r>
              <a:rPr lang="en-US" sz="3800" dirty="0" smtClean="0">
                <a:solidFill>
                  <a:srgbClr val="000000"/>
                </a:solidFill>
              </a:rPr>
              <a:t> </a:t>
            </a:r>
            <a:r>
              <a:rPr lang="en-US" sz="3800" dirty="0" err="1" smtClean="0">
                <a:solidFill>
                  <a:srgbClr val="000000"/>
                </a:solidFill>
              </a:rPr>
              <a:t>Courtot</a:t>
            </a:r>
            <a:r>
              <a:rPr lang="en-US" sz="3800" dirty="0" smtClean="0">
                <a:solidFill>
                  <a:srgbClr val="000000"/>
                </a:solidFill>
              </a:rPr>
              <a:t>, Dirk </a:t>
            </a:r>
            <a:r>
              <a:rPr lang="en-US" sz="3800" dirty="0" err="1" smtClean="0">
                <a:solidFill>
                  <a:srgbClr val="000000"/>
                </a:solidFill>
              </a:rPr>
              <a:t>Derom</a:t>
            </a:r>
            <a:r>
              <a:rPr lang="en-US" sz="3800" dirty="0" smtClean="0">
                <a:solidFill>
                  <a:srgbClr val="000000"/>
                </a:solidFill>
              </a:rPr>
              <a:t>, Jennifer M </a:t>
            </a:r>
            <a:r>
              <a:rPr lang="en-US" sz="3800" dirty="0" err="1" smtClean="0">
                <a:solidFill>
                  <a:srgbClr val="000000"/>
                </a:solidFill>
              </a:rPr>
              <a:t>Fostel</a:t>
            </a:r>
            <a:r>
              <a:rPr lang="en-US" sz="3800" dirty="0" smtClean="0">
                <a:solidFill>
                  <a:srgbClr val="000000"/>
                </a:solidFill>
              </a:rPr>
              <a:t>, </a:t>
            </a:r>
            <a:r>
              <a:rPr lang="en-US" sz="3800" dirty="0" err="1" smtClean="0">
                <a:solidFill>
                  <a:srgbClr val="000000"/>
                </a:solidFill>
              </a:rPr>
              <a:t>Yongqun</a:t>
            </a:r>
            <a:r>
              <a:rPr lang="en-US" sz="3800" dirty="0" smtClean="0">
                <a:solidFill>
                  <a:srgbClr val="000000"/>
                </a:solidFill>
              </a:rPr>
              <a:t> He, Phillip Lord, James Malone, Helen Parkinson, </a:t>
            </a:r>
            <a:r>
              <a:rPr lang="en-US" sz="3800" dirty="0" err="1" smtClean="0">
                <a:solidFill>
                  <a:srgbClr val="000000"/>
                </a:solidFill>
              </a:rPr>
              <a:t>Bjoern</a:t>
            </a:r>
            <a:r>
              <a:rPr lang="en-US" sz="3800" dirty="0" smtClean="0">
                <a:solidFill>
                  <a:srgbClr val="000000"/>
                </a:solidFill>
              </a:rPr>
              <a:t> Peters, Philippe Rocca-Serra, Alan </a:t>
            </a:r>
            <a:r>
              <a:rPr lang="en-US" sz="3800" dirty="0" err="1" smtClean="0">
                <a:solidFill>
                  <a:srgbClr val="000000"/>
                </a:solidFill>
              </a:rPr>
              <a:t>Ruttenberg</a:t>
            </a:r>
            <a:r>
              <a:rPr lang="en-US" sz="3800" dirty="0" smtClean="0">
                <a:solidFill>
                  <a:srgbClr val="000000"/>
                </a:solidFill>
              </a:rPr>
              <a:t>, Susanna-</a:t>
            </a:r>
            <a:r>
              <a:rPr lang="en-US" sz="3800" dirty="0" err="1" smtClean="0">
                <a:solidFill>
                  <a:srgbClr val="000000"/>
                </a:solidFill>
              </a:rPr>
              <a:t>Assunta</a:t>
            </a:r>
            <a:r>
              <a:rPr lang="en-US" sz="3800" dirty="0" smtClean="0">
                <a:solidFill>
                  <a:srgbClr val="000000"/>
                </a:solidFill>
              </a:rPr>
              <a:t> </a:t>
            </a:r>
            <a:r>
              <a:rPr lang="en-US" sz="3800" dirty="0" err="1" smtClean="0">
                <a:solidFill>
                  <a:srgbClr val="000000"/>
                </a:solidFill>
              </a:rPr>
              <a:t>Sansone</a:t>
            </a:r>
            <a:r>
              <a:rPr lang="en-US" sz="3800" dirty="0" smtClean="0">
                <a:solidFill>
                  <a:srgbClr val="000000"/>
                </a:solidFill>
              </a:rPr>
              <a:t>, Larisa N </a:t>
            </a:r>
            <a:r>
              <a:rPr lang="en-US" sz="3800" dirty="0" err="1" smtClean="0">
                <a:solidFill>
                  <a:srgbClr val="000000"/>
                </a:solidFill>
              </a:rPr>
              <a:t>Soldatova</a:t>
            </a:r>
            <a:r>
              <a:rPr lang="en-US" sz="3800" dirty="0" smtClean="0">
                <a:solidFill>
                  <a:srgbClr val="000000"/>
                </a:solidFill>
              </a:rPr>
              <a:t>, Christian J </a:t>
            </a:r>
            <a:r>
              <a:rPr lang="en-US" sz="3800" dirty="0" err="1" smtClean="0">
                <a:solidFill>
                  <a:srgbClr val="000000"/>
                </a:solidFill>
              </a:rPr>
              <a:t>Stoeckert</a:t>
            </a:r>
            <a:r>
              <a:rPr lang="en-US" sz="3800" dirty="0" smtClean="0">
                <a:solidFill>
                  <a:srgbClr val="000000"/>
                </a:solidFill>
              </a:rPr>
              <a:t>, Jr., Jessica A Turner, </a:t>
            </a:r>
            <a:r>
              <a:rPr lang="en-US" sz="3800" dirty="0" err="1" smtClean="0">
                <a:solidFill>
                  <a:srgbClr val="000000"/>
                </a:solidFill>
              </a:rPr>
              <a:t>Jie</a:t>
            </a:r>
            <a:r>
              <a:rPr lang="en-US" sz="3800" dirty="0" smtClean="0">
                <a:solidFill>
                  <a:srgbClr val="000000"/>
                </a:solidFill>
              </a:rPr>
              <a:t> Zheng, and the OBI consortium</a:t>
            </a:r>
          </a:p>
        </p:txBody>
      </p:sp>
      <p:pic>
        <p:nvPicPr>
          <p:cNvPr id="4" name="Picture 3" descr="foundrylogo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2286000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058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9050">
            <a:noFill/>
            <a:headEnd type="none" w="med" len="med"/>
            <a:tailEnd type="triangle" w="med" len="med"/>
          </a:ln>
        </p:spPr>
        <p:txBody>
          <a:bodyPr>
            <a:normAutofit/>
          </a:bodyPr>
          <a:lstStyle/>
          <a:p>
            <a:pPr lvl="0"/>
            <a:r>
              <a:rPr lang="en-US" sz="3600" b="1" dirty="0" smtClean="0"/>
              <a:t>OBI - High Level Structure</a:t>
            </a:r>
            <a:endParaRPr lang="en-US" sz="3600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170360" y="1371600"/>
            <a:ext cx="8812004" cy="4957372"/>
            <a:chOff x="170360" y="1371600"/>
            <a:chExt cx="8812004" cy="4957372"/>
          </a:xfrm>
        </p:grpSpPr>
        <p:grpSp>
          <p:nvGrpSpPr>
            <p:cNvPr id="306" name="Group 305"/>
            <p:cNvGrpSpPr/>
            <p:nvPr/>
          </p:nvGrpSpPr>
          <p:grpSpPr>
            <a:xfrm>
              <a:off x="170360" y="1371600"/>
              <a:ext cx="8812004" cy="4957372"/>
              <a:chOff x="179596" y="1295400"/>
              <a:chExt cx="8812004" cy="4957372"/>
            </a:xfrm>
          </p:grpSpPr>
          <p:grpSp>
            <p:nvGrpSpPr>
              <p:cNvPr id="212" name="Group 211"/>
              <p:cNvGrpSpPr/>
              <p:nvPr/>
            </p:nvGrpSpPr>
            <p:grpSpPr>
              <a:xfrm>
                <a:off x="8282010" y="1600386"/>
                <a:ext cx="709590" cy="1523814"/>
                <a:chOff x="8229600" y="1295586"/>
                <a:chExt cx="709590" cy="1523814"/>
              </a:xfrm>
            </p:grpSpPr>
            <p:sp>
              <p:nvSpPr>
                <p:cNvPr id="185" name="TextBox 184"/>
                <p:cNvSpPr txBox="1"/>
                <p:nvPr/>
              </p:nvSpPr>
              <p:spPr>
                <a:xfrm>
                  <a:off x="8231106" y="1295586"/>
                  <a:ext cx="666230" cy="27699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chemeClr val="bg1"/>
                      </a:solidFill>
                    </a:rPr>
                    <a:t>BFO</a:t>
                  </a:r>
                </a:p>
              </p:txBody>
            </p:sp>
            <p:sp>
              <p:nvSpPr>
                <p:cNvPr id="186" name="TextBox 185"/>
                <p:cNvSpPr txBox="1"/>
                <p:nvPr/>
              </p:nvSpPr>
              <p:spPr>
                <a:xfrm>
                  <a:off x="8229792" y="1609622"/>
                  <a:ext cx="667544" cy="276999"/>
                </a:xfrm>
                <a:prstGeom prst="rect">
                  <a:avLst/>
                </a:prstGeom>
                <a:solidFill>
                  <a:srgbClr val="7030A0"/>
                </a:solidFill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chemeClr val="bg1"/>
                      </a:solidFill>
                    </a:rPr>
                    <a:t>IAO</a:t>
                  </a:r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8230401" y="1925176"/>
                  <a:ext cx="666935" cy="276999"/>
                </a:xfrm>
                <a:prstGeom prst="rect">
                  <a:avLst/>
                </a:prstGeom>
                <a:solidFill>
                  <a:srgbClr val="C00000"/>
                </a:solidFill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chemeClr val="bg1"/>
                      </a:solidFill>
                    </a:rPr>
                    <a:t>OBO</a:t>
                  </a:r>
                </a:p>
              </p:txBody>
            </p:sp>
            <p:sp>
              <p:nvSpPr>
                <p:cNvPr id="188" name="TextBox 187"/>
                <p:cNvSpPr txBox="1"/>
                <p:nvPr/>
              </p:nvSpPr>
              <p:spPr>
                <a:xfrm>
                  <a:off x="8229600" y="2237601"/>
                  <a:ext cx="667736" cy="27699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chemeClr val="bg1"/>
                      </a:solidFill>
                    </a:rPr>
                    <a:t>OBI</a:t>
                  </a:r>
                  <a:endParaRPr lang="en-US" sz="1200" b="1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211" name="Group 210"/>
                <p:cNvGrpSpPr/>
                <p:nvPr/>
              </p:nvGrpSpPr>
              <p:grpSpPr>
                <a:xfrm>
                  <a:off x="8263935" y="2542401"/>
                  <a:ext cx="675255" cy="276999"/>
                  <a:chOff x="8263935" y="2609365"/>
                  <a:chExt cx="675255" cy="276999"/>
                </a:xfrm>
              </p:grpSpPr>
              <p:cxnSp>
                <p:nvCxnSpPr>
                  <p:cNvPr id="207" name="Straight Arrow Connector 206"/>
                  <p:cNvCxnSpPr/>
                  <p:nvPr/>
                </p:nvCxnSpPr>
                <p:spPr>
                  <a:xfrm>
                    <a:off x="8263935" y="2747864"/>
                    <a:ext cx="271825" cy="0"/>
                  </a:xfrm>
                  <a:prstGeom prst="straightConnector1">
                    <a:avLst/>
                  </a:pr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0" name="TextBox 209"/>
                  <p:cNvSpPr txBox="1"/>
                  <p:nvPr/>
                </p:nvSpPr>
                <p:spPr>
                  <a:xfrm>
                    <a:off x="8541324" y="2609365"/>
                    <a:ext cx="39786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="1" dirty="0" smtClean="0"/>
                      <a:t>is a</a:t>
                    </a:r>
                    <a:endParaRPr lang="en-US" sz="1200" b="1" dirty="0"/>
                  </a:p>
                </p:txBody>
              </p:sp>
            </p:grpSp>
          </p:grpSp>
          <p:grpSp>
            <p:nvGrpSpPr>
              <p:cNvPr id="305" name="Group 304"/>
              <p:cNvGrpSpPr/>
              <p:nvPr/>
            </p:nvGrpSpPr>
            <p:grpSpPr>
              <a:xfrm>
                <a:off x="179596" y="1295400"/>
                <a:ext cx="7973804" cy="4957372"/>
                <a:chOff x="179596" y="1295400"/>
                <a:chExt cx="7973804" cy="4957372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179596" y="3826858"/>
                  <a:ext cx="582404" cy="27699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e</a:t>
                  </a:r>
                  <a:r>
                    <a:rPr lang="en-US" sz="1200" dirty="0" smtClean="0">
                      <a:solidFill>
                        <a:schemeClr val="bg1"/>
                      </a:solidFill>
                    </a:rPr>
                    <a:t>ntity </a:t>
                  </a:r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1044765" y="2590707"/>
                  <a:ext cx="860235" cy="27699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 smtClean="0">
                      <a:solidFill>
                        <a:schemeClr val="bg1"/>
                      </a:solidFill>
                    </a:rPr>
                    <a:t>continuant</a:t>
                  </a: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1044765" y="5523298"/>
                  <a:ext cx="860235" cy="27699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err="1" smtClean="0">
                      <a:solidFill>
                        <a:schemeClr val="bg1"/>
                      </a:solidFill>
                    </a:rPr>
                    <a:t>occurrent</a:t>
                  </a:r>
                  <a:endParaRPr lang="en-US" sz="1200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3317696" y="1670465"/>
                  <a:ext cx="1101904" cy="461665"/>
                </a:xfrm>
                <a:prstGeom prst="rect">
                  <a:avLst/>
                </a:prstGeom>
                <a:solidFill>
                  <a:srgbClr val="7030A0"/>
                </a:solidFill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i</a:t>
                  </a:r>
                  <a:r>
                    <a:rPr lang="en-US" sz="1200" dirty="0" smtClean="0">
                      <a:solidFill>
                        <a:schemeClr val="bg1"/>
                      </a:solidFill>
                    </a:rPr>
                    <a:t>nformation </a:t>
                  </a:r>
                </a:p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c</a:t>
                  </a:r>
                  <a:r>
                    <a:rPr lang="en-US" sz="1200" dirty="0" smtClean="0">
                      <a:solidFill>
                        <a:schemeClr val="bg1"/>
                      </a:solidFill>
                    </a:rPr>
                    <a:t>ontent entity</a:t>
                  </a: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3317696" y="5105307"/>
                  <a:ext cx="1101904" cy="461665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>
                      <a:solidFill>
                        <a:schemeClr val="bg1"/>
                      </a:solidFill>
                    </a:rPr>
                    <a:t>planned</a:t>
                  </a:r>
                </a:p>
                <a:p>
                  <a:pPr algn="ctr"/>
                  <a:r>
                    <a:rPr lang="en-US" sz="1200" dirty="0" smtClean="0">
                      <a:solidFill>
                        <a:schemeClr val="bg1"/>
                      </a:solidFill>
                    </a:rPr>
                    <a:t>process</a:t>
                  </a: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4753255" y="1295400"/>
                  <a:ext cx="780855" cy="276999"/>
                </a:xfrm>
                <a:prstGeom prst="rect">
                  <a:avLst/>
                </a:prstGeom>
                <a:solidFill>
                  <a:srgbClr val="7030A0"/>
                </a:solidFill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d</a:t>
                  </a:r>
                  <a:r>
                    <a:rPr lang="en-US" sz="1200" dirty="0" smtClean="0">
                      <a:solidFill>
                        <a:schemeClr val="bg1"/>
                      </a:solidFill>
                    </a:rPr>
                    <a:t>ata item</a:t>
                  </a:r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4758802" y="4534040"/>
                  <a:ext cx="1005661" cy="27699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 smtClean="0">
                      <a:solidFill>
                        <a:schemeClr val="bg1"/>
                      </a:solidFill>
                    </a:rPr>
                    <a:t>investigation</a:t>
                  </a:r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4758802" y="4838840"/>
                  <a:ext cx="1432187" cy="27699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>
                      <a:solidFill>
                        <a:schemeClr val="bg1"/>
                      </a:solidFill>
                    </a:rPr>
                    <a:t>specimen collection</a:t>
                  </a:r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6619967" y="5492576"/>
                  <a:ext cx="1458091" cy="461665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 smtClean="0">
                      <a:solidFill>
                        <a:schemeClr val="bg1"/>
                      </a:solidFill>
                    </a:rPr>
                    <a:t>material component</a:t>
                  </a:r>
                </a:p>
                <a:p>
                  <a:pPr algn="ctr"/>
                  <a:r>
                    <a:rPr lang="en-US" sz="1200" dirty="0" smtClean="0">
                      <a:solidFill>
                        <a:schemeClr val="bg1"/>
                      </a:solidFill>
                    </a:rPr>
                    <a:t>separation</a:t>
                  </a:r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4753255" y="2211509"/>
                  <a:ext cx="1275222" cy="276999"/>
                </a:xfrm>
                <a:prstGeom prst="rect">
                  <a:avLst/>
                </a:prstGeom>
                <a:solidFill>
                  <a:srgbClr val="7030A0"/>
                </a:solidFill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 smtClean="0">
                      <a:solidFill>
                        <a:schemeClr val="bg1"/>
                      </a:solidFill>
                    </a:rPr>
                    <a:t>plan specification</a:t>
                  </a: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6619967" y="5176935"/>
                  <a:ext cx="1533433" cy="27699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 smtClean="0">
                      <a:solidFill>
                        <a:schemeClr val="bg1"/>
                      </a:solidFill>
                    </a:rPr>
                    <a:t>material combination</a:t>
                  </a:r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4758802" y="5753240"/>
                  <a:ext cx="526554" cy="27699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 smtClean="0">
                      <a:solidFill>
                        <a:schemeClr val="bg1"/>
                      </a:solidFill>
                    </a:rPr>
                    <a:t>assay</a:t>
                  </a:r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4753255" y="1600200"/>
                  <a:ext cx="822854" cy="276999"/>
                </a:xfrm>
                <a:prstGeom prst="rect">
                  <a:avLst/>
                </a:prstGeom>
                <a:solidFill>
                  <a:srgbClr val="7030A0"/>
                </a:solidFill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chemeClr val="bg1"/>
                      </a:solidFill>
                    </a:rPr>
                    <a:t>document</a:t>
                  </a: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4753255" y="1901298"/>
                  <a:ext cx="1014893" cy="276999"/>
                </a:xfrm>
                <a:prstGeom prst="rect">
                  <a:avLst/>
                </a:prstGeom>
                <a:solidFill>
                  <a:srgbClr val="7030A0"/>
                </a:solidFill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t</a:t>
                  </a:r>
                  <a:r>
                    <a:rPr lang="en-US" sz="1200" dirty="0" smtClean="0">
                      <a:solidFill>
                        <a:schemeClr val="bg1"/>
                      </a:solidFill>
                    </a:rPr>
                    <a:t>extual entity</a:t>
                  </a:r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26" name="Straight Arrow Connector 25"/>
                <p:cNvCxnSpPr>
                  <a:stCxn id="6" idx="1"/>
                  <a:endCxn id="5" idx="3"/>
                </p:cNvCxnSpPr>
                <p:nvPr/>
              </p:nvCxnSpPr>
              <p:spPr>
                <a:xfrm flipH="1">
                  <a:off x="762000" y="2729207"/>
                  <a:ext cx="282765" cy="1236151"/>
                </a:xfrm>
                <a:prstGeom prst="straightConnector1">
                  <a:avLst/>
                </a:prstGeom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>
                  <a:stCxn id="7" idx="1"/>
                  <a:endCxn id="5" idx="3"/>
                </p:cNvCxnSpPr>
                <p:nvPr/>
              </p:nvCxnSpPr>
              <p:spPr>
                <a:xfrm flipH="1" flipV="1">
                  <a:off x="762000" y="3965358"/>
                  <a:ext cx="282765" cy="1696440"/>
                </a:xfrm>
                <a:prstGeom prst="straightConnector1">
                  <a:avLst/>
                </a:prstGeom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>
                  <a:stCxn id="9" idx="1"/>
                  <a:endCxn id="222" idx="3"/>
                </p:cNvCxnSpPr>
                <p:nvPr/>
              </p:nvCxnSpPr>
              <p:spPr>
                <a:xfrm flipH="1">
                  <a:off x="3124200" y="5336140"/>
                  <a:ext cx="193496" cy="325658"/>
                </a:xfrm>
                <a:prstGeom prst="straightConnector1">
                  <a:avLst/>
                </a:prstGeom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>
                  <a:endCxn id="232" idx="3"/>
                </p:cNvCxnSpPr>
                <p:nvPr/>
              </p:nvCxnSpPr>
              <p:spPr>
                <a:xfrm flipH="1">
                  <a:off x="3124200" y="1901297"/>
                  <a:ext cx="193496" cy="1"/>
                </a:xfrm>
                <a:prstGeom prst="straightConnector1">
                  <a:avLst/>
                </a:prstGeom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>
                  <a:stCxn id="10" idx="1"/>
                  <a:endCxn id="8" idx="3"/>
                </p:cNvCxnSpPr>
                <p:nvPr/>
              </p:nvCxnSpPr>
              <p:spPr>
                <a:xfrm flipH="1">
                  <a:off x="4419600" y="1433900"/>
                  <a:ext cx="333655" cy="467398"/>
                </a:xfrm>
                <a:prstGeom prst="straightConnector1">
                  <a:avLst/>
                </a:prstGeom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>
                  <a:stCxn id="16" idx="1"/>
                  <a:endCxn id="8" idx="3"/>
                </p:cNvCxnSpPr>
                <p:nvPr/>
              </p:nvCxnSpPr>
              <p:spPr>
                <a:xfrm flipH="1" flipV="1">
                  <a:off x="4419600" y="1901298"/>
                  <a:ext cx="333655" cy="448711"/>
                </a:xfrm>
                <a:prstGeom prst="straightConnector1">
                  <a:avLst/>
                </a:prstGeom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>
                  <a:stCxn id="23" idx="1"/>
                  <a:endCxn id="8" idx="3"/>
                </p:cNvCxnSpPr>
                <p:nvPr/>
              </p:nvCxnSpPr>
              <p:spPr>
                <a:xfrm flipH="1">
                  <a:off x="4419600" y="1738700"/>
                  <a:ext cx="333655" cy="162598"/>
                </a:xfrm>
                <a:prstGeom prst="straightConnector1">
                  <a:avLst/>
                </a:prstGeom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>
                  <a:stCxn id="11" idx="1"/>
                  <a:endCxn id="9" idx="3"/>
                </p:cNvCxnSpPr>
                <p:nvPr/>
              </p:nvCxnSpPr>
              <p:spPr>
                <a:xfrm flipH="1">
                  <a:off x="4419600" y="4672540"/>
                  <a:ext cx="339202" cy="663600"/>
                </a:xfrm>
                <a:prstGeom prst="straightConnector1">
                  <a:avLst/>
                </a:prstGeom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>
                  <a:stCxn id="12" idx="1"/>
                  <a:endCxn id="9" idx="3"/>
                </p:cNvCxnSpPr>
                <p:nvPr/>
              </p:nvCxnSpPr>
              <p:spPr>
                <a:xfrm flipH="1">
                  <a:off x="4419600" y="4977340"/>
                  <a:ext cx="339202" cy="358800"/>
                </a:xfrm>
                <a:prstGeom prst="straightConnector1">
                  <a:avLst/>
                </a:prstGeom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>
                  <a:stCxn id="18" idx="1"/>
                  <a:endCxn id="9" idx="3"/>
                </p:cNvCxnSpPr>
                <p:nvPr/>
              </p:nvCxnSpPr>
              <p:spPr>
                <a:xfrm flipH="1" flipV="1">
                  <a:off x="4419600" y="5336140"/>
                  <a:ext cx="339202" cy="555600"/>
                </a:xfrm>
                <a:prstGeom prst="straightConnector1">
                  <a:avLst/>
                </a:prstGeom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/>
                <p:cNvCxnSpPr>
                  <a:stCxn id="25" idx="1"/>
                  <a:endCxn id="8" idx="3"/>
                </p:cNvCxnSpPr>
                <p:nvPr/>
              </p:nvCxnSpPr>
              <p:spPr>
                <a:xfrm flipH="1" flipV="1">
                  <a:off x="4419600" y="1901298"/>
                  <a:ext cx="333655" cy="138500"/>
                </a:xfrm>
                <a:prstGeom prst="straightConnector1">
                  <a:avLst/>
                </a:prstGeom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/>
                <p:nvPr/>
              </p:nvCxnSpPr>
              <p:spPr>
                <a:xfrm flipH="1" flipV="1">
                  <a:off x="4758802" y="5586940"/>
                  <a:ext cx="574624" cy="99527"/>
                </a:xfrm>
                <a:prstGeom prst="straightConnector1">
                  <a:avLst/>
                </a:prstGeom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TextBox 47"/>
                <p:cNvSpPr txBox="1"/>
                <p:nvPr/>
              </p:nvSpPr>
              <p:spPr>
                <a:xfrm>
                  <a:off x="4758802" y="5454027"/>
                  <a:ext cx="1431482" cy="27699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m</a:t>
                  </a:r>
                  <a:r>
                    <a:rPr lang="en-US" sz="1200" dirty="0" smtClean="0">
                      <a:solidFill>
                        <a:schemeClr val="bg1"/>
                      </a:solidFill>
                    </a:rPr>
                    <a:t>aterial processing</a:t>
                  </a:r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49" name="Straight Arrow Connector 48"/>
                <p:cNvCxnSpPr>
                  <a:stCxn id="48" idx="1"/>
                  <a:endCxn id="9" idx="3"/>
                </p:cNvCxnSpPr>
                <p:nvPr/>
              </p:nvCxnSpPr>
              <p:spPr>
                <a:xfrm flipH="1" flipV="1">
                  <a:off x="4419600" y="5336140"/>
                  <a:ext cx="339202" cy="256387"/>
                </a:xfrm>
                <a:prstGeom prst="straightConnector1">
                  <a:avLst/>
                </a:prstGeom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TextBox 50"/>
                <p:cNvSpPr txBox="1"/>
                <p:nvPr/>
              </p:nvSpPr>
              <p:spPr>
                <a:xfrm>
                  <a:off x="3317696" y="3396073"/>
                  <a:ext cx="1101904" cy="27699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 smtClean="0">
                      <a:solidFill>
                        <a:schemeClr val="bg1"/>
                      </a:solidFill>
                    </a:rPr>
                    <a:t>material entity</a:t>
                  </a:r>
                </a:p>
              </p:txBody>
            </p:sp>
            <p:cxnSp>
              <p:nvCxnSpPr>
                <p:cNvPr id="65" name="Straight Arrow Connector 64"/>
                <p:cNvCxnSpPr>
                  <a:stCxn id="6" idx="3"/>
                  <a:endCxn id="231" idx="1"/>
                </p:cNvCxnSpPr>
                <p:nvPr/>
              </p:nvCxnSpPr>
              <p:spPr>
                <a:xfrm>
                  <a:off x="1905000" y="2729207"/>
                  <a:ext cx="237649" cy="805366"/>
                </a:xfrm>
                <a:prstGeom prst="straightConnector1">
                  <a:avLst/>
                </a:prstGeom>
                <a:ln w="19050"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TextBox 74"/>
                <p:cNvSpPr txBox="1"/>
                <p:nvPr/>
              </p:nvSpPr>
              <p:spPr>
                <a:xfrm>
                  <a:off x="3317696" y="5791107"/>
                  <a:ext cx="1101904" cy="461665"/>
                </a:xfrm>
                <a:prstGeom prst="rect">
                  <a:avLst/>
                </a:prstGeom>
                <a:solidFill>
                  <a:srgbClr val="C00000"/>
                </a:solidFill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>
                      <a:solidFill>
                        <a:schemeClr val="bg1"/>
                      </a:solidFill>
                    </a:rPr>
                    <a:t>biological</a:t>
                  </a:r>
                </a:p>
                <a:p>
                  <a:pPr algn="ctr"/>
                  <a:r>
                    <a:rPr lang="en-US" sz="1200" dirty="0" smtClean="0">
                      <a:solidFill>
                        <a:schemeClr val="bg1"/>
                      </a:solidFill>
                    </a:rPr>
                    <a:t>process (GO)</a:t>
                  </a:r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77" name="Straight Arrow Connector 76"/>
                <p:cNvCxnSpPr>
                  <a:stCxn id="222" idx="3"/>
                  <a:endCxn id="75" idx="1"/>
                </p:cNvCxnSpPr>
                <p:nvPr/>
              </p:nvCxnSpPr>
              <p:spPr>
                <a:xfrm>
                  <a:off x="3124200" y="5661798"/>
                  <a:ext cx="193496" cy="360142"/>
                </a:xfrm>
                <a:prstGeom prst="straightConnector1">
                  <a:avLst/>
                </a:prstGeom>
                <a:ln w="19050"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TextBox 85"/>
                <p:cNvSpPr txBox="1"/>
                <p:nvPr/>
              </p:nvSpPr>
              <p:spPr>
                <a:xfrm>
                  <a:off x="4758802" y="5143640"/>
                  <a:ext cx="1553887" cy="27699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 smtClean="0">
                      <a:solidFill>
                        <a:schemeClr val="bg1"/>
                      </a:solidFill>
                    </a:rPr>
                    <a:t>material maintenance</a:t>
                  </a:r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91" name="Straight Arrow Connector 90"/>
                <p:cNvCxnSpPr>
                  <a:stCxn id="9" idx="3"/>
                  <a:endCxn id="86" idx="1"/>
                </p:cNvCxnSpPr>
                <p:nvPr/>
              </p:nvCxnSpPr>
              <p:spPr>
                <a:xfrm flipV="1">
                  <a:off x="4419600" y="5282140"/>
                  <a:ext cx="339202" cy="54000"/>
                </a:xfrm>
                <a:prstGeom prst="straightConnector1">
                  <a:avLst/>
                </a:prstGeom>
                <a:ln w="19050"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TextBox 130"/>
                <p:cNvSpPr txBox="1"/>
                <p:nvPr/>
              </p:nvSpPr>
              <p:spPr>
                <a:xfrm>
                  <a:off x="4753255" y="2923308"/>
                  <a:ext cx="1373326" cy="27699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 smtClean="0">
                      <a:solidFill>
                        <a:schemeClr val="bg1"/>
                      </a:solidFill>
                    </a:rPr>
                    <a:t>processed material</a:t>
                  </a:r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2" name="TextBox 131"/>
                <p:cNvSpPr txBox="1"/>
                <p:nvPr/>
              </p:nvSpPr>
              <p:spPr>
                <a:xfrm>
                  <a:off x="4753255" y="2618508"/>
                  <a:ext cx="784190" cy="27699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 smtClean="0">
                      <a:solidFill>
                        <a:schemeClr val="bg1"/>
                      </a:solidFill>
                    </a:rPr>
                    <a:t>specimen</a:t>
                  </a:r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4753255" y="3837708"/>
                  <a:ext cx="2013565" cy="276999"/>
                </a:xfrm>
                <a:prstGeom prst="rect">
                  <a:avLst/>
                </a:prstGeom>
                <a:solidFill>
                  <a:srgbClr val="C00000"/>
                </a:solidFill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 smtClean="0">
                      <a:solidFill>
                        <a:schemeClr val="bg1"/>
                      </a:solidFill>
                    </a:rPr>
                    <a:t>gross anatomical part (CARO)</a:t>
                  </a:r>
                </a:p>
              </p:txBody>
            </p:sp>
            <p:sp>
              <p:nvSpPr>
                <p:cNvPr id="134" name="TextBox 133"/>
                <p:cNvSpPr txBox="1"/>
                <p:nvPr/>
              </p:nvSpPr>
              <p:spPr>
                <a:xfrm>
                  <a:off x="4753255" y="4142508"/>
                  <a:ext cx="1879810" cy="276999"/>
                </a:xfrm>
                <a:prstGeom prst="rect">
                  <a:avLst/>
                </a:prstGeom>
                <a:solidFill>
                  <a:srgbClr val="C00000"/>
                </a:solidFill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 smtClean="0">
                      <a:solidFill>
                        <a:schemeClr val="bg1"/>
                      </a:solidFill>
                    </a:rPr>
                    <a:t>organism (NCBI taxonomy)</a:t>
                  </a:r>
                </a:p>
              </p:txBody>
            </p:sp>
            <p:sp>
              <p:nvSpPr>
                <p:cNvPr id="135" name="TextBox 134"/>
                <p:cNvSpPr txBox="1"/>
                <p:nvPr/>
              </p:nvSpPr>
              <p:spPr>
                <a:xfrm>
                  <a:off x="4753255" y="3532908"/>
                  <a:ext cx="1694888" cy="276999"/>
                </a:xfrm>
                <a:prstGeom prst="rect">
                  <a:avLst/>
                </a:prstGeom>
                <a:solidFill>
                  <a:srgbClr val="C00000"/>
                </a:solidFill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 smtClean="0">
                      <a:solidFill>
                        <a:schemeClr val="bg1"/>
                      </a:solidFill>
                    </a:rPr>
                    <a:t>molecular entity (</a:t>
                  </a:r>
                  <a:r>
                    <a:rPr lang="en-US" sz="1200" dirty="0" err="1" smtClean="0">
                      <a:solidFill>
                        <a:schemeClr val="bg1"/>
                      </a:solidFill>
                    </a:rPr>
                    <a:t>ChEBI</a:t>
                  </a:r>
                  <a:r>
                    <a:rPr lang="en-US" sz="1200" dirty="0" smtClean="0">
                      <a:solidFill>
                        <a:schemeClr val="bg1"/>
                      </a:solidFill>
                    </a:rPr>
                    <a:t>)</a:t>
                  </a:r>
                </a:p>
              </p:txBody>
            </p:sp>
            <p:sp>
              <p:nvSpPr>
                <p:cNvPr id="136" name="TextBox 135"/>
                <p:cNvSpPr txBox="1"/>
                <p:nvPr/>
              </p:nvSpPr>
              <p:spPr>
                <a:xfrm>
                  <a:off x="4753255" y="3228108"/>
                  <a:ext cx="954750" cy="27699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 smtClean="0">
                      <a:solidFill>
                        <a:schemeClr val="bg1"/>
                      </a:solidFill>
                    </a:rPr>
                    <a:t>organization</a:t>
                  </a:r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0" name="TextBox 139"/>
                <p:cNvSpPr txBox="1"/>
                <p:nvPr/>
              </p:nvSpPr>
              <p:spPr>
                <a:xfrm>
                  <a:off x="6619967" y="3059503"/>
                  <a:ext cx="587854" cy="27699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 smtClean="0">
                      <a:solidFill>
                        <a:schemeClr val="bg1"/>
                      </a:solidFill>
                    </a:rPr>
                    <a:t>device</a:t>
                  </a:r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42" name="Straight Arrow Connector 141"/>
                <p:cNvCxnSpPr>
                  <a:stCxn id="51" idx="3"/>
                  <a:endCxn id="132" idx="1"/>
                </p:cNvCxnSpPr>
                <p:nvPr/>
              </p:nvCxnSpPr>
              <p:spPr>
                <a:xfrm flipV="1">
                  <a:off x="4419600" y="2757008"/>
                  <a:ext cx="333655" cy="777565"/>
                </a:xfrm>
                <a:prstGeom prst="straightConnector1">
                  <a:avLst/>
                </a:prstGeom>
                <a:ln w="19050"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Arrow Connector 143"/>
                <p:cNvCxnSpPr>
                  <a:stCxn id="51" idx="3"/>
                  <a:endCxn id="131" idx="1"/>
                </p:cNvCxnSpPr>
                <p:nvPr/>
              </p:nvCxnSpPr>
              <p:spPr>
                <a:xfrm flipV="1">
                  <a:off x="4419600" y="3061808"/>
                  <a:ext cx="333655" cy="472765"/>
                </a:xfrm>
                <a:prstGeom prst="straightConnector1">
                  <a:avLst/>
                </a:prstGeom>
                <a:ln w="19050"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Arrow Connector 145"/>
                <p:cNvCxnSpPr>
                  <a:stCxn id="51" idx="3"/>
                  <a:endCxn id="136" idx="1"/>
                </p:cNvCxnSpPr>
                <p:nvPr/>
              </p:nvCxnSpPr>
              <p:spPr>
                <a:xfrm flipV="1">
                  <a:off x="4419600" y="3366608"/>
                  <a:ext cx="333655" cy="167965"/>
                </a:xfrm>
                <a:prstGeom prst="straightConnector1">
                  <a:avLst/>
                </a:prstGeom>
                <a:ln w="19050"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Arrow Connector 147"/>
                <p:cNvCxnSpPr>
                  <a:stCxn id="51" idx="3"/>
                  <a:endCxn id="135" idx="1"/>
                </p:cNvCxnSpPr>
                <p:nvPr/>
              </p:nvCxnSpPr>
              <p:spPr>
                <a:xfrm>
                  <a:off x="4419600" y="3534573"/>
                  <a:ext cx="333655" cy="136835"/>
                </a:xfrm>
                <a:prstGeom prst="straightConnector1">
                  <a:avLst/>
                </a:prstGeom>
                <a:ln w="19050"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Arrow Connector 149"/>
                <p:cNvCxnSpPr>
                  <a:stCxn id="51" idx="3"/>
                  <a:endCxn id="133" idx="1"/>
                </p:cNvCxnSpPr>
                <p:nvPr/>
              </p:nvCxnSpPr>
              <p:spPr>
                <a:xfrm>
                  <a:off x="4419600" y="3534573"/>
                  <a:ext cx="333655" cy="441635"/>
                </a:xfrm>
                <a:prstGeom prst="straightConnector1">
                  <a:avLst/>
                </a:prstGeom>
                <a:ln w="19050"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Arrow Connector 151"/>
                <p:cNvCxnSpPr>
                  <a:stCxn id="51" idx="3"/>
                  <a:endCxn id="134" idx="1"/>
                </p:cNvCxnSpPr>
                <p:nvPr/>
              </p:nvCxnSpPr>
              <p:spPr>
                <a:xfrm>
                  <a:off x="4419600" y="3534573"/>
                  <a:ext cx="333655" cy="746435"/>
                </a:xfrm>
                <a:prstGeom prst="straightConnector1">
                  <a:avLst/>
                </a:prstGeom>
                <a:ln w="19050"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Arrow Connector 153"/>
                <p:cNvCxnSpPr>
                  <a:stCxn id="131" idx="3"/>
                  <a:endCxn id="140" idx="1"/>
                </p:cNvCxnSpPr>
                <p:nvPr/>
              </p:nvCxnSpPr>
              <p:spPr>
                <a:xfrm>
                  <a:off x="6126581" y="3061808"/>
                  <a:ext cx="493386" cy="136195"/>
                </a:xfrm>
                <a:prstGeom prst="straightConnector1">
                  <a:avLst/>
                </a:prstGeom>
                <a:ln w="19050"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TextBox 154"/>
                <p:cNvSpPr txBox="1"/>
                <p:nvPr/>
              </p:nvSpPr>
              <p:spPr>
                <a:xfrm>
                  <a:off x="6619967" y="2743200"/>
                  <a:ext cx="1453347" cy="27699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 smtClean="0">
                      <a:solidFill>
                        <a:schemeClr val="bg1"/>
                      </a:solidFill>
                    </a:rPr>
                    <a:t>processed specimen</a:t>
                  </a:r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57" name="Straight Arrow Connector 156"/>
                <p:cNvCxnSpPr>
                  <a:stCxn id="131" idx="3"/>
                  <a:endCxn id="155" idx="1"/>
                </p:cNvCxnSpPr>
                <p:nvPr/>
              </p:nvCxnSpPr>
              <p:spPr>
                <a:xfrm flipV="1">
                  <a:off x="6126581" y="2881700"/>
                  <a:ext cx="493386" cy="180108"/>
                </a:xfrm>
                <a:prstGeom prst="straightConnector1">
                  <a:avLst/>
                </a:prstGeom>
                <a:ln w="19050"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Arrow Connector 158"/>
                <p:cNvCxnSpPr>
                  <a:stCxn id="132" idx="3"/>
                  <a:endCxn id="155" idx="1"/>
                </p:cNvCxnSpPr>
                <p:nvPr/>
              </p:nvCxnSpPr>
              <p:spPr>
                <a:xfrm>
                  <a:off x="5537445" y="2757008"/>
                  <a:ext cx="1082522" cy="124692"/>
                </a:xfrm>
                <a:prstGeom prst="straightConnector1">
                  <a:avLst/>
                </a:prstGeom>
                <a:ln w="19050"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4" name="TextBox 173"/>
                <p:cNvSpPr txBox="1"/>
                <p:nvPr/>
              </p:nvSpPr>
              <p:spPr>
                <a:xfrm>
                  <a:off x="6619967" y="2211509"/>
                  <a:ext cx="965201" cy="27699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</a:t>
                  </a:r>
                  <a:r>
                    <a:rPr lang="en-US" sz="1200" dirty="0" smtClean="0">
                      <a:solidFill>
                        <a:schemeClr val="bg1"/>
                      </a:solidFill>
                    </a:rPr>
                    <a:t>tudy design</a:t>
                  </a:r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76" name="Straight Arrow Connector 175"/>
                <p:cNvCxnSpPr/>
                <p:nvPr/>
              </p:nvCxnSpPr>
              <p:spPr>
                <a:xfrm flipH="1">
                  <a:off x="6028477" y="2350008"/>
                  <a:ext cx="591490" cy="0"/>
                </a:xfrm>
                <a:prstGeom prst="straightConnector1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Arrow Connector 202"/>
                <p:cNvCxnSpPr>
                  <a:stCxn id="17" idx="1"/>
                  <a:endCxn id="48" idx="3"/>
                </p:cNvCxnSpPr>
                <p:nvPr/>
              </p:nvCxnSpPr>
              <p:spPr>
                <a:xfrm flipH="1">
                  <a:off x="6190284" y="5315435"/>
                  <a:ext cx="429683" cy="277092"/>
                </a:xfrm>
                <a:prstGeom prst="straightConnector1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Arrow Connector 204"/>
                <p:cNvCxnSpPr>
                  <a:stCxn id="13" idx="1"/>
                  <a:endCxn id="48" idx="3"/>
                </p:cNvCxnSpPr>
                <p:nvPr/>
              </p:nvCxnSpPr>
              <p:spPr>
                <a:xfrm flipH="1" flipV="1">
                  <a:off x="6190284" y="5592527"/>
                  <a:ext cx="429683" cy="130882"/>
                </a:xfrm>
                <a:prstGeom prst="straightConnector1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2" name="TextBox 221"/>
                <p:cNvSpPr txBox="1"/>
                <p:nvPr/>
              </p:nvSpPr>
              <p:spPr>
                <a:xfrm>
                  <a:off x="2142649" y="5523298"/>
                  <a:ext cx="981551" cy="27699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>
                      <a:solidFill>
                        <a:schemeClr val="bg1"/>
                      </a:solidFill>
                    </a:rPr>
                    <a:t>process</a:t>
                  </a:r>
                </a:p>
              </p:txBody>
            </p:sp>
            <p:cxnSp>
              <p:nvCxnSpPr>
                <p:cNvPr id="225" name="Straight Arrow Connector 224"/>
                <p:cNvCxnSpPr>
                  <a:stCxn id="222" idx="1"/>
                  <a:endCxn id="7" idx="3"/>
                </p:cNvCxnSpPr>
                <p:nvPr/>
              </p:nvCxnSpPr>
              <p:spPr>
                <a:xfrm flipH="1">
                  <a:off x="1905000" y="5661798"/>
                  <a:ext cx="237649" cy="0"/>
                </a:xfrm>
                <a:prstGeom prst="straightConnector1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0" name="TextBox 229"/>
                <p:cNvSpPr txBox="1"/>
                <p:nvPr/>
              </p:nvSpPr>
              <p:spPr>
                <a:xfrm>
                  <a:off x="2142649" y="2407638"/>
                  <a:ext cx="981551" cy="646331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</a:t>
                  </a:r>
                  <a:r>
                    <a:rPr lang="en-US" sz="1200" dirty="0" smtClean="0">
                      <a:solidFill>
                        <a:schemeClr val="bg1"/>
                      </a:solidFill>
                    </a:rPr>
                    <a:t>pecifically</a:t>
                  </a:r>
                </a:p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d</a:t>
                  </a:r>
                  <a:r>
                    <a:rPr lang="en-US" sz="1200" dirty="0" smtClean="0">
                      <a:solidFill>
                        <a:schemeClr val="bg1"/>
                      </a:solidFill>
                    </a:rPr>
                    <a:t>ependent</a:t>
                  </a:r>
                </a:p>
                <a:p>
                  <a:pPr algn="ctr"/>
                  <a:r>
                    <a:rPr lang="en-US" sz="1200" dirty="0" smtClean="0">
                      <a:solidFill>
                        <a:schemeClr val="bg1"/>
                      </a:solidFill>
                    </a:rPr>
                    <a:t>continuant</a:t>
                  </a:r>
                </a:p>
              </p:txBody>
            </p:sp>
            <p:sp>
              <p:nvSpPr>
                <p:cNvPr id="231" name="TextBox 230"/>
                <p:cNvSpPr txBox="1"/>
                <p:nvPr/>
              </p:nvSpPr>
              <p:spPr>
                <a:xfrm>
                  <a:off x="2142649" y="3303740"/>
                  <a:ext cx="981551" cy="46166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i</a:t>
                  </a:r>
                  <a:r>
                    <a:rPr lang="en-US" sz="1200" dirty="0" smtClean="0">
                      <a:solidFill>
                        <a:schemeClr val="bg1"/>
                      </a:solidFill>
                    </a:rPr>
                    <a:t>ndependent</a:t>
                  </a:r>
                </a:p>
                <a:p>
                  <a:pPr algn="ctr"/>
                  <a:r>
                    <a:rPr lang="en-US" sz="1200" dirty="0" smtClean="0">
                      <a:solidFill>
                        <a:schemeClr val="bg1"/>
                      </a:solidFill>
                    </a:rPr>
                    <a:t>continuant</a:t>
                  </a:r>
                </a:p>
              </p:txBody>
            </p:sp>
            <p:sp>
              <p:nvSpPr>
                <p:cNvPr id="232" name="TextBox 231"/>
                <p:cNvSpPr txBox="1"/>
                <p:nvPr/>
              </p:nvSpPr>
              <p:spPr>
                <a:xfrm>
                  <a:off x="2142649" y="1578132"/>
                  <a:ext cx="981551" cy="646331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>
                      <a:solidFill>
                        <a:schemeClr val="bg1"/>
                      </a:solidFill>
                    </a:rPr>
                    <a:t>generically</a:t>
                  </a:r>
                </a:p>
                <a:p>
                  <a:pPr algn="ctr"/>
                  <a:r>
                    <a:rPr lang="en-US" sz="1200" dirty="0" smtClean="0">
                      <a:solidFill>
                        <a:schemeClr val="bg1"/>
                      </a:solidFill>
                    </a:rPr>
                    <a:t>dependent </a:t>
                  </a:r>
                </a:p>
                <a:p>
                  <a:pPr algn="ctr"/>
                  <a:r>
                    <a:rPr lang="en-US" sz="1200" dirty="0" smtClean="0">
                      <a:solidFill>
                        <a:schemeClr val="bg1"/>
                      </a:solidFill>
                    </a:rPr>
                    <a:t>continuant</a:t>
                  </a:r>
                </a:p>
              </p:txBody>
            </p:sp>
            <p:cxnSp>
              <p:nvCxnSpPr>
                <p:cNvPr id="235" name="Straight Arrow Connector 234"/>
                <p:cNvCxnSpPr>
                  <a:stCxn id="232" idx="1"/>
                  <a:endCxn id="6" idx="3"/>
                </p:cNvCxnSpPr>
                <p:nvPr/>
              </p:nvCxnSpPr>
              <p:spPr>
                <a:xfrm flipH="1">
                  <a:off x="1905000" y="1901298"/>
                  <a:ext cx="237649" cy="827909"/>
                </a:xfrm>
                <a:prstGeom prst="straightConnector1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Arrow Connector 239"/>
                <p:cNvCxnSpPr>
                  <a:stCxn id="51" idx="1"/>
                  <a:endCxn id="231" idx="3"/>
                </p:cNvCxnSpPr>
                <p:nvPr/>
              </p:nvCxnSpPr>
              <p:spPr>
                <a:xfrm flipH="1">
                  <a:off x="3124200" y="3534573"/>
                  <a:ext cx="193496" cy="0"/>
                </a:xfrm>
                <a:prstGeom prst="straightConnector1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Arrow Connector 290"/>
                <p:cNvCxnSpPr>
                  <a:stCxn id="230" idx="1"/>
                  <a:endCxn id="6" idx="3"/>
                </p:cNvCxnSpPr>
                <p:nvPr/>
              </p:nvCxnSpPr>
              <p:spPr>
                <a:xfrm flipH="1" flipV="1">
                  <a:off x="1905000" y="2729207"/>
                  <a:ext cx="237649" cy="1597"/>
                </a:xfrm>
                <a:prstGeom prst="straightConnector1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0" name="TextBox 79"/>
            <p:cNvSpPr txBox="1"/>
            <p:nvPr/>
          </p:nvSpPr>
          <p:spPr>
            <a:xfrm>
              <a:off x="3308460" y="2485121"/>
              <a:ext cx="1101904" cy="27699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quality</a:t>
              </a:r>
            </a:p>
          </p:txBody>
        </p:sp>
        <p:cxnSp>
          <p:nvCxnSpPr>
            <p:cNvPr id="81" name="Straight Arrow Connector 80"/>
            <p:cNvCxnSpPr>
              <a:endCxn id="80" idx="1"/>
            </p:cNvCxnSpPr>
            <p:nvPr/>
          </p:nvCxnSpPr>
          <p:spPr>
            <a:xfrm flipV="1">
              <a:off x="3114964" y="2623621"/>
              <a:ext cx="193496" cy="170688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3308460" y="2839951"/>
              <a:ext cx="1101904" cy="27699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role</a:t>
              </a:r>
            </a:p>
          </p:txBody>
        </p:sp>
        <p:cxnSp>
          <p:nvCxnSpPr>
            <p:cNvPr id="83" name="Straight Arrow Connector 82"/>
            <p:cNvCxnSpPr>
              <a:stCxn id="230" idx="3"/>
              <a:endCxn id="82" idx="1"/>
            </p:cNvCxnSpPr>
            <p:nvPr/>
          </p:nvCxnSpPr>
          <p:spPr>
            <a:xfrm>
              <a:off x="3114964" y="2807004"/>
              <a:ext cx="193496" cy="171447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3162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b="1" dirty="0" smtClean="0"/>
              <a:t>Penn </a:t>
            </a:r>
            <a:r>
              <a:rPr lang="en-US" sz="3600" b="1" dirty="0" err="1" smtClean="0"/>
              <a:t>Biobank</a:t>
            </a:r>
            <a:r>
              <a:rPr lang="en-US" sz="3600" b="1" dirty="0" smtClean="0"/>
              <a:t> Ontology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Built for annotations of blood </a:t>
            </a:r>
            <a:r>
              <a:rPr lang="en-US" dirty="0"/>
              <a:t>and tissue </a:t>
            </a:r>
            <a:r>
              <a:rPr lang="en-US" dirty="0" smtClean="0"/>
              <a:t>samples stored in the Penn Medicine </a:t>
            </a:r>
            <a:r>
              <a:rPr lang="en-US" dirty="0" err="1" smtClean="0"/>
              <a:t>BioBank</a:t>
            </a:r>
            <a:endParaRPr lang="en-US" dirty="0" smtClean="0"/>
          </a:p>
          <a:p>
            <a:r>
              <a:rPr lang="en-US" dirty="0"/>
              <a:t>Coverage</a:t>
            </a:r>
          </a:p>
          <a:p>
            <a:pPr lvl="1"/>
            <a:r>
              <a:rPr lang="en-US" dirty="0" smtClean="0"/>
              <a:t>Specimen-related entities: </a:t>
            </a:r>
            <a:r>
              <a:rPr lang="en-US" dirty="0"/>
              <a:t>specimen collection, specimen processing, shipping handling, storage in freezer</a:t>
            </a:r>
          </a:p>
          <a:p>
            <a:pPr lvl="1"/>
            <a:r>
              <a:rPr lang="en-US" dirty="0" smtClean="0"/>
              <a:t>Subject-related entities: </a:t>
            </a:r>
            <a:r>
              <a:rPr lang="en-US" dirty="0"/>
              <a:t>questionnaire (for collection subject information), informed consent form, smoking behavior (e.g. duration, start and end date, nicotine </a:t>
            </a:r>
            <a:r>
              <a:rPr lang="en-US" dirty="0" smtClean="0"/>
              <a:t>intake)  </a:t>
            </a:r>
            <a:endParaRPr lang="en-US" dirty="0"/>
          </a:p>
          <a:p>
            <a:r>
              <a:rPr lang="en-US" dirty="0" smtClean="0"/>
              <a:t>Developed based on a subset of OBI</a:t>
            </a:r>
          </a:p>
          <a:p>
            <a:pPr lvl="1"/>
            <a:r>
              <a:rPr lang="en-US" dirty="0" smtClean="0"/>
              <a:t>Import terms from other OBO Foundry ontologies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~ 50 </a:t>
            </a:r>
            <a:r>
              <a:rPr lang="en-US" dirty="0" err="1"/>
              <a:t>b</a:t>
            </a:r>
            <a:r>
              <a:rPr lang="en-US" dirty="0" err="1" smtClean="0"/>
              <a:t>iobank</a:t>
            </a:r>
            <a:r>
              <a:rPr lang="en-US" dirty="0" smtClean="0"/>
              <a:t> specific terms</a:t>
            </a:r>
          </a:p>
          <a:p>
            <a:r>
              <a:rPr lang="en-US" dirty="0">
                <a:hlinkClick r:id="rId2"/>
              </a:rPr>
              <a:t>https://code.google.com/p/biobank-ontology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894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b="1" dirty="0" err="1" smtClean="0"/>
              <a:t>Biobank</a:t>
            </a:r>
            <a:r>
              <a:rPr lang="en-US" sz="3600" b="1" dirty="0" smtClean="0"/>
              <a:t> Ontology – Extends OBI</a:t>
            </a:r>
            <a:endParaRPr lang="en-US" sz="36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-2868404" y="4279686"/>
            <a:ext cx="582404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</a:t>
            </a:r>
            <a:r>
              <a:rPr lang="en-US" sz="1200" dirty="0" smtClean="0">
                <a:solidFill>
                  <a:schemeClr val="bg1"/>
                </a:solidFill>
              </a:rPr>
              <a:t>ntity 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-2003235" y="3043535"/>
            <a:ext cx="860235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continuant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-2003235" y="5976126"/>
            <a:ext cx="860235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bg1"/>
                </a:solidFill>
              </a:rPr>
              <a:t>occurrent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101" name="Straight Arrow Connector 100"/>
          <p:cNvCxnSpPr>
            <a:stCxn id="88" idx="1"/>
            <a:endCxn id="87" idx="3"/>
          </p:cNvCxnSpPr>
          <p:nvPr/>
        </p:nvCxnSpPr>
        <p:spPr>
          <a:xfrm flipH="1">
            <a:off x="-2286000" y="3182035"/>
            <a:ext cx="282765" cy="1236151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89" idx="1"/>
            <a:endCxn id="87" idx="3"/>
          </p:cNvCxnSpPr>
          <p:nvPr/>
        </p:nvCxnSpPr>
        <p:spPr>
          <a:xfrm flipH="1" flipV="1">
            <a:off x="-2286000" y="4418186"/>
            <a:ext cx="282765" cy="169644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3" name="Group 232"/>
          <p:cNvGrpSpPr/>
          <p:nvPr/>
        </p:nvGrpSpPr>
        <p:grpSpPr>
          <a:xfrm>
            <a:off x="-1143000" y="1294356"/>
            <a:ext cx="10134600" cy="5494937"/>
            <a:chOff x="-1143000" y="1294356"/>
            <a:chExt cx="10134600" cy="5494937"/>
          </a:xfrm>
        </p:grpSpPr>
        <p:grpSp>
          <p:nvGrpSpPr>
            <p:cNvPr id="226" name="Group 225"/>
            <p:cNvGrpSpPr/>
            <p:nvPr/>
          </p:nvGrpSpPr>
          <p:grpSpPr>
            <a:xfrm>
              <a:off x="-1143000" y="1294356"/>
              <a:ext cx="10134600" cy="5494937"/>
              <a:chOff x="-1143000" y="1294356"/>
              <a:chExt cx="10134600" cy="5494937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3924053" y="1595312"/>
                <a:ext cx="1760675" cy="276999"/>
              </a:xfrm>
              <a:prstGeom prst="rect">
                <a:avLst/>
              </a:prstGeom>
              <a:solidFill>
                <a:srgbClr val="008000"/>
              </a:solidFill>
              <a:ln w="190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d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uration time of smoking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924053" y="2209800"/>
                <a:ext cx="1046505" cy="276999"/>
              </a:xfrm>
              <a:prstGeom prst="rect">
                <a:avLst/>
              </a:prstGeom>
              <a:solidFill>
                <a:srgbClr val="008000"/>
              </a:solidFill>
              <a:ln w="190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questionnaire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3924053" y="1905000"/>
                <a:ext cx="1626985" cy="276999"/>
              </a:xfrm>
              <a:prstGeom prst="rect">
                <a:avLst/>
              </a:prstGeom>
              <a:solidFill>
                <a:srgbClr val="C00000"/>
              </a:solidFill>
              <a:ln w="190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i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nformed consent form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69696" y="1975265"/>
                <a:ext cx="1101904" cy="461665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i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nformation 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c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ontent entity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269696" y="5558135"/>
                <a:ext cx="1101904" cy="46166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90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planned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process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705255" y="1595312"/>
                <a:ext cx="780855" cy="276999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d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ata item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705255" y="4986868"/>
                <a:ext cx="1005661" cy="27699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90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investigation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1705255" y="5291668"/>
                <a:ext cx="1432187" cy="27699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90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specimen collection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3924053" y="6015335"/>
                <a:ext cx="1458091" cy="46166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90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material component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separation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1705255" y="2516309"/>
                <a:ext cx="1275222" cy="276999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plan specification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3924053" y="5695674"/>
                <a:ext cx="1533433" cy="27699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90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material combination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705255" y="6206068"/>
                <a:ext cx="526554" cy="27699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90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assay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705255" y="1905000"/>
                <a:ext cx="822854" cy="276999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/>
                    </a:solidFill>
                  </a:rPr>
                  <a:t>document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705255" y="2206098"/>
                <a:ext cx="1014893" cy="276999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t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extual entity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03" name="Straight Arrow Connector 102"/>
              <p:cNvCxnSpPr>
                <a:stCxn id="91" idx="1"/>
                <a:endCxn id="142" idx="3"/>
              </p:cNvCxnSpPr>
              <p:nvPr/>
            </p:nvCxnSpPr>
            <p:spPr>
              <a:xfrm flipH="1">
                <a:off x="76200" y="5788968"/>
                <a:ext cx="193496" cy="325658"/>
              </a:xfrm>
              <a:prstGeom prst="straightConnector1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>
                <a:endCxn id="146" idx="3"/>
              </p:cNvCxnSpPr>
              <p:nvPr/>
            </p:nvCxnSpPr>
            <p:spPr>
              <a:xfrm flipH="1">
                <a:off x="76200" y="2206097"/>
                <a:ext cx="193496" cy="1"/>
              </a:xfrm>
              <a:prstGeom prst="straightConnector1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>
                <a:stCxn id="92" idx="1"/>
                <a:endCxn id="90" idx="3"/>
              </p:cNvCxnSpPr>
              <p:nvPr/>
            </p:nvCxnSpPr>
            <p:spPr>
              <a:xfrm flipH="1">
                <a:off x="1371600" y="1733812"/>
                <a:ext cx="333655" cy="472286"/>
              </a:xfrm>
              <a:prstGeom prst="straightConnector1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>
                <a:stCxn id="96" idx="1"/>
                <a:endCxn id="90" idx="3"/>
              </p:cNvCxnSpPr>
              <p:nvPr/>
            </p:nvCxnSpPr>
            <p:spPr>
              <a:xfrm flipH="1" flipV="1">
                <a:off x="1371600" y="2206098"/>
                <a:ext cx="333655" cy="448711"/>
              </a:xfrm>
              <a:prstGeom prst="straightConnector1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>
                <a:stCxn id="99" idx="1"/>
                <a:endCxn id="90" idx="3"/>
              </p:cNvCxnSpPr>
              <p:nvPr/>
            </p:nvCxnSpPr>
            <p:spPr>
              <a:xfrm flipH="1">
                <a:off x="1371600" y="2043500"/>
                <a:ext cx="333655" cy="162598"/>
              </a:xfrm>
              <a:prstGeom prst="straightConnector1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>
                <a:stCxn id="93" idx="1"/>
                <a:endCxn id="91" idx="3"/>
              </p:cNvCxnSpPr>
              <p:nvPr/>
            </p:nvCxnSpPr>
            <p:spPr>
              <a:xfrm flipH="1">
                <a:off x="1371600" y="5125368"/>
                <a:ext cx="333655" cy="663600"/>
              </a:xfrm>
              <a:prstGeom prst="straightConnector1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>
                <a:stCxn id="94" idx="1"/>
                <a:endCxn id="91" idx="3"/>
              </p:cNvCxnSpPr>
              <p:nvPr/>
            </p:nvCxnSpPr>
            <p:spPr>
              <a:xfrm flipH="1">
                <a:off x="1371600" y="5430168"/>
                <a:ext cx="333655" cy="358800"/>
              </a:xfrm>
              <a:prstGeom prst="straightConnector1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>
                <a:stCxn id="98" idx="1"/>
                <a:endCxn id="91" idx="3"/>
              </p:cNvCxnSpPr>
              <p:nvPr/>
            </p:nvCxnSpPr>
            <p:spPr>
              <a:xfrm flipH="1" flipV="1">
                <a:off x="1371600" y="5788968"/>
                <a:ext cx="333655" cy="555600"/>
              </a:xfrm>
              <a:prstGeom prst="straightConnector1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>
                <a:stCxn id="100" idx="1"/>
                <a:endCxn id="90" idx="3"/>
              </p:cNvCxnSpPr>
              <p:nvPr/>
            </p:nvCxnSpPr>
            <p:spPr>
              <a:xfrm flipH="1" flipV="1">
                <a:off x="1371600" y="2206098"/>
                <a:ext cx="333655" cy="138500"/>
              </a:xfrm>
              <a:prstGeom prst="straightConnector1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/>
              <p:nvPr/>
            </p:nvCxnSpPr>
            <p:spPr>
              <a:xfrm flipH="1" flipV="1">
                <a:off x="1705255" y="6039768"/>
                <a:ext cx="574624" cy="99527"/>
              </a:xfrm>
              <a:prstGeom prst="straightConnector1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1705255" y="5906855"/>
                <a:ext cx="1431482" cy="27699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90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m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aterial processing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14" name="Straight Arrow Connector 113"/>
              <p:cNvCxnSpPr>
                <a:stCxn id="113" idx="1"/>
                <a:endCxn id="91" idx="3"/>
              </p:cNvCxnSpPr>
              <p:nvPr/>
            </p:nvCxnSpPr>
            <p:spPr>
              <a:xfrm flipH="1" flipV="1">
                <a:off x="1371600" y="5788968"/>
                <a:ext cx="333655" cy="256387"/>
              </a:xfrm>
              <a:prstGeom prst="straightConnector1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/>
              <p:cNvSpPr txBox="1"/>
              <p:nvPr/>
            </p:nvSpPr>
            <p:spPr>
              <a:xfrm>
                <a:off x="269696" y="3623061"/>
                <a:ext cx="1101904" cy="27699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90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material entity</a:t>
                </a:r>
              </a:p>
            </p:txBody>
          </p:sp>
          <p:cxnSp>
            <p:nvCxnSpPr>
              <p:cNvPr id="116" name="Straight Arrow Connector 115"/>
              <p:cNvCxnSpPr>
                <a:stCxn id="88" idx="3"/>
                <a:endCxn id="145" idx="1"/>
              </p:cNvCxnSpPr>
              <p:nvPr/>
            </p:nvCxnSpPr>
            <p:spPr>
              <a:xfrm>
                <a:off x="-1143000" y="3182035"/>
                <a:ext cx="237649" cy="579526"/>
              </a:xfrm>
              <a:prstGeom prst="straightConnector1">
                <a:avLst/>
              </a:prstGeom>
              <a:ln w="19050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Box 116"/>
              <p:cNvSpPr txBox="1"/>
              <p:nvPr/>
            </p:nvSpPr>
            <p:spPr>
              <a:xfrm>
                <a:off x="269696" y="6243935"/>
                <a:ext cx="1101904" cy="461665"/>
              </a:xfrm>
              <a:prstGeom prst="rect">
                <a:avLst/>
              </a:prstGeom>
              <a:solidFill>
                <a:srgbClr val="C00000"/>
              </a:solidFill>
              <a:ln w="190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biological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process (GO)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18" name="Straight Arrow Connector 117"/>
              <p:cNvCxnSpPr>
                <a:stCxn id="142" idx="3"/>
                <a:endCxn id="117" idx="1"/>
              </p:cNvCxnSpPr>
              <p:nvPr/>
            </p:nvCxnSpPr>
            <p:spPr>
              <a:xfrm>
                <a:off x="76200" y="6114626"/>
                <a:ext cx="193496" cy="360142"/>
              </a:xfrm>
              <a:prstGeom prst="straightConnector1">
                <a:avLst/>
              </a:prstGeom>
              <a:ln w="19050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TextBox 118"/>
              <p:cNvSpPr txBox="1"/>
              <p:nvPr/>
            </p:nvSpPr>
            <p:spPr>
              <a:xfrm>
                <a:off x="1705255" y="5596468"/>
                <a:ext cx="1553887" cy="27699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90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material maintenance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20" name="Straight Arrow Connector 119"/>
              <p:cNvCxnSpPr>
                <a:stCxn id="91" idx="3"/>
                <a:endCxn id="119" idx="1"/>
              </p:cNvCxnSpPr>
              <p:nvPr/>
            </p:nvCxnSpPr>
            <p:spPr>
              <a:xfrm flipV="1">
                <a:off x="1371600" y="5734968"/>
                <a:ext cx="333655" cy="54000"/>
              </a:xfrm>
              <a:prstGeom prst="straightConnector1">
                <a:avLst/>
              </a:prstGeom>
              <a:ln w="19050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TextBox 120"/>
              <p:cNvSpPr txBox="1"/>
              <p:nvPr/>
            </p:nvSpPr>
            <p:spPr>
              <a:xfrm>
                <a:off x="1705255" y="3150296"/>
                <a:ext cx="1373326" cy="27699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90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processed material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1705255" y="2845496"/>
                <a:ext cx="784190" cy="27699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90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specimen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1705255" y="4064696"/>
                <a:ext cx="2013565" cy="276999"/>
              </a:xfrm>
              <a:prstGeom prst="rect">
                <a:avLst/>
              </a:prstGeom>
              <a:solidFill>
                <a:srgbClr val="C00000"/>
              </a:solidFill>
              <a:ln w="190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gross anatomical part (CARO)</a:t>
                </a: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1705255" y="4369496"/>
                <a:ext cx="1879810" cy="276999"/>
              </a:xfrm>
              <a:prstGeom prst="rect">
                <a:avLst/>
              </a:prstGeom>
              <a:solidFill>
                <a:srgbClr val="C00000"/>
              </a:solidFill>
              <a:ln w="190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organism (NCBI taxonomy)</a:t>
                </a: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1705255" y="3759896"/>
                <a:ext cx="1694888" cy="276999"/>
              </a:xfrm>
              <a:prstGeom prst="rect">
                <a:avLst/>
              </a:prstGeom>
              <a:solidFill>
                <a:srgbClr val="C00000"/>
              </a:solidFill>
              <a:ln w="190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molecular entity (</a:t>
                </a:r>
                <a:r>
                  <a:rPr lang="en-US" sz="1200" dirty="0" err="1" smtClean="0">
                    <a:solidFill>
                      <a:schemeClr val="bg1"/>
                    </a:solidFill>
                  </a:rPr>
                  <a:t>ChEBI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)</a:t>
                </a: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1705255" y="3455096"/>
                <a:ext cx="954750" cy="27699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90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organization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3924053" y="3295446"/>
                <a:ext cx="587854" cy="27699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90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device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28" name="Straight Arrow Connector 127"/>
              <p:cNvCxnSpPr>
                <a:stCxn id="115" idx="3"/>
                <a:endCxn id="122" idx="1"/>
              </p:cNvCxnSpPr>
              <p:nvPr/>
            </p:nvCxnSpPr>
            <p:spPr>
              <a:xfrm flipV="1">
                <a:off x="1371600" y="2983996"/>
                <a:ext cx="333655" cy="777565"/>
              </a:xfrm>
              <a:prstGeom prst="straightConnector1">
                <a:avLst/>
              </a:prstGeom>
              <a:ln w="19050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115" idx="3"/>
                <a:endCxn id="121" idx="1"/>
              </p:cNvCxnSpPr>
              <p:nvPr/>
            </p:nvCxnSpPr>
            <p:spPr>
              <a:xfrm flipV="1">
                <a:off x="1371600" y="3288796"/>
                <a:ext cx="333655" cy="472765"/>
              </a:xfrm>
              <a:prstGeom prst="straightConnector1">
                <a:avLst/>
              </a:prstGeom>
              <a:ln w="19050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/>
              <p:cNvCxnSpPr>
                <a:stCxn id="115" idx="3"/>
                <a:endCxn id="126" idx="1"/>
              </p:cNvCxnSpPr>
              <p:nvPr/>
            </p:nvCxnSpPr>
            <p:spPr>
              <a:xfrm flipV="1">
                <a:off x="1371600" y="3593596"/>
                <a:ext cx="333655" cy="167965"/>
              </a:xfrm>
              <a:prstGeom prst="straightConnector1">
                <a:avLst/>
              </a:prstGeom>
              <a:ln w="19050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/>
              <p:cNvCxnSpPr>
                <a:stCxn id="115" idx="3"/>
                <a:endCxn id="125" idx="1"/>
              </p:cNvCxnSpPr>
              <p:nvPr/>
            </p:nvCxnSpPr>
            <p:spPr>
              <a:xfrm>
                <a:off x="1371600" y="3761561"/>
                <a:ext cx="333655" cy="136835"/>
              </a:xfrm>
              <a:prstGeom prst="straightConnector1">
                <a:avLst/>
              </a:prstGeom>
              <a:ln w="19050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>
                <a:stCxn id="115" idx="3"/>
                <a:endCxn id="123" idx="1"/>
              </p:cNvCxnSpPr>
              <p:nvPr/>
            </p:nvCxnSpPr>
            <p:spPr>
              <a:xfrm>
                <a:off x="1371600" y="3761561"/>
                <a:ext cx="333655" cy="441635"/>
              </a:xfrm>
              <a:prstGeom prst="straightConnector1">
                <a:avLst/>
              </a:prstGeom>
              <a:ln w="19050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>
                <a:stCxn id="115" idx="3"/>
                <a:endCxn id="124" idx="1"/>
              </p:cNvCxnSpPr>
              <p:nvPr/>
            </p:nvCxnSpPr>
            <p:spPr>
              <a:xfrm>
                <a:off x="1371600" y="3761561"/>
                <a:ext cx="333655" cy="746435"/>
              </a:xfrm>
              <a:prstGeom prst="straightConnector1">
                <a:avLst/>
              </a:prstGeom>
              <a:ln w="19050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/>
              <p:cNvCxnSpPr>
                <a:stCxn id="121" idx="3"/>
                <a:endCxn id="127" idx="1"/>
              </p:cNvCxnSpPr>
              <p:nvPr/>
            </p:nvCxnSpPr>
            <p:spPr>
              <a:xfrm>
                <a:off x="3078581" y="3288796"/>
                <a:ext cx="845472" cy="145150"/>
              </a:xfrm>
              <a:prstGeom prst="straightConnector1">
                <a:avLst/>
              </a:prstGeom>
              <a:ln w="19050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TextBox 134"/>
              <p:cNvSpPr txBox="1"/>
              <p:nvPr/>
            </p:nvSpPr>
            <p:spPr>
              <a:xfrm>
                <a:off x="3924053" y="2966106"/>
                <a:ext cx="1453347" cy="27699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90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processed specimen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36" name="Straight Arrow Connector 135"/>
              <p:cNvCxnSpPr>
                <a:stCxn id="121" idx="3"/>
                <a:endCxn id="135" idx="1"/>
              </p:cNvCxnSpPr>
              <p:nvPr/>
            </p:nvCxnSpPr>
            <p:spPr>
              <a:xfrm flipV="1">
                <a:off x="3078581" y="3104606"/>
                <a:ext cx="845472" cy="184190"/>
              </a:xfrm>
              <a:prstGeom prst="straightConnector1">
                <a:avLst/>
              </a:prstGeom>
              <a:ln w="19050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>
                <a:stCxn id="122" idx="3"/>
                <a:endCxn id="135" idx="1"/>
              </p:cNvCxnSpPr>
              <p:nvPr/>
            </p:nvCxnSpPr>
            <p:spPr>
              <a:xfrm>
                <a:off x="2489445" y="2983996"/>
                <a:ext cx="1434608" cy="120610"/>
              </a:xfrm>
              <a:prstGeom prst="straightConnector1">
                <a:avLst/>
              </a:prstGeom>
              <a:ln w="19050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TextBox 137"/>
              <p:cNvSpPr txBox="1"/>
              <p:nvPr/>
            </p:nvSpPr>
            <p:spPr>
              <a:xfrm>
                <a:off x="3924053" y="2516309"/>
                <a:ext cx="965201" cy="27699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90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s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tudy design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39" name="Straight Arrow Connector 138"/>
              <p:cNvCxnSpPr>
                <a:stCxn id="138" idx="1"/>
                <a:endCxn id="96" idx="3"/>
              </p:cNvCxnSpPr>
              <p:nvPr/>
            </p:nvCxnSpPr>
            <p:spPr>
              <a:xfrm flipH="1">
                <a:off x="2980477" y="2654809"/>
                <a:ext cx="943576" cy="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>
                <a:stCxn id="97" idx="1"/>
                <a:endCxn id="113" idx="3"/>
              </p:cNvCxnSpPr>
              <p:nvPr/>
            </p:nvCxnSpPr>
            <p:spPr>
              <a:xfrm flipH="1">
                <a:off x="3136737" y="5834174"/>
                <a:ext cx="787316" cy="211181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stCxn id="95" idx="1"/>
                <a:endCxn id="113" idx="3"/>
              </p:cNvCxnSpPr>
              <p:nvPr/>
            </p:nvCxnSpPr>
            <p:spPr>
              <a:xfrm flipH="1" flipV="1">
                <a:off x="3136737" y="6045355"/>
                <a:ext cx="787316" cy="2008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TextBox 141"/>
              <p:cNvSpPr txBox="1"/>
              <p:nvPr/>
            </p:nvSpPr>
            <p:spPr>
              <a:xfrm>
                <a:off x="-905351" y="5976126"/>
                <a:ext cx="981551" cy="27699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90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process</a:t>
                </a:r>
              </a:p>
            </p:txBody>
          </p:sp>
          <p:cxnSp>
            <p:nvCxnSpPr>
              <p:cNvPr id="143" name="Straight Arrow Connector 142"/>
              <p:cNvCxnSpPr>
                <a:stCxn id="142" idx="1"/>
                <a:endCxn id="89" idx="3"/>
              </p:cNvCxnSpPr>
              <p:nvPr/>
            </p:nvCxnSpPr>
            <p:spPr>
              <a:xfrm flipH="1">
                <a:off x="-1143000" y="6114626"/>
                <a:ext cx="237649" cy="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TextBox 143"/>
              <p:cNvSpPr txBox="1"/>
              <p:nvPr/>
            </p:nvSpPr>
            <p:spPr>
              <a:xfrm>
                <a:off x="-905351" y="2667000"/>
                <a:ext cx="981551" cy="64633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90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s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pecifically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d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ependent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continuant</a:t>
                </a: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-905351" y="3530728"/>
                <a:ext cx="981551" cy="46166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90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i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ndependent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continuant</a:t>
                </a: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-905351" y="1882932"/>
                <a:ext cx="981551" cy="64633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90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generically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dependent 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continuant</a:t>
                </a:r>
              </a:p>
            </p:txBody>
          </p:sp>
          <p:cxnSp>
            <p:nvCxnSpPr>
              <p:cNvPr id="147" name="Straight Arrow Connector 146"/>
              <p:cNvCxnSpPr>
                <a:stCxn id="146" idx="1"/>
                <a:endCxn id="88" idx="3"/>
              </p:cNvCxnSpPr>
              <p:nvPr/>
            </p:nvCxnSpPr>
            <p:spPr>
              <a:xfrm flipH="1">
                <a:off x="-1143000" y="2206098"/>
                <a:ext cx="237649" cy="975937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/>
              <p:cNvCxnSpPr>
                <a:stCxn id="115" idx="1"/>
                <a:endCxn id="145" idx="3"/>
              </p:cNvCxnSpPr>
              <p:nvPr/>
            </p:nvCxnSpPr>
            <p:spPr>
              <a:xfrm flipH="1">
                <a:off x="76200" y="3761561"/>
                <a:ext cx="193496" cy="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>
                <a:stCxn id="144" idx="1"/>
              </p:cNvCxnSpPr>
              <p:nvPr/>
            </p:nvCxnSpPr>
            <p:spPr>
              <a:xfrm flipH="1" flipV="1">
                <a:off x="-1143000" y="2988569"/>
                <a:ext cx="237649" cy="1597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TextBox 158"/>
              <p:cNvSpPr txBox="1"/>
              <p:nvPr/>
            </p:nvSpPr>
            <p:spPr>
              <a:xfrm>
                <a:off x="6538704" y="3607496"/>
                <a:ext cx="621709" cy="276999"/>
              </a:xfrm>
              <a:prstGeom prst="rect">
                <a:avLst/>
              </a:prstGeom>
              <a:solidFill>
                <a:srgbClr val="C00000"/>
              </a:solidFill>
              <a:ln w="190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freezer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3924053" y="1294356"/>
                <a:ext cx="2441439" cy="276999"/>
              </a:xfrm>
              <a:prstGeom prst="rect">
                <a:avLst/>
              </a:prstGeom>
              <a:solidFill>
                <a:srgbClr val="008000"/>
              </a:solidFill>
              <a:ln w="190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average daily use of cigarette datum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6538704" y="2209800"/>
                <a:ext cx="1527791" cy="276999"/>
              </a:xfrm>
              <a:prstGeom prst="rect">
                <a:avLst/>
              </a:prstGeom>
              <a:solidFill>
                <a:srgbClr val="008000"/>
              </a:solidFill>
              <a:ln w="190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p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atient questionnaire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1705255" y="4673717"/>
                <a:ext cx="1240404" cy="276999"/>
              </a:xfrm>
              <a:prstGeom prst="rect">
                <a:avLst/>
              </a:prstGeom>
              <a:solidFill>
                <a:srgbClr val="008000"/>
              </a:solidFill>
              <a:ln w="190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c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ollection packet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924053" y="3962400"/>
                <a:ext cx="689933" cy="276999"/>
              </a:xfrm>
              <a:prstGeom prst="rect">
                <a:avLst/>
              </a:prstGeom>
              <a:solidFill>
                <a:srgbClr val="C00000"/>
              </a:solidFill>
              <a:ln w="190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nicotine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924053" y="3609201"/>
                <a:ext cx="1244701" cy="276999"/>
              </a:xfrm>
              <a:prstGeom prst="rect">
                <a:avLst/>
              </a:prstGeom>
              <a:solidFill>
                <a:srgbClr val="008000"/>
              </a:solidFill>
              <a:ln w="190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n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icotine material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66" name="Straight Arrow Connector 165"/>
              <p:cNvCxnSpPr>
                <a:stCxn id="163" idx="1"/>
                <a:endCxn id="125" idx="3"/>
              </p:cNvCxnSpPr>
              <p:nvPr/>
            </p:nvCxnSpPr>
            <p:spPr>
              <a:xfrm flipH="1" flipV="1">
                <a:off x="3400143" y="3898396"/>
                <a:ext cx="523910" cy="202504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Arrow Connector 167"/>
              <p:cNvCxnSpPr>
                <a:stCxn id="164" idx="1"/>
                <a:endCxn id="121" idx="3"/>
              </p:cNvCxnSpPr>
              <p:nvPr/>
            </p:nvCxnSpPr>
            <p:spPr>
              <a:xfrm flipH="1" flipV="1">
                <a:off x="3078581" y="3288796"/>
                <a:ext cx="845472" cy="458905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>
                <a:stCxn id="159" idx="1"/>
                <a:endCxn id="127" idx="3"/>
              </p:cNvCxnSpPr>
              <p:nvPr/>
            </p:nvCxnSpPr>
            <p:spPr>
              <a:xfrm flipH="1" flipV="1">
                <a:off x="4511907" y="3433946"/>
                <a:ext cx="2026797" cy="31205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Arrow Connector 171"/>
              <p:cNvCxnSpPr>
                <a:stCxn id="162" idx="1"/>
                <a:endCxn id="115" idx="3"/>
              </p:cNvCxnSpPr>
              <p:nvPr/>
            </p:nvCxnSpPr>
            <p:spPr>
              <a:xfrm flipH="1" flipV="1">
                <a:off x="1371600" y="3761561"/>
                <a:ext cx="333655" cy="1050656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Arrow Connector 173"/>
              <p:cNvCxnSpPr>
                <a:stCxn id="160" idx="1"/>
                <a:endCxn id="92" idx="3"/>
              </p:cNvCxnSpPr>
              <p:nvPr/>
            </p:nvCxnSpPr>
            <p:spPr>
              <a:xfrm flipH="1">
                <a:off x="2486110" y="1432856"/>
                <a:ext cx="1437943" cy="300956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/>
              <p:cNvCxnSpPr/>
              <p:nvPr/>
            </p:nvCxnSpPr>
            <p:spPr>
              <a:xfrm flipH="1">
                <a:off x="2486110" y="1733811"/>
                <a:ext cx="1437943" cy="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/>
              <p:cNvCxnSpPr>
                <a:stCxn id="83" idx="1"/>
                <a:endCxn id="99" idx="3"/>
              </p:cNvCxnSpPr>
              <p:nvPr/>
            </p:nvCxnSpPr>
            <p:spPr>
              <a:xfrm flipH="1">
                <a:off x="2528109" y="2043500"/>
                <a:ext cx="1395944" cy="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Arrow Connector 179"/>
              <p:cNvCxnSpPr>
                <a:stCxn id="82" idx="1"/>
                <a:endCxn id="99" idx="3"/>
              </p:cNvCxnSpPr>
              <p:nvPr/>
            </p:nvCxnSpPr>
            <p:spPr>
              <a:xfrm flipH="1" flipV="1">
                <a:off x="2528109" y="2043500"/>
                <a:ext cx="1395944" cy="30480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>
                <a:stCxn id="161" idx="1"/>
                <a:endCxn id="82" idx="3"/>
              </p:cNvCxnSpPr>
              <p:nvPr/>
            </p:nvCxnSpPr>
            <p:spPr>
              <a:xfrm flipH="1">
                <a:off x="4970558" y="2348300"/>
                <a:ext cx="1568146" cy="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TextBox 182"/>
              <p:cNvSpPr txBox="1"/>
              <p:nvPr/>
            </p:nvSpPr>
            <p:spPr>
              <a:xfrm>
                <a:off x="6538704" y="3916089"/>
                <a:ext cx="916726" cy="276999"/>
              </a:xfrm>
              <a:prstGeom prst="rect">
                <a:avLst/>
              </a:prstGeom>
              <a:solidFill>
                <a:srgbClr val="008000"/>
              </a:solidFill>
              <a:ln w="190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freezer rack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6538704" y="3295446"/>
                <a:ext cx="1157496" cy="276999"/>
              </a:xfrm>
              <a:prstGeom prst="rect">
                <a:avLst/>
              </a:prstGeom>
              <a:solidFill>
                <a:srgbClr val="008000"/>
              </a:solidFill>
              <a:ln w="190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b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lood spot card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87" name="Straight Arrow Connector 186"/>
              <p:cNvCxnSpPr/>
              <p:nvPr/>
            </p:nvCxnSpPr>
            <p:spPr>
              <a:xfrm flipH="1">
                <a:off x="4511907" y="3433945"/>
                <a:ext cx="2026797" cy="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Arrow Connector 188"/>
              <p:cNvCxnSpPr>
                <a:stCxn id="183" idx="1"/>
                <a:endCxn id="127" idx="3"/>
              </p:cNvCxnSpPr>
              <p:nvPr/>
            </p:nvCxnSpPr>
            <p:spPr>
              <a:xfrm flipH="1" flipV="1">
                <a:off x="4511907" y="3433946"/>
                <a:ext cx="2026797" cy="62064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TextBox 189"/>
              <p:cNvSpPr txBox="1"/>
              <p:nvPr/>
            </p:nvSpPr>
            <p:spPr>
              <a:xfrm>
                <a:off x="6538704" y="2966106"/>
                <a:ext cx="1446038" cy="276999"/>
              </a:xfrm>
              <a:prstGeom prst="rect">
                <a:avLst/>
              </a:prstGeom>
              <a:solidFill>
                <a:srgbClr val="008000"/>
              </a:solidFill>
              <a:ln w="190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b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uffy coat specimen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2" name="Straight Arrow Connector 191"/>
              <p:cNvCxnSpPr/>
              <p:nvPr/>
            </p:nvCxnSpPr>
            <p:spPr>
              <a:xfrm flipH="1">
                <a:off x="5377400" y="3104605"/>
                <a:ext cx="1161304" cy="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TextBox 192"/>
              <p:cNvSpPr txBox="1"/>
              <p:nvPr/>
            </p:nvSpPr>
            <p:spPr>
              <a:xfrm>
                <a:off x="1705255" y="6512294"/>
                <a:ext cx="1291379" cy="276999"/>
              </a:xfrm>
              <a:prstGeom prst="rect">
                <a:avLst/>
              </a:prstGeom>
              <a:solidFill>
                <a:srgbClr val="C00000"/>
              </a:solidFill>
              <a:ln w="190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s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moking behavior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5" name="Straight Arrow Connector 194"/>
              <p:cNvCxnSpPr>
                <a:stCxn id="193" idx="1"/>
                <a:endCxn id="117" idx="3"/>
              </p:cNvCxnSpPr>
              <p:nvPr/>
            </p:nvCxnSpPr>
            <p:spPr>
              <a:xfrm flipH="1" flipV="1">
                <a:off x="1371600" y="6474768"/>
                <a:ext cx="333655" cy="176026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TextBox 195"/>
              <p:cNvSpPr txBox="1"/>
              <p:nvPr/>
            </p:nvSpPr>
            <p:spPr>
              <a:xfrm>
                <a:off x="6538704" y="5695674"/>
                <a:ext cx="1089786" cy="276999"/>
              </a:xfrm>
              <a:prstGeom prst="rect">
                <a:avLst/>
              </a:prstGeom>
              <a:solidFill>
                <a:srgbClr val="008000"/>
              </a:solidFill>
              <a:ln w="1905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b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lood spotting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8" name="Straight Arrow Connector 197"/>
              <p:cNvCxnSpPr/>
              <p:nvPr/>
            </p:nvCxnSpPr>
            <p:spPr>
              <a:xfrm flipH="1">
                <a:off x="5457486" y="5834173"/>
                <a:ext cx="1081218" cy="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3" name="Group 222"/>
              <p:cNvGrpSpPr/>
              <p:nvPr/>
            </p:nvGrpSpPr>
            <p:grpSpPr>
              <a:xfrm>
                <a:off x="8153400" y="1752786"/>
                <a:ext cx="838200" cy="1828614"/>
                <a:chOff x="8153400" y="1752786"/>
                <a:chExt cx="838200" cy="1828614"/>
              </a:xfrm>
            </p:grpSpPr>
            <p:sp>
              <p:nvSpPr>
                <p:cNvPr id="73" name="TextBox 72"/>
                <p:cNvSpPr txBox="1"/>
                <p:nvPr/>
              </p:nvSpPr>
              <p:spPr>
                <a:xfrm>
                  <a:off x="8283516" y="1752786"/>
                  <a:ext cx="666230" cy="27699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chemeClr val="bg1"/>
                      </a:solidFill>
                    </a:rPr>
                    <a:t>BFO</a:t>
                  </a:r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8282202" y="2066822"/>
                  <a:ext cx="667544" cy="276999"/>
                </a:xfrm>
                <a:prstGeom prst="rect">
                  <a:avLst/>
                </a:prstGeom>
                <a:solidFill>
                  <a:srgbClr val="7030A0"/>
                </a:solidFill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chemeClr val="bg1"/>
                      </a:solidFill>
                    </a:rPr>
                    <a:t>IAO</a:t>
                  </a:r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8282811" y="2382376"/>
                  <a:ext cx="666935" cy="276999"/>
                </a:xfrm>
                <a:prstGeom prst="rect">
                  <a:avLst/>
                </a:prstGeom>
                <a:solidFill>
                  <a:srgbClr val="C00000"/>
                </a:solidFill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chemeClr val="bg1"/>
                      </a:solidFill>
                    </a:rPr>
                    <a:t>OBO</a:t>
                  </a: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8282010" y="2694801"/>
                  <a:ext cx="667736" cy="27699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chemeClr val="bg1"/>
                      </a:solidFill>
                    </a:rPr>
                    <a:t>OBI</a:t>
                  </a:r>
                  <a:endParaRPr lang="en-US" sz="1200" b="1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77" name="Group 76"/>
                <p:cNvGrpSpPr/>
                <p:nvPr/>
              </p:nvGrpSpPr>
              <p:grpSpPr>
                <a:xfrm>
                  <a:off x="8316345" y="2999601"/>
                  <a:ext cx="675255" cy="276999"/>
                  <a:chOff x="8263935" y="2609365"/>
                  <a:chExt cx="675255" cy="276999"/>
                </a:xfrm>
              </p:grpSpPr>
              <p:cxnSp>
                <p:nvCxnSpPr>
                  <p:cNvPr id="78" name="Straight Arrow Connector 77"/>
                  <p:cNvCxnSpPr/>
                  <p:nvPr/>
                </p:nvCxnSpPr>
                <p:spPr>
                  <a:xfrm>
                    <a:off x="8263935" y="2747864"/>
                    <a:ext cx="271825" cy="0"/>
                  </a:xfrm>
                  <a:prstGeom prst="straightConnector1">
                    <a:avLst/>
                  </a:pr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8541324" y="2609365"/>
                    <a:ext cx="39786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="1" dirty="0" smtClean="0"/>
                      <a:t>is a</a:t>
                    </a:r>
                    <a:endParaRPr lang="en-US" sz="1200" b="1" dirty="0"/>
                  </a:p>
                </p:txBody>
              </p:sp>
            </p:grpSp>
            <p:sp>
              <p:nvSpPr>
                <p:cNvPr id="222" name="TextBox 221"/>
                <p:cNvSpPr txBox="1"/>
                <p:nvPr/>
              </p:nvSpPr>
              <p:spPr>
                <a:xfrm>
                  <a:off x="8153400" y="3304401"/>
                  <a:ext cx="796346" cy="276999"/>
                </a:xfrm>
                <a:prstGeom prst="rect">
                  <a:avLst/>
                </a:prstGeom>
                <a:solidFill>
                  <a:srgbClr val="008000"/>
                </a:solidFill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 err="1" smtClean="0">
                      <a:solidFill>
                        <a:schemeClr val="bg1"/>
                      </a:solidFill>
                    </a:rPr>
                    <a:t>Biobank</a:t>
                  </a:r>
                  <a:endParaRPr lang="en-US" sz="12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227" name="TextBox 226"/>
            <p:cNvSpPr txBox="1"/>
            <p:nvPr/>
          </p:nvSpPr>
          <p:spPr>
            <a:xfrm>
              <a:off x="269696" y="2680978"/>
              <a:ext cx="1101904" cy="27699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quality</a:t>
              </a:r>
            </a:p>
          </p:txBody>
        </p:sp>
        <p:cxnSp>
          <p:nvCxnSpPr>
            <p:cNvPr id="228" name="Straight Arrow Connector 227"/>
            <p:cNvCxnSpPr>
              <a:stCxn id="144" idx="3"/>
              <a:endCxn id="227" idx="1"/>
            </p:cNvCxnSpPr>
            <p:nvPr/>
          </p:nvCxnSpPr>
          <p:spPr>
            <a:xfrm flipV="1">
              <a:off x="76200" y="2819478"/>
              <a:ext cx="193496" cy="170688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TextBox 228"/>
            <p:cNvSpPr txBox="1"/>
            <p:nvPr/>
          </p:nvSpPr>
          <p:spPr>
            <a:xfrm>
              <a:off x="269696" y="3035808"/>
              <a:ext cx="1101904" cy="27699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role</a:t>
              </a:r>
            </a:p>
          </p:txBody>
        </p:sp>
        <p:cxnSp>
          <p:nvCxnSpPr>
            <p:cNvPr id="230" name="Straight Arrow Connector 229"/>
            <p:cNvCxnSpPr>
              <a:stCxn id="144" idx="3"/>
              <a:endCxn id="229" idx="1"/>
            </p:cNvCxnSpPr>
            <p:nvPr/>
          </p:nvCxnSpPr>
          <p:spPr>
            <a:xfrm>
              <a:off x="76200" y="2990166"/>
              <a:ext cx="193496" cy="184142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7305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/>
              <a:t>OMIABIS - </a:t>
            </a:r>
            <a:r>
              <a:rPr lang="en-US" sz="3600" b="1" dirty="0" err="1" smtClean="0"/>
              <a:t>Ontologized</a:t>
            </a:r>
            <a:r>
              <a:rPr lang="en-US" sz="3600" b="1" dirty="0" smtClean="0"/>
              <a:t> MIABIS (Minimum </a:t>
            </a:r>
            <a:r>
              <a:rPr lang="en-US" sz="3600" b="1" dirty="0"/>
              <a:t>Information </a:t>
            </a:r>
            <a:r>
              <a:rPr lang="en-US" sz="3600" b="1" dirty="0" smtClean="0"/>
              <a:t>About </a:t>
            </a:r>
            <a:r>
              <a:rPr lang="en-US" sz="3600" b="1" dirty="0" err="1" smtClean="0"/>
              <a:t>BIobank</a:t>
            </a:r>
            <a:r>
              <a:rPr lang="en-US" sz="3600" b="1" dirty="0" smtClean="0"/>
              <a:t> </a:t>
            </a:r>
            <a:r>
              <a:rPr lang="en-US" sz="3600" b="1" dirty="0"/>
              <a:t>data </a:t>
            </a:r>
            <a:r>
              <a:rPr lang="en-US" sz="3600" b="1" dirty="0" smtClean="0"/>
              <a:t>Sharing)</a:t>
            </a:r>
            <a:endParaRPr lang="en-US" sz="36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Built to share information about different </a:t>
            </a:r>
            <a:r>
              <a:rPr lang="en-US" dirty="0" err="1" smtClean="0"/>
              <a:t>biobanks</a:t>
            </a:r>
            <a:r>
              <a:rPr lang="en-US" dirty="0" smtClean="0"/>
              <a:t> across the European BBMRI project. Based in BBMRI's Minimum </a:t>
            </a:r>
            <a:r>
              <a:rPr lang="en-US" dirty="0"/>
              <a:t>I</a:t>
            </a:r>
            <a:r>
              <a:rPr lang="en-US" dirty="0" smtClean="0"/>
              <a:t>nformation </a:t>
            </a:r>
            <a:r>
              <a:rPr lang="en-US" dirty="0"/>
              <a:t>A</a:t>
            </a:r>
            <a:r>
              <a:rPr lang="en-US" dirty="0" smtClean="0"/>
              <a:t>bout </a:t>
            </a:r>
            <a:r>
              <a:rPr lang="en-US" dirty="0" err="1" smtClean="0"/>
              <a:t>BIobank</a:t>
            </a:r>
            <a:r>
              <a:rPr lang="en-US" dirty="0" smtClean="0"/>
              <a:t> data Sharing</a:t>
            </a:r>
          </a:p>
          <a:p>
            <a:r>
              <a:rPr lang="en-US" dirty="0"/>
              <a:t>Coverage</a:t>
            </a:r>
          </a:p>
          <a:p>
            <a:pPr lvl="1"/>
            <a:r>
              <a:rPr lang="en-US" dirty="0" smtClean="0"/>
              <a:t>Content related</a:t>
            </a:r>
            <a:r>
              <a:rPr lang="en-US" dirty="0"/>
              <a:t>: specimen collection, </a:t>
            </a:r>
            <a:r>
              <a:rPr lang="en-US" dirty="0" smtClean="0"/>
              <a:t>collection start, collection storage, tissue procurement </a:t>
            </a:r>
            <a:r>
              <a:rPr lang="en-US" smtClean="0"/>
              <a:t>information, information </a:t>
            </a:r>
            <a:r>
              <a:rPr lang="en-US" dirty="0" smtClean="0"/>
              <a:t>about specimen donor</a:t>
            </a:r>
            <a:endParaRPr lang="en-US" dirty="0"/>
          </a:p>
          <a:p>
            <a:pPr lvl="1"/>
            <a:r>
              <a:rPr lang="en-US" dirty="0" smtClean="0"/>
              <a:t>Organizational: biobank administration, biobank organization, biobank personnel, contact information</a:t>
            </a:r>
            <a:endParaRPr lang="en-US" dirty="0"/>
          </a:p>
          <a:p>
            <a:r>
              <a:rPr lang="en-US" dirty="0" smtClean="0"/>
              <a:t>Developed based on a subset of OBI</a:t>
            </a:r>
          </a:p>
          <a:p>
            <a:pPr lvl="1"/>
            <a:r>
              <a:rPr lang="en-US" dirty="0" smtClean="0"/>
              <a:t>Import terms from other OBO Foundry ontologies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~ </a:t>
            </a:r>
            <a:r>
              <a:rPr lang="en-US" dirty="0" smtClean="0"/>
              <a:t>130 OMIABIS specific classes and object properties</a:t>
            </a:r>
          </a:p>
          <a:p>
            <a:r>
              <a:rPr lang="en-US" dirty="0" smtClean="0">
                <a:hlinkClick r:id="rId2"/>
              </a:rPr>
              <a:t>http:</a:t>
            </a:r>
            <a:r>
              <a:rPr lang="en-US" dirty="0">
                <a:hlinkClick r:id="rId2"/>
              </a:rPr>
              <a:t>/</a:t>
            </a:r>
            <a:r>
              <a:rPr lang="en-US" dirty="0" smtClean="0">
                <a:hlinkClick r:id="rId2"/>
              </a:rPr>
              <a:t>/purl.obolibrary.org/obo/omiabis.owl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0718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 smtClean="0"/>
              <a:t>	</a:t>
            </a:r>
            <a:r>
              <a:rPr lang="en-US" sz="3600" b="1" dirty="0" smtClean="0"/>
              <a:t>Starting point: BBMRI</a:t>
            </a:r>
            <a:endParaRPr lang="en-US" sz="3600" b="1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28800"/>
            <a:ext cx="78740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European </a:t>
            </a:r>
            <a:r>
              <a:rPr lang="en-US" dirty="0" err="1"/>
              <a:t>Biobanking</a:t>
            </a:r>
            <a:r>
              <a:rPr lang="en-US" dirty="0"/>
              <a:t> and </a:t>
            </a:r>
            <a:r>
              <a:rPr lang="en-US" dirty="0" err="1"/>
              <a:t>Biomolecular</a:t>
            </a:r>
            <a:r>
              <a:rPr lang="en-US" dirty="0"/>
              <a:t> Resources Research Infrastructure </a:t>
            </a:r>
            <a:r>
              <a:rPr lang="en-US" dirty="0" smtClean="0"/>
              <a:t>(BBMRI)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P</a:t>
            </a:r>
            <a:r>
              <a:rPr lang="en-US" dirty="0" smtClean="0">
                <a:solidFill>
                  <a:srgbClr val="000000"/>
                </a:solidFill>
              </a:rPr>
              <a:t>reparation of the construction of a pan-European research infrastructure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ntegrating technical, ethical, social and financial aspects of the endeavor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ncreasing scientific excellence and efficacy</a:t>
            </a:r>
          </a:p>
          <a:p>
            <a:pPr>
              <a:buFont typeface="Wingdings" charset="2"/>
              <a:buChar char="§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53400" y="6324600"/>
            <a:ext cx="838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81800" y="6096000"/>
            <a:ext cx="10668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BBMRI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30200"/>
            <a:ext cx="24638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410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b="1" dirty="0"/>
              <a:t>OMIABIS </a:t>
            </a:r>
            <a:r>
              <a:rPr lang="en-US" sz="3600" b="1" dirty="0" smtClean="0"/>
              <a:t>Ontology – Extends OBI</a:t>
            </a:r>
            <a:endParaRPr lang="en-US" sz="3600" b="1" dirty="0"/>
          </a:p>
        </p:txBody>
      </p:sp>
      <p:grpSp>
        <p:nvGrpSpPr>
          <p:cNvPr id="93" name="Group 92"/>
          <p:cNvGrpSpPr/>
          <p:nvPr/>
        </p:nvGrpSpPr>
        <p:grpSpPr>
          <a:xfrm>
            <a:off x="8153400" y="1752786"/>
            <a:ext cx="838200" cy="1828614"/>
            <a:chOff x="8153400" y="1752786"/>
            <a:chExt cx="838200" cy="1828614"/>
          </a:xfrm>
        </p:grpSpPr>
        <p:sp>
          <p:nvSpPr>
            <p:cNvPr id="94" name="TextBox 93"/>
            <p:cNvSpPr txBox="1"/>
            <p:nvPr/>
          </p:nvSpPr>
          <p:spPr>
            <a:xfrm>
              <a:off x="8283516" y="1752786"/>
              <a:ext cx="666230" cy="27699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BFO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8282202" y="2066822"/>
              <a:ext cx="667544" cy="276999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IAO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282811" y="2382376"/>
              <a:ext cx="666935" cy="276999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OBO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282010" y="2694801"/>
              <a:ext cx="667736" cy="2769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OBI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8316345" y="2999601"/>
              <a:ext cx="675255" cy="276999"/>
              <a:chOff x="8263935" y="2609365"/>
              <a:chExt cx="675255" cy="276999"/>
            </a:xfrm>
          </p:grpSpPr>
          <p:cxnSp>
            <p:nvCxnSpPr>
              <p:cNvPr id="100" name="Straight Arrow Connector 99"/>
              <p:cNvCxnSpPr/>
              <p:nvPr/>
            </p:nvCxnSpPr>
            <p:spPr>
              <a:xfrm>
                <a:off x="8263935" y="2747864"/>
                <a:ext cx="271825" cy="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/>
              <p:cNvSpPr txBox="1"/>
              <p:nvPr/>
            </p:nvSpPr>
            <p:spPr>
              <a:xfrm>
                <a:off x="8541324" y="2609365"/>
                <a:ext cx="3978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is a</a:t>
                </a:r>
                <a:endParaRPr lang="en-US" sz="1200" b="1" dirty="0"/>
              </a:p>
            </p:txBody>
          </p:sp>
        </p:grpSp>
        <p:sp>
          <p:nvSpPr>
            <p:cNvPr id="99" name="TextBox 98"/>
            <p:cNvSpPr txBox="1"/>
            <p:nvPr/>
          </p:nvSpPr>
          <p:spPr>
            <a:xfrm>
              <a:off x="8153400" y="3304401"/>
              <a:ext cx="796346" cy="27699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OMIABIS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-1143000" y="1294356"/>
            <a:ext cx="9109492" cy="5494937"/>
            <a:chOff x="-1143000" y="1294356"/>
            <a:chExt cx="9109492" cy="5494937"/>
          </a:xfrm>
        </p:grpSpPr>
        <p:sp>
          <p:nvSpPr>
            <p:cNvPr id="5" name="TextBox 4"/>
            <p:cNvSpPr txBox="1"/>
            <p:nvPr/>
          </p:nvSpPr>
          <p:spPr>
            <a:xfrm>
              <a:off x="3921591" y="1595312"/>
              <a:ext cx="1765612" cy="27699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</a:t>
              </a:r>
              <a:r>
                <a:rPr lang="en-US" sz="1200" dirty="0" smtClean="0">
                  <a:solidFill>
                    <a:schemeClr val="bg1"/>
                  </a:solidFill>
                </a:rPr>
                <a:t>tudy subject survey data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31775" y="2209800"/>
              <a:ext cx="2746393" cy="27699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</a:t>
              </a:r>
              <a:r>
                <a:rPr lang="en-US" sz="1200" dirty="0" smtClean="0">
                  <a:solidFill>
                    <a:schemeClr val="bg1"/>
                  </a:solidFill>
                </a:rPr>
                <a:t>ostal address of 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biobank</a:t>
              </a:r>
              <a:r>
                <a:rPr lang="en-US" sz="1200" dirty="0" smtClean="0">
                  <a:solidFill>
                    <a:schemeClr val="bg1"/>
                  </a:solidFill>
                </a:rPr>
                <a:t> contact person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23296" y="1905000"/>
              <a:ext cx="1114088" cy="27699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m</a:t>
              </a:r>
              <a:r>
                <a:rPr lang="en-US" sz="1200" dirty="0" smtClean="0">
                  <a:solidFill>
                    <a:schemeClr val="bg1"/>
                  </a:solidFill>
                </a:rPr>
                <a:t>edical record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9696" y="1975265"/>
              <a:ext cx="1101904" cy="461665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i</a:t>
              </a:r>
              <a:r>
                <a:rPr lang="en-US" sz="1200" dirty="0" smtClean="0">
                  <a:solidFill>
                    <a:schemeClr val="bg1"/>
                  </a:solidFill>
                </a:rPr>
                <a:t>nformation 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</a:t>
              </a:r>
              <a:r>
                <a:rPr lang="en-US" sz="1200" dirty="0" smtClean="0">
                  <a:solidFill>
                    <a:schemeClr val="bg1"/>
                  </a:solidFill>
                </a:rPr>
                <a:t>ontent entity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9696" y="5558135"/>
              <a:ext cx="1101904" cy="4616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planned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process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04281" y="1595312"/>
              <a:ext cx="780855" cy="276999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d</a:t>
              </a:r>
              <a:r>
                <a:rPr lang="en-US" sz="1200" dirty="0" smtClean="0">
                  <a:solidFill>
                    <a:schemeClr val="bg1"/>
                  </a:solidFill>
                </a:rPr>
                <a:t>ata item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04281" y="4986868"/>
              <a:ext cx="1005661" cy="2769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investigation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04281" y="5291668"/>
              <a:ext cx="1432187" cy="2769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specimen collection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24053" y="6015335"/>
              <a:ext cx="1458091" cy="4616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material component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separation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04281" y="2516309"/>
              <a:ext cx="1275222" cy="276999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plan specification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24053" y="5695674"/>
              <a:ext cx="1533433" cy="2769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material combination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04281" y="6206068"/>
              <a:ext cx="526554" cy="2769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assay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704281" y="1905000"/>
              <a:ext cx="822854" cy="276999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document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04281" y="2206098"/>
              <a:ext cx="1014893" cy="276999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</a:t>
              </a:r>
              <a:r>
                <a:rPr lang="en-US" sz="1200" dirty="0" smtClean="0">
                  <a:solidFill>
                    <a:schemeClr val="bg1"/>
                  </a:solidFill>
                </a:rPr>
                <a:t>extual entity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9" idx="1"/>
              <a:endCxn id="58" idx="3"/>
            </p:cNvCxnSpPr>
            <p:nvPr/>
          </p:nvCxnSpPr>
          <p:spPr>
            <a:xfrm flipH="1">
              <a:off x="76200" y="5788968"/>
              <a:ext cx="193496" cy="325658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62" idx="3"/>
            </p:cNvCxnSpPr>
            <p:nvPr/>
          </p:nvCxnSpPr>
          <p:spPr>
            <a:xfrm flipH="1">
              <a:off x="76200" y="2206097"/>
              <a:ext cx="193496" cy="1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1"/>
              <a:endCxn id="8" idx="3"/>
            </p:cNvCxnSpPr>
            <p:nvPr/>
          </p:nvCxnSpPr>
          <p:spPr>
            <a:xfrm flipH="1">
              <a:off x="1371600" y="1733812"/>
              <a:ext cx="332681" cy="472286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4" idx="1"/>
              <a:endCxn id="8" idx="3"/>
            </p:cNvCxnSpPr>
            <p:nvPr/>
          </p:nvCxnSpPr>
          <p:spPr>
            <a:xfrm flipH="1" flipV="1">
              <a:off x="1371600" y="2206098"/>
              <a:ext cx="332681" cy="448711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7" idx="1"/>
              <a:endCxn id="8" idx="3"/>
            </p:cNvCxnSpPr>
            <p:nvPr/>
          </p:nvCxnSpPr>
          <p:spPr>
            <a:xfrm flipH="1">
              <a:off x="1371600" y="2043500"/>
              <a:ext cx="332681" cy="162598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1" idx="1"/>
              <a:endCxn id="9" idx="3"/>
            </p:cNvCxnSpPr>
            <p:nvPr/>
          </p:nvCxnSpPr>
          <p:spPr>
            <a:xfrm flipH="1">
              <a:off x="1371600" y="5125368"/>
              <a:ext cx="332681" cy="663600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2" idx="1"/>
              <a:endCxn id="9" idx="3"/>
            </p:cNvCxnSpPr>
            <p:nvPr/>
          </p:nvCxnSpPr>
          <p:spPr>
            <a:xfrm flipH="1">
              <a:off x="1371600" y="5430168"/>
              <a:ext cx="332681" cy="358800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6" idx="1"/>
              <a:endCxn id="9" idx="3"/>
            </p:cNvCxnSpPr>
            <p:nvPr/>
          </p:nvCxnSpPr>
          <p:spPr>
            <a:xfrm flipH="1" flipV="1">
              <a:off x="1371600" y="5788968"/>
              <a:ext cx="332681" cy="555600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8" idx="1"/>
              <a:endCxn id="8" idx="3"/>
            </p:cNvCxnSpPr>
            <p:nvPr/>
          </p:nvCxnSpPr>
          <p:spPr>
            <a:xfrm flipH="1" flipV="1">
              <a:off x="1371600" y="2206098"/>
              <a:ext cx="332681" cy="138500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1704281" y="6039768"/>
              <a:ext cx="574624" cy="99527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704281" y="5906855"/>
              <a:ext cx="1431482" cy="2769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m</a:t>
              </a:r>
              <a:r>
                <a:rPr lang="en-US" sz="1200" dirty="0" smtClean="0">
                  <a:solidFill>
                    <a:schemeClr val="bg1"/>
                  </a:solidFill>
                </a:rPr>
                <a:t>aterial processing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30" name="Straight Arrow Connector 29"/>
            <p:cNvCxnSpPr>
              <a:stCxn id="29" idx="1"/>
              <a:endCxn id="9" idx="3"/>
            </p:cNvCxnSpPr>
            <p:nvPr/>
          </p:nvCxnSpPr>
          <p:spPr>
            <a:xfrm flipH="1" flipV="1">
              <a:off x="1371600" y="5788968"/>
              <a:ext cx="332681" cy="256387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69696" y="3623061"/>
              <a:ext cx="1101904" cy="27699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material entity</a:t>
              </a:r>
            </a:p>
          </p:txBody>
        </p:sp>
        <p:cxnSp>
          <p:nvCxnSpPr>
            <p:cNvPr id="32" name="Straight Arrow Connector 31"/>
            <p:cNvCxnSpPr>
              <a:endCxn id="61" idx="1"/>
            </p:cNvCxnSpPr>
            <p:nvPr/>
          </p:nvCxnSpPr>
          <p:spPr>
            <a:xfrm>
              <a:off x="-1143000" y="3182035"/>
              <a:ext cx="237649" cy="579526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69696" y="6243935"/>
              <a:ext cx="1101904" cy="461665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biological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process (GO)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34" name="Straight Arrow Connector 33"/>
            <p:cNvCxnSpPr>
              <a:stCxn id="58" idx="3"/>
              <a:endCxn id="33" idx="1"/>
            </p:cNvCxnSpPr>
            <p:nvPr/>
          </p:nvCxnSpPr>
          <p:spPr>
            <a:xfrm>
              <a:off x="76200" y="6114626"/>
              <a:ext cx="193496" cy="360142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704281" y="5596468"/>
              <a:ext cx="1553887" cy="2769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material maintenance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36" name="Straight Arrow Connector 35"/>
            <p:cNvCxnSpPr>
              <a:stCxn id="9" idx="3"/>
              <a:endCxn id="35" idx="1"/>
            </p:cNvCxnSpPr>
            <p:nvPr/>
          </p:nvCxnSpPr>
          <p:spPr>
            <a:xfrm flipV="1">
              <a:off x="1371600" y="5734968"/>
              <a:ext cx="332681" cy="54000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704281" y="3150296"/>
              <a:ext cx="1373326" cy="2769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processed material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704281" y="2845496"/>
              <a:ext cx="784190" cy="2769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specimen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704281" y="4064696"/>
              <a:ext cx="2013565" cy="276999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gross anatomical part (CARO)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704281" y="4369496"/>
              <a:ext cx="1879810" cy="276999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organism (NCBI taxonomy)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704281" y="3759896"/>
              <a:ext cx="1694888" cy="276999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molecular entity (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ChEBI</a:t>
              </a:r>
              <a:r>
                <a:rPr lang="en-US" sz="1200" dirty="0" smtClean="0">
                  <a:solidFill>
                    <a:schemeClr val="bg1"/>
                  </a:solidFill>
                </a:rPr>
                <a:t>)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704281" y="3455096"/>
              <a:ext cx="954750" cy="2769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organization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924053" y="3380601"/>
              <a:ext cx="587854" cy="2769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device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31" idx="3"/>
              <a:endCxn id="38" idx="1"/>
            </p:cNvCxnSpPr>
            <p:nvPr/>
          </p:nvCxnSpPr>
          <p:spPr>
            <a:xfrm flipV="1">
              <a:off x="1371600" y="2983996"/>
              <a:ext cx="332681" cy="777565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1" idx="3"/>
              <a:endCxn id="37" idx="1"/>
            </p:cNvCxnSpPr>
            <p:nvPr/>
          </p:nvCxnSpPr>
          <p:spPr>
            <a:xfrm flipV="1">
              <a:off x="1371600" y="3288796"/>
              <a:ext cx="332681" cy="472765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1" idx="3"/>
              <a:endCxn id="42" idx="1"/>
            </p:cNvCxnSpPr>
            <p:nvPr/>
          </p:nvCxnSpPr>
          <p:spPr>
            <a:xfrm flipV="1">
              <a:off x="1371600" y="3593596"/>
              <a:ext cx="332681" cy="167965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31" idx="3"/>
              <a:endCxn id="41" idx="1"/>
            </p:cNvCxnSpPr>
            <p:nvPr/>
          </p:nvCxnSpPr>
          <p:spPr>
            <a:xfrm>
              <a:off x="1371600" y="3761561"/>
              <a:ext cx="332681" cy="136835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31" idx="3"/>
              <a:endCxn id="39" idx="1"/>
            </p:cNvCxnSpPr>
            <p:nvPr/>
          </p:nvCxnSpPr>
          <p:spPr>
            <a:xfrm>
              <a:off x="1371600" y="3761561"/>
              <a:ext cx="332681" cy="441635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1" idx="3"/>
              <a:endCxn id="40" idx="1"/>
            </p:cNvCxnSpPr>
            <p:nvPr/>
          </p:nvCxnSpPr>
          <p:spPr>
            <a:xfrm>
              <a:off x="1371600" y="3761561"/>
              <a:ext cx="332681" cy="746435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37" idx="3"/>
              <a:endCxn id="43" idx="1"/>
            </p:cNvCxnSpPr>
            <p:nvPr/>
          </p:nvCxnSpPr>
          <p:spPr>
            <a:xfrm>
              <a:off x="3077607" y="3288796"/>
              <a:ext cx="846446" cy="230305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924053" y="3075801"/>
              <a:ext cx="1453347" cy="2769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processed specimen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52" name="Straight Arrow Connector 51"/>
            <p:cNvCxnSpPr>
              <a:stCxn id="37" idx="3"/>
              <a:endCxn id="51" idx="1"/>
            </p:cNvCxnSpPr>
            <p:nvPr/>
          </p:nvCxnSpPr>
          <p:spPr>
            <a:xfrm flipV="1">
              <a:off x="3077607" y="3214301"/>
              <a:ext cx="846446" cy="74495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38" idx="3"/>
              <a:endCxn id="51" idx="1"/>
            </p:cNvCxnSpPr>
            <p:nvPr/>
          </p:nvCxnSpPr>
          <p:spPr>
            <a:xfrm>
              <a:off x="2488471" y="2983996"/>
              <a:ext cx="1435582" cy="230305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3924053" y="2516309"/>
              <a:ext cx="965201" cy="2769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</a:t>
              </a:r>
              <a:r>
                <a:rPr lang="en-US" sz="1200" dirty="0" smtClean="0">
                  <a:solidFill>
                    <a:schemeClr val="bg1"/>
                  </a:solidFill>
                </a:rPr>
                <a:t>tudy design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55" name="Straight Arrow Connector 54"/>
            <p:cNvCxnSpPr>
              <a:stCxn id="54" idx="1"/>
              <a:endCxn id="14" idx="3"/>
            </p:cNvCxnSpPr>
            <p:nvPr/>
          </p:nvCxnSpPr>
          <p:spPr>
            <a:xfrm flipH="1">
              <a:off x="2979503" y="2654809"/>
              <a:ext cx="944550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15" idx="1"/>
              <a:endCxn id="29" idx="3"/>
            </p:cNvCxnSpPr>
            <p:nvPr/>
          </p:nvCxnSpPr>
          <p:spPr>
            <a:xfrm flipH="1">
              <a:off x="3135763" y="5834174"/>
              <a:ext cx="788290" cy="21118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13" idx="1"/>
              <a:endCxn id="29" idx="3"/>
            </p:cNvCxnSpPr>
            <p:nvPr/>
          </p:nvCxnSpPr>
          <p:spPr>
            <a:xfrm flipH="1" flipV="1">
              <a:off x="3135763" y="6045355"/>
              <a:ext cx="788290" cy="20081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-905351" y="5976126"/>
              <a:ext cx="981551" cy="27699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process</a:t>
              </a:r>
            </a:p>
          </p:txBody>
        </p:sp>
        <p:cxnSp>
          <p:nvCxnSpPr>
            <p:cNvPr id="59" name="Straight Arrow Connector 58"/>
            <p:cNvCxnSpPr>
              <a:stCxn id="58" idx="1"/>
            </p:cNvCxnSpPr>
            <p:nvPr/>
          </p:nvCxnSpPr>
          <p:spPr>
            <a:xfrm flipH="1">
              <a:off x="-1143000" y="6114626"/>
              <a:ext cx="237649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-905351" y="2667000"/>
              <a:ext cx="981551" cy="64633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</a:t>
              </a:r>
              <a:r>
                <a:rPr lang="en-US" sz="1200" dirty="0" smtClean="0">
                  <a:solidFill>
                    <a:schemeClr val="bg1"/>
                  </a:solidFill>
                </a:rPr>
                <a:t>pecifically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d</a:t>
              </a:r>
              <a:r>
                <a:rPr lang="en-US" sz="1200" dirty="0" smtClean="0">
                  <a:solidFill>
                    <a:schemeClr val="bg1"/>
                  </a:solidFill>
                </a:rPr>
                <a:t>ependent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continuant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-905351" y="3530728"/>
              <a:ext cx="981551" cy="46166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i</a:t>
              </a:r>
              <a:r>
                <a:rPr lang="en-US" sz="1200" dirty="0" smtClean="0">
                  <a:solidFill>
                    <a:schemeClr val="bg1"/>
                  </a:solidFill>
                </a:rPr>
                <a:t>ndependent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continuant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-905351" y="1882932"/>
              <a:ext cx="981551" cy="64633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generically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dependent 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continuant</a:t>
              </a:r>
            </a:p>
          </p:txBody>
        </p:sp>
        <p:cxnSp>
          <p:nvCxnSpPr>
            <p:cNvPr id="63" name="Straight Arrow Connector 62"/>
            <p:cNvCxnSpPr>
              <a:stCxn id="62" idx="1"/>
            </p:cNvCxnSpPr>
            <p:nvPr/>
          </p:nvCxnSpPr>
          <p:spPr>
            <a:xfrm flipH="1">
              <a:off x="-1143000" y="2206098"/>
              <a:ext cx="237649" cy="97593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31" idx="1"/>
              <a:endCxn id="61" idx="3"/>
            </p:cNvCxnSpPr>
            <p:nvPr/>
          </p:nvCxnSpPr>
          <p:spPr>
            <a:xfrm flipH="1">
              <a:off x="76200" y="3761561"/>
              <a:ext cx="193496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269696" y="2680978"/>
              <a:ext cx="1101904" cy="27699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quality</a:t>
              </a:r>
            </a:p>
          </p:txBody>
        </p:sp>
        <p:cxnSp>
          <p:nvCxnSpPr>
            <p:cNvPr id="66" name="Straight Arrow Connector 65"/>
            <p:cNvCxnSpPr>
              <a:stCxn id="60" idx="3"/>
              <a:endCxn id="65" idx="1"/>
            </p:cNvCxnSpPr>
            <p:nvPr/>
          </p:nvCxnSpPr>
          <p:spPr>
            <a:xfrm flipV="1">
              <a:off x="76200" y="2819478"/>
              <a:ext cx="193496" cy="170688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60" idx="1"/>
            </p:cNvCxnSpPr>
            <p:nvPr/>
          </p:nvCxnSpPr>
          <p:spPr>
            <a:xfrm flipH="1" flipV="1">
              <a:off x="-1143000" y="2988569"/>
              <a:ext cx="237649" cy="159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3928484" y="1294356"/>
              <a:ext cx="1445140" cy="27699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</a:t>
              </a:r>
              <a:r>
                <a:rPr lang="en-US" sz="1200" dirty="0" smtClean="0">
                  <a:solidFill>
                    <a:schemeClr val="bg1"/>
                  </a:solidFill>
                </a:rPr>
                <a:t>atient registry data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704281" y="4673717"/>
              <a:ext cx="686406" cy="27699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 smtClean="0">
                  <a:solidFill>
                    <a:schemeClr val="bg1"/>
                  </a:solidFill>
                </a:rPr>
                <a:t>biobank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922448" y="3685401"/>
              <a:ext cx="1491755" cy="27699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>
                  <a:solidFill>
                    <a:schemeClr val="bg1"/>
                  </a:solidFill>
                </a:rPr>
                <a:t>b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iobank</a:t>
              </a:r>
              <a:r>
                <a:rPr lang="en-US" sz="1200" dirty="0" smtClean="0">
                  <a:solidFill>
                    <a:schemeClr val="bg1"/>
                  </a:solidFill>
                </a:rPr>
                <a:t> organization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75" name="Straight Arrow Connector 74"/>
            <p:cNvCxnSpPr>
              <a:stCxn id="73" idx="1"/>
              <a:endCxn id="42" idx="3"/>
            </p:cNvCxnSpPr>
            <p:nvPr/>
          </p:nvCxnSpPr>
          <p:spPr>
            <a:xfrm flipH="1" flipV="1">
              <a:off x="2659031" y="3593596"/>
              <a:ext cx="1263417" cy="230305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1" idx="1"/>
              <a:endCxn id="31" idx="3"/>
            </p:cNvCxnSpPr>
            <p:nvPr/>
          </p:nvCxnSpPr>
          <p:spPr>
            <a:xfrm flipH="1" flipV="1">
              <a:off x="1371600" y="3761561"/>
              <a:ext cx="332681" cy="10506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69" idx="1"/>
              <a:endCxn id="10" idx="3"/>
            </p:cNvCxnSpPr>
            <p:nvPr/>
          </p:nvCxnSpPr>
          <p:spPr>
            <a:xfrm flipH="1">
              <a:off x="2485136" y="1432856"/>
              <a:ext cx="1443348" cy="3009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5" idx="1"/>
            </p:cNvCxnSpPr>
            <p:nvPr/>
          </p:nvCxnSpPr>
          <p:spPr>
            <a:xfrm flipH="1">
              <a:off x="2486129" y="1733812"/>
              <a:ext cx="1435462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7" idx="1"/>
              <a:endCxn id="17" idx="3"/>
            </p:cNvCxnSpPr>
            <p:nvPr/>
          </p:nvCxnSpPr>
          <p:spPr>
            <a:xfrm flipH="1">
              <a:off x="2527135" y="2043500"/>
              <a:ext cx="1396161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6" idx="1"/>
              <a:endCxn id="18" idx="3"/>
            </p:cNvCxnSpPr>
            <p:nvPr/>
          </p:nvCxnSpPr>
          <p:spPr>
            <a:xfrm flipH="1" flipV="1">
              <a:off x="2719174" y="2344598"/>
              <a:ext cx="1212601" cy="3702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6196584" y="3075801"/>
              <a:ext cx="1522340" cy="27699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  <a:r>
                <a:rPr lang="en-US" sz="1200" dirty="0" smtClean="0">
                  <a:solidFill>
                    <a:schemeClr val="bg1"/>
                  </a:solidFill>
                </a:rPr>
                <a:t>ixed tissue specimen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88" name="Straight Arrow Connector 87"/>
            <p:cNvCxnSpPr>
              <a:stCxn id="87" idx="1"/>
              <a:endCxn id="51" idx="3"/>
            </p:cNvCxnSpPr>
            <p:nvPr/>
          </p:nvCxnSpPr>
          <p:spPr>
            <a:xfrm flipH="1">
              <a:off x="5377400" y="3214301"/>
              <a:ext cx="819184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1704281" y="6512294"/>
              <a:ext cx="837345" cy="27699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contacting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90" name="Straight Arrow Connector 89"/>
            <p:cNvCxnSpPr>
              <a:stCxn id="89" idx="1"/>
              <a:endCxn id="9" idx="3"/>
            </p:cNvCxnSpPr>
            <p:nvPr/>
          </p:nvCxnSpPr>
          <p:spPr>
            <a:xfrm flipH="1" flipV="1">
              <a:off x="1371600" y="5788968"/>
              <a:ext cx="332681" cy="86182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3925824" y="6503922"/>
              <a:ext cx="651781" cy="27699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fixation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92" name="Straight Arrow Connector 91"/>
            <p:cNvCxnSpPr>
              <a:stCxn id="91" idx="1"/>
              <a:endCxn id="29" idx="3"/>
            </p:cNvCxnSpPr>
            <p:nvPr/>
          </p:nvCxnSpPr>
          <p:spPr>
            <a:xfrm flipH="1" flipV="1">
              <a:off x="3135763" y="6045355"/>
              <a:ext cx="790061" cy="59706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6196584" y="2514600"/>
              <a:ext cx="1769908" cy="27699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Longitudinal study design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04" name="Straight Arrow Connector 103"/>
            <p:cNvCxnSpPr>
              <a:stCxn id="103" idx="1"/>
              <a:endCxn id="54" idx="3"/>
            </p:cNvCxnSpPr>
            <p:nvPr/>
          </p:nvCxnSpPr>
          <p:spPr>
            <a:xfrm flipH="1">
              <a:off x="4889254" y="2653100"/>
              <a:ext cx="1307330" cy="1709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1704281" y="1298448"/>
              <a:ext cx="753924" cy="276999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identifier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08" name="Straight Arrow Connector 107"/>
            <p:cNvCxnSpPr>
              <a:stCxn id="107" idx="1"/>
              <a:endCxn id="8" idx="3"/>
            </p:cNvCxnSpPr>
            <p:nvPr/>
          </p:nvCxnSpPr>
          <p:spPr>
            <a:xfrm flipH="1">
              <a:off x="1371600" y="1436948"/>
              <a:ext cx="332681" cy="769150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3921014" y="2791599"/>
              <a:ext cx="1665970" cy="27699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</a:t>
              </a:r>
              <a:r>
                <a:rPr lang="en-US" sz="1200" dirty="0" smtClean="0">
                  <a:solidFill>
                    <a:schemeClr val="bg1"/>
                  </a:solidFill>
                </a:rPr>
                <a:t>one marrow specimen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17" name="Straight Arrow Connector 116"/>
            <p:cNvCxnSpPr>
              <a:stCxn id="116" idx="1"/>
              <a:endCxn id="38" idx="3"/>
            </p:cNvCxnSpPr>
            <p:nvPr/>
          </p:nvCxnSpPr>
          <p:spPr>
            <a:xfrm flipH="1">
              <a:off x="2488471" y="2930099"/>
              <a:ext cx="1432543" cy="5389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3924891" y="5418675"/>
              <a:ext cx="1317669" cy="27699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</a:t>
              </a:r>
              <a:r>
                <a:rPr lang="en-US" sz="1200" dirty="0" smtClean="0">
                  <a:solidFill>
                    <a:schemeClr val="bg1"/>
                  </a:solidFill>
                </a:rPr>
                <a:t>pecimen freezing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21" name="Straight Arrow Connector 120"/>
            <p:cNvCxnSpPr>
              <a:stCxn id="120" idx="1"/>
              <a:endCxn id="35" idx="3"/>
            </p:cNvCxnSpPr>
            <p:nvPr/>
          </p:nvCxnSpPr>
          <p:spPr>
            <a:xfrm flipH="1">
              <a:off x="3258168" y="5557175"/>
              <a:ext cx="666723" cy="17779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269696" y="3035808"/>
              <a:ext cx="1101904" cy="27699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role</a:t>
              </a:r>
            </a:p>
          </p:txBody>
        </p:sp>
        <p:cxnSp>
          <p:nvCxnSpPr>
            <p:cNvPr id="130" name="Straight Arrow Connector 129"/>
            <p:cNvCxnSpPr>
              <a:stCxn id="60" idx="3"/>
              <a:endCxn id="128" idx="1"/>
            </p:cNvCxnSpPr>
            <p:nvPr/>
          </p:nvCxnSpPr>
          <p:spPr>
            <a:xfrm>
              <a:off x="76200" y="2990166"/>
              <a:ext cx="193496" cy="184142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5368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1777</TotalTime>
  <Words>1410</Words>
  <Application>Microsoft Macintosh PowerPoint</Application>
  <PresentationFormat>On-screen Show (4:3)</PresentationFormat>
  <Paragraphs>352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Starting an OBI-based Biobank Ontology</vt:lpstr>
      <vt:lpstr>Vision for the Workshop</vt:lpstr>
      <vt:lpstr>Why base a biobank ontology on OBI? </vt:lpstr>
      <vt:lpstr>OBI - High Level Structure</vt:lpstr>
      <vt:lpstr>Penn Biobank Ontology</vt:lpstr>
      <vt:lpstr>Biobank Ontology – Extends OBI</vt:lpstr>
      <vt:lpstr>OMIABIS - Ontologized MIABIS (Minimum Information About BIobank data Sharing)</vt:lpstr>
      <vt:lpstr> Starting point: BBMRI</vt:lpstr>
      <vt:lpstr>OMIABIS Ontology – Extends OBI</vt:lpstr>
      <vt:lpstr>Comparison of the Two Ontologies</vt:lpstr>
      <vt:lpstr>Comparison Summary</vt:lpstr>
      <vt:lpstr>PowerPoint Presentation</vt:lpstr>
      <vt:lpstr>Merging the Two Ontologies (1)</vt:lpstr>
      <vt:lpstr>Merging the Two Ontologies (2)</vt:lpstr>
      <vt:lpstr>Results</vt:lpstr>
      <vt:lpstr>Next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Starting an OBI-based Biobank Ontology</dc:title>
  <dc:creator>Windows User</dc:creator>
  <cp:lastModifiedBy>Mathias Brochhausen</cp:lastModifiedBy>
  <cp:revision>95</cp:revision>
  <dcterms:created xsi:type="dcterms:W3CDTF">2014-09-29T18:57:00Z</dcterms:created>
  <dcterms:modified xsi:type="dcterms:W3CDTF">2014-10-04T17:40:12Z</dcterms:modified>
</cp:coreProperties>
</file>