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2" r:id="rId4"/>
    <p:sldId id="260" r:id="rId5"/>
    <p:sldId id="264" r:id="rId6"/>
    <p:sldId id="266" r:id="rId7"/>
    <p:sldId id="263" r:id="rId8"/>
    <p:sldId id="259" r:id="rId9"/>
    <p:sldId id="267" r:id="rId10"/>
    <p:sldId id="269" r:id="rId11"/>
    <p:sldId id="273" r:id="rId12"/>
    <p:sldId id="271" r:id="rId13"/>
    <p:sldId id="268" r:id="rId14"/>
    <p:sldId id="272" r:id="rId15"/>
    <p:sldId id="274" r:id="rId16"/>
    <p:sldId id="275" r:id="rId17"/>
  </p:sldIdLst>
  <p:sldSz cx="9144000" cy="6858000" type="screen4x3"/>
  <p:notesSz cx="6958013" cy="9244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858" autoAdjust="0"/>
  </p:normalViewPr>
  <p:slideViewPr>
    <p:cSldViewPr snapToGrid="0" snapToObjects="1">
      <p:cViewPr>
        <p:scale>
          <a:sx n="91" d="100"/>
          <a:sy n="91" d="100"/>
        </p:scale>
        <p:origin x="-185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ard%20Drive:Users:tgrieb:Desktop:Biorepository:Survey:Prelimin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Sheet1!$E$88:$E$92</c:f>
              <c:strCache>
                <c:ptCount val="5"/>
                <c:pt idx="0">
                  <c:v>1-100</c:v>
                </c:pt>
                <c:pt idx="1">
                  <c:v>101-500</c:v>
                </c:pt>
                <c:pt idx="2">
                  <c:v>501-1000</c:v>
                </c:pt>
                <c:pt idx="3">
                  <c:v>1001-5000</c:v>
                </c:pt>
                <c:pt idx="4">
                  <c:v>&gt;5000</c:v>
                </c:pt>
              </c:strCache>
            </c:strRef>
          </c:cat>
          <c:val>
            <c:numRef>
              <c:f>Sheet1!$F$88:$F$92</c:f>
              <c:numCache>
                <c:formatCode>General</c:formatCode>
                <c:ptCount val="5"/>
                <c:pt idx="0">
                  <c:v>14.0</c:v>
                </c:pt>
                <c:pt idx="1">
                  <c:v>28.0</c:v>
                </c:pt>
                <c:pt idx="2">
                  <c:v>12.0</c:v>
                </c:pt>
                <c:pt idx="3">
                  <c:v>18.0</c:v>
                </c:pt>
                <c:pt idx="4">
                  <c:v>16.0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90088024"/>
        <c:axId val="-2090084824"/>
      </c:barChart>
      <c:catAx>
        <c:axId val="-2090088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rgbClr val="000077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-2090084824"/>
        <c:crosses val="autoZero"/>
        <c:auto val="1"/>
        <c:lblAlgn val="ctr"/>
        <c:lblOffset val="100"/>
        <c:noMultiLvlLbl val="0"/>
      </c:catAx>
      <c:valAx>
        <c:axId val="-2090084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spPr>
          <a:ln>
            <a:solidFill>
              <a:srgbClr val="000077"/>
            </a:solidFill>
          </a:ln>
        </c:spPr>
        <c:txPr>
          <a:bodyPr/>
          <a:lstStyle/>
          <a:p>
            <a:pPr>
              <a:defRPr sz="2000"/>
            </a:pPr>
            <a:endParaRPr lang="en-US"/>
          </a:p>
        </c:txPr>
        <c:crossAx val="-2090088024"/>
        <c:crosses val="autoZero"/>
        <c:crossBetween val="between"/>
      </c:valAx>
      <c:spPr>
        <a:ln>
          <a:solidFill>
            <a:srgbClr val="000077"/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663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1763" y="0"/>
            <a:ext cx="3014662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4499-9B21-2044-AADF-D6BF44C6A804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80463"/>
            <a:ext cx="3014663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1763" y="8780463"/>
            <a:ext cx="3014662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A526-FE1B-9C48-A102-6990EE8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90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4663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1763" y="0"/>
            <a:ext cx="3014662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ACA9D-738B-7347-A69D-B3DD52902455}" type="datetimeFigureOut">
              <a:rPr lang="en-US" smtClean="0"/>
              <a:t>10/6/14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693738"/>
            <a:ext cx="4619625" cy="3465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91025"/>
            <a:ext cx="5567363" cy="4159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80463"/>
            <a:ext cx="3014663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1763" y="8780463"/>
            <a:ext cx="3014662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D2FC0-9E5B-0D4F-8C73-A76883A9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0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9988" y="693738"/>
            <a:ext cx="4619625" cy="3465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Sent out to 361 investigators</a:t>
            </a:r>
            <a:r>
              <a:rPr lang="en-US" baseline="0" dirty="0" smtClean="0"/>
              <a:t> (active protocols with indication of tissue use)</a:t>
            </a:r>
          </a:p>
          <a:p>
            <a:r>
              <a:rPr lang="en-US" baseline="0" dirty="0" smtClean="0"/>
              <a:t>91 respondents to 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40670" y="8779918"/>
            <a:ext cx="3015769" cy="462517"/>
          </a:xfrm>
          <a:prstGeom prst="rect">
            <a:avLst/>
          </a:prstGeom>
        </p:spPr>
        <p:txBody>
          <a:bodyPr lIns="90852" tIns="45426" rIns="90852" bIns="45426"/>
          <a:lstStyle/>
          <a:p>
            <a:fld id="{C969449F-1371-724B-B14B-2BEC2A8A1B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Medical School IRB</a:t>
            </a:r>
          </a:p>
          <a:p>
            <a:pPr lvl="0"/>
            <a:r>
              <a:rPr lang="en-US" sz="2400" dirty="0" smtClean="0"/>
              <a:t>Health Sciences &amp; Behavioral Sciences IRB </a:t>
            </a:r>
          </a:p>
          <a:p>
            <a:pPr lvl="0"/>
            <a:r>
              <a:rPr lang="en-US" sz="2400" dirty="0" smtClean="0"/>
              <a:t>Medical School biorepository</a:t>
            </a:r>
          </a:p>
          <a:p>
            <a:pPr lvl="0"/>
            <a:r>
              <a:rPr lang="en-US" sz="2400" dirty="0" smtClean="0"/>
              <a:t>World Health Organization (WHO) informed consent templates. </a:t>
            </a:r>
          </a:p>
          <a:p>
            <a:pPr lvl="0"/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Mapped to preferred terms and definitions developed and heavily vetted by US regulatory community and considered robust and well defined 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C0-9E5B-0D4F-8C73-A76883A956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emf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l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>
                <a:solidFill>
                  <a:srgbClr val="303C6E">
                    <a:satMod val="155000"/>
                  </a:srgbClr>
                </a:solidFill>
                <a:prstDash val="solid"/>
              </a:ln>
              <a:solidFill>
                <a:srgbClr val="FFFFC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914400"/>
            <a:ext cx="8991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3400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8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8" y="9577"/>
            <a:ext cx="917129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79790" y="3581400"/>
            <a:ext cx="8130821" cy="0"/>
          </a:xfrm>
          <a:prstGeom prst="line">
            <a:avLst/>
          </a:prstGeom>
          <a:noFill/>
          <a:ln w="9525">
            <a:solidFill>
              <a:srgbClr val="C8A12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UM_wordmarkRev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pic>
        <p:nvPicPr>
          <p:cNvPr id="10" name="Picture 9" descr="hospitals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78" y="5877261"/>
            <a:ext cx="9144000" cy="99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5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M_wordmarkRev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2590800" y="76200"/>
            <a:ext cx="6096000" cy="685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44525" y="1181100"/>
            <a:ext cx="8210550" cy="464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M_wordmarkRev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2590800" y="76200"/>
            <a:ext cx="6096000" cy="685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M_wordmarkRev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2590800" y="76200"/>
            <a:ext cx="6096000" cy="6858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79779" y="1001755"/>
            <a:ext cx="8664221" cy="4990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9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0"/>
          </p:nvPr>
        </p:nvSpPr>
        <p:spPr>
          <a:xfrm>
            <a:off x="479790" y="2895600"/>
            <a:ext cx="8130821" cy="2209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79790" y="2590800"/>
            <a:ext cx="8130821" cy="0"/>
          </a:xfrm>
          <a:prstGeom prst="line">
            <a:avLst/>
          </a:prstGeom>
          <a:noFill/>
          <a:ln w="9525">
            <a:solidFill>
              <a:srgbClr val="C8A12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79780" y="1152526"/>
            <a:ext cx="8130820" cy="1362075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b="0" cap="none">
                <a:solidFill>
                  <a:srgbClr val="061034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UM_wordmarkRev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pic>
        <p:nvPicPr>
          <p:cNvPr id="8" name="Picture 7" descr="hospitals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738"/>
            <a:ext cx="9144000" cy="99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11" descr="UMMSLogo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6040438"/>
            <a:ext cx="1228725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ACDB99-557B-6544-9E7D-08F59B1D628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79790" y="2590800"/>
            <a:ext cx="8130821" cy="0"/>
          </a:xfrm>
          <a:prstGeom prst="line">
            <a:avLst/>
          </a:prstGeom>
          <a:noFill/>
          <a:ln w="9525">
            <a:solidFill>
              <a:srgbClr val="C8A12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UM_wordmarkRev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79" y="304800"/>
            <a:ext cx="1930400" cy="228600"/>
          </a:xfrm>
          <a:prstGeom prst="rect">
            <a:avLst/>
          </a:prstGeom>
        </p:spPr>
      </p:pic>
      <p:pic>
        <p:nvPicPr>
          <p:cNvPr id="10" name="Picture 9" descr="hospitals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24"/>
            <a:ext cx="9144000" cy="99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>
                <a:solidFill>
                  <a:srgbClr val="303C6E">
                    <a:satMod val="155000"/>
                  </a:srgbClr>
                </a:solidFill>
                <a:prstDash val="solid"/>
              </a:ln>
              <a:solidFill>
                <a:srgbClr val="FFFFC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0" y="914400"/>
            <a:ext cx="8991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34000">
                  <a:schemeClr val="accent5"/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>
                <a:solidFill>
                  <a:srgbClr val="303C6E">
                    <a:satMod val="155000"/>
                  </a:srgbClr>
                </a:solidFill>
                <a:prstDash val="solid"/>
              </a:ln>
              <a:solidFill>
                <a:srgbClr val="FFFFC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0" y="914400"/>
            <a:ext cx="8991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34000">
                  <a:schemeClr val="accent5"/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itle 1"/>
          <p:cNvSpPr txBox="1">
            <a:spLocks/>
          </p:cNvSpPr>
          <p:nvPr/>
        </p:nvSpPr>
        <p:spPr bwMode="auto">
          <a:xfrm>
            <a:off x="0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sz="4400" dirty="0" smtClean="0">
                <a:solidFill>
                  <a:srgbClr val="FFFFFF"/>
                </a:solidFill>
                <a:latin typeface="Cambria" charset="0"/>
                <a:cs typeface="+mn-cs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>
                <a:solidFill>
                  <a:srgbClr val="303C6E">
                    <a:satMod val="155000"/>
                  </a:srgbClr>
                </a:solidFill>
                <a:prstDash val="solid"/>
              </a:ln>
              <a:solidFill>
                <a:srgbClr val="FFFFC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914400"/>
            <a:ext cx="8991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34000">
                  <a:schemeClr val="accent5"/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22483" y="76200"/>
            <a:ext cx="6288567" cy="838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UM_wordmarkR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9" y="357714"/>
            <a:ext cx="1930400" cy="228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3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n w="12700">
                <a:solidFill>
                  <a:srgbClr val="303C6E">
                    <a:satMod val="155000"/>
                  </a:srgbClr>
                </a:solidFill>
                <a:prstDash val="solid"/>
              </a:ln>
              <a:solidFill>
                <a:srgbClr val="FFFFCC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0" y="914400"/>
            <a:ext cx="89916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34000">
                  <a:schemeClr val="accent5"/>
                </a:gs>
                <a:gs pos="100000">
                  <a:schemeClr val="tx1"/>
                </a:gs>
              </a:gsLst>
              <a:lin ang="0" scaled="1"/>
              <a:tileRect/>
            </a:gra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50"/>
                </a:solidFill>
                <a:latin typeface="Cambria"/>
                <a:ea typeface="ＭＳ Ｐゴシック" pitchFamily="-112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BEF1B5-1EA0-0E40-8DAF-5EB8B45C83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3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15B-0FC8-5444-B96A-9A7E3E34F8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56" r:id="rId12"/>
    <p:sldLayoutId id="2147483711" r:id="rId13"/>
    <p:sldLayoutId id="2147483757" r:id="rId14"/>
    <p:sldLayoutId id="2147483712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ntodog.hegroup.org/" TargetMode="External"/><Relationship Id="rId4" Type="http://schemas.openxmlformats.org/officeDocument/2006/relationships/hyperlink" Target="http://ontofox.hegroup.org/" TargetMode="External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0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Frank J. Manion</a:t>
            </a:r>
          </a:p>
          <a:p>
            <a:pPr algn="r"/>
            <a:r>
              <a:rPr lang="en-US" dirty="0" smtClean="0"/>
              <a:t>ICBO </a:t>
            </a:r>
            <a:r>
              <a:rPr lang="en-US" dirty="0"/>
              <a:t>2014 </a:t>
            </a:r>
            <a:r>
              <a:rPr lang="en-US" dirty="0" smtClean="0"/>
              <a:t>Workshop</a:t>
            </a:r>
          </a:p>
          <a:p>
            <a:pPr algn="r"/>
            <a:r>
              <a:rPr lang="en-US" i="1" dirty="0" smtClean="0"/>
              <a:t>Starting </a:t>
            </a:r>
            <a:r>
              <a:rPr lang="en-US" i="1" dirty="0"/>
              <a:t>an OBI-based Biobank </a:t>
            </a:r>
            <a:r>
              <a:rPr lang="en-US" i="1" dirty="0" smtClean="0"/>
              <a:t>Ontology</a:t>
            </a:r>
          </a:p>
          <a:p>
            <a:pPr algn="r"/>
            <a:r>
              <a:rPr lang="en-US" dirty="0" smtClean="0"/>
              <a:t>Houston, TX</a:t>
            </a:r>
          </a:p>
          <a:p>
            <a:pPr algn="r"/>
            <a:r>
              <a:rPr lang="en-US" dirty="0" smtClean="0"/>
              <a:t>October 6, 2014 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Toward a Common Semantic Representation of Informed Consent for Biobank Specimens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9201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Informed Consent Ontology (ICO)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BFO-based, represented in OWL2</a:t>
            </a:r>
          </a:p>
          <a:p>
            <a:r>
              <a:rPr lang="en-US" dirty="0" err="1" smtClean="0"/>
              <a:t>Ontodog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Ontofox</a:t>
            </a:r>
            <a:r>
              <a:rPr lang="en-US" dirty="0" smtClean="0"/>
              <a:t> used to construct framework</a:t>
            </a:r>
          </a:p>
          <a:p>
            <a:r>
              <a:rPr lang="en-US" dirty="0" smtClean="0"/>
              <a:t>Based on candidate </a:t>
            </a:r>
            <a:r>
              <a:rPr lang="en-US" dirty="0"/>
              <a:t>terms extracted from </a:t>
            </a:r>
            <a:r>
              <a:rPr lang="en-US" dirty="0" smtClean="0"/>
              <a:t>four informed </a:t>
            </a:r>
            <a:r>
              <a:rPr lang="en-US" dirty="0"/>
              <a:t>consent templates</a:t>
            </a:r>
          </a:p>
          <a:p>
            <a:pPr lvl="1"/>
            <a:r>
              <a:rPr lang="en-US" dirty="0" smtClean="0"/>
              <a:t>U-M Medical </a:t>
            </a:r>
            <a:r>
              <a:rPr lang="en-US" dirty="0"/>
              <a:t>School IRB</a:t>
            </a:r>
          </a:p>
          <a:p>
            <a:pPr lvl="1"/>
            <a:r>
              <a:rPr lang="en-US" dirty="0" smtClean="0"/>
              <a:t>U-M Health </a:t>
            </a:r>
            <a:r>
              <a:rPr lang="en-US" dirty="0"/>
              <a:t>Sciences &amp; Behavioral Sciences IRB </a:t>
            </a:r>
          </a:p>
          <a:p>
            <a:pPr lvl="1"/>
            <a:r>
              <a:rPr lang="en-US" dirty="0" smtClean="0"/>
              <a:t>U-M Medical </a:t>
            </a:r>
            <a:r>
              <a:rPr lang="en-US" dirty="0"/>
              <a:t>School biorepository</a:t>
            </a:r>
          </a:p>
          <a:p>
            <a:pPr lvl="1"/>
            <a:r>
              <a:rPr lang="en-US" dirty="0" smtClean="0"/>
              <a:t>WHO informed </a:t>
            </a:r>
            <a:r>
              <a:rPr lang="en-US" dirty="0"/>
              <a:t>consent templates.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5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11</a:t>
            </a:fld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8026" y="1322802"/>
            <a:ext cx="3260443" cy="1815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IRB Informed Consent form templates</a:t>
            </a:r>
          </a:p>
          <a:p>
            <a:pPr marL="342900" lvl="1" indent="-176213">
              <a:buFont typeface="Arial" pitchFamily="34" charset="0"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Two different IRBs</a:t>
            </a:r>
          </a:p>
          <a:p>
            <a:pPr marL="342900" lvl="1" indent="-176213">
              <a:buFont typeface="Arial" pitchFamily="34" charset="0"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Classical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informed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consent</a:t>
            </a:r>
          </a:p>
          <a:p>
            <a:pPr marL="342900" lvl="1" indent="-176213">
              <a:buFont typeface="Arial" pitchFamily="34" charset="0"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Tiered consent</a:t>
            </a:r>
          </a:p>
          <a:p>
            <a:pPr marL="342900" lvl="1" indent="-176213">
              <a:buFont typeface="Arial" pitchFamily="34" charset="0"/>
              <a:buChar char="-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One-time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general/blanket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consent</a:t>
            </a:r>
          </a:p>
          <a:p>
            <a:r>
              <a:rPr lang="en-US" sz="1400" u="sng" dirty="0">
                <a:latin typeface="Arial" pitchFamily="34" charset="0"/>
                <a:cs typeface="Arial" pitchFamily="34" charset="0"/>
              </a:rPr>
              <a:t>Methods: </a:t>
            </a:r>
          </a:p>
          <a:p>
            <a:pPr marL="166688" indent="-166688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Manual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identification/parsing;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166688" indent="-166688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Automated (NCBO annotator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76" y="946769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Concept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Identification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6252" y="3255264"/>
            <a:ext cx="3262217" cy="160043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Metadata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(definitions, concept identifiers, preferred terms, synonyms, URIs) from 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UMLS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Metathesaurus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27013" indent="-227013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NCBO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Bioportal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227013" indent="-227013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Clinical research glossaries,</a:t>
            </a:r>
          </a:p>
          <a:p>
            <a:pPr marL="227013" indent="-227013">
              <a:buFont typeface="Arial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Current research literature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12168" y="4974473"/>
            <a:ext cx="3235481" cy="95410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Terms &amp; relationships from ontologies </a:t>
            </a:r>
          </a:p>
          <a:p>
            <a:r>
              <a:rPr lang="en-US" sz="1400" u="sng" dirty="0" smtClean="0">
                <a:latin typeface="Arial" pitchFamily="34" charset="0"/>
                <a:cs typeface="Arial" pitchFamily="34" charset="0"/>
              </a:rPr>
              <a:t>Methods:</a:t>
            </a:r>
          </a:p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OntoDog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>
                <a:latin typeface="Arial" pitchFamily="34" charset="0"/>
                <a:cs typeface="Arial" pitchFamily="34" charset="0"/>
                <a:hlinkClick r:id="rId3"/>
              </a:rPr>
              <a:t>http://ontodog.hegroup.org/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OntoFox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u="sng" dirty="0">
                <a:latin typeface="Arial" pitchFamily="34" charset="0"/>
                <a:cs typeface="Arial" pitchFamily="34" charset="0"/>
                <a:hlinkClick r:id="rId4"/>
              </a:rPr>
              <a:t>http://ontofox.hegroup.org</a:t>
            </a:r>
            <a:r>
              <a:rPr lang="en-US" sz="1400" u="sng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41340" y="1862449"/>
            <a:ext cx="251613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1400" dirty="0" smtClean="0"/>
              <a:t>Mapped to preferred terms &amp; definitions developed &amp; highly vetted by US Regulatory Community &amp; considered robust &amp; well defined</a:t>
            </a:r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err="1" smtClean="0"/>
              <a:t>NCIt</a:t>
            </a:r>
            <a:endParaRPr lang="en-US" sz="1400" dirty="0" smtClean="0"/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smtClean="0"/>
              <a:t>BRIDG</a:t>
            </a:r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smtClean="0"/>
              <a:t>OCRe</a:t>
            </a:r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smtClean="0"/>
              <a:t>Consumer health vocabulary</a:t>
            </a:r>
            <a:endParaRPr lang="en-US" sz="1400" dirty="0"/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smtClean="0"/>
              <a:t>Research Permissions Ontology</a:t>
            </a:r>
          </a:p>
          <a:p>
            <a:pPr marL="166688" lvl="0" indent="-166688">
              <a:buFont typeface="Arial" panose="020B0604020202020204" pitchFamily="34" charset="0"/>
              <a:buChar char="•"/>
            </a:pPr>
            <a:r>
              <a:rPr lang="en-US" sz="1400" dirty="0" smtClean="0"/>
              <a:t>OBI</a:t>
            </a:r>
            <a:endParaRPr lang="en-US" sz="1400" dirty="0"/>
          </a:p>
        </p:txBody>
      </p:sp>
      <p:cxnSp>
        <p:nvCxnSpPr>
          <p:cNvPr id="49" name="Straight Arrow Connector 48"/>
          <p:cNvCxnSpPr>
            <a:stCxn id="46" idx="3"/>
          </p:cNvCxnSpPr>
          <p:nvPr/>
        </p:nvCxnSpPr>
        <p:spPr>
          <a:xfrm flipV="1">
            <a:off x="3768469" y="2621127"/>
            <a:ext cx="346135" cy="14343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3"/>
          </p:cNvCxnSpPr>
          <p:nvPr/>
        </p:nvCxnSpPr>
        <p:spPr>
          <a:xfrm>
            <a:off x="3768469" y="2230743"/>
            <a:ext cx="372871" cy="1059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7" idx="3"/>
          </p:cNvCxnSpPr>
          <p:nvPr/>
        </p:nvCxnSpPr>
        <p:spPr>
          <a:xfrm flipV="1">
            <a:off x="3747649" y="3475793"/>
            <a:ext cx="366955" cy="19757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943381" y="1626618"/>
            <a:ext cx="2380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Reviewing Logical Definitions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03"/>
          <a:stretch/>
        </p:blipFill>
        <p:spPr bwMode="auto">
          <a:xfrm>
            <a:off x="6970118" y="2373246"/>
            <a:ext cx="2062172" cy="3439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Arrow Connector 54"/>
          <p:cNvCxnSpPr>
            <a:stCxn id="48" idx="3"/>
          </p:cNvCxnSpPr>
          <p:nvPr/>
        </p:nvCxnSpPr>
        <p:spPr>
          <a:xfrm>
            <a:off x="6657474" y="3201277"/>
            <a:ext cx="312644" cy="27451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59" idx="0"/>
          </p:cNvCxnSpPr>
          <p:nvPr/>
        </p:nvCxnSpPr>
        <p:spPr>
          <a:xfrm>
            <a:off x="5399407" y="4540105"/>
            <a:ext cx="0" cy="4141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3"/>
          </p:cNvCxnSpPr>
          <p:nvPr/>
        </p:nvCxnSpPr>
        <p:spPr>
          <a:xfrm flipV="1">
            <a:off x="6657474" y="5188502"/>
            <a:ext cx="312643" cy="2369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6657474" y="4412080"/>
            <a:ext cx="312643" cy="6812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4141340" y="4954251"/>
            <a:ext cx="2516134" cy="9423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Candidate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terms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Putative categories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 terms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Preferred Definitions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130930" y="1156186"/>
            <a:ext cx="2411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Concept Mapping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and Modeling</a:t>
            </a:r>
          </a:p>
        </p:txBody>
      </p:sp>
    </p:spTree>
    <p:extLst>
      <p:ext uri="{BB962C8B-B14F-4D97-AF65-F5344CB8AC3E}">
        <p14:creationId xmlns:p14="http://schemas.microsoft.com/office/powerpoint/2010/main" val="138157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Terms grouped according </a:t>
            </a:r>
            <a:r>
              <a:rPr lang="en-US" sz="2400" dirty="0"/>
              <a:t>to their definitions. </a:t>
            </a:r>
            <a:endParaRPr lang="en-US" sz="2400" dirty="0" smtClean="0"/>
          </a:p>
          <a:p>
            <a:r>
              <a:rPr lang="en-US" sz="2400" dirty="0" smtClean="0"/>
              <a:t>Ex: ‘authorization</a:t>
            </a:r>
            <a:r>
              <a:rPr lang="en-US" sz="2400" dirty="0"/>
              <a:t>’ included </a:t>
            </a:r>
            <a:endParaRPr lang="en-US" sz="2400" dirty="0" smtClean="0"/>
          </a:p>
          <a:p>
            <a:pPr lvl="1"/>
            <a:r>
              <a:rPr lang="en-US" sz="2000" dirty="0" smtClean="0"/>
              <a:t>‘</a:t>
            </a:r>
            <a:r>
              <a:rPr lang="en-US" sz="2000" i="1" dirty="0"/>
              <a:t>authorization for medical records release</a:t>
            </a:r>
            <a:r>
              <a:rPr lang="en-US" sz="2000" dirty="0"/>
              <a:t>’</a:t>
            </a:r>
            <a:r>
              <a:rPr lang="en-US" sz="2000" dirty="0" smtClean="0"/>
              <a:t>,</a:t>
            </a:r>
          </a:p>
          <a:p>
            <a:pPr lvl="1"/>
            <a:r>
              <a:rPr lang="en-US" sz="2000" dirty="0" smtClean="0"/>
              <a:t>‘</a:t>
            </a:r>
            <a:r>
              <a:rPr lang="en-US" sz="2000" i="1" dirty="0"/>
              <a:t>authorization documentation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000" dirty="0" smtClean="0"/>
              <a:t>‘</a:t>
            </a:r>
            <a:r>
              <a:rPr lang="en-US" sz="2000" i="1" dirty="0" smtClean="0"/>
              <a:t>authorization</a:t>
            </a:r>
            <a:r>
              <a:rPr lang="en-US" sz="2000" dirty="0"/>
              <a:t>’. </a:t>
            </a:r>
            <a:endParaRPr lang="en-US" sz="2000" dirty="0" smtClean="0"/>
          </a:p>
          <a:p>
            <a:r>
              <a:rPr lang="en-US" sz="2400" dirty="0" smtClean="0"/>
              <a:t>Final set </a:t>
            </a:r>
            <a:r>
              <a:rPr lang="en-US" sz="2400" dirty="0"/>
              <a:t>of categories </a:t>
            </a:r>
            <a:r>
              <a:rPr lang="en-US" sz="2400" dirty="0" smtClean="0"/>
              <a:t>mapped </a:t>
            </a:r>
            <a:r>
              <a:rPr lang="en-US" sz="2400" dirty="0"/>
              <a:t>to branches of </a:t>
            </a:r>
            <a:r>
              <a:rPr lang="en-US" sz="2400" dirty="0" smtClean="0"/>
              <a:t>BFO.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example, terms categorized under ‘authorization’ were considered to be subclasses of </a:t>
            </a:r>
            <a:r>
              <a:rPr lang="en-US" sz="2000" dirty="0" err="1" smtClean="0"/>
              <a:t>BFO:process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Workflows modeled </a:t>
            </a:r>
            <a:r>
              <a:rPr lang="en-US" sz="2400" dirty="0"/>
              <a:t>as three processes: </a:t>
            </a:r>
          </a:p>
          <a:p>
            <a:pPr lvl="1"/>
            <a:r>
              <a:rPr lang="en-US" sz="2000" dirty="0" smtClean="0"/>
              <a:t>pre</a:t>
            </a:r>
            <a:r>
              <a:rPr lang="en-US" sz="2000" dirty="0"/>
              <a:t>-informed consent processes, </a:t>
            </a:r>
            <a:endParaRPr lang="en-US" sz="2000" dirty="0" smtClean="0"/>
          </a:p>
          <a:p>
            <a:pPr lvl="1"/>
            <a:r>
              <a:rPr lang="en-US" sz="2000" dirty="0" smtClean="0"/>
              <a:t>obtaining </a:t>
            </a:r>
            <a:r>
              <a:rPr lang="en-US" sz="2000" dirty="0"/>
              <a:t>informed consent </a:t>
            </a:r>
            <a:r>
              <a:rPr lang="en-US" sz="2000" dirty="0" smtClean="0"/>
              <a:t>processes</a:t>
            </a:r>
            <a:endParaRPr lang="en-US" sz="2000" dirty="0"/>
          </a:p>
          <a:p>
            <a:pPr lvl="1"/>
            <a:r>
              <a:rPr lang="en-US" sz="2000" dirty="0" smtClean="0"/>
              <a:t>processes </a:t>
            </a:r>
            <a:r>
              <a:rPr lang="en-US" sz="2000" dirty="0"/>
              <a:t>after signing informed consent documents. </a:t>
            </a:r>
            <a:endParaRPr lang="en-US" sz="2000" dirty="0" smtClean="0"/>
          </a:p>
          <a:p>
            <a:pPr lvl="1"/>
            <a:r>
              <a:rPr lang="en-US" sz="2000" dirty="0" smtClean="0"/>
              <a:t>Relations </a:t>
            </a:r>
            <a:r>
              <a:rPr lang="en-US" sz="2000" dirty="0"/>
              <a:t>between entities involved in the above processes were </a:t>
            </a:r>
            <a:r>
              <a:rPr lang="en-US" sz="2000" dirty="0" smtClean="0"/>
              <a:t>defined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terms and relations were aligned with BFO. </a:t>
            </a:r>
            <a:endParaRPr lang="en-US" sz="2400" dirty="0" smtClean="0"/>
          </a:p>
          <a:p>
            <a:r>
              <a:rPr lang="en-US" sz="2400" dirty="0" smtClean="0"/>
              <a:t>471 </a:t>
            </a:r>
            <a:r>
              <a:rPr lang="en-US" sz="2400" dirty="0"/>
              <a:t>Terms, 137 ICO-specific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51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Comparisons: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84" y="1397001"/>
            <a:ext cx="3084846" cy="3447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420" y="2542980"/>
            <a:ext cx="3055580" cy="29530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96" y="3549649"/>
            <a:ext cx="2283488" cy="2185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7151" y="3189653"/>
            <a:ext cx="94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BioBank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09735" y="1138558"/>
            <a:ext cx="51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17600" y="22985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OMIABIS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4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Preliminary work only, limited funding</a:t>
            </a:r>
          </a:p>
          <a:p>
            <a:r>
              <a:rPr lang="en-US" dirty="0" smtClean="0"/>
              <a:t>Ethics, Rights, Obligations, Permissions not modeled</a:t>
            </a:r>
          </a:p>
          <a:p>
            <a:r>
              <a:rPr lang="en-US" dirty="0" smtClean="0"/>
              <a:t>Document-centric perspective </a:t>
            </a:r>
          </a:p>
          <a:p>
            <a:r>
              <a:rPr lang="en-US" dirty="0" smtClean="0"/>
              <a:t>Documents need better modeling framework (d-acts)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819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/>
              <a:t>Need to model Common Rule (45 CFR 46) and EU Prior Informed Consent legislation</a:t>
            </a:r>
          </a:p>
          <a:p>
            <a:r>
              <a:rPr lang="en-US" sz="2800" dirty="0"/>
              <a:t>Expansion of workflow model, more </a:t>
            </a:r>
            <a:r>
              <a:rPr lang="en-US" sz="2800" dirty="0" err="1"/>
              <a:t>biobank</a:t>
            </a:r>
            <a:r>
              <a:rPr lang="en-US" sz="2800" dirty="0"/>
              <a:t>-specific work needed</a:t>
            </a:r>
          </a:p>
          <a:p>
            <a:r>
              <a:rPr lang="en-US" sz="2800" dirty="0"/>
              <a:t>Research terms are incomplete, need expansion, and contribution back to standards bodies</a:t>
            </a:r>
          </a:p>
          <a:p>
            <a:r>
              <a:rPr lang="en-US" sz="2800" dirty="0"/>
              <a:t>Ontology validation </a:t>
            </a:r>
            <a:r>
              <a:rPr lang="en-US" sz="2800" dirty="0" smtClean="0"/>
              <a:t>needed</a:t>
            </a:r>
          </a:p>
          <a:p>
            <a:r>
              <a:rPr lang="en-US" sz="2800" dirty="0" smtClean="0"/>
              <a:t>Partners needed!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3415B-0FC8-5444-B96A-9A7E3E34F8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 Comments?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fmanion</a:t>
            </a:r>
            <a:r>
              <a:rPr lang="en-US" dirty="0" err="1"/>
              <a:t>@</a:t>
            </a:r>
            <a:r>
              <a:rPr lang="en-US" dirty="0" err="1" smtClean="0"/>
              <a:t>umich.edu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ACDB99-557B-6544-9E7D-08F59B1D62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University of Michigan “</a:t>
            </a:r>
            <a:r>
              <a:rPr lang="en-US" sz="2400" dirty="0" err="1" smtClean="0"/>
              <a:t>MCubed</a:t>
            </a:r>
            <a:r>
              <a:rPr lang="en-US" sz="2400" dirty="0" smtClean="0"/>
              <a:t>” Program</a:t>
            </a:r>
          </a:p>
          <a:p>
            <a:pPr lvl="1"/>
            <a:r>
              <a:rPr lang="en-US" sz="2000" dirty="0" smtClean="0"/>
              <a:t>Two-year </a:t>
            </a:r>
            <a:r>
              <a:rPr lang="en-US" sz="2000" dirty="0"/>
              <a:t>seed-funding </a:t>
            </a:r>
            <a:r>
              <a:rPr lang="en-US" sz="2000" dirty="0" smtClean="0"/>
              <a:t>designed </a:t>
            </a:r>
            <a:r>
              <a:rPr lang="en-US" sz="2000" dirty="0"/>
              <a:t>to empower interdisciplinary teams of University of Michigan faculty to </a:t>
            </a:r>
            <a:r>
              <a:rPr lang="en-US" sz="2000" u="sng" dirty="0"/>
              <a:t>pursue new initiatives with major societal impact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Funds </a:t>
            </a:r>
            <a:r>
              <a:rPr lang="en-US" sz="2000" dirty="0"/>
              <a:t>are intended to generate data for groundbreaking, high-impact publications, or </a:t>
            </a:r>
            <a:r>
              <a:rPr lang="en-US" sz="2000" u="sng" dirty="0"/>
              <a:t>preliminary results for new, innovative research proposals. </a:t>
            </a:r>
            <a:endParaRPr lang="en-US" sz="2000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Goals of this </a:t>
            </a:r>
            <a:r>
              <a:rPr lang="en-US" sz="2400" dirty="0" err="1" smtClean="0"/>
              <a:t>Mcubed</a:t>
            </a:r>
            <a:r>
              <a:rPr lang="en-US" sz="2400" dirty="0" smtClean="0"/>
              <a:t> Project</a:t>
            </a:r>
          </a:p>
          <a:p>
            <a:pPr lvl="1"/>
            <a:r>
              <a:rPr lang="en-US" sz="2000" dirty="0" smtClean="0"/>
              <a:t>Begin development of an ontology of informed consent</a:t>
            </a:r>
          </a:p>
          <a:p>
            <a:pPr lvl="1"/>
            <a:r>
              <a:rPr lang="en-US" sz="2000" dirty="0" smtClean="0"/>
              <a:t>Apply to the problem of representation of informed consent for </a:t>
            </a:r>
            <a:r>
              <a:rPr lang="en-US" sz="2000" dirty="0" err="1" smtClean="0"/>
              <a:t>Biobank</a:t>
            </a:r>
            <a:r>
              <a:rPr lang="en-US" sz="20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800" dirty="0" smtClean="0"/>
              <a:t>Faculty</a:t>
            </a:r>
          </a:p>
          <a:p>
            <a:pPr lvl="1"/>
            <a:r>
              <a:rPr lang="en-US" sz="2000" dirty="0" err="1" smtClean="0"/>
              <a:t>Yongqun</a:t>
            </a:r>
            <a:r>
              <a:rPr lang="en-US" sz="2000" dirty="0" smtClean="0"/>
              <a:t> “Oliver” He – School of Medicine</a:t>
            </a:r>
          </a:p>
          <a:p>
            <a:pPr lvl="1"/>
            <a:r>
              <a:rPr lang="en-US" sz="2000" dirty="0" err="1" smtClean="0"/>
              <a:t>Alla</a:t>
            </a:r>
            <a:r>
              <a:rPr lang="en-US" sz="2000" dirty="0" smtClean="0"/>
              <a:t> </a:t>
            </a:r>
            <a:r>
              <a:rPr lang="en-US" sz="2000" dirty="0" err="1" smtClean="0"/>
              <a:t>Karnovsky</a:t>
            </a:r>
            <a:r>
              <a:rPr lang="en-US" sz="2000" dirty="0" smtClean="0"/>
              <a:t> – School of Medicine</a:t>
            </a:r>
            <a:endParaRPr lang="en-US" sz="2000" dirty="0"/>
          </a:p>
          <a:p>
            <a:pPr lvl="1"/>
            <a:r>
              <a:rPr lang="en-US" sz="2000" dirty="0"/>
              <a:t>Marcelline </a:t>
            </a:r>
            <a:r>
              <a:rPr lang="en-US" sz="2000" dirty="0" smtClean="0"/>
              <a:t>Harris – School of Nursing</a:t>
            </a:r>
          </a:p>
          <a:p>
            <a:r>
              <a:rPr lang="en-US" sz="2800" dirty="0" smtClean="0"/>
              <a:t>Doctoral and </a:t>
            </a:r>
            <a:r>
              <a:rPr lang="en-US" sz="2800" dirty="0" err="1" smtClean="0"/>
              <a:t>PostDoctoral</a:t>
            </a:r>
            <a:endParaRPr lang="en-US" sz="2800" dirty="0" smtClean="0"/>
          </a:p>
          <a:p>
            <a:pPr lvl="1"/>
            <a:r>
              <a:rPr lang="en-US" sz="2000" dirty="0" smtClean="0"/>
              <a:t>Elizabeth Eisenhauer – School of Nursing (Harris advisee)</a:t>
            </a:r>
          </a:p>
          <a:p>
            <a:pPr lvl="1"/>
            <a:r>
              <a:rPr lang="en-US" sz="2000" dirty="0" err="1" smtClean="0"/>
              <a:t>Ashiya</a:t>
            </a:r>
            <a:r>
              <a:rPr lang="en-US" sz="2000" dirty="0" smtClean="0"/>
              <a:t> Yu Lin (He advisee)</a:t>
            </a:r>
          </a:p>
          <a:p>
            <a:r>
              <a:rPr lang="en-US" sz="2800" dirty="0" smtClean="0"/>
              <a:t>CIO Cancer Center</a:t>
            </a:r>
          </a:p>
          <a:p>
            <a:pPr lvl="1"/>
            <a:r>
              <a:rPr lang="en-US" sz="2000" dirty="0" smtClean="0"/>
              <a:t>Frank Manion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thank </a:t>
            </a:r>
            <a:r>
              <a:rPr lang="en-US" sz="2000" dirty="0" smtClean="0"/>
              <a:t>Drs. </a:t>
            </a:r>
            <a:r>
              <a:rPr lang="en-US" sz="2000" dirty="0"/>
              <a:t>Nicholas H. </a:t>
            </a:r>
            <a:r>
              <a:rPr lang="en-US" sz="2000" dirty="0" err="1"/>
              <a:t>Steneck</a:t>
            </a:r>
            <a:r>
              <a:rPr lang="en-US" sz="2000" dirty="0"/>
              <a:t> and Blake J. </a:t>
            </a:r>
            <a:r>
              <a:rPr lang="en-US" sz="2000" dirty="0" err="1"/>
              <a:t>Roessler</a:t>
            </a:r>
            <a:r>
              <a:rPr lang="en-US" sz="2000" dirty="0"/>
              <a:t> for their valuable discussions and feedback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19075" y="6240195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This research was supported by a University of Michigan interdisciplinary research award (</a:t>
            </a:r>
            <a:r>
              <a:rPr lang="en-US" sz="1200" dirty="0" err="1">
                <a:solidFill>
                  <a:schemeClr val="bg1"/>
                </a:solidFill>
              </a:rPr>
              <a:t>MCubed</a:t>
            </a:r>
            <a:r>
              <a:rPr lang="en-US" sz="1200" dirty="0">
                <a:solidFill>
                  <a:schemeClr val="bg1"/>
                </a:solidFill>
              </a:rPr>
              <a:t>) and by the National Center for Advancing Translational Sciences of the National Institutes of Health under Award Number 2UL1TR000433-06. </a:t>
            </a:r>
          </a:p>
        </p:txBody>
      </p:sp>
    </p:spTree>
    <p:extLst>
      <p:ext uri="{BB962C8B-B14F-4D97-AF65-F5344CB8AC3E}">
        <p14:creationId xmlns:p14="http://schemas.microsoft.com/office/powerpoint/2010/main" val="16623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9186" y="1107016"/>
            <a:ext cx="8438444" cy="48175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lvl="0"/>
            <a:r>
              <a:rPr lang="en-US" sz="2400" b="1" dirty="0" smtClean="0"/>
              <a:t>Example: Change in Consent Requirements Impacts Protocol Amendments</a:t>
            </a:r>
          </a:p>
          <a:p>
            <a:pPr lvl="0"/>
            <a:endParaRPr lang="en-US" sz="11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 retrospective study with existing IRB approved consent documents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ue </a:t>
            </a:r>
            <a:r>
              <a:rPr lang="en-US" dirty="0"/>
              <a:t>to </a:t>
            </a:r>
            <a:r>
              <a:rPr lang="en-US" dirty="0" smtClean="0"/>
              <a:t>deaths study team needed </a:t>
            </a:r>
            <a:r>
              <a:rPr lang="en-US" dirty="0"/>
              <a:t>to recruit additional subjects </a:t>
            </a:r>
            <a:r>
              <a:rPr lang="en-US" dirty="0" smtClean="0"/>
              <a:t>long after </a:t>
            </a:r>
            <a:r>
              <a:rPr lang="en-US" dirty="0"/>
              <a:t>the original </a:t>
            </a:r>
            <a:r>
              <a:rPr lang="en-US" dirty="0" smtClean="0"/>
              <a:t>cohort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amendment </a:t>
            </a:r>
            <a:r>
              <a:rPr lang="en-US" dirty="0" smtClean="0"/>
              <a:t>to </a:t>
            </a:r>
            <a:r>
              <a:rPr lang="en-US" dirty="0"/>
              <a:t>the IRB for authorization to recruit more subjects.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lvl="0"/>
            <a:r>
              <a:rPr lang="en-US" dirty="0" smtClean="0"/>
              <a:t>BUT…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etween </a:t>
            </a:r>
            <a:r>
              <a:rPr lang="en-US" dirty="0"/>
              <a:t>the time of the approval of the original consent form </a:t>
            </a:r>
            <a:r>
              <a:rPr lang="en-US" dirty="0" smtClean="0"/>
              <a:t>and </a:t>
            </a:r>
            <a:r>
              <a:rPr lang="en-US" dirty="0"/>
              <a:t>the authorization to recruit additional subjects the issue of secondary finding arose and language was required to be added to consent forms to address this.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Consequently the </a:t>
            </a:r>
            <a:r>
              <a:rPr lang="en-US" dirty="0"/>
              <a:t>p</a:t>
            </a:r>
            <a:r>
              <a:rPr lang="en-US" dirty="0" smtClean="0"/>
              <a:t>rotocol </a:t>
            </a:r>
            <a:r>
              <a:rPr lang="en-US" dirty="0"/>
              <a:t>amendment was </a:t>
            </a:r>
            <a:r>
              <a:rPr lang="en-US" dirty="0" smtClean="0"/>
              <a:t>approved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IRB </a:t>
            </a:r>
            <a:r>
              <a:rPr lang="en-US" dirty="0"/>
              <a:t>didn’t </a:t>
            </a:r>
            <a:r>
              <a:rPr lang="en-US" dirty="0" smtClean="0"/>
              <a:t>notice the </a:t>
            </a:r>
            <a:r>
              <a:rPr lang="en-US" dirty="0"/>
              <a:t>lack of secondary findings language on the original consent </a:t>
            </a:r>
            <a:r>
              <a:rPr lang="en-US" dirty="0" smtClean="0"/>
              <a:t>documents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RESULT: </a:t>
            </a:r>
            <a:r>
              <a:rPr lang="en-US" u="sng" dirty="0" smtClean="0"/>
              <a:t>new </a:t>
            </a:r>
            <a:r>
              <a:rPr lang="en-US" u="sng" dirty="0"/>
              <a:t>subjects were recruited without proper informed consent</a:t>
            </a:r>
            <a:r>
              <a:rPr lang="en-US" u="sng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5" y="6244709"/>
            <a:ext cx="4398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Courtesy of Dr. Nicholas </a:t>
            </a:r>
            <a:r>
              <a:rPr lang="en-US" sz="1400" dirty="0" err="1" smtClean="0">
                <a:solidFill>
                  <a:schemeClr val="bg1"/>
                </a:solidFill>
              </a:rPr>
              <a:t>Steneck</a:t>
            </a:r>
            <a:r>
              <a:rPr lang="en-US" sz="1400" dirty="0" smtClean="0">
                <a:solidFill>
                  <a:schemeClr val="bg1"/>
                </a:solidFill>
              </a:rPr>
              <a:t>, University of Michigan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8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44525" y="1002562"/>
            <a:ext cx="8210550" cy="506055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Operational Model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Central biobank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Single, unified consent process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</a:t>
            </a:r>
            <a:r>
              <a:rPr lang="en-US" sz="1800" dirty="0" smtClean="0"/>
              <a:t>any individual projects with separate consent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Distributed/Virtual biobank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Unified Consent across the federation fabric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Separate consents</a:t>
            </a:r>
          </a:p>
          <a:p>
            <a:pPr lvl="2">
              <a:lnSpc>
                <a:spcPct val="80000"/>
              </a:lnSpc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Consent Models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Opt</a:t>
            </a:r>
            <a:r>
              <a:rPr lang="en-US" sz="2000" dirty="0"/>
              <a:t>-in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Tiered-consent possible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Multiple choices add complexity to decision making for specimen and </a:t>
            </a:r>
            <a:r>
              <a:rPr lang="en-US" sz="1800" dirty="0" smtClean="0"/>
              <a:t>data release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Opt-out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Many ethicists frown upon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Some regulatory movement toward </a:t>
            </a:r>
            <a:r>
              <a:rPr lang="en-US" sz="1800" dirty="0" smtClean="0"/>
              <a:t>disallowing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0675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Protocol Model</a:t>
            </a:r>
          </a:p>
          <a:p>
            <a:pPr lvl="1"/>
            <a:r>
              <a:rPr lang="en-US" dirty="0"/>
              <a:t>One protocol</a:t>
            </a:r>
          </a:p>
          <a:p>
            <a:pPr lvl="1"/>
            <a:r>
              <a:rPr lang="en-US" dirty="0"/>
              <a:t>Two (or more) </a:t>
            </a:r>
            <a:r>
              <a:rPr lang="en-US" dirty="0" smtClean="0"/>
              <a:t>protocols</a:t>
            </a:r>
            <a:endParaRPr lang="en-US" dirty="0"/>
          </a:p>
          <a:p>
            <a:r>
              <a:rPr lang="en-US" dirty="0" smtClean="0"/>
              <a:t>Regardless of Protocol Model</a:t>
            </a:r>
          </a:p>
          <a:p>
            <a:pPr lvl="1"/>
            <a:r>
              <a:rPr lang="en-US" dirty="0" smtClean="0"/>
              <a:t>Rights</a:t>
            </a:r>
            <a:r>
              <a:rPr lang="en-US" dirty="0"/>
              <a:t>, obligations, and permissions accrue from multiple </a:t>
            </a:r>
            <a:r>
              <a:rPr lang="en-US" dirty="0" smtClean="0"/>
              <a:t>sources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consistent </a:t>
            </a:r>
            <a:r>
              <a:rPr lang="en-US" dirty="0" smtClean="0"/>
              <a:t>and persist across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6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Motivation &amp; Challenge: Information agreement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58" y="945278"/>
            <a:ext cx="6875007" cy="5084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71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76200" y="76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Franklin Gothic Medium" pitchFamily="34" charset="0"/>
              </a:defRPr>
            </a:lvl9pPr>
          </a:lstStyle>
          <a:p>
            <a:endParaRPr lang="en-US" sz="3600" dirty="0">
              <a:latin typeface="Franklin Gothic Medium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896" y="1086681"/>
            <a:ext cx="492443" cy="34778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Number of Collections (N=88)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849427" y="5084119"/>
            <a:ext cx="2456336" cy="738664"/>
            <a:chOff x="-1143000" y="5934670"/>
            <a:chExt cx="2667000" cy="924712"/>
          </a:xfrm>
        </p:grpSpPr>
        <p:sp>
          <p:nvSpPr>
            <p:cNvPr id="14" name="TextBox 13"/>
            <p:cNvSpPr txBox="1"/>
            <p:nvPr/>
          </p:nvSpPr>
          <p:spPr>
            <a:xfrm>
              <a:off x="-1143000" y="5934670"/>
              <a:ext cx="2667000" cy="924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Minimum:	  </a:t>
              </a:r>
            </a:p>
            <a:p>
              <a:r>
                <a:rPr lang="en-US" sz="1400" dirty="0" smtClean="0"/>
                <a:t>Maximum:</a:t>
              </a:r>
            </a:p>
            <a:p>
              <a:r>
                <a:rPr lang="en-US" sz="1400" dirty="0" smtClean="0"/>
                <a:t>Median: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304" y="5934670"/>
              <a:ext cx="1219200" cy="924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  <a:r>
                <a:rPr lang="en-US" sz="1400" dirty="0" smtClean="0"/>
                <a:t>	  </a:t>
              </a:r>
            </a:p>
            <a:p>
              <a:r>
                <a:rPr lang="en-US" sz="1400" dirty="0" smtClean="0"/>
                <a:t>780,00</a:t>
              </a:r>
            </a:p>
            <a:p>
              <a:r>
                <a:rPr lang="en-US" sz="1400" dirty="0" smtClean="0"/>
                <a:t>600</a:t>
              </a:r>
              <a:endParaRPr lang="en-US" sz="14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75470" y="4824782"/>
            <a:ext cx="259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Number of Samples</a:t>
            </a:r>
            <a:endParaRPr lang="en-US" sz="2000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610551"/>
              </p:ext>
            </p:extLst>
          </p:nvPr>
        </p:nvGraphicFramePr>
        <p:xfrm>
          <a:off x="990600" y="1439350"/>
          <a:ext cx="8001000" cy="334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Franklin Gothic Medium" charset="0"/>
                <a:ea typeface="ＭＳ Ｐゴシック" charset="0"/>
                <a:cs typeface="ＭＳ Ｐゴシック" charset="0"/>
              </a:rPr>
              <a:t>UM Health System Survey:</a:t>
            </a:r>
            <a:br>
              <a:rPr lang="en-US" sz="2400" dirty="0" smtClean="0">
                <a:latin typeface="Franklin Gothic Medium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Franklin Gothic Medium" charset="0"/>
                <a:ea typeface="ＭＳ Ｐゴシック" charset="0"/>
                <a:cs typeface="ＭＳ Ｐゴシック" charset="0"/>
              </a:rPr>
              <a:t>Lots </a:t>
            </a:r>
            <a:r>
              <a:rPr lang="en-US" sz="2400" dirty="0">
                <a:latin typeface="Franklin Gothic Medium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400" dirty="0" smtClean="0">
                <a:latin typeface="Franklin Gothic Medium" charset="0"/>
                <a:ea typeface="ＭＳ Ｐゴシック" charset="0"/>
                <a:cs typeface="ＭＳ Ｐゴシック" charset="0"/>
              </a:rPr>
              <a:t>biorepositories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900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</a:t>
            </a:r>
            <a:r>
              <a:rPr lang="x-none" dirty="0" smtClean="0"/>
              <a:t>BFO-aligned </a:t>
            </a:r>
            <a:r>
              <a:rPr lang="x-none" dirty="0"/>
              <a:t>ontologies relate to </a:t>
            </a:r>
            <a:r>
              <a:rPr lang="en-US" dirty="0"/>
              <a:t>biobanking. </a:t>
            </a:r>
            <a:endParaRPr lang="en-US" dirty="0" smtClean="0"/>
          </a:p>
          <a:p>
            <a:pPr lvl="1"/>
            <a:r>
              <a:rPr lang="x-none" dirty="0" smtClean="0"/>
              <a:t>OMIABIS</a:t>
            </a:r>
            <a:r>
              <a:rPr lang="en-US" dirty="0"/>
              <a:t> </a:t>
            </a:r>
            <a:r>
              <a:rPr lang="en-US" dirty="0" smtClean="0"/>
              <a:t>-- </a:t>
            </a:r>
            <a:r>
              <a:rPr lang="x-none" dirty="0" smtClean="0"/>
              <a:t>biobank administration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Pennsylvania </a:t>
            </a:r>
            <a:endParaRPr lang="en-US" dirty="0" smtClean="0"/>
          </a:p>
          <a:p>
            <a:pPr lvl="1"/>
            <a:r>
              <a:rPr lang="en-US" dirty="0" smtClean="0"/>
              <a:t>Duke </a:t>
            </a:r>
            <a:r>
              <a:rPr lang="en-US" dirty="0"/>
              <a:t>University </a:t>
            </a:r>
            <a:r>
              <a:rPr lang="en-US" dirty="0" smtClean="0"/>
              <a:t>normative </a:t>
            </a:r>
            <a:r>
              <a:rPr lang="en-US" dirty="0"/>
              <a:t>set of data elements and </a:t>
            </a:r>
            <a:endParaRPr lang="en-US" dirty="0" smtClean="0"/>
          </a:p>
          <a:p>
            <a:r>
              <a:rPr lang="en-US" dirty="0" smtClean="0"/>
              <a:t>non</a:t>
            </a:r>
            <a:r>
              <a:rPr lang="en-US" dirty="0"/>
              <a:t>-BFO aligned </a:t>
            </a:r>
            <a:r>
              <a:rPr lang="en-US" dirty="0" smtClean="0"/>
              <a:t>ontologies</a:t>
            </a:r>
          </a:p>
          <a:p>
            <a:pPr lvl="1"/>
            <a:r>
              <a:rPr lang="en-US" dirty="0" smtClean="0"/>
              <a:t>UCSD </a:t>
            </a:r>
            <a:r>
              <a:rPr lang="en-US" dirty="0"/>
              <a:t>Permission Ontology </a:t>
            </a:r>
            <a:r>
              <a:rPr lang="en-US" dirty="0" smtClean="0"/>
              <a:t>– reasoning </a:t>
            </a:r>
            <a:r>
              <a:rPr lang="en-US" dirty="0"/>
              <a:t>about consent permission, published by a group at the University of California San Diego (UCSD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/>
              <a:t>Permission Management System </a:t>
            </a:r>
            <a:r>
              <a:rPr lang="en-US" dirty="0" smtClean="0"/>
              <a:t>-- Medical </a:t>
            </a:r>
            <a:r>
              <a:rPr lang="en-US" dirty="0"/>
              <a:t>University of South </a:t>
            </a:r>
            <a:r>
              <a:rPr lang="en-US" dirty="0" smtClean="0"/>
              <a:t>Carolina supporting </a:t>
            </a:r>
            <a:r>
              <a:rPr lang="en-US" dirty="0"/>
              <a:t>a statewide research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A </a:t>
            </a:r>
            <a:r>
              <a:rPr lang="en-US" dirty="0"/>
              <a:t>search of the term “consent” in the NCBO </a:t>
            </a:r>
            <a:r>
              <a:rPr lang="en-US" dirty="0" err="1"/>
              <a:t>biportal</a:t>
            </a:r>
            <a:r>
              <a:rPr lang="en-US" dirty="0"/>
              <a:t> identified the notion of informed consent at the class level in 19 different systems </a:t>
            </a:r>
          </a:p>
        </p:txBody>
      </p:sp>
    </p:spTree>
    <p:extLst>
      <p:ext uri="{BB962C8B-B14F-4D97-AF65-F5344CB8AC3E}">
        <p14:creationId xmlns:p14="http://schemas.microsoft.com/office/powerpoint/2010/main" val="20912155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0">
      <a:dk1>
        <a:srgbClr val="000077"/>
      </a:dk1>
      <a:lt1>
        <a:sysClr val="window" lastClr="FFFFFF"/>
      </a:lt1>
      <a:dk2>
        <a:srgbClr val="303C6E"/>
      </a:dk2>
      <a:lt2>
        <a:srgbClr val="FFFFCC"/>
      </a:lt2>
      <a:accent1>
        <a:srgbClr val="4068F9"/>
      </a:accent1>
      <a:accent2>
        <a:srgbClr val="904B3F"/>
      </a:accent2>
      <a:accent3>
        <a:srgbClr val="D9D21A"/>
      </a:accent3>
      <a:accent4>
        <a:srgbClr val="68C73D"/>
      </a:accent4>
      <a:accent5>
        <a:srgbClr val="FFFFCC"/>
      </a:accent5>
      <a:accent6>
        <a:srgbClr val="005BD3"/>
      </a:accent6>
      <a:hlink>
        <a:srgbClr val="00349E"/>
      </a:hlink>
      <a:folHlink>
        <a:srgbClr val="FFFFF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345</TotalTime>
  <Words>1005</Words>
  <Application>Microsoft Macintosh PowerPoint</Application>
  <PresentationFormat>On-screen Show (4:3)</PresentationFormat>
  <Paragraphs>168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Toward a Common Semantic Representation of Informed Consent for Biobank Specimens </vt:lpstr>
      <vt:lpstr>Background</vt:lpstr>
      <vt:lpstr>The Team</vt:lpstr>
      <vt:lpstr>Motivation</vt:lpstr>
      <vt:lpstr>Challenges</vt:lpstr>
      <vt:lpstr>Challenges</vt:lpstr>
      <vt:lpstr>Motivation &amp; Challenge: Information agreement</vt:lpstr>
      <vt:lpstr>UM Health System Survey: Lots of biorepositories</vt:lpstr>
      <vt:lpstr>Related Efforts</vt:lpstr>
      <vt:lpstr>Informed Consent Ontology (ICO)</vt:lpstr>
      <vt:lpstr>ICO Development</vt:lpstr>
      <vt:lpstr>Construction and Alignment</vt:lpstr>
      <vt:lpstr>Comparisons: Classes</vt:lpstr>
      <vt:lpstr>Limitations</vt:lpstr>
      <vt:lpstr>Next Steps</vt:lpstr>
      <vt:lpstr>Questions?  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Manion</dc:creator>
  <cp:lastModifiedBy>Frank Manion</cp:lastModifiedBy>
  <cp:revision>35</cp:revision>
  <dcterms:created xsi:type="dcterms:W3CDTF">2014-10-02T17:23:20Z</dcterms:created>
  <dcterms:modified xsi:type="dcterms:W3CDTF">2014-10-06T20:52:40Z</dcterms:modified>
</cp:coreProperties>
</file>