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8" r:id="rId6"/>
    <p:sldId id="269" r:id="rId7"/>
    <p:sldId id="263" r:id="rId8"/>
    <p:sldId id="288" r:id="rId9"/>
    <p:sldId id="289" r:id="rId10"/>
    <p:sldId id="290" r:id="rId11"/>
    <p:sldId id="291" r:id="rId12"/>
    <p:sldId id="270" r:id="rId13"/>
    <p:sldId id="271" r:id="rId14"/>
    <p:sldId id="272"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4" d="100"/>
          <a:sy n="154" d="100"/>
        </p:scale>
        <p:origin x="-9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6235A-EA63-5C41-A90D-2FD301A373F7}" type="datetimeFigureOut">
              <a:rPr lang="en-US" smtClean="0"/>
              <a:pPr/>
              <a:t>10/3/14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EC6AE4-F898-9446-BB82-C247A48FB2FA}" type="slidenum">
              <a:rPr lang="en-US" smtClean="0"/>
              <a:pPr/>
              <a:t>‹#›</a:t>
            </a:fld>
            <a:endParaRPr lang="en-US"/>
          </a:p>
        </p:txBody>
      </p:sp>
    </p:spTree>
    <p:extLst>
      <p:ext uri="{BB962C8B-B14F-4D97-AF65-F5344CB8AC3E}">
        <p14:creationId xmlns:p14="http://schemas.microsoft.com/office/powerpoint/2010/main" val="1298245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(10/3/14 15:57) -----</a:t>
            </a:r>
          </a:p>
          <a:p>
            <a:r>
              <a:rPr lang="en-US" dirty="0"/>
              <a:t>Pumpkin</a:t>
            </a:r>
          </a:p>
          <a:p>
            <a:r>
              <a:rPr lang="en-US" dirty="0"/>
              <a:t>protocol definition</a:t>
            </a:r>
          </a:p>
          <a:p>
            <a:r>
              <a:rPr lang="en-US" dirty="0"/>
              <a:t>kit generation</a:t>
            </a:r>
          </a:p>
          <a:p>
            <a:r>
              <a:rPr lang="en-US" dirty="0"/>
              <a:t>specimen collection, processing, storage</a:t>
            </a:r>
          </a:p>
          <a:p>
            <a:endParaRPr lang="en-US" dirty="0"/>
          </a:p>
          <a:p>
            <a:r>
              <a:rPr lang="en-US" dirty="0"/>
              <a:t>Spaghetti</a:t>
            </a:r>
          </a:p>
          <a:p>
            <a:r>
              <a:rPr lang="en-US" dirty="0"/>
              <a:t>data unification</a:t>
            </a:r>
          </a:p>
          <a:p>
            <a:endParaRPr lang="en-US" dirty="0"/>
          </a:p>
          <a:p>
            <a:r>
              <a:rPr lang="en-US" dirty="0"/>
              <a:t>Carnival</a:t>
            </a:r>
          </a:p>
          <a:p>
            <a:r>
              <a:rPr lang="en-US" dirty="0"/>
              <a:t>search </a:t>
            </a:r>
          </a:p>
        </p:txBody>
      </p:sp>
      <p:sp>
        <p:nvSpPr>
          <p:cNvPr id="4" name="Slide Number Placeholder 3"/>
          <p:cNvSpPr>
            <a:spLocks noGrp="1"/>
          </p:cNvSpPr>
          <p:nvPr>
            <p:ph type="sldNum" sz="quarter" idx="10"/>
          </p:nvPr>
        </p:nvSpPr>
        <p:spPr/>
        <p:txBody>
          <a:bodyPr/>
          <a:lstStyle/>
          <a:p>
            <a:fld id="{73EFAD54-567C-493A-BB2A-B9A37DF8A448}" type="slidenum">
              <a:rPr lang="en-US" smtClean="0"/>
              <a:t>16</a:t>
            </a:fld>
            <a:endParaRPr lang="en-US"/>
          </a:p>
        </p:txBody>
      </p:sp>
    </p:spTree>
    <p:extLst>
      <p:ext uri="{BB962C8B-B14F-4D97-AF65-F5344CB8AC3E}">
        <p14:creationId xmlns:p14="http://schemas.microsoft.com/office/powerpoint/2010/main" val="5645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root technology</a:t>
            </a:r>
            <a:r>
              <a:rPr lang="en-US" baseline="0" dirty="0" smtClean="0"/>
              <a:t> has been grails, an open source web app framework for the </a:t>
            </a:r>
            <a:r>
              <a:rPr lang="en-US" baseline="0" dirty="0" err="1" smtClean="0"/>
              <a:t>jvm</a:t>
            </a:r>
            <a:r>
              <a:rPr lang="en-US" baseline="0" dirty="0" smtClean="0"/>
              <a:t>.  Grails utilizes other technologies….</a:t>
            </a:r>
          </a:p>
          <a:p>
            <a:r>
              <a:rPr lang="en-US" baseline="0" dirty="0" smtClean="0"/>
              <a:t>…the speed at which we were able to iterate on prototypes in the early design phases was extremely important…</a:t>
            </a:r>
            <a:endParaRPr lang="en-US" dirty="0"/>
          </a:p>
        </p:txBody>
      </p:sp>
      <p:sp>
        <p:nvSpPr>
          <p:cNvPr id="4" name="Slide Number Placeholder 3"/>
          <p:cNvSpPr>
            <a:spLocks noGrp="1"/>
          </p:cNvSpPr>
          <p:nvPr>
            <p:ph type="sldNum" sz="quarter" idx="10"/>
          </p:nvPr>
        </p:nvSpPr>
        <p:spPr/>
        <p:txBody>
          <a:bodyPr/>
          <a:lstStyle/>
          <a:p>
            <a:fld id="{73EFAD54-567C-493A-BB2A-B9A37DF8A448}" type="slidenum">
              <a:rPr lang="en-US" smtClean="0"/>
              <a:t>17</a:t>
            </a:fld>
            <a:endParaRPr lang="en-US"/>
          </a:p>
        </p:txBody>
      </p:sp>
    </p:spTree>
    <p:extLst>
      <p:ext uri="{BB962C8B-B14F-4D97-AF65-F5344CB8AC3E}">
        <p14:creationId xmlns:p14="http://schemas.microsoft.com/office/powerpoint/2010/main" val="231065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...Grails follows the MVC</a:t>
            </a:r>
            <a:r>
              <a:rPr lang="en-US" baseline="0" dirty="0" smtClean="0"/>
              <a:t> design pattern.  There is </a:t>
            </a:r>
            <a:r>
              <a:rPr lang="en-US" dirty="0" smtClean="0"/>
              <a:t>not enough time to</a:t>
            </a:r>
            <a:r>
              <a:rPr lang="en-US" baseline="0" dirty="0" smtClean="0"/>
              <a:t> give an overview of the entire grails stack, but will dive into grails domain models in some detail b/c that was instrumental in allowing our reality based approach…</a:t>
            </a:r>
          </a:p>
          <a:p>
            <a:r>
              <a:rPr lang="en-US" baseline="0" dirty="0" smtClean="0"/>
              <a:t>…technical explanation here…</a:t>
            </a:r>
            <a:endParaRPr lang="en-US" dirty="0"/>
          </a:p>
        </p:txBody>
      </p:sp>
      <p:sp>
        <p:nvSpPr>
          <p:cNvPr id="4" name="Slide Number Placeholder 3"/>
          <p:cNvSpPr>
            <a:spLocks noGrp="1"/>
          </p:cNvSpPr>
          <p:nvPr>
            <p:ph type="sldNum" sz="quarter" idx="10"/>
          </p:nvPr>
        </p:nvSpPr>
        <p:spPr/>
        <p:txBody>
          <a:bodyPr/>
          <a:lstStyle/>
          <a:p>
            <a:fld id="{73EFAD54-567C-493A-BB2A-B9A37DF8A448}" type="slidenum">
              <a:rPr lang="en-US" smtClean="0"/>
              <a:t>18</a:t>
            </a:fld>
            <a:endParaRPr lang="en-US"/>
          </a:p>
        </p:txBody>
      </p:sp>
    </p:spTree>
    <p:extLst>
      <p:ext uri="{BB962C8B-B14F-4D97-AF65-F5344CB8AC3E}">
        <p14:creationId xmlns:p14="http://schemas.microsoft.com/office/powerpoint/2010/main" val="131198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(10/3/14 15:51) -----</a:t>
            </a:r>
          </a:p>
          <a:p>
            <a:r>
              <a:rPr lang="en-US"/>
              <a:t>the domain instances produced will honor the class relationships in the ontology</a:t>
            </a:r>
          </a:p>
          <a:p>
            <a:endParaRPr lang="en-US"/>
          </a:p>
        </p:txBody>
      </p:sp>
      <p:sp>
        <p:nvSpPr>
          <p:cNvPr id="4" name="Slide Number Placeholder 3"/>
          <p:cNvSpPr>
            <a:spLocks noGrp="1"/>
          </p:cNvSpPr>
          <p:nvPr>
            <p:ph type="sldNum" sz="quarter" idx="10"/>
          </p:nvPr>
        </p:nvSpPr>
        <p:spPr/>
        <p:txBody>
          <a:bodyPr/>
          <a:lstStyle/>
          <a:p>
            <a:fld id="{7EEC6AE4-F898-9446-BB82-C247A48FB2FA}" type="slidenum">
              <a:rPr lang="en-US" smtClean="0"/>
              <a:pPr/>
              <a:t>19</a:t>
            </a:fld>
            <a:endParaRPr lang="en-US"/>
          </a:p>
        </p:txBody>
      </p:sp>
    </p:spTree>
    <p:extLst>
      <p:ext uri="{BB962C8B-B14F-4D97-AF65-F5344CB8AC3E}">
        <p14:creationId xmlns:p14="http://schemas.microsoft.com/office/powerpoint/2010/main" val="253943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FAD54-567C-493A-BB2A-B9A37DF8A448}" type="slidenum">
              <a:rPr lang="en-US" smtClean="0"/>
              <a:t>20</a:t>
            </a:fld>
            <a:endParaRPr lang="en-US"/>
          </a:p>
        </p:txBody>
      </p:sp>
    </p:spTree>
    <p:extLst>
      <p:ext uri="{BB962C8B-B14F-4D97-AF65-F5344CB8AC3E}">
        <p14:creationId xmlns:p14="http://schemas.microsoft.com/office/powerpoint/2010/main" val="298726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FAD54-567C-493A-BB2A-B9A37DF8A448}" type="slidenum">
              <a:rPr lang="en-US" smtClean="0"/>
              <a:t>21</a:t>
            </a:fld>
            <a:endParaRPr lang="en-US"/>
          </a:p>
        </p:txBody>
      </p:sp>
    </p:spTree>
    <p:extLst>
      <p:ext uri="{BB962C8B-B14F-4D97-AF65-F5344CB8AC3E}">
        <p14:creationId xmlns:p14="http://schemas.microsoft.com/office/powerpoint/2010/main" val="59445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pPr/>
              <a:t>10/3/14</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pPr/>
              <a:t>10/3/14</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pPr/>
              <a:t>10/3/14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pPr/>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pPr/>
              <a:t>10/3/14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pPr/>
              <a:t>10/3/14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pPr/>
              <a:t>10/3/14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pPr/>
              <a:t>10/3/14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pPr/>
              <a:t>10/3/14</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pPr/>
              <a:t>10/3/14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pPr/>
              <a:t>10/3/14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pPr/>
              <a:t>10/3/14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pPr/>
              <a:t>10/3/14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pPr/>
              <a:t>10/3/14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pPr/>
              <a:t>10/3/14</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pPr/>
              <a:t>10/3/14</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gi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PMBB</a:t>
            </a:r>
            <a:endParaRPr lang="en-US" dirty="0"/>
          </a:p>
        </p:txBody>
      </p:sp>
      <p:sp>
        <p:nvSpPr>
          <p:cNvPr id="3" name="Subtitle 2"/>
          <p:cNvSpPr>
            <a:spLocks noGrp="1"/>
          </p:cNvSpPr>
          <p:nvPr>
            <p:ph type="subTitle" idx="1"/>
          </p:nvPr>
        </p:nvSpPr>
        <p:spPr/>
        <p:txBody>
          <a:bodyPr/>
          <a:lstStyle/>
          <a:p>
            <a:r>
              <a:rPr lang="en-US" dirty="0" smtClean="0"/>
              <a:t>Ontology Informed Software Design</a:t>
            </a:r>
            <a:endParaRPr lang="en-US" dirty="0"/>
          </a:p>
        </p:txBody>
      </p:sp>
    </p:spTree>
    <p:extLst>
      <p:ext uri="{BB962C8B-B14F-4D97-AF65-F5344CB8AC3E}">
        <p14:creationId xmlns:p14="http://schemas.microsoft.com/office/powerpoint/2010/main" val="16866543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Biobanking Information</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Protocol specification</a:t>
            </a:r>
          </a:p>
          <a:p>
            <a:pPr lvl="1"/>
            <a:r>
              <a:rPr lang="en-US" dirty="0" smtClean="0"/>
              <a:t>Time points</a:t>
            </a:r>
          </a:p>
          <a:p>
            <a:pPr lvl="1"/>
            <a:r>
              <a:rPr lang="en-US" dirty="0" smtClean="0"/>
              <a:t>Collection kits</a:t>
            </a:r>
          </a:p>
          <a:p>
            <a:pPr lvl="1"/>
            <a:r>
              <a:rPr lang="en-US" dirty="0" smtClean="0"/>
              <a:t>Specimen containers</a:t>
            </a:r>
          </a:p>
          <a:p>
            <a:pPr lvl="1"/>
            <a:r>
              <a:rPr lang="en-US" dirty="0" smtClean="0"/>
              <a:t>Case report forms</a:t>
            </a:r>
          </a:p>
          <a:p>
            <a:r>
              <a:rPr lang="en-US" dirty="0" smtClean="0"/>
              <a:t>Human subject phenotype</a:t>
            </a:r>
          </a:p>
          <a:p>
            <a:pPr lvl="1"/>
            <a:r>
              <a:rPr lang="en-US" dirty="0" smtClean="0"/>
              <a:t>Demographics</a:t>
            </a:r>
          </a:p>
          <a:p>
            <a:pPr lvl="1"/>
            <a:r>
              <a:rPr lang="en-US" dirty="0" smtClean="0"/>
              <a:t>Disease history</a:t>
            </a:r>
          </a:p>
          <a:p>
            <a:pPr lvl="1"/>
            <a:r>
              <a:rPr lang="en-US" dirty="0" smtClean="0"/>
              <a:t>Family history</a:t>
            </a:r>
          </a:p>
          <a:p>
            <a:pPr lvl="1"/>
            <a:r>
              <a:rPr lang="en-US" dirty="0" smtClean="0"/>
              <a:t>Medications</a:t>
            </a:r>
          </a:p>
          <a:p>
            <a:r>
              <a:rPr lang="en-US" dirty="0" smtClean="0"/>
              <a:t>Specimen collection</a:t>
            </a:r>
          </a:p>
          <a:p>
            <a:pPr lvl="1"/>
            <a:r>
              <a:rPr lang="en-US" dirty="0" smtClean="0"/>
              <a:t>Time</a:t>
            </a:r>
          </a:p>
          <a:p>
            <a:pPr lvl="1"/>
            <a:r>
              <a:rPr lang="en-US" dirty="0" smtClean="0"/>
              <a:t>Location</a:t>
            </a:r>
          </a:p>
        </p:txBody>
      </p:sp>
      <p:sp>
        <p:nvSpPr>
          <p:cNvPr id="4" name="Content Placeholder 3"/>
          <p:cNvSpPr>
            <a:spLocks noGrp="1"/>
          </p:cNvSpPr>
          <p:nvPr>
            <p:ph sz="half" idx="2"/>
          </p:nvPr>
        </p:nvSpPr>
        <p:spPr/>
        <p:txBody>
          <a:bodyPr>
            <a:normAutofit fontScale="70000" lnSpcReduction="20000"/>
          </a:bodyPr>
          <a:lstStyle/>
          <a:p>
            <a:r>
              <a:rPr lang="en-US" dirty="0" smtClean="0"/>
              <a:t>Specimen</a:t>
            </a:r>
          </a:p>
          <a:p>
            <a:pPr lvl="1"/>
            <a:r>
              <a:rPr lang="en-US" dirty="0" smtClean="0"/>
              <a:t>Type: blood, tissue</a:t>
            </a:r>
            <a:r>
              <a:rPr lang="en-US" dirty="0" smtClean="0"/>
              <a:t>, ..</a:t>
            </a:r>
            <a:r>
              <a:rPr lang="en-US" dirty="0" smtClean="0"/>
              <a:t>.</a:t>
            </a:r>
          </a:p>
          <a:p>
            <a:pPr lvl="1"/>
            <a:r>
              <a:rPr lang="en-US" dirty="0" smtClean="0"/>
              <a:t>Measurements: volume, mass</a:t>
            </a:r>
            <a:r>
              <a:rPr lang="en-US" dirty="0" smtClean="0"/>
              <a:t>, …</a:t>
            </a:r>
            <a:endParaRPr lang="en-US" dirty="0" smtClean="0"/>
          </a:p>
          <a:p>
            <a:pPr lvl="1"/>
            <a:r>
              <a:rPr lang="en-US" dirty="0" smtClean="0"/>
              <a:t>Type specific attributes</a:t>
            </a:r>
          </a:p>
          <a:p>
            <a:pPr lvl="2"/>
            <a:r>
              <a:rPr lang="en-US" dirty="0" smtClean="0"/>
              <a:t>Blood hemolyzation</a:t>
            </a:r>
          </a:p>
          <a:p>
            <a:pPr lvl="2"/>
            <a:r>
              <a:rPr lang="en-US" dirty="0" smtClean="0"/>
              <a:t>Tissue disease type</a:t>
            </a:r>
          </a:p>
          <a:p>
            <a:pPr lvl="2"/>
            <a:r>
              <a:rPr lang="en-US" dirty="0" smtClean="0"/>
              <a:t>Procurement site</a:t>
            </a:r>
          </a:p>
          <a:p>
            <a:r>
              <a:rPr lang="en-US" dirty="0" smtClean="0"/>
              <a:t>Processes</a:t>
            </a:r>
          </a:p>
          <a:p>
            <a:pPr lvl="1"/>
            <a:r>
              <a:rPr lang="en-US" dirty="0" smtClean="0"/>
              <a:t>Aliquot</a:t>
            </a:r>
          </a:p>
          <a:p>
            <a:pPr lvl="1"/>
            <a:r>
              <a:rPr lang="en-US" dirty="0" smtClean="0"/>
              <a:t>Spin: duration, cell separator, …</a:t>
            </a:r>
            <a:endParaRPr lang="en-US" dirty="0" smtClean="0"/>
          </a:p>
          <a:p>
            <a:pPr lvl="1"/>
            <a:r>
              <a:rPr lang="en-US" dirty="0" smtClean="0"/>
              <a:t>Tissue </a:t>
            </a:r>
            <a:r>
              <a:rPr lang="en-US" dirty="0" smtClean="0"/>
              <a:t>fixation: fixative, …</a:t>
            </a:r>
            <a:endParaRPr lang="en-US" dirty="0" smtClean="0"/>
          </a:p>
          <a:p>
            <a:pPr lvl="1"/>
            <a:r>
              <a:rPr lang="en-US" dirty="0" smtClean="0"/>
              <a:t>Freeze</a:t>
            </a:r>
          </a:p>
          <a:p>
            <a:r>
              <a:rPr lang="en-US" dirty="0" smtClean="0"/>
              <a:t>Storage</a:t>
            </a:r>
          </a:p>
          <a:p>
            <a:pPr lvl="1"/>
            <a:r>
              <a:rPr lang="en-US" dirty="0" smtClean="0"/>
              <a:t>Location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15060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dissolv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dissolve">
                                      <p:cBhvr>
                                        <p:cTn id="41" dur="500"/>
                                        <p:tgtEl>
                                          <p:spTgt spid="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500"/>
                                        <p:tgtEl>
                                          <p:spTgt spid="3">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dissolv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dissolve">
                                      <p:cBhvr>
                                        <p:cTn id="52" dur="500"/>
                                        <p:tgtEl>
                                          <p:spTgt spid="4">
                                            <p:txEl>
                                              <p:pRg st="0" end="0"/>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Effect transition="in" filter="dissolve">
                                      <p:cBhvr>
                                        <p:cTn id="55" dur="500"/>
                                        <p:tgtEl>
                                          <p:spTgt spid="4">
                                            <p:txEl>
                                              <p:pRg st="1" end="1"/>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dissolve">
                                      <p:cBhvr>
                                        <p:cTn id="58" dur="500"/>
                                        <p:tgtEl>
                                          <p:spTgt spid="4">
                                            <p:txEl>
                                              <p:pRg st="2" end="2"/>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dissolve">
                                      <p:cBhvr>
                                        <p:cTn id="61" dur="500"/>
                                        <p:tgtEl>
                                          <p:spTgt spid="4">
                                            <p:txEl>
                                              <p:pRg st="3" end="3"/>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Effect transition="in" filter="dissolve">
                                      <p:cBhvr>
                                        <p:cTn id="64" dur="500"/>
                                        <p:tgtEl>
                                          <p:spTgt spid="4">
                                            <p:txEl>
                                              <p:pRg st="4" end="4"/>
                                            </p:txEl>
                                          </p:spTgt>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
                                            <p:txEl>
                                              <p:pRg st="6" end="6"/>
                                            </p:txEl>
                                          </p:spTgt>
                                        </p:tgtEl>
                                        <p:attrNameLst>
                                          <p:attrName>style.visibility</p:attrName>
                                        </p:attrNameLst>
                                      </p:cBhvr>
                                      <p:to>
                                        <p:strVal val="visible"/>
                                      </p:to>
                                    </p:set>
                                    <p:animEffect transition="in" filter="dissolve">
                                      <p:cBhvr>
                                        <p:cTn id="70" dur="500"/>
                                        <p:tgtEl>
                                          <p:spTgt spid="4">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animEffect transition="in" filter="dissolve">
                                      <p:cBhvr>
                                        <p:cTn id="75" dur="500"/>
                                        <p:tgtEl>
                                          <p:spTgt spid="4">
                                            <p:txEl>
                                              <p:pRg st="7" end="7"/>
                                            </p:txEl>
                                          </p:spTgt>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
                                            <p:txEl>
                                              <p:pRg st="8" end="8"/>
                                            </p:txEl>
                                          </p:spTgt>
                                        </p:tgtEl>
                                        <p:attrNameLst>
                                          <p:attrName>style.visibility</p:attrName>
                                        </p:attrNameLst>
                                      </p:cBhvr>
                                      <p:to>
                                        <p:strVal val="visible"/>
                                      </p:to>
                                    </p:set>
                                    <p:animEffect transition="in" filter="dissolve">
                                      <p:cBhvr>
                                        <p:cTn id="78" dur="500"/>
                                        <p:tgtEl>
                                          <p:spTgt spid="4">
                                            <p:txEl>
                                              <p:pRg st="8" end="8"/>
                                            </p:txEl>
                                          </p:spTgt>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
                                            <p:txEl>
                                              <p:pRg st="9" end="9"/>
                                            </p:txEl>
                                          </p:spTgt>
                                        </p:tgtEl>
                                        <p:attrNameLst>
                                          <p:attrName>style.visibility</p:attrName>
                                        </p:attrNameLst>
                                      </p:cBhvr>
                                      <p:to>
                                        <p:strVal val="visible"/>
                                      </p:to>
                                    </p:set>
                                    <p:animEffect transition="in" filter="dissolve">
                                      <p:cBhvr>
                                        <p:cTn id="81" dur="500"/>
                                        <p:tgtEl>
                                          <p:spTgt spid="4">
                                            <p:txEl>
                                              <p:pRg st="9" end="9"/>
                                            </p:txEl>
                                          </p:spTgt>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
                                            <p:txEl>
                                              <p:pRg st="10" end="10"/>
                                            </p:txEl>
                                          </p:spTgt>
                                        </p:tgtEl>
                                        <p:attrNameLst>
                                          <p:attrName>style.visibility</p:attrName>
                                        </p:attrNameLst>
                                      </p:cBhvr>
                                      <p:to>
                                        <p:strVal val="visible"/>
                                      </p:to>
                                    </p:set>
                                    <p:animEffect transition="in" filter="dissolve">
                                      <p:cBhvr>
                                        <p:cTn id="84" dur="500"/>
                                        <p:tgtEl>
                                          <p:spTgt spid="4">
                                            <p:txEl>
                                              <p:pRg st="10" end="10"/>
                                            </p:txEl>
                                          </p:spTgt>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animEffect transition="in" filter="dissolve">
                                      <p:cBhvr>
                                        <p:cTn id="87" dur="500"/>
                                        <p:tgtEl>
                                          <p:spTgt spid="4">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
                                            <p:txEl>
                                              <p:pRg st="12" end="12"/>
                                            </p:txEl>
                                          </p:spTgt>
                                        </p:tgtEl>
                                        <p:attrNameLst>
                                          <p:attrName>style.visibility</p:attrName>
                                        </p:attrNameLst>
                                      </p:cBhvr>
                                      <p:to>
                                        <p:strVal val="visible"/>
                                      </p:to>
                                    </p:set>
                                    <p:animEffect transition="in" filter="dissolve">
                                      <p:cBhvr>
                                        <p:cTn id="92" dur="500"/>
                                        <p:tgtEl>
                                          <p:spTgt spid="4">
                                            <p:txEl>
                                              <p:pRg st="12" end="12"/>
                                            </p:txEl>
                                          </p:spTgt>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
                                            <p:txEl>
                                              <p:pRg st="13" end="13"/>
                                            </p:txEl>
                                          </p:spTgt>
                                        </p:tgtEl>
                                        <p:attrNameLst>
                                          <p:attrName>style.visibility</p:attrName>
                                        </p:attrNameLst>
                                      </p:cBhvr>
                                      <p:to>
                                        <p:strVal val="visible"/>
                                      </p:to>
                                    </p:set>
                                    <p:animEffect transition="in" filter="dissolve">
                                      <p:cBhvr>
                                        <p:cTn id="9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PMBB Solution</a:t>
            </a:r>
            <a:endParaRPr lang="en-US" dirty="0"/>
          </a:p>
        </p:txBody>
      </p:sp>
      <p:sp>
        <p:nvSpPr>
          <p:cNvPr id="3" name="Text Placeholder 2"/>
          <p:cNvSpPr>
            <a:spLocks noGrp="1"/>
          </p:cNvSpPr>
          <p:nvPr>
            <p:ph type="body" idx="1"/>
          </p:nvPr>
        </p:nvSpPr>
        <p:spPr/>
        <p:txBody>
          <a:bodyPr/>
          <a:lstStyle/>
          <a:p>
            <a:r>
              <a:rPr lang="en-US" dirty="0" smtClean="0"/>
              <a:t>Web based system to support specimen collection, processing, and storage with a ontology friendly search system.</a:t>
            </a:r>
            <a:endParaRPr lang="en-US" dirty="0"/>
          </a:p>
        </p:txBody>
      </p:sp>
    </p:spTree>
    <p:extLst>
      <p:ext uri="{BB962C8B-B14F-4D97-AF65-F5344CB8AC3E}">
        <p14:creationId xmlns:p14="http://schemas.microsoft.com/office/powerpoint/2010/main" val="38872720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Components</a:t>
            </a:r>
            <a:endParaRPr lang="en-US" dirty="0"/>
          </a:p>
        </p:txBody>
      </p:sp>
      <p:sp>
        <p:nvSpPr>
          <p:cNvPr id="3" name="Rounded Rectangle 2"/>
          <p:cNvSpPr/>
          <p:nvPr/>
        </p:nvSpPr>
        <p:spPr>
          <a:xfrm>
            <a:off x="779463" y="3231139"/>
            <a:ext cx="1527048" cy="1152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Application</a:t>
            </a:r>
            <a:endParaRPr lang="en-US" dirty="0"/>
          </a:p>
        </p:txBody>
      </p:sp>
      <p:sp>
        <p:nvSpPr>
          <p:cNvPr id="4" name="Rounded Rectangle 3"/>
          <p:cNvSpPr/>
          <p:nvPr/>
        </p:nvSpPr>
        <p:spPr>
          <a:xfrm>
            <a:off x="3728762" y="3231139"/>
            <a:ext cx="1528396" cy="1152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Transformer</a:t>
            </a:r>
            <a:endParaRPr lang="en-US" dirty="0"/>
          </a:p>
        </p:txBody>
      </p:sp>
      <p:sp>
        <p:nvSpPr>
          <p:cNvPr id="5" name="Rounded Rectangle 4"/>
          <p:cNvSpPr/>
          <p:nvPr/>
        </p:nvSpPr>
        <p:spPr>
          <a:xfrm>
            <a:off x="6835903" y="3231139"/>
            <a:ext cx="1527048" cy="1152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SparQL Endpoint</a:t>
            </a:r>
            <a:endParaRPr lang="en-US" dirty="0"/>
          </a:p>
        </p:txBody>
      </p:sp>
      <p:cxnSp>
        <p:nvCxnSpPr>
          <p:cNvPr id="7" name="Straight Arrow Connector 6"/>
          <p:cNvCxnSpPr>
            <a:stCxn id="3" idx="3"/>
          </p:cNvCxnSpPr>
          <p:nvPr/>
        </p:nvCxnSpPr>
        <p:spPr>
          <a:xfrm>
            <a:off x="2306511" y="3807211"/>
            <a:ext cx="1422251" cy="2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3"/>
            <a:endCxn id="5" idx="1"/>
          </p:cNvCxnSpPr>
          <p:nvPr/>
        </p:nvCxnSpPr>
        <p:spPr>
          <a:xfrm>
            <a:off x="5257158" y="3807211"/>
            <a:ext cx="15787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4387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Programmers Are Very Lazy</a:t>
            </a:r>
            <a:endParaRPr lang="en-US" dirty="0"/>
          </a:p>
        </p:txBody>
      </p:sp>
      <p:sp>
        <p:nvSpPr>
          <p:cNvPr id="3" name="Rounded Rectangle 2"/>
          <p:cNvSpPr/>
          <p:nvPr/>
        </p:nvSpPr>
        <p:spPr>
          <a:xfrm>
            <a:off x="779463" y="3231139"/>
            <a:ext cx="1527048" cy="1152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Application</a:t>
            </a:r>
            <a:endParaRPr lang="en-US" dirty="0"/>
          </a:p>
        </p:txBody>
      </p:sp>
      <p:sp>
        <p:nvSpPr>
          <p:cNvPr id="4" name="Rounded Rectangle 3"/>
          <p:cNvSpPr/>
          <p:nvPr/>
        </p:nvSpPr>
        <p:spPr>
          <a:xfrm>
            <a:off x="3728762" y="3231139"/>
            <a:ext cx="1528396" cy="1152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Transformer</a:t>
            </a:r>
            <a:endParaRPr lang="en-US" dirty="0"/>
          </a:p>
        </p:txBody>
      </p:sp>
      <p:sp>
        <p:nvSpPr>
          <p:cNvPr id="5" name="Rounded Rectangle 4"/>
          <p:cNvSpPr/>
          <p:nvPr/>
        </p:nvSpPr>
        <p:spPr>
          <a:xfrm>
            <a:off x="6835903" y="3231139"/>
            <a:ext cx="1527048" cy="11521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SparQL Endpoint</a:t>
            </a:r>
            <a:endParaRPr lang="en-US" dirty="0"/>
          </a:p>
        </p:txBody>
      </p:sp>
      <p:cxnSp>
        <p:nvCxnSpPr>
          <p:cNvPr id="7" name="Straight Arrow Connector 6"/>
          <p:cNvCxnSpPr>
            <a:stCxn id="3" idx="3"/>
          </p:cNvCxnSpPr>
          <p:nvPr/>
        </p:nvCxnSpPr>
        <p:spPr>
          <a:xfrm>
            <a:off x="2306511" y="3807211"/>
            <a:ext cx="1422251" cy="29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3"/>
            <a:endCxn id="5" idx="1"/>
          </p:cNvCxnSpPr>
          <p:nvPr/>
        </p:nvCxnSpPr>
        <p:spPr>
          <a:xfrm>
            <a:off x="5257158" y="3807211"/>
            <a:ext cx="15787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Content Placeholder 2"/>
          <p:cNvSpPr txBox="1">
            <a:spLocks/>
          </p:cNvSpPr>
          <p:nvPr/>
        </p:nvSpPr>
        <p:spPr>
          <a:xfrm>
            <a:off x="779463" y="3743829"/>
            <a:ext cx="7583488" cy="2251522"/>
          </a:xfrm>
          <a:prstGeom prst="rect">
            <a:avLst/>
          </a:prstGeom>
        </p:spPr>
        <p:txBody>
          <a:bodyPr/>
          <a:lst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a:lstStyle>
          <a:p>
            <a:r>
              <a:rPr lang="en-US" dirty="0" smtClean="0"/>
              <a:t>The data transformer seemed like a lot of work</a:t>
            </a:r>
          </a:p>
          <a:p>
            <a:r>
              <a:rPr lang="en-US" dirty="0"/>
              <a:t>Maybe if we design our application well, we will not need a heavy data transformation </a:t>
            </a:r>
            <a:r>
              <a:rPr lang="en-US" dirty="0" smtClean="0"/>
              <a:t>step</a:t>
            </a:r>
          </a:p>
          <a:p>
            <a:r>
              <a:rPr lang="en-US" dirty="0" smtClean="0"/>
              <a:t>Why not start with an ontology friendly database design and save some overall effort</a:t>
            </a:r>
            <a:endParaRPr lang="en-US" dirty="0"/>
          </a:p>
        </p:txBody>
      </p:sp>
    </p:spTree>
    <p:extLst>
      <p:ext uri="{BB962C8B-B14F-4D97-AF65-F5344CB8AC3E}">
        <p14:creationId xmlns:p14="http://schemas.microsoft.com/office/powerpoint/2010/main" val="3423868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L 0.00104 -0.16072 " pathEditMode="relative" ptsTypes="AA">
                                      <p:cBhvr>
                                        <p:cTn id="6" dur="1000" fill="hold"/>
                                        <p:tgtEl>
                                          <p:spTgt spid="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104 -0.16072 " pathEditMode="relative" ptsTypes="AA">
                                      <p:cBhvr>
                                        <p:cTn id="8" dur="1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104 -0.16072 " pathEditMode="relative" ptsTypes="AA">
                                      <p:cBhvr>
                                        <p:cTn id="10" dur="1000" fill="hold"/>
                                        <p:tgtEl>
                                          <p:spTgt spid="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104 -0.16072 " pathEditMode="relative" ptsTypes="AA">
                                      <p:cBhvr>
                                        <p:cTn id="12" dur="1000" fill="hold"/>
                                        <p:tgtEl>
                                          <p:spTgt spid="7"/>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104 -0.16072 " pathEditMode="relative" ptsTypes="AA">
                                      <p:cBhvr>
                                        <p:cTn id="14" dur="1000" fill="hold"/>
                                        <p:tgtEl>
                                          <p:spTgt spid="9"/>
                                        </p:tgtEl>
                                        <p:attrNameLst>
                                          <p:attrName>ppt_x</p:attrName>
                                          <p:attrName>ppt_y</p:attrName>
                                        </p:attrNameLst>
                                      </p:cBhvr>
                                    </p:animMotion>
                                  </p:childTnLst>
                                </p:cTn>
                              </p:par>
                            </p:childTnLst>
                          </p:cTn>
                        </p:par>
                        <p:par>
                          <p:cTn id="15" fill="hold">
                            <p:stCondLst>
                              <p:cond delay="1000"/>
                            </p:stCondLst>
                            <p:childTnLst>
                              <p:par>
                                <p:cTn id="16" presetID="30" presetClass="emph" presetSubtype="0" fill="hold" grpId="1" nodeType="afterEffect">
                                  <p:stCondLst>
                                    <p:cond delay="0"/>
                                  </p:stCondLst>
                                  <p:childTnLst>
                                    <p:animClr clrSpc="hsl" dir="cw">
                                      <p:cBhvr override="childStyle">
                                        <p:cTn id="17" dur="1000" fill="hold"/>
                                        <p:tgtEl>
                                          <p:spTgt spid="4"/>
                                        </p:tgtEl>
                                        <p:attrNameLst>
                                          <p:attrName>style.color</p:attrName>
                                        </p:attrNameLst>
                                      </p:cBhvr>
                                      <p:by>
                                        <p:hsl h="0" s="12549" l="25098"/>
                                      </p:by>
                                    </p:animClr>
                                    <p:animClr clrSpc="hsl" dir="cw">
                                      <p:cBhvr>
                                        <p:cTn id="18" dur="1000" fill="hold"/>
                                        <p:tgtEl>
                                          <p:spTgt spid="4"/>
                                        </p:tgtEl>
                                        <p:attrNameLst>
                                          <p:attrName>fillcolor</p:attrName>
                                        </p:attrNameLst>
                                      </p:cBhvr>
                                      <p:by>
                                        <p:hsl h="0" s="12549" l="25098"/>
                                      </p:by>
                                    </p:animClr>
                                    <p:animClr clrSpc="hsl" dir="cw">
                                      <p:cBhvr>
                                        <p:cTn id="19" dur="1000" fill="hold"/>
                                        <p:tgtEl>
                                          <p:spTgt spid="4"/>
                                        </p:tgtEl>
                                        <p:attrNameLst>
                                          <p:attrName>stroke.color</p:attrName>
                                        </p:attrNameLst>
                                      </p:cBhvr>
                                      <p:by>
                                        <p:hsl h="0" s="12549" l="25098"/>
                                      </p:by>
                                    </p:animClr>
                                    <p:set>
                                      <p:cBhvr>
                                        <p:cTn id="20" dur="1000" fill="hold"/>
                                        <p:tgtEl>
                                          <p:spTgt spid="4"/>
                                        </p:tgtEl>
                                        <p:attrNameLst>
                                          <p:attrName>fill.type</p:attrName>
                                        </p:attrNameLst>
                                      </p:cBhvr>
                                      <p:to>
                                        <p:strVal val="solid"/>
                                      </p:to>
                                    </p:se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a:xfrm>
            <a:off x="779463" y="2622390"/>
            <a:ext cx="3794327" cy="2976988"/>
          </a:xfrm>
        </p:spPr>
        <p:txBody>
          <a:bodyPr>
            <a:normAutofit/>
          </a:bodyPr>
          <a:lstStyle/>
          <a:p>
            <a:r>
              <a:rPr lang="en-US" dirty="0" smtClean="0"/>
              <a:t>Follow two OBI tenets during our software design and implementation</a:t>
            </a:r>
          </a:p>
          <a:p>
            <a:r>
              <a:rPr lang="en-US" dirty="0" smtClean="0"/>
              <a:t>Stay reality based</a:t>
            </a:r>
          </a:p>
          <a:p>
            <a:r>
              <a:rPr lang="en-US" dirty="0" smtClean="0"/>
              <a:t>Model real world events as processes</a:t>
            </a:r>
            <a:endParaRPr lang="en-US" dirty="0"/>
          </a:p>
        </p:txBody>
      </p:sp>
      <p:pic>
        <p:nvPicPr>
          <p:cNvPr id="5" name="Picture 4" descr="obi.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589" y="3169637"/>
            <a:ext cx="1905000" cy="1574800"/>
          </a:xfrm>
          <a:prstGeom prst="rect">
            <a:avLst/>
          </a:prstGeom>
        </p:spPr>
      </p:pic>
    </p:spTree>
    <p:extLst>
      <p:ext uri="{BB962C8B-B14F-4D97-AF65-F5344CB8AC3E}">
        <p14:creationId xmlns:p14="http://schemas.microsoft.com/office/powerpoint/2010/main" val="40538605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PMBB Applications</a:t>
            </a:r>
            <a:endParaRPr lang="en-US" dirty="0"/>
          </a:p>
        </p:txBody>
      </p:sp>
      <p:sp>
        <p:nvSpPr>
          <p:cNvPr id="3" name="Text Placeholder 2"/>
          <p:cNvSpPr>
            <a:spLocks noGrp="1"/>
          </p:cNvSpPr>
          <p:nvPr>
            <p:ph type="body" idx="1"/>
          </p:nvPr>
        </p:nvSpPr>
        <p:spPr/>
        <p:txBody>
          <a:bodyPr/>
          <a:lstStyle/>
          <a:p>
            <a:r>
              <a:rPr lang="en-US" dirty="0" smtClean="0"/>
              <a:t>The Squash family of biobanking applications.</a:t>
            </a:r>
            <a:endParaRPr lang="en-US" dirty="0"/>
          </a:p>
        </p:txBody>
      </p:sp>
    </p:spTree>
    <p:extLst>
      <p:ext uri="{BB962C8B-B14F-4D97-AF65-F5344CB8AC3E}">
        <p14:creationId xmlns:p14="http://schemas.microsoft.com/office/powerpoint/2010/main" val="32090024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Squash Family of Applications</a:t>
            </a:r>
            <a:endParaRPr lang="en-US" dirty="0"/>
          </a:p>
        </p:txBody>
      </p:sp>
      <p:sp>
        <p:nvSpPr>
          <p:cNvPr id="3" name="Text Placeholder 2"/>
          <p:cNvSpPr>
            <a:spLocks noGrp="1"/>
          </p:cNvSpPr>
          <p:nvPr>
            <p:ph type="body" idx="1"/>
          </p:nvPr>
        </p:nvSpPr>
        <p:spPr>
          <a:xfrm>
            <a:off x="735921" y="1852425"/>
            <a:ext cx="3657600" cy="1086717"/>
          </a:xfrm>
        </p:spPr>
        <p:txBody>
          <a:bodyPr/>
          <a:lstStyle/>
          <a:p>
            <a:r>
              <a:rPr lang="en-US" dirty="0" smtClean="0"/>
              <a:t>Pumpkin</a:t>
            </a:r>
          </a:p>
          <a:p>
            <a:r>
              <a:rPr lang="en-US" sz="2000" i="1" dirty="0" smtClean="0"/>
              <a:t>Specimen </a:t>
            </a:r>
            <a:r>
              <a:rPr lang="en-US" sz="2000" i="1" dirty="0"/>
              <a:t>Collection and Processing</a:t>
            </a:r>
          </a:p>
          <a:p>
            <a:r>
              <a:rPr lang="en-US" dirty="0" smtClean="0"/>
              <a:t> </a:t>
            </a:r>
            <a:endParaRPr lang="en-US" dirty="0"/>
          </a:p>
        </p:txBody>
      </p:sp>
      <p:sp>
        <p:nvSpPr>
          <p:cNvPr id="4" name="Content Placeholder 3"/>
          <p:cNvSpPr>
            <a:spLocks noGrp="1"/>
          </p:cNvSpPr>
          <p:nvPr>
            <p:ph sz="half" idx="2"/>
          </p:nvPr>
        </p:nvSpPr>
        <p:spPr/>
        <p:txBody>
          <a:bodyPr>
            <a:normAutofit fontScale="92500" lnSpcReduction="10000"/>
          </a:bodyPr>
          <a:lstStyle/>
          <a:p>
            <a:endParaRPr lang="en-US" dirty="0"/>
          </a:p>
          <a:p>
            <a:endParaRPr lang="en-US" dirty="0" smtClean="0"/>
          </a:p>
          <a:p>
            <a:endParaRPr lang="en-US" dirty="0"/>
          </a:p>
          <a:p>
            <a:endParaRPr lang="en-US" dirty="0" smtClean="0"/>
          </a:p>
          <a:p>
            <a:r>
              <a:rPr lang="en-US" dirty="0" smtClean="0"/>
              <a:t>Live in June 2013</a:t>
            </a:r>
          </a:p>
          <a:p>
            <a:r>
              <a:rPr lang="en-US" dirty="0" smtClean="0"/>
              <a:t>&gt;90,000 specimens, &gt;8,000 collection events</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Spaghetti/Carnival</a:t>
            </a:r>
          </a:p>
          <a:p>
            <a:r>
              <a:rPr lang="en-US" sz="2000" i="1" dirty="0"/>
              <a:t>Data Unification and Search</a:t>
            </a:r>
          </a:p>
          <a:p>
            <a:endParaRPr lang="en-US" dirty="0"/>
          </a:p>
        </p:txBody>
      </p:sp>
      <p:sp>
        <p:nvSpPr>
          <p:cNvPr id="6" name="Content Placeholder 5"/>
          <p:cNvSpPr>
            <a:spLocks noGrp="1"/>
          </p:cNvSpPr>
          <p:nvPr>
            <p:ph sz="quarter" idx="4"/>
          </p:nvPr>
        </p:nvSpPr>
        <p:spPr/>
        <p:txBody>
          <a:bodyPr>
            <a:normAutofit fontScale="92500" lnSpcReduction="10000"/>
          </a:bodyPr>
          <a:lstStyle/>
          <a:p>
            <a:endParaRPr lang="en-US" dirty="0" smtClean="0"/>
          </a:p>
          <a:p>
            <a:endParaRPr lang="en-US" dirty="0"/>
          </a:p>
          <a:p>
            <a:endParaRPr lang="en-US" dirty="0" smtClean="0"/>
          </a:p>
          <a:p>
            <a:pPr marL="0" indent="0">
              <a:buNone/>
            </a:pPr>
            <a:endParaRPr lang="en-US" dirty="0" smtClean="0"/>
          </a:p>
          <a:p>
            <a:r>
              <a:rPr lang="en-US" dirty="0" smtClean="0"/>
              <a:t>In progress</a:t>
            </a:r>
          </a:p>
          <a:p>
            <a:r>
              <a:rPr lang="en-US" dirty="0" smtClean="0"/>
              <a:t>Prototyped with D2RQ and small relational data sets.</a:t>
            </a:r>
            <a:endParaRPr lang="en-US" dirty="0"/>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13084" y="2743200"/>
            <a:ext cx="2074693" cy="2008303"/>
          </a:xfrm>
          <a:prstGeom prst="rect">
            <a:avLst/>
          </a:prstGeom>
        </p:spPr>
      </p:pic>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970685" y="2720788"/>
            <a:ext cx="2707620" cy="2030715"/>
          </a:xfrm>
          <a:prstGeom prst="rect">
            <a:avLst/>
          </a:prstGeom>
        </p:spPr>
      </p:pic>
    </p:spTree>
    <p:extLst>
      <p:ext uri="{BB962C8B-B14F-4D97-AF65-F5344CB8AC3E}">
        <p14:creationId xmlns:p14="http://schemas.microsoft.com/office/powerpoint/2010/main" val="31781919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Pumpkin Technologies</a:t>
            </a:r>
            <a:endParaRPr lang="en-US" dirty="0"/>
          </a:p>
        </p:txBody>
      </p:sp>
      <p:sp>
        <p:nvSpPr>
          <p:cNvPr id="3" name="Content Placeholder 2"/>
          <p:cNvSpPr>
            <a:spLocks noGrp="1"/>
          </p:cNvSpPr>
          <p:nvPr>
            <p:ph idx="1"/>
          </p:nvPr>
        </p:nvSpPr>
        <p:spPr>
          <a:xfrm>
            <a:off x="779463" y="1949824"/>
            <a:ext cx="7583488" cy="3236773"/>
          </a:xfrm>
        </p:spPr>
        <p:txBody>
          <a:bodyPr>
            <a:normAutofit fontScale="92500" lnSpcReduction="10000"/>
          </a:bodyPr>
          <a:lstStyle/>
          <a:p>
            <a:r>
              <a:rPr lang="en-US" dirty="0"/>
              <a:t>Grails - An Open Source MVC web application framework for the JVM</a:t>
            </a:r>
          </a:p>
          <a:p>
            <a:pPr lvl="1"/>
            <a:r>
              <a:rPr lang="en-US" dirty="0" smtClean="0"/>
              <a:t>Java</a:t>
            </a:r>
          </a:p>
          <a:p>
            <a:pPr lvl="2"/>
            <a:r>
              <a:rPr lang="en-US" dirty="0"/>
              <a:t>Many mature existing java </a:t>
            </a:r>
            <a:r>
              <a:rPr lang="en-US" dirty="0" smtClean="0"/>
              <a:t>libraries</a:t>
            </a:r>
            <a:endParaRPr lang="en-US" dirty="0"/>
          </a:p>
          <a:p>
            <a:pPr lvl="1"/>
            <a:r>
              <a:rPr lang="en-US" dirty="0" smtClean="0"/>
              <a:t>Groovy </a:t>
            </a:r>
            <a:r>
              <a:rPr lang="en-US" dirty="0"/>
              <a:t>– Dynamic language for the JVM</a:t>
            </a:r>
          </a:p>
          <a:p>
            <a:pPr lvl="2"/>
            <a:r>
              <a:rPr lang="en-US" dirty="0" smtClean="0"/>
              <a:t>Modern </a:t>
            </a:r>
            <a:r>
              <a:rPr lang="en-US" dirty="0"/>
              <a:t>language features, like </a:t>
            </a:r>
            <a:r>
              <a:rPr lang="en-US" dirty="0" smtClean="0"/>
              <a:t>closures</a:t>
            </a:r>
          </a:p>
          <a:p>
            <a:pPr lvl="1"/>
            <a:r>
              <a:rPr lang="en-US" dirty="0" smtClean="0"/>
              <a:t>Hibernate </a:t>
            </a:r>
            <a:r>
              <a:rPr lang="en-US" dirty="0"/>
              <a:t>– Object-relational mapping library for Java </a:t>
            </a:r>
          </a:p>
          <a:p>
            <a:pPr lvl="2"/>
            <a:r>
              <a:rPr lang="en-US" dirty="0" smtClean="0"/>
              <a:t>Natural modeling of complex </a:t>
            </a:r>
            <a:r>
              <a:rPr lang="en-US" dirty="0" smtClean="0"/>
              <a:t>objects</a:t>
            </a:r>
            <a:endParaRPr lang="en-US" dirty="0" smtClean="0"/>
          </a:p>
          <a:p>
            <a:r>
              <a:rPr lang="en-US" dirty="0" smtClean="0"/>
              <a:t>MySQL </a:t>
            </a:r>
            <a:r>
              <a:rPr lang="en-US" dirty="0"/>
              <a:t>– Open source relational database management </a:t>
            </a:r>
            <a:r>
              <a:rPr lang="en-US" dirty="0" smtClean="0"/>
              <a:t>system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05" y="5516612"/>
            <a:ext cx="1400175" cy="36195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01861" y="5096811"/>
            <a:ext cx="656586" cy="1201553"/>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280670" y="5270757"/>
            <a:ext cx="1728930" cy="85365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2392" y="5163956"/>
            <a:ext cx="1295400" cy="876300"/>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123239" y="5026610"/>
            <a:ext cx="1341955" cy="1341955"/>
          </a:xfrm>
          <a:prstGeom prst="rect">
            <a:avLst/>
          </a:prstGeom>
        </p:spPr>
      </p:pic>
    </p:spTree>
    <p:extLst>
      <p:ext uri="{BB962C8B-B14F-4D97-AF65-F5344CB8AC3E}">
        <p14:creationId xmlns:p14="http://schemas.microsoft.com/office/powerpoint/2010/main" val="2647278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Grails Models– GORM and Domain Classes</a:t>
            </a:r>
            <a:endParaRPr lang="en-US" dirty="0"/>
          </a:p>
        </p:txBody>
      </p:sp>
      <p:sp>
        <p:nvSpPr>
          <p:cNvPr id="3" name="Content Placeholder 2"/>
          <p:cNvSpPr>
            <a:spLocks noGrp="1"/>
          </p:cNvSpPr>
          <p:nvPr>
            <p:ph idx="1"/>
          </p:nvPr>
        </p:nvSpPr>
        <p:spPr>
          <a:xfrm>
            <a:off x="779463" y="1949825"/>
            <a:ext cx="7583488" cy="2086148"/>
          </a:xfrm>
        </p:spPr>
        <p:txBody>
          <a:bodyPr>
            <a:normAutofit fontScale="70000" lnSpcReduction="20000"/>
          </a:bodyPr>
          <a:lstStyle/>
          <a:p>
            <a:r>
              <a:rPr lang="en-US" dirty="0" smtClean="0"/>
              <a:t>GORM – Grails Object Relational Mapping is Grails’ ORM (Object Relational Mapping) implementation.  Uses Hibernate 3 under the hood.</a:t>
            </a:r>
          </a:p>
          <a:p>
            <a:r>
              <a:rPr lang="en-US" dirty="0" smtClean="0"/>
              <a:t>Implemented with domain classes.  Domain classes contain simple and complex objects and support one-to-many, many-to-one, and many-to-many relationships.  Class inheritance is supported</a:t>
            </a:r>
            <a:r>
              <a:rPr lang="en-US" dirty="0"/>
              <a:t>. Validation </a:t>
            </a:r>
            <a:r>
              <a:rPr lang="en-US" dirty="0" smtClean="0"/>
              <a:t>rules and constraints </a:t>
            </a:r>
            <a:r>
              <a:rPr lang="en-US" dirty="0"/>
              <a:t>can be added to the domain class</a:t>
            </a:r>
            <a:r>
              <a:rPr lang="en-US" dirty="0" smtClean="0"/>
              <a:t>.  </a:t>
            </a:r>
          </a:p>
          <a:p>
            <a:r>
              <a:rPr lang="en-US" dirty="0" smtClean="0"/>
              <a:t>GORM creates and maintains the appropriate database structure to reflect the domain classes.</a:t>
            </a:r>
            <a:endParaRPr lang="en-US" dirty="0"/>
          </a:p>
          <a:p>
            <a:endParaRPr lang="en-US" dirty="0" smtClean="0"/>
          </a:p>
          <a:p>
            <a:endParaRPr lang="en-US" dirty="0" smtClean="0"/>
          </a:p>
        </p:txBody>
      </p:sp>
      <p:sp>
        <p:nvSpPr>
          <p:cNvPr id="8" name="TextBox 7"/>
          <p:cNvSpPr txBox="1"/>
          <p:nvPr/>
        </p:nvSpPr>
        <p:spPr>
          <a:xfrm>
            <a:off x="779463" y="4225159"/>
            <a:ext cx="7583488" cy="2151871"/>
          </a:xfrm>
          <a:prstGeom prst="rect">
            <a:avLst/>
          </a:prstGeom>
        </p:spPr>
        <p:style>
          <a:lnRef idx="1">
            <a:schemeClr val="dk1"/>
          </a:lnRef>
          <a:fillRef idx="1001">
            <a:schemeClr val="lt2"/>
          </a:fillRef>
          <a:effectRef idx="2">
            <a:schemeClr val="dk1"/>
          </a:effectRef>
          <a:fontRef idx="minor">
            <a:schemeClr val="lt1"/>
          </a:fontRef>
        </p:style>
        <p:txBody>
          <a:bodyPr wrap="square" rtlCol="0">
            <a:spAutoFit/>
          </a:bodyPr>
          <a:lstStyle/>
          <a:p>
            <a:pPr>
              <a:lnSpc>
                <a:spcPct val="107000"/>
              </a:lnSpc>
            </a:pPr>
            <a:r>
              <a:rPr lang="en-US" sz="14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400" dirty="0">
                <a:solidFill>
                  <a:srgbClr val="0000C0"/>
                </a:solidFill>
                <a:latin typeface="Consolas" panose="020B0609020204030204" pitchFamily="49" charset="0"/>
                <a:ea typeface="Calibri" panose="020F0502020204030204" pitchFamily="34" charset="0"/>
                <a:cs typeface="Times New Roman" panose="02020603050405020304" pitchFamily="18" charset="0"/>
              </a:rPr>
              <a:t>title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Author </a:t>
            </a:r>
            <a:r>
              <a:rPr lang="en-US" sz="14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author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constraints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title blank: </a:t>
            </a:r>
            <a:r>
              <a:rPr lang="en-US" sz="14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false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6CCFF"/>
                </a:solidFill>
                <a:latin typeface="Consolas" panose="020B0609020204030204" pitchFamily="49" charset="0"/>
                <a:ea typeface="Calibri" panose="020F0502020204030204" pitchFamily="34" charset="0"/>
                <a:cs typeface="Times New Roman" panose="02020603050405020304" pitchFamily="18" charset="0"/>
              </a:rPr>
              <a:t>size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CD3200"/>
                </a:solidFill>
                <a:latin typeface="Consolas" panose="020B0609020204030204" pitchFamily="49" charset="0"/>
                <a:ea typeface="Calibri" panose="020F0502020204030204" pitchFamily="34" charset="0"/>
                <a:cs typeface="Times New Roman" panose="02020603050405020304" pitchFamily="18" charset="0"/>
              </a:rPr>
              <a:t>5</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CD3200"/>
                </a:solidFill>
                <a:latin typeface="Consolas" panose="020B0609020204030204" pitchFamily="49" charset="0"/>
                <a:ea typeface="Calibri" panose="020F0502020204030204" pitchFamily="34" charset="0"/>
                <a:cs typeface="Times New Roman" panose="02020603050405020304" pitchFamily="18" charset="0"/>
              </a:rPr>
              <a:t>150</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author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nullable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true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51111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 and Domain Models</a:t>
            </a:r>
            <a:endParaRPr lang="en-US" dirty="0"/>
          </a:p>
        </p:txBody>
      </p:sp>
      <p:sp>
        <p:nvSpPr>
          <p:cNvPr id="3" name="Content Placeholder 2"/>
          <p:cNvSpPr>
            <a:spLocks noGrp="1"/>
          </p:cNvSpPr>
          <p:nvPr>
            <p:ph idx="1"/>
          </p:nvPr>
        </p:nvSpPr>
        <p:spPr/>
        <p:txBody>
          <a:bodyPr>
            <a:normAutofit/>
          </a:bodyPr>
          <a:lstStyle/>
          <a:p>
            <a:r>
              <a:rPr lang="en-US" dirty="0" smtClean="0"/>
              <a:t>Classes in OBO can be represented by Grails domain classes</a:t>
            </a:r>
          </a:p>
          <a:p>
            <a:r>
              <a:rPr lang="en-US" dirty="0" smtClean="0"/>
              <a:t>Class relationships can be represented via inheritance and validation constraints</a:t>
            </a:r>
          </a:p>
          <a:p>
            <a:r>
              <a:rPr lang="en-US" dirty="0" smtClean="0"/>
              <a:t>Data </a:t>
            </a:r>
            <a:r>
              <a:rPr lang="en-US" dirty="0" smtClean="0"/>
              <a:t>produced by such domain </a:t>
            </a:r>
            <a:r>
              <a:rPr lang="en-US" dirty="0" smtClean="0"/>
              <a:t>models</a:t>
            </a:r>
          </a:p>
          <a:p>
            <a:pPr lvl="1"/>
            <a:r>
              <a:rPr lang="en-US" dirty="0" smtClean="0"/>
              <a:t>honor class relationships in the ontology </a:t>
            </a:r>
          </a:p>
          <a:p>
            <a:pPr lvl="1"/>
            <a:r>
              <a:rPr lang="en-US" dirty="0" smtClean="0"/>
              <a:t>are </a:t>
            </a:r>
            <a:r>
              <a:rPr lang="en-US" dirty="0" smtClean="0"/>
              <a:t>easily translatable to </a:t>
            </a:r>
            <a:r>
              <a:rPr lang="en-US" dirty="0" smtClean="0"/>
              <a:t>and consumable by ontology aware tools</a:t>
            </a:r>
          </a:p>
          <a:p>
            <a:r>
              <a:rPr lang="en-US" dirty="0"/>
              <a:t>Designing domain models based on realism makes them easy to extend as new requirements are added</a:t>
            </a:r>
          </a:p>
          <a:p>
            <a:pPr marL="0" indent="0">
              <a:buNone/>
            </a:pPr>
            <a:endParaRPr lang="en-US" dirty="0" smtClean="0"/>
          </a:p>
          <a:p>
            <a:endParaRPr lang="en-US" dirty="0"/>
          </a:p>
        </p:txBody>
      </p:sp>
    </p:spTree>
    <p:extLst>
      <p:ext uri="{BB962C8B-B14F-4D97-AF65-F5344CB8AC3E}">
        <p14:creationId xmlns:p14="http://schemas.microsoft.com/office/powerpoint/2010/main" val="2140570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Who we are, where we’ve been, and where we’d like to go.</a:t>
            </a:r>
            <a:endParaRPr lang="en-US" dirty="0"/>
          </a:p>
        </p:txBody>
      </p:sp>
    </p:spTree>
    <p:extLst>
      <p:ext uri="{BB962C8B-B14F-4D97-AF65-F5344CB8AC3E}">
        <p14:creationId xmlns:p14="http://schemas.microsoft.com/office/powerpoint/2010/main" val="22156829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OBO Inspired Domain Models – Specimen Processes</a:t>
            </a:r>
            <a:endParaRPr lang="en-US" dirty="0"/>
          </a:p>
        </p:txBody>
      </p:sp>
      <p:sp>
        <p:nvSpPr>
          <p:cNvPr id="4" name="Content Placeholder 3"/>
          <p:cNvSpPr>
            <a:spLocks noGrp="1"/>
          </p:cNvSpPr>
          <p:nvPr>
            <p:ph sz="half" idx="2"/>
          </p:nvPr>
        </p:nvSpPr>
        <p:spPr>
          <a:xfrm>
            <a:off x="779463" y="1996225"/>
            <a:ext cx="3657600" cy="3960075"/>
          </a:xfrm>
        </p:spPr>
        <p:style>
          <a:lnRef idx="1">
            <a:schemeClr val="dk1"/>
          </a:lnRef>
          <a:fillRef idx="1001">
            <a:schemeClr val="lt2"/>
          </a:fillRef>
          <a:effectRef idx="2">
            <a:schemeClr val="dk1"/>
          </a:effectRef>
          <a:fontRef idx="minor">
            <a:schemeClr val="lt1"/>
          </a:fontRef>
        </p:style>
        <p:txBody>
          <a:bodyPr>
            <a:normAutofit lnSpcReduction="10000"/>
          </a:bodyPr>
          <a:lstStyle/>
          <a:p>
            <a:pPr marL="0" marR="0" indent="0">
              <a:lnSpc>
                <a:spcPct val="107000"/>
              </a:lnSpc>
              <a:spcBef>
                <a:spcPts val="0"/>
              </a:spcBef>
              <a:spcAft>
                <a:spcPts val="0"/>
              </a:spcAft>
              <a:buNone/>
            </a:pPr>
            <a:r>
              <a:rPr lang="en-US" sz="800" b="1" dirty="0">
                <a:solidFill>
                  <a:srgbClr val="972C78"/>
                </a:solidFill>
                <a:latin typeface="Consolas"/>
                <a:ea typeface="Calibri" panose="020F0502020204030204" pitchFamily="34" charset="0"/>
                <a:cs typeface="Consolas"/>
              </a:rPr>
              <a:t>abstract</a:t>
            </a:r>
            <a:r>
              <a:rPr lang="en-US" sz="800" dirty="0">
                <a:solidFill>
                  <a:srgbClr val="000000"/>
                </a:solidFill>
                <a:latin typeface="Consolas"/>
                <a:ea typeface="Calibri" panose="020F0502020204030204" pitchFamily="34" charset="0"/>
                <a:cs typeface="Consolas"/>
              </a:rPr>
              <a:t> </a:t>
            </a:r>
            <a:r>
              <a:rPr lang="en-US" sz="800" b="1" dirty="0">
                <a:solidFill>
                  <a:srgbClr val="972C78"/>
                </a:solidFill>
                <a:latin typeface="Consolas"/>
                <a:ea typeface="Calibri" panose="020F0502020204030204" pitchFamily="34" charset="0"/>
                <a:cs typeface="Consolas"/>
              </a:rPr>
              <a:t>class</a:t>
            </a:r>
            <a:r>
              <a:rPr lang="en-US" sz="800" dirty="0">
                <a:solidFill>
                  <a:srgbClr val="000000"/>
                </a:solidFill>
                <a:latin typeface="Consolas"/>
                <a:ea typeface="Calibri" panose="020F0502020204030204" pitchFamily="34" charset="0"/>
                <a:cs typeface="Consolas"/>
              </a:rPr>
              <a:t> SpecimenProcess {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b="1" dirty="0">
                <a:solidFill>
                  <a:srgbClr val="972C78"/>
                </a:solidFill>
                <a:latin typeface="Consolas"/>
                <a:ea typeface="Calibri" panose="020F0502020204030204" pitchFamily="34" charset="0"/>
                <a:cs typeface="Consolas"/>
              </a:rPr>
              <a:t>static</a:t>
            </a:r>
            <a:r>
              <a:rPr lang="en-US" sz="800" dirty="0">
                <a:solidFill>
                  <a:srgbClr val="000000"/>
                </a:solidFill>
                <a:latin typeface="Consolas"/>
                <a:ea typeface="Calibri" panose="020F0502020204030204" pitchFamily="34" charset="0"/>
                <a:cs typeface="Consolas"/>
              </a:rPr>
              <a:t> constraints =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b="1" dirty="0">
                <a:solidFill>
                  <a:srgbClr val="972C78"/>
                </a:solidFill>
                <a:latin typeface="Consolas"/>
                <a:ea typeface="Calibri" panose="020F0502020204030204" pitchFamily="34" charset="0"/>
                <a:cs typeface="Consolas"/>
              </a:rPr>
              <a:t>static</a:t>
            </a:r>
            <a:r>
              <a:rPr lang="en-US" sz="800" dirty="0">
                <a:solidFill>
                  <a:srgbClr val="000000"/>
                </a:solidFill>
                <a:latin typeface="Consolas"/>
                <a:ea typeface="Calibri" panose="020F0502020204030204" pitchFamily="34" charset="0"/>
                <a:cs typeface="Consolas"/>
              </a:rPr>
              <a:t> hasMany =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inputSpecimens:Specimen,</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inputEmptySpecimenContainers:SpecimenContainer,</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outputSpecimens:Specimen,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outputSpecimenContainers:SpecimenContainer</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the participating user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User user</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The input specimen(s) for this process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SortedSet</a:t>
            </a: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inputSpecimens</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The input empty specimen containers for this process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SortedSet</a:t>
            </a: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inputEmptySpecimenContainers</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Specimens created by this process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SortedSet</a:t>
            </a: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outputSpecimens</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Specimens containers created by this process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SortedSet</a:t>
            </a:r>
            <a:r>
              <a:rPr lang="en-US" sz="800" dirty="0">
                <a:solidFill>
                  <a:srgbClr val="000000"/>
                </a:solidFill>
                <a:latin typeface="Consolas"/>
                <a:ea typeface="Calibri" panose="020F0502020204030204" pitchFamily="34" charset="0"/>
                <a:cs typeface="Consolas"/>
              </a:rPr>
              <a:t> </a:t>
            </a:r>
            <a:r>
              <a:rPr lang="en-US" sz="800" dirty="0" err="1">
                <a:solidFill>
                  <a:srgbClr val="000000"/>
                </a:solidFill>
                <a:latin typeface="Consolas"/>
                <a:ea typeface="Calibri" panose="020F0502020204030204" pitchFamily="34" charset="0"/>
                <a:cs typeface="Consolas"/>
              </a:rPr>
              <a:t>outputSpecimenContainers</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Time the process started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Date </a:t>
            </a:r>
            <a:r>
              <a:rPr lang="en-US" sz="800" dirty="0" err="1">
                <a:solidFill>
                  <a:srgbClr val="000000"/>
                </a:solidFill>
                <a:latin typeface="Consolas"/>
                <a:ea typeface="Calibri" panose="020F0502020204030204" pitchFamily="34" charset="0"/>
                <a:cs typeface="Consolas"/>
              </a:rPr>
              <a:t>startTime</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latin typeface="Consolas"/>
                <a:ea typeface="Calibri" panose="020F0502020204030204" pitchFamily="34" charset="0"/>
                <a:cs typeface="Consolas"/>
              </a:rPr>
              <a:t>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a:t>
            </a:r>
            <a:r>
              <a:rPr lang="en-US" sz="800" dirty="0">
                <a:solidFill>
                  <a:srgbClr val="3F7F5F"/>
                </a:solidFill>
                <a:latin typeface="Consolas"/>
                <a:ea typeface="Calibri" panose="020F0502020204030204" pitchFamily="34" charset="0"/>
                <a:cs typeface="Consolas"/>
              </a:rPr>
              <a:t>/* Time the process finished */</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    Date </a:t>
            </a:r>
            <a:r>
              <a:rPr lang="en-US" sz="800" dirty="0" err="1">
                <a:solidFill>
                  <a:srgbClr val="000000"/>
                </a:solidFill>
                <a:latin typeface="Consolas"/>
                <a:ea typeface="Calibri" panose="020F0502020204030204" pitchFamily="34" charset="0"/>
                <a:cs typeface="Consolas"/>
              </a:rPr>
              <a:t>endTime</a:t>
            </a:r>
            <a:endParaRPr lang="en-US" sz="10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800" dirty="0">
                <a:solidFill>
                  <a:srgbClr val="000000"/>
                </a:solidFill>
                <a:latin typeface="Consolas"/>
                <a:ea typeface="Calibri" panose="020F0502020204030204" pitchFamily="34" charset="0"/>
                <a:cs typeface="Consolas"/>
              </a:rPr>
              <a:t>}</a:t>
            </a:r>
            <a:endParaRPr lang="en-US" sz="1000" dirty="0">
              <a:latin typeface="Consolas"/>
              <a:ea typeface="Calibri" panose="020F0502020204030204" pitchFamily="34" charset="0"/>
              <a:cs typeface="Consolas"/>
            </a:endParaRPr>
          </a:p>
        </p:txBody>
      </p:sp>
      <p:pic>
        <p:nvPicPr>
          <p:cNvPr id="17" name="Content Placeholder 16"/>
          <p:cNvPicPr>
            <a:picLocks noGrp="1" noChangeAspect="1"/>
          </p:cNvPicPr>
          <p:nvPr>
            <p:ph sz="quarter" idx="4"/>
          </p:nvPr>
        </p:nvPicPr>
        <p:blipFill>
          <a:blip r:embed="rId3" cstate="email">
            <a:extLst>
              <a:ext uri="{28A0092B-C50C-407E-A947-70E740481C1C}">
                <a14:useLocalDpi xmlns:a14="http://schemas.microsoft.com/office/drawing/2010/main" val="0"/>
              </a:ext>
            </a:extLst>
          </a:blip>
          <a:stretch>
            <a:fillRect/>
          </a:stretch>
        </p:blipFill>
        <p:spPr>
          <a:xfrm>
            <a:off x="4705351" y="2365557"/>
            <a:ext cx="3657600" cy="2621978"/>
          </a:xfrm>
        </p:spPr>
      </p:pic>
      <p:sp>
        <p:nvSpPr>
          <p:cNvPr id="20" name="TextBox 19"/>
          <p:cNvSpPr txBox="1"/>
          <p:nvPr/>
        </p:nvSpPr>
        <p:spPr>
          <a:xfrm>
            <a:off x="7720314" y="1996225"/>
            <a:ext cx="64263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394349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OBO Inspired Domain Models – Concrete Specimen Processes</a:t>
            </a:r>
            <a:endParaRPr lang="en-US" dirty="0"/>
          </a:p>
        </p:txBody>
      </p:sp>
      <p:sp>
        <p:nvSpPr>
          <p:cNvPr id="4" name="Content Placeholder 3"/>
          <p:cNvSpPr>
            <a:spLocks noGrp="1"/>
          </p:cNvSpPr>
          <p:nvPr>
            <p:ph sz="half" idx="2"/>
          </p:nvPr>
        </p:nvSpPr>
        <p:spPr>
          <a:xfrm>
            <a:off x="779463" y="1996225"/>
            <a:ext cx="3657600" cy="3960075"/>
          </a:xfrm>
        </p:spPr>
        <p:style>
          <a:lnRef idx="1">
            <a:schemeClr val="dk1"/>
          </a:lnRef>
          <a:fillRef idx="1001">
            <a:schemeClr val="lt2"/>
          </a:fillRef>
          <a:effectRef idx="2">
            <a:schemeClr val="dk1"/>
          </a:effectRef>
          <a:fontRef idx="minor">
            <a:schemeClr val="lt1"/>
          </a:fontRef>
        </p:style>
        <p:txBody>
          <a:bodyPr>
            <a:normAutofit fontScale="40000" lnSpcReduction="20000"/>
          </a:bodyPr>
          <a:lstStyle/>
          <a:p>
            <a:pPr marL="0" marR="0" indent="0">
              <a:lnSpc>
                <a:spcPct val="107000"/>
              </a:lnSpc>
              <a:spcBef>
                <a:spcPts val="0"/>
              </a:spcBef>
              <a:spcAft>
                <a:spcPts val="0"/>
              </a:spcAft>
              <a:buNone/>
            </a:pPr>
            <a:r>
              <a:rPr lang="en-US" b="1" dirty="0">
                <a:solidFill>
                  <a:srgbClr val="972C78"/>
                </a:solidFill>
                <a:latin typeface="Consolas"/>
                <a:ea typeface="Calibri" panose="020F0502020204030204" pitchFamily="34" charset="0"/>
                <a:cs typeface="Consolas"/>
              </a:rPr>
              <a:t>abstract</a:t>
            </a:r>
            <a:r>
              <a:rPr lang="en-US" dirty="0">
                <a:solidFill>
                  <a:srgbClr val="000000"/>
                </a:solidFill>
                <a:latin typeface="Consolas"/>
                <a:ea typeface="Calibri" panose="020F0502020204030204" pitchFamily="34" charset="0"/>
                <a:cs typeface="Consolas"/>
              </a:rPr>
              <a:t> </a:t>
            </a:r>
            <a:r>
              <a:rPr lang="en-US" b="1" dirty="0">
                <a:solidFill>
                  <a:srgbClr val="972C78"/>
                </a:solidFill>
                <a:latin typeface="Consolas"/>
                <a:ea typeface="Calibri" panose="020F0502020204030204" pitchFamily="34" charset="0"/>
                <a:cs typeface="Consolas"/>
              </a:rPr>
              <a:t>class</a:t>
            </a:r>
            <a:r>
              <a:rPr lang="en-US" dirty="0">
                <a:solidFill>
                  <a:srgbClr val="000000"/>
                </a:solidFill>
                <a:latin typeface="Consolas"/>
                <a:ea typeface="Calibri" panose="020F0502020204030204" pitchFamily="34" charset="0"/>
                <a:cs typeface="Consolas"/>
              </a:rPr>
              <a:t> SpecimenProcess </a:t>
            </a:r>
            <a:r>
              <a:rPr lang="en-US" dirty="0" smtClean="0">
                <a:solidFill>
                  <a:srgbClr val="000000"/>
                </a:solidFill>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b="1" dirty="0">
                <a:solidFill>
                  <a:srgbClr val="972C78"/>
                </a:solidFill>
                <a:latin typeface="Consolas"/>
                <a:ea typeface="Calibri" panose="020F0502020204030204" pitchFamily="34" charset="0"/>
                <a:cs typeface="Consolas"/>
              </a:rPr>
              <a:t>static</a:t>
            </a:r>
            <a:r>
              <a:rPr lang="en-US" dirty="0">
                <a:solidFill>
                  <a:srgbClr val="000000"/>
                </a:solidFill>
                <a:latin typeface="Consolas"/>
                <a:ea typeface="Calibri" panose="020F0502020204030204" pitchFamily="34" charset="0"/>
                <a:cs typeface="Consolas"/>
              </a:rPr>
              <a:t> </a:t>
            </a:r>
            <a:r>
              <a:rPr lang="en-US" dirty="0" smtClean="0">
                <a:solidFill>
                  <a:srgbClr val="000000"/>
                </a:solidFill>
                <a:latin typeface="Consolas"/>
                <a:ea typeface="Calibri" panose="020F0502020204030204" pitchFamily="34" charset="0"/>
                <a:cs typeface="Consolas"/>
              </a:rPr>
              <a:t>constraints = {...}</a:t>
            </a:r>
            <a:endParaRPr lang="en-US" sz="2800" dirty="0" smtClean="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smtClean="0">
                <a:solidFill>
                  <a:srgbClr val="000000"/>
                </a:solidFill>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b="1" dirty="0">
                <a:solidFill>
                  <a:srgbClr val="972C78"/>
                </a:solidFill>
                <a:latin typeface="Consolas"/>
                <a:ea typeface="Calibri" panose="020F0502020204030204" pitchFamily="34" charset="0"/>
                <a:cs typeface="Consolas"/>
              </a:rPr>
              <a:t>static</a:t>
            </a:r>
            <a:r>
              <a:rPr lang="en-US" dirty="0">
                <a:solidFill>
                  <a:srgbClr val="000000"/>
                </a:solidFill>
                <a:latin typeface="Consolas"/>
                <a:ea typeface="Calibri" panose="020F0502020204030204" pitchFamily="34" charset="0"/>
                <a:cs typeface="Consolas"/>
              </a:rPr>
              <a:t> hasMany =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inputSpecimens:Specimen</a:t>
            </a:r>
            <a:r>
              <a:rPr lang="en-US" dirty="0">
                <a:solidFill>
                  <a:srgbClr val="000000"/>
                </a:solidFill>
                <a:latin typeface="Consolas"/>
                <a:ea typeface="Calibri" panose="020F0502020204030204" pitchFamily="34" charset="0"/>
                <a:cs typeface="Consolas"/>
              </a:rPr>
              <a:t>,</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inputEmptySpecimenContainers:SpecimenContainer</a:t>
            </a:r>
            <a:r>
              <a:rPr lang="en-US" dirty="0">
                <a:solidFill>
                  <a:srgbClr val="000000"/>
                </a:solidFill>
                <a:latin typeface="Consolas"/>
                <a:ea typeface="Calibri" panose="020F0502020204030204" pitchFamily="34" charset="0"/>
                <a:cs typeface="Consolas"/>
              </a:rPr>
              <a:t>,</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outputSpecimens:Specimen</a:t>
            </a:r>
            <a:r>
              <a:rPr lang="en-US" dirty="0">
                <a:solidFill>
                  <a:srgbClr val="000000"/>
                </a:solidFill>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outputSpecimenContainers:SpecimenContainer</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the participating user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User user</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The input specimen(s) for this </a:t>
            </a:r>
            <a:r>
              <a:rPr lang="en-US" dirty="0" smtClean="0">
                <a:solidFill>
                  <a:srgbClr val="3F7F5F"/>
                </a:solidFill>
                <a:latin typeface="Consolas"/>
                <a:ea typeface="Calibri" panose="020F0502020204030204" pitchFamily="34" charset="0"/>
                <a:cs typeface="Consolas"/>
              </a:rPr>
              <a:t>process </a:t>
            </a:r>
            <a:r>
              <a:rPr lang="en-US" dirty="0">
                <a:solidFill>
                  <a:srgbClr val="3F7F5F"/>
                </a:solidFill>
                <a:latin typeface="Consolas"/>
                <a:ea typeface="Calibri" panose="020F0502020204030204" pitchFamily="34" charset="0"/>
                <a:cs typeface="Consolas"/>
              </a:rPr>
              <a:t>*/</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SortedSet</a:t>
            </a: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inputSpecimens</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The input empty specimen </a:t>
            </a:r>
            <a:r>
              <a:rPr lang="en-US" dirty="0" smtClean="0">
                <a:solidFill>
                  <a:srgbClr val="3F7F5F"/>
                </a:solidFill>
                <a:latin typeface="Consolas"/>
                <a:ea typeface="Calibri" panose="020F0502020204030204" pitchFamily="34" charset="0"/>
                <a:cs typeface="Consolas"/>
              </a:rPr>
              <a:t>containers </a:t>
            </a:r>
            <a:r>
              <a:rPr lang="en-US" dirty="0">
                <a:solidFill>
                  <a:srgbClr val="3F7F5F"/>
                </a:solidFill>
                <a:latin typeface="Consolas"/>
                <a:ea typeface="Calibri" panose="020F0502020204030204" pitchFamily="34" charset="0"/>
                <a:cs typeface="Consolas"/>
              </a:rPr>
              <a:t>for this </a:t>
            </a:r>
            <a:r>
              <a:rPr lang="en-US" dirty="0" smtClean="0">
                <a:solidFill>
                  <a:srgbClr val="3F7F5F"/>
                </a:solidFill>
                <a:latin typeface="Consolas"/>
                <a:ea typeface="Calibri" panose="020F0502020204030204" pitchFamily="34" charset="0"/>
                <a:cs typeface="Consolas"/>
              </a:rPr>
              <a:t>process </a:t>
            </a:r>
            <a:r>
              <a:rPr lang="en-US" dirty="0">
                <a:solidFill>
                  <a:srgbClr val="3F7F5F"/>
                </a:solidFill>
                <a:latin typeface="Consolas"/>
                <a:ea typeface="Calibri" panose="020F0502020204030204" pitchFamily="34" charset="0"/>
                <a:cs typeface="Consolas"/>
              </a:rPr>
              <a:t>*/</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SortedSet</a:t>
            </a: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inputEmptySpecimenContainers</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Specimens created by this process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SortedSet</a:t>
            </a: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outputSpecimens</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Specimens containers created by this process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SortedSet</a:t>
            </a:r>
            <a:r>
              <a:rPr lang="en-US" dirty="0">
                <a:solidFill>
                  <a:srgbClr val="000000"/>
                </a:solidFill>
                <a:latin typeface="Consolas"/>
                <a:ea typeface="Calibri" panose="020F0502020204030204" pitchFamily="34" charset="0"/>
                <a:cs typeface="Consolas"/>
              </a:rPr>
              <a:t> </a:t>
            </a:r>
            <a:r>
              <a:rPr lang="en-US" dirty="0" err="1">
                <a:solidFill>
                  <a:srgbClr val="000000"/>
                </a:solidFill>
                <a:latin typeface="Consolas"/>
                <a:ea typeface="Calibri" panose="020F0502020204030204" pitchFamily="34" charset="0"/>
                <a:cs typeface="Consolas"/>
              </a:rPr>
              <a:t>outputSpecimenContainers</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Time the process started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Date </a:t>
            </a:r>
            <a:r>
              <a:rPr lang="en-US" dirty="0" err="1">
                <a:solidFill>
                  <a:srgbClr val="000000"/>
                </a:solidFill>
                <a:latin typeface="Consolas"/>
                <a:ea typeface="Calibri" panose="020F0502020204030204" pitchFamily="34" charset="0"/>
                <a:cs typeface="Consolas"/>
              </a:rPr>
              <a:t>startTime</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latin typeface="Consolas"/>
                <a:ea typeface="Calibri" panose="020F0502020204030204" pitchFamily="34" charset="0"/>
                <a:cs typeface="Consolas"/>
              </a:rPr>
              <a:t>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a:t>
            </a:r>
            <a:r>
              <a:rPr lang="en-US" dirty="0">
                <a:solidFill>
                  <a:srgbClr val="3F7F5F"/>
                </a:solidFill>
                <a:latin typeface="Consolas"/>
                <a:ea typeface="Calibri" panose="020F0502020204030204" pitchFamily="34" charset="0"/>
                <a:cs typeface="Consolas"/>
              </a:rPr>
              <a:t>/* Time the process finished */</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a:solidFill>
                  <a:srgbClr val="000000"/>
                </a:solidFill>
                <a:latin typeface="Consolas"/>
                <a:ea typeface="Calibri" panose="020F0502020204030204" pitchFamily="34" charset="0"/>
                <a:cs typeface="Consolas"/>
              </a:rPr>
              <a:t>    Date </a:t>
            </a:r>
            <a:r>
              <a:rPr lang="en-US" dirty="0" err="1">
                <a:solidFill>
                  <a:srgbClr val="000000"/>
                </a:solidFill>
                <a:latin typeface="Consolas"/>
                <a:ea typeface="Calibri" panose="020F0502020204030204" pitchFamily="34" charset="0"/>
                <a:cs typeface="Consolas"/>
              </a:rPr>
              <a:t>endTime</a:t>
            </a:r>
            <a:endParaRPr lang="en-US" sz="28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dirty="0" smtClean="0">
                <a:solidFill>
                  <a:srgbClr val="000000"/>
                </a:solidFill>
                <a:latin typeface="Consolas"/>
                <a:ea typeface="Calibri" panose="020F0502020204030204" pitchFamily="34" charset="0"/>
                <a:cs typeface="Consolas"/>
              </a:rPr>
              <a:t>}</a:t>
            </a:r>
            <a:endParaRPr lang="en-US" sz="2800" dirty="0">
              <a:latin typeface="Consolas"/>
              <a:ea typeface="Calibri" panose="020F0502020204030204" pitchFamily="34" charset="0"/>
              <a:cs typeface="Consolas"/>
            </a:endParaRPr>
          </a:p>
        </p:txBody>
      </p:sp>
      <p:sp>
        <p:nvSpPr>
          <p:cNvPr id="3" name="Content Placeholder 2"/>
          <p:cNvSpPr>
            <a:spLocks noGrp="1"/>
          </p:cNvSpPr>
          <p:nvPr>
            <p:ph sz="quarter" idx="4"/>
          </p:nvPr>
        </p:nvSpPr>
        <p:spPr>
          <a:xfrm>
            <a:off x="4571207" y="1996224"/>
            <a:ext cx="3657600" cy="2160015"/>
          </a:xfrm>
        </p:spPr>
        <p:style>
          <a:lnRef idx="1">
            <a:schemeClr val="dk1"/>
          </a:lnRef>
          <a:fillRef idx="1001">
            <a:schemeClr val="lt2"/>
          </a:fillRef>
          <a:effectRef idx="2">
            <a:schemeClr val="dk1"/>
          </a:effectRef>
          <a:fontRef idx="minor">
            <a:schemeClr val="lt1"/>
          </a:fontRef>
        </p:style>
        <p:txBody>
          <a:bodyPr>
            <a:noAutofit/>
          </a:bodyPr>
          <a:lstStyle/>
          <a:p>
            <a:pPr marL="0" marR="0" indent="0">
              <a:lnSpc>
                <a:spcPct val="107000"/>
              </a:lnSpc>
              <a:spcBef>
                <a:spcPts val="0"/>
              </a:spcBef>
              <a:spcAft>
                <a:spcPts val="0"/>
              </a:spcAft>
              <a:buNone/>
            </a:pPr>
            <a:r>
              <a:rPr lang="en-US" sz="900" b="1" dirty="0">
                <a:solidFill>
                  <a:srgbClr val="972C78"/>
                </a:solidFill>
                <a:latin typeface="Consolas"/>
                <a:ea typeface="Calibri" panose="020F0502020204030204" pitchFamily="34" charset="0"/>
                <a:cs typeface="Consolas"/>
              </a:rPr>
              <a:t>class</a:t>
            </a:r>
            <a:r>
              <a:rPr lang="en-US" sz="900" dirty="0">
                <a:solidFill>
                  <a:srgbClr val="000000"/>
                </a:solidFill>
                <a:latin typeface="Consolas"/>
                <a:ea typeface="Calibri" panose="020F0502020204030204" pitchFamily="34" charset="0"/>
                <a:cs typeface="Consolas"/>
              </a:rPr>
              <a:t> SpinProcess </a:t>
            </a:r>
            <a:r>
              <a:rPr lang="en-US" sz="900" b="1" dirty="0">
                <a:solidFill>
                  <a:srgbClr val="972C78"/>
                </a:solidFill>
                <a:latin typeface="Consolas"/>
                <a:ea typeface="Calibri" panose="020F0502020204030204" pitchFamily="34" charset="0"/>
                <a:cs typeface="Consolas"/>
              </a:rPr>
              <a:t>extends</a:t>
            </a:r>
            <a:r>
              <a:rPr lang="en-US" sz="900" dirty="0">
                <a:solidFill>
                  <a:srgbClr val="000000"/>
                </a:solidFill>
                <a:latin typeface="Consolas"/>
                <a:ea typeface="Calibri" panose="020F0502020204030204" pitchFamily="34" charset="0"/>
                <a:cs typeface="Consolas"/>
              </a:rPr>
              <a:t> SpecimenProcess {    </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a:t>
            </a:r>
            <a:r>
              <a:rPr lang="en-US" sz="900" b="1" dirty="0">
                <a:solidFill>
                  <a:srgbClr val="972C78"/>
                </a:solidFill>
                <a:latin typeface="Consolas"/>
                <a:ea typeface="Calibri" panose="020F0502020204030204" pitchFamily="34" charset="0"/>
                <a:cs typeface="Consolas"/>
              </a:rPr>
              <a:t>static</a:t>
            </a:r>
            <a:r>
              <a:rPr lang="en-US" sz="900" dirty="0">
                <a:solidFill>
                  <a:srgbClr val="000000"/>
                </a:solidFill>
                <a:latin typeface="Consolas"/>
                <a:ea typeface="Calibri" panose="020F0502020204030204" pitchFamily="34" charset="0"/>
                <a:cs typeface="Consolas"/>
              </a:rPr>
              <a:t> constraints = </a:t>
            </a:r>
            <a:r>
              <a:rPr lang="en-US" sz="900" dirty="0" smtClean="0">
                <a:solidFill>
                  <a:srgbClr val="000000"/>
                </a:solidFill>
                <a:latin typeface="Consolas"/>
                <a:ea typeface="Calibri" panose="020F0502020204030204" pitchFamily="34" charset="0"/>
                <a:cs typeface="Consolas"/>
              </a:rPr>
              <a:t>{...}</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latin typeface="Consolas"/>
                <a:ea typeface="Calibri" panose="020F0502020204030204" pitchFamily="34" charset="0"/>
                <a:cs typeface="Consolas"/>
              </a:rPr>
              <a:t> </a:t>
            </a: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a:t>
            </a:r>
            <a:r>
              <a:rPr lang="en-US" sz="900" b="1" dirty="0">
                <a:solidFill>
                  <a:srgbClr val="972C78"/>
                </a:solidFill>
                <a:latin typeface="Consolas"/>
                <a:ea typeface="Calibri" panose="020F0502020204030204" pitchFamily="34" charset="0"/>
                <a:cs typeface="Consolas"/>
              </a:rPr>
              <a:t>static</a:t>
            </a:r>
            <a:r>
              <a:rPr lang="en-US" sz="900" dirty="0">
                <a:solidFill>
                  <a:srgbClr val="000000"/>
                </a:solidFill>
                <a:latin typeface="Consolas"/>
                <a:ea typeface="Calibri" panose="020F0502020204030204" pitchFamily="34" charset="0"/>
                <a:cs typeface="Consolas"/>
              </a:rPr>
              <a:t> hasMany = [specimensToCreate:SpecimenToCreate</a:t>
            </a:r>
            <a:r>
              <a:rPr lang="en-US" sz="900" dirty="0" smtClean="0">
                <a:solidFill>
                  <a:srgbClr val="000000"/>
                </a:solidFill>
                <a:latin typeface="Consolas"/>
                <a:ea typeface="Calibri" panose="020F0502020204030204" pitchFamily="34" charset="0"/>
                <a:cs typeface="Consolas"/>
              </a:rPr>
              <a:t>]</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a:t>
            </a:r>
            <a:r>
              <a:rPr lang="en-US" sz="900" dirty="0">
                <a:solidFill>
                  <a:srgbClr val="3F7F5F"/>
                </a:solidFill>
                <a:latin typeface="Consolas"/>
                <a:ea typeface="Calibri" panose="020F0502020204030204" pitchFamily="34" charset="0"/>
                <a:cs typeface="Consolas"/>
              </a:rPr>
              <a:t>/* the duration of this spin */</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Double duration</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latin typeface="Consolas"/>
                <a:ea typeface="Calibri" panose="020F0502020204030204" pitchFamily="34" charset="0"/>
                <a:cs typeface="Consolas"/>
              </a:rPr>
              <a:t> </a:t>
            </a: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a:t>
            </a:r>
            <a:r>
              <a:rPr lang="en-US" sz="900" dirty="0">
                <a:solidFill>
                  <a:srgbClr val="3F7F5F"/>
                </a:solidFill>
                <a:latin typeface="Consolas"/>
                <a:ea typeface="Calibri" panose="020F0502020204030204" pitchFamily="34" charset="0"/>
                <a:cs typeface="Consolas"/>
              </a:rPr>
              <a:t>/* optional cell separator */</a:t>
            </a:r>
            <a:endParaRPr lang="en-US" sz="900" dirty="0">
              <a:latin typeface="Consolas"/>
              <a:ea typeface="Calibri" panose="020F0502020204030204" pitchFamily="34" charset="0"/>
              <a:cs typeface="Consolas"/>
            </a:endParaRPr>
          </a:p>
          <a:p>
            <a:pPr marL="0" marR="0" indent="0">
              <a:lnSpc>
                <a:spcPct val="107000"/>
              </a:lnSpc>
              <a:spcBef>
                <a:spcPts val="0"/>
              </a:spcBef>
              <a:spcAft>
                <a:spcPts val="0"/>
              </a:spcAft>
              <a:buNone/>
            </a:pPr>
            <a:r>
              <a:rPr lang="en-US" sz="900" dirty="0">
                <a:solidFill>
                  <a:srgbClr val="000000"/>
                </a:solidFill>
                <a:latin typeface="Consolas"/>
                <a:ea typeface="Calibri" panose="020F0502020204030204" pitchFamily="34" charset="0"/>
                <a:cs typeface="Consolas"/>
              </a:rPr>
              <a:t>    CellSeparator cellSeparator</a:t>
            </a:r>
            <a:endParaRPr lang="en-US" sz="900" dirty="0">
              <a:latin typeface="Consolas"/>
              <a:ea typeface="Calibri" panose="020F0502020204030204" pitchFamily="34" charset="0"/>
              <a:cs typeface="Consolas"/>
            </a:endParaRPr>
          </a:p>
          <a:p>
            <a:pPr marL="0" marR="0" indent="0">
              <a:spcBef>
                <a:spcPts val="0"/>
              </a:spcBef>
              <a:spcAft>
                <a:spcPts val="0"/>
              </a:spcAft>
              <a:buNone/>
            </a:pPr>
            <a:r>
              <a:rPr lang="en-US" sz="900" dirty="0" smtClean="0">
                <a:solidFill>
                  <a:srgbClr val="000000"/>
                </a:solidFill>
                <a:latin typeface="Consolas"/>
                <a:ea typeface="Calibri" panose="020F0502020204030204" pitchFamily="34" charset="0"/>
                <a:cs typeface="Consolas"/>
              </a:rPr>
              <a:t>}</a:t>
            </a:r>
            <a:endParaRPr lang="en-US" sz="900" dirty="0">
              <a:latin typeface="Consolas"/>
              <a:cs typeface="Consolas"/>
            </a:endParaRPr>
          </a:p>
        </p:txBody>
      </p:sp>
      <p:sp>
        <p:nvSpPr>
          <p:cNvPr id="7" name="Content Placeholder 2"/>
          <p:cNvSpPr txBox="1">
            <a:spLocks/>
          </p:cNvSpPr>
          <p:nvPr/>
        </p:nvSpPr>
        <p:spPr>
          <a:xfrm>
            <a:off x="4571207" y="4321169"/>
            <a:ext cx="3657600" cy="1635131"/>
          </a:xfrm>
          <a:prstGeom prst="rect">
            <a:avLst/>
          </a:prstGeom>
        </p:spPr>
        <p:style>
          <a:lnRef idx="1">
            <a:schemeClr val="dk1"/>
          </a:lnRef>
          <a:fillRef idx="1001">
            <a:schemeClr val="lt2"/>
          </a:fillRef>
          <a:effectRef idx="2">
            <a:schemeClr val="dk1"/>
          </a:effectRef>
          <a:fontRef idx="minor">
            <a:schemeClr val="lt1"/>
          </a:fontRef>
        </p:style>
        <p:txBody>
          <a:bodyPr vert="horz" lIns="91440" tIns="45720" rIns="91440" bIns="45720" rtlCol="0">
            <a:noAutofit/>
          </a:bodyPr>
          <a:lstStyle>
            <a:lvl1pPr marL="342900" indent="-342900" algn="l" defTabSz="914400" rtl="0" eaLnBrk="1" latinLnBrk="0" hangingPunct="1">
              <a:spcBef>
                <a:spcPts val="2000"/>
              </a:spcBef>
              <a:buClr>
                <a:schemeClr val="accent1"/>
              </a:buClr>
              <a:buSzPct val="90000"/>
              <a:buFont typeface="Wingdings 2" pitchFamily="18" charset="2"/>
              <a:buChar char=""/>
              <a:defRPr sz="2000" kern="1200">
                <a:solidFill>
                  <a:schemeClr val="lt1"/>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1800" kern="1200">
                <a:solidFill>
                  <a:schemeClr val="lt1"/>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lt1"/>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lt1"/>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lt1"/>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a:solidFill>
                  <a:schemeClr val="lt1"/>
                </a:solidFill>
                <a:latin typeface="+mn-lt"/>
                <a:ea typeface="+mn-ea"/>
                <a:cs typeface="+mn-cs"/>
              </a:defRPr>
            </a:lvl6pPr>
            <a:lvl7pPr marL="2055813" indent="-344488" algn="l" defTabSz="914400" rtl="0" eaLnBrk="1" latinLnBrk="0" hangingPunct="1">
              <a:spcBef>
                <a:spcPct val="20000"/>
              </a:spcBef>
              <a:buClr>
                <a:schemeClr val="accent1"/>
              </a:buClr>
              <a:buSzPct val="90000"/>
              <a:buFont typeface="Wingdings 2" pitchFamily="18" charset="2"/>
              <a:buChar char=""/>
              <a:defRPr lang="en-US" sz="1800" kern="1200">
                <a:solidFill>
                  <a:schemeClr val="lt1"/>
                </a:solidFill>
                <a:latin typeface="+mn-lt"/>
                <a:ea typeface="+mn-ea"/>
                <a:cs typeface="+mn-cs"/>
              </a:defRPr>
            </a:lvl7pPr>
            <a:lvl8pPr marL="2055813" indent="-344488" algn="l" defTabSz="914400" rtl="0" eaLnBrk="1" latinLnBrk="0" hangingPunct="1">
              <a:spcBef>
                <a:spcPct val="20000"/>
              </a:spcBef>
              <a:buClr>
                <a:schemeClr val="accent1"/>
              </a:buClr>
              <a:buSzPct val="90000"/>
              <a:buFont typeface="Wingdings 2" pitchFamily="18" charset="2"/>
              <a:buChar char=""/>
              <a:defRPr lang="en-US" sz="1800" kern="1200">
                <a:solidFill>
                  <a:schemeClr val="lt1"/>
                </a:solidFill>
                <a:latin typeface="+mn-lt"/>
                <a:ea typeface="+mn-ea"/>
                <a:cs typeface="+mn-cs"/>
              </a:defRPr>
            </a:lvl8pPr>
            <a:lvl9pPr marL="2055813" indent="-344488" algn="l" defTabSz="914400" rtl="0" eaLnBrk="1" latinLnBrk="0" hangingPunct="1">
              <a:spcBef>
                <a:spcPct val="20000"/>
              </a:spcBef>
              <a:buClr>
                <a:schemeClr val="accent1"/>
              </a:buClr>
              <a:buSzPct val="90000"/>
              <a:buFont typeface="Wingdings 2" pitchFamily="18" charset="2"/>
              <a:buChar char=""/>
              <a:defRPr lang="en-US" sz="1800" kern="1200">
                <a:solidFill>
                  <a:schemeClr val="lt1"/>
                </a:solidFill>
                <a:latin typeface="+mn-lt"/>
                <a:ea typeface="+mn-ea"/>
                <a:cs typeface="+mn-cs"/>
              </a:defRPr>
            </a:lvl9pPr>
          </a:lstStyle>
          <a:p>
            <a:pPr marL="0" marR="0" indent="0">
              <a:lnSpc>
                <a:spcPct val="107000"/>
              </a:lnSpc>
              <a:spcBef>
                <a:spcPts val="0"/>
              </a:spcBef>
              <a:spcAft>
                <a:spcPts val="0"/>
              </a:spcAft>
              <a:buNone/>
            </a:pPr>
            <a:r>
              <a:rPr lang="en-US" sz="11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class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DiluteProcess </a:t>
            </a:r>
            <a:r>
              <a:rPr lang="en-US" sz="11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extends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SpecimenProcess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972C78"/>
                </a:solidFill>
                <a:latin typeface="Consolas" panose="020B0609020204030204" pitchFamily="49" charset="0"/>
                <a:ea typeface="Calibri" panose="020F0502020204030204" pitchFamily="34" charset="0"/>
                <a:cs typeface="Times New Roman" panose="02020603050405020304" pitchFamily="18" charset="0"/>
              </a:rPr>
              <a:t>static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constraints = </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smtClean="0">
                <a:solidFill>
                  <a:srgbClr val="3F7F5F"/>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Liquid Dilutent*/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Diluent diluent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2797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Specimen Processes in Action – Graphical </a:t>
            </a:r>
            <a:r>
              <a:rPr lang="en-US" dirty="0" smtClean="0"/>
              <a:t>Data</a:t>
            </a:r>
            <a:endParaRPr lang="en-US" dirty="0"/>
          </a:p>
        </p:txBody>
      </p:sp>
      <p:sp>
        <p:nvSpPr>
          <p:cNvPr id="3" name="Content Placeholder 2"/>
          <p:cNvSpPr>
            <a:spLocks noGrp="1"/>
          </p:cNvSpPr>
          <p:nvPr>
            <p:ph sz="half" idx="1"/>
          </p:nvPr>
        </p:nvSpPr>
        <p:spPr/>
        <p:txBody>
          <a:bodyPr/>
          <a:lstStyle/>
          <a:p>
            <a:r>
              <a:rPr lang="en-US" dirty="0" smtClean="0"/>
              <a:t>Instances produced by such models can be naturally represented by directed graphs</a:t>
            </a:r>
          </a:p>
          <a:p>
            <a:r>
              <a:rPr lang="en-US" dirty="0" smtClean="0"/>
              <a:t>Data duplication is minimized</a:t>
            </a:r>
          </a:p>
          <a:p>
            <a:r>
              <a:rPr lang="en-US" dirty="0"/>
              <a:t>The graph can queried in rich </a:t>
            </a:r>
            <a:r>
              <a:rPr lang="en-US" dirty="0" smtClean="0"/>
              <a:t>ways</a:t>
            </a:r>
            <a:endParaRPr lang="en-US" dirty="0"/>
          </a:p>
        </p:txBody>
      </p:sp>
      <p:pic>
        <p:nvPicPr>
          <p:cNvPr id="7"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30289" y="2088107"/>
            <a:ext cx="3915950" cy="3868194"/>
          </a:xfrm>
        </p:spPr>
      </p:pic>
    </p:spTree>
    <p:extLst>
      <p:ext uri="{BB962C8B-B14F-4D97-AF65-F5344CB8AC3E}">
        <p14:creationId xmlns:p14="http://schemas.microsoft.com/office/powerpoint/2010/main" val="22218589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Spaghetti/Carnival - Prototyping</a:t>
            </a:r>
            <a:endParaRPr lang="en-US" dirty="0"/>
          </a:p>
        </p:txBody>
      </p:sp>
      <p:sp>
        <p:nvSpPr>
          <p:cNvPr id="3" name="Content Placeholder 2"/>
          <p:cNvSpPr>
            <a:spLocks noGrp="1"/>
          </p:cNvSpPr>
          <p:nvPr>
            <p:ph idx="1"/>
          </p:nvPr>
        </p:nvSpPr>
        <p:spPr/>
        <p:txBody>
          <a:bodyPr/>
          <a:lstStyle/>
          <a:p>
            <a:r>
              <a:rPr lang="en-US" dirty="0" smtClean="0"/>
              <a:t>Annotated several small distinct data sets (specimen data, basic demographic data) using OBI</a:t>
            </a:r>
          </a:p>
          <a:p>
            <a:r>
              <a:rPr lang="en-US" dirty="0" smtClean="0"/>
              <a:t>Created a unified SPARQL endpoint using D2RQ, a program that presents relational data as RDF endpoint by converting </a:t>
            </a:r>
            <a:r>
              <a:rPr lang="en-US" dirty="0" smtClean="0"/>
              <a:t>SPARQL </a:t>
            </a:r>
            <a:r>
              <a:rPr lang="en-US" dirty="0" smtClean="0"/>
              <a:t>queries to SQL</a:t>
            </a:r>
          </a:p>
          <a:p>
            <a:r>
              <a:rPr lang="en-US" dirty="0" smtClean="0"/>
              <a:t>Created a pseudo-natural language -&gt; SPARQL parser that converts a natural language query to a SPARQL query</a:t>
            </a:r>
          </a:p>
          <a:p>
            <a:r>
              <a:rPr lang="en-US" dirty="0" smtClean="0"/>
              <a:t>Created a basic web endpoint to accept a NL query and display results</a:t>
            </a:r>
            <a:endParaRPr lang="en-US" dirty="0"/>
          </a:p>
        </p:txBody>
      </p:sp>
    </p:spTree>
    <p:extLst>
      <p:ext uri="{BB962C8B-B14F-4D97-AF65-F5344CB8AC3E}">
        <p14:creationId xmlns:p14="http://schemas.microsoft.com/office/powerpoint/2010/main" val="28512816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Spaghetti/Carnival – Future Plans</a:t>
            </a:r>
            <a:endParaRPr lang="en-US" dirty="0"/>
          </a:p>
        </p:txBody>
      </p:sp>
      <p:sp>
        <p:nvSpPr>
          <p:cNvPr id="3" name="Content Placeholder 2"/>
          <p:cNvSpPr>
            <a:spLocks noGrp="1"/>
          </p:cNvSpPr>
          <p:nvPr>
            <p:ph idx="1"/>
          </p:nvPr>
        </p:nvSpPr>
        <p:spPr/>
        <p:txBody>
          <a:bodyPr/>
          <a:lstStyle/>
          <a:p>
            <a:r>
              <a:rPr lang="en-US" dirty="0" smtClean="0"/>
              <a:t>Use data produced by Squash applications</a:t>
            </a:r>
          </a:p>
          <a:p>
            <a:r>
              <a:rPr lang="en-US" dirty="0"/>
              <a:t>Use a graph database to store </a:t>
            </a:r>
            <a:r>
              <a:rPr lang="en-US" dirty="0" smtClean="0"/>
              <a:t>data</a:t>
            </a:r>
          </a:p>
          <a:p>
            <a:r>
              <a:rPr lang="en-US" dirty="0" smtClean="0"/>
              <a:t>Generate the natural language parser semi-automatically from .owl files</a:t>
            </a:r>
          </a:p>
          <a:p>
            <a:r>
              <a:rPr lang="en-US" dirty="0" smtClean="0"/>
              <a:t>Experiment with query interfaces and data visualization techniques</a:t>
            </a:r>
            <a:endParaRPr lang="en-US" dirty="0"/>
          </a:p>
        </p:txBody>
      </p:sp>
    </p:spTree>
    <p:extLst>
      <p:ext uri="{BB962C8B-B14F-4D97-AF65-F5344CB8AC3E}">
        <p14:creationId xmlns:p14="http://schemas.microsoft.com/office/powerpoint/2010/main" val="25479080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Text Placeholder 2"/>
          <p:cNvSpPr>
            <a:spLocks noGrp="1"/>
          </p:cNvSpPr>
          <p:nvPr>
            <p:ph type="body" idx="1"/>
          </p:nvPr>
        </p:nvSpPr>
        <p:spPr/>
        <p:txBody>
          <a:bodyPr/>
          <a:lstStyle/>
          <a:p>
            <a:r>
              <a:rPr lang="en-US" dirty="0" smtClean="0"/>
              <a:t>What we think we learned, our hopes, and our dreams.</a:t>
            </a:r>
            <a:endParaRPr lang="en-US" dirty="0"/>
          </a:p>
        </p:txBody>
      </p:sp>
    </p:spTree>
    <p:extLst>
      <p:ext uri="{BB962C8B-B14F-4D97-AF65-F5344CB8AC3E}">
        <p14:creationId xmlns:p14="http://schemas.microsoft.com/office/powerpoint/2010/main" val="22667452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Programmers and Data</a:t>
            </a:r>
            <a:endParaRPr lang="en-US" dirty="0"/>
          </a:p>
        </p:txBody>
      </p:sp>
      <p:sp>
        <p:nvSpPr>
          <p:cNvPr id="3" name="Content Placeholder 2"/>
          <p:cNvSpPr>
            <a:spLocks noGrp="1"/>
          </p:cNvSpPr>
          <p:nvPr>
            <p:ph sz="half" idx="1"/>
          </p:nvPr>
        </p:nvSpPr>
        <p:spPr/>
        <p:txBody>
          <a:bodyPr/>
          <a:lstStyle/>
          <a:p>
            <a:r>
              <a:rPr lang="en-US" dirty="0" smtClean="0"/>
              <a:t>Programmers can handle simple data</a:t>
            </a:r>
          </a:p>
          <a:p>
            <a:r>
              <a:rPr lang="en-US" dirty="0" smtClean="0"/>
              <a:t>Programmers are learning how to handle big data</a:t>
            </a:r>
          </a:p>
          <a:p>
            <a:r>
              <a:rPr lang="en-US" dirty="0" smtClean="0"/>
              <a:t>Programmers are not that great at handling complex highly connected semantically rich data</a:t>
            </a:r>
            <a:endParaRPr lang="en-US" dirty="0"/>
          </a:p>
        </p:txBody>
      </p:sp>
      <p:pic>
        <p:nvPicPr>
          <p:cNvPr id="5" name="Picture 4" descr="computer-programmer-nerd.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87554" y="1981201"/>
            <a:ext cx="3975100" cy="3975100"/>
          </a:xfrm>
          <a:prstGeom prst="rect">
            <a:avLst/>
          </a:prstGeom>
        </p:spPr>
      </p:pic>
    </p:spTree>
    <p:extLst>
      <p:ext uri="{BB962C8B-B14F-4D97-AF65-F5344CB8AC3E}">
        <p14:creationId xmlns:p14="http://schemas.microsoft.com/office/powerpoint/2010/main" val="42410938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Ontologists and Data </a:t>
            </a:r>
            <a:endParaRPr lang="en-US" dirty="0"/>
          </a:p>
        </p:txBody>
      </p:sp>
      <p:sp>
        <p:nvSpPr>
          <p:cNvPr id="3" name="Content Placeholder 2"/>
          <p:cNvSpPr>
            <a:spLocks noGrp="1"/>
          </p:cNvSpPr>
          <p:nvPr>
            <p:ph sz="half" idx="1"/>
          </p:nvPr>
        </p:nvSpPr>
        <p:spPr/>
        <p:txBody>
          <a:bodyPr/>
          <a:lstStyle/>
          <a:p>
            <a:r>
              <a:rPr lang="en-US" dirty="0" smtClean="0"/>
              <a:t>The average ontologist has forgotten more about complex highly connected semantically rich data than the average programmer would even imagine existed in the first place</a:t>
            </a:r>
          </a:p>
        </p:txBody>
      </p:sp>
      <p:pic>
        <p:nvPicPr>
          <p:cNvPr id="5" name="Picture 4" descr="300px-Ontolog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331" y="1981201"/>
            <a:ext cx="3491620" cy="3363594"/>
          </a:xfrm>
          <a:prstGeom prst="rect">
            <a:avLst/>
          </a:prstGeom>
        </p:spPr>
      </p:pic>
    </p:spTree>
    <p:extLst>
      <p:ext uri="{BB962C8B-B14F-4D97-AF65-F5344CB8AC3E}">
        <p14:creationId xmlns:p14="http://schemas.microsoft.com/office/powerpoint/2010/main" val="38790849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Worlds Are Colliding In The Universe of Biomedical Investigations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Programmers are ill-equipped to handle biomedical information</a:t>
            </a:r>
          </a:p>
          <a:p>
            <a:r>
              <a:rPr lang="en-US" dirty="0" smtClean="0"/>
              <a:t>Ontologists are better at it</a:t>
            </a:r>
          </a:p>
          <a:p>
            <a:r>
              <a:rPr lang="en-US" dirty="0" smtClean="0"/>
              <a:t>We are excited at the possibility of increased </a:t>
            </a:r>
            <a:r>
              <a:rPr lang="en-US" dirty="0" smtClean="0"/>
              <a:t>interaction between programmers and ontologists resulting in new programming methods and technologies</a:t>
            </a:r>
            <a:endParaRPr lang="en-US" dirty="0"/>
          </a:p>
        </p:txBody>
      </p:sp>
      <p:pic>
        <p:nvPicPr>
          <p:cNvPr id="7" name="Picture 6" descr="science-behind_human-body_575x47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03515" y="2145072"/>
            <a:ext cx="4279028" cy="3519966"/>
          </a:xfrm>
          <a:prstGeom prst="rect">
            <a:avLst/>
          </a:prstGeom>
        </p:spPr>
      </p:pic>
    </p:spTree>
    <p:extLst>
      <p:ext uri="{BB962C8B-B14F-4D97-AF65-F5344CB8AC3E}">
        <p14:creationId xmlns:p14="http://schemas.microsoft.com/office/powerpoint/2010/main" val="25590278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saga continues…</a:t>
            </a:r>
            <a:endParaRPr lang="en-US" dirty="0"/>
          </a:p>
        </p:txBody>
      </p:sp>
      <p:sp>
        <p:nvSpPr>
          <p:cNvPr id="3" name="Text Placeholder 2"/>
          <p:cNvSpPr>
            <a:spLocks noGrp="1"/>
          </p:cNvSpPr>
          <p:nvPr>
            <p:ph type="body" sz="half" idx="2"/>
          </p:nvPr>
        </p:nvSpPr>
        <p:spPr/>
        <p:txBody>
          <a:bodyPr>
            <a:normAutofit fontScale="92500" lnSpcReduction="20000"/>
          </a:bodyPr>
          <a:lstStyle/>
          <a:p>
            <a:r>
              <a:rPr lang="en-US" dirty="0" smtClean="0"/>
              <a:t>The Penn Medicine Biobank is doing well so far.  We will continue with our quest to write ontology informed biobanking software in the hopes that one day our work can benefit a wider audience.</a:t>
            </a:r>
            <a:endParaRPr lang="en-US" dirty="0"/>
          </a:p>
        </p:txBody>
      </p:sp>
      <p:pic>
        <p:nvPicPr>
          <p:cNvPr id="5" name="Picture Placeholder 4" descr="pumpkin-squash-display_42976.jpg"/>
          <p:cNvPicPr>
            <a:picLocks noGrp="1" noChangeAspect="1"/>
          </p:cNvPicPr>
          <p:nvPr>
            <p:ph type="pic" idx="1"/>
          </p:nvPr>
        </p:nvPicPr>
        <p:blipFill>
          <a:blip r:embed="rId2" cstate="email">
            <a:extLst>
              <a:ext uri="{28A0092B-C50C-407E-A947-70E740481C1C}">
                <a14:useLocalDpi xmlns:a14="http://schemas.microsoft.com/office/drawing/2010/main" val="0"/>
              </a:ext>
            </a:extLst>
          </a:blip>
          <a:srcRect t="13081" b="13081"/>
          <a:stretch>
            <a:fillRect/>
          </a:stretch>
        </p:blipFill>
        <p:spPr/>
      </p:pic>
    </p:spTree>
    <p:extLst>
      <p:ext uri="{BB962C8B-B14F-4D97-AF65-F5344CB8AC3E}">
        <p14:creationId xmlns:p14="http://schemas.microsoft.com/office/powerpoint/2010/main" val="2946780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Programmers</a:t>
            </a:r>
            <a:endParaRPr lang="en-US" dirty="0"/>
          </a:p>
        </p:txBody>
      </p:sp>
      <p:sp>
        <p:nvSpPr>
          <p:cNvPr id="3" name="Content Placeholder 2"/>
          <p:cNvSpPr>
            <a:spLocks noGrp="1"/>
          </p:cNvSpPr>
          <p:nvPr>
            <p:ph sz="half" idx="1"/>
          </p:nvPr>
        </p:nvSpPr>
        <p:spPr/>
        <p:txBody>
          <a:bodyPr>
            <a:normAutofit fontScale="92500"/>
          </a:bodyPr>
          <a:lstStyle/>
          <a:p>
            <a:r>
              <a:rPr lang="en-US" dirty="0" smtClean="0"/>
              <a:t>Heather and David are computer programmers with education in computer science, math, and robotics.</a:t>
            </a:r>
          </a:p>
          <a:p>
            <a:r>
              <a:rPr lang="en-US" dirty="0" smtClean="0"/>
              <a:t>David has 12+ years experience programming in the biomedical domain.</a:t>
            </a:r>
          </a:p>
          <a:p>
            <a:r>
              <a:rPr lang="en-US" dirty="0" smtClean="0"/>
              <a:t>Heather is an experienced programmer with 3+ years of experience in the biomedical domain.</a:t>
            </a:r>
            <a:endParaRPr lang="en-US" dirty="0"/>
          </a:p>
        </p:txBody>
      </p:sp>
      <p:pic>
        <p:nvPicPr>
          <p:cNvPr id="6" name="Picture 5" descr="david.jpg"/>
          <p:cNvPicPr>
            <a:picLocks noChangeAspect="1"/>
          </p:cNvPicPr>
          <p:nvPr/>
        </p:nvPicPr>
        <p:blipFill>
          <a:blip r:embed="rId2"/>
          <a:stretch>
            <a:fillRect/>
          </a:stretch>
        </p:blipFill>
        <p:spPr>
          <a:xfrm>
            <a:off x="5070476" y="2394143"/>
            <a:ext cx="1524000" cy="1536700"/>
          </a:xfrm>
          <a:prstGeom prst="rect">
            <a:avLst/>
          </a:prstGeom>
        </p:spPr>
      </p:pic>
      <p:pic>
        <p:nvPicPr>
          <p:cNvPr id="7" name="Picture 6" descr="heather.jpg"/>
          <p:cNvPicPr>
            <a:picLocks noChangeAspect="1"/>
          </p:cNvPicPr>
          <p:nvPr/>
        </p:nvPicPr>
        <p:blipFill>
          <a:blip r:embed="rId3"/>
          <a:stretch>
            <a:fillRect/>
          </a:stretch>
        </p:blipFill>
        <p:spPr>
          <a:xfrm>
            <a:off x="6826251" y="2394143"/>
            <a:ext cx="1536700" cy="1536700"/>
          </a:xfrm>
          <a:prstGeom prst="rect">
            <a:avLst/>
          </a:prstGeom>
        </p:spPr>
      </p:pic>
      <p:sp>
        <p:nvSpPr>
          <p:cNvPr id="9" name="Title 1"/>
          <p:cNvSpPr txBox="1">
            <a:spLocks/>
          </p:cNvSpPr>
          <p:nvPr/>
        </p:nvSpPr>
        <p:spPr>
          <a:xfrm>
            <a:off x="5070476" y="4246145"/>
            <a:ext cx="3292475" cy="1161288"/>
          </a:xfrm>
          <a:prstGeom prst="rect">
            <a:avLst/>
          </a:prstGeom>
        </p:spPr>
        <p:txBody>
          <a:bodyPr vert="horz" lIns="91440" tIns="45720" rIns="91440" bIns="45720" rtlCol="0" anchor="b" anchorCtr="0">
            <a:normAutofit lnSpcReduction="10000"/>
          </a:bodyPr>
          <a:lst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a:lstStyle>
          <a:p>
            <a:r>
              <a:rPr lang="en-US" dirty="0" smtClean="0">
                <a:solidFill>
                  <a:schemeClr val="accent1"/>
                </a:solidFill>
              </a:rPr>
              <a:t>No Background In Ontologies</a:t>
            </a:r>
            <a:endParaRPr lang="en-US" dirty="0">
              <a:solidFill>
                <a:schemeClr val="accent1"/>
              </a:solidFill>
            </a:endParaRPr>
          </a:p>
        </p:txBody>
      </p:sp>
    </p:spTree>
    <p:extLst>
      <p:ext uri="{BB962C8B-B14F-4D97-AF65-F5344CB8AC3E}">
        <p14:creationId xmlns:p14="http://schemas.microsoft.com/office/powerpoint/2010/main" val="1738337240"/>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5682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Ontology Arc</a:t>
            </a:r>
            <a:endParaRPr lang="en-US" dirty="0"/>
          </a:p>
        </p:txBody>
      </p:sp>
      <p:sp>
        <p:nvSpPr>
          <p:cNvPr id="9" name="Striped Right Arrow 8"/>
          <p:cNvSpPr/>
          <p:nvPr/>
        </p:nvSpPr>
        <p:spPr>
          <a:xfrm>
            <a:off x="779463" y="2489805"/>
            <a:ext cx="7583488" cy="181423"/>
          </a:xfrm>
          <a:prstGeom prst="stripedRightArrow">
            <a:avLst/>
          </a:prstGeom>
          <a:gradFill flip="none" rotWithShape="1">
            <a:gsLst>
              <a:gs pos="86000">
                <a:schemeClr val="accent1">
                  <a:shade val="80000"/>
                  <a:lumMod val="90000"/>
                </a:schemeClr>
              </a:gs>
              <a:gs pos="0">
                <a:srgbClr val="FFFF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12" idx="0"/>
          </p:cNvCxnSpPr>
          <p:nvPr/>
        </p:nvCxnSpPr>
        <p:spPr>
          <a:xfrm flipV="1">
            <a:off x="1385517" y="2683097"/>
            <a:ext cx="0" cy="672591"/>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76264" y="3355688"/>
            <a:ext cx="1418506" cy="1477328"/>
          </a:xfrm>
          <a:prstGeom prst="rect">
            <a:avLst/>
          </a:prstGeom>
          <a:noFill/>
        </p:spPr>
        <p:txBody>
          <a:bodyPr wrap="square" rtlCol="0">
            <a:spAutoFit/>
          </a:bodyPr>
          <a:lstStyle/>
          <a:p>
            <a:pPr algn="ctr"/>
            <a:r>
              <a:rPr lang="en-US" dirty="0" smtClean="0">
                <a:solidFill>
                  <a:schemeClr val="bg2">
                    <a:lumMod val="50000"/>
                  </a:schemeClr>
                </a:solidFill>
              </a:rPr>
              <a:t>Hearing the word “ontology” for the first time</a:t>
            </a:r>
            <a:endParaRPr lang="en-US" dirty="0">
              <a:solidFill>
                <a:schemeClr val="bg2">
                  <a:lumMod val="50000"/>
                </a:schemeClr>
              </a:solidFill>
            </a:endParaRPr>
          </a:p>
        </p:txBody>
      </p:sp>
      <p:sp>
        <p:nvSpPr>
          <p:cNvPr id="13" name="TextBox 12"/>
          <p:cNvSpPr txBox="1"/>
          <p:nvPr/>
        </p:nvSpPr>
        <p:spPr>
          <a:xfrm>
            <a:off x="1537917" y="5008951"/>
            <a:ext cx="1418506" cy="1200329"/>
          </a:xfrm>
          <a:prstGeom prst="rect">
            <a:avLst/>
          </a:prstGeom>
          <a:noFill/>
        </p:spPr>
        <p:txBody>
          <a:bodyPr wrap="square" rtlCol="0">
            <a:spAutoFit/>
          </a:bodyPr>
          <a:lstStyle/>
          <a:p>
            <a:pPr algn="ctr"/>
            <a:r>
              <a:rPr lang="en-US" dirty="0" smtClean="0">
                <a:solidFill>
                  <a:schemeClr val="bg2">
                    <a:lumMod val="50000"/>
                  </a:schemeClr>
                </a:solidFill>
              </a:rPr>
              <a:t>Looking up “ontology” in the dictionary</a:t>
            </a:r>
            <a:endParaRPr lang="en-US" dirty="0">
              <a:solidFill>
                <a:schemeClr val="bg2">
                  <a:lumMod val="50000"/>
                </a:schemeClr>
              </a:solidFill>
            </a:endParaRPr>
          </a:p>
        </p:txBody>
      </p:sp>
      <p:sp>
        <p:nvSpPr>
          <p:cNvPr id="14" name="TextBox 13"/>
          <p:cNvSpPr txBox="1"/>
          <p:nvPr/>
        </p:nvSpPr>
        <p:spPr>
          <a:xfrm>
            <a:off x="2787185" y="3355688"/>
            <a:ext cx="1418506" cy="1200329"/>
          </a:xfrm>
          <a:prstGeom prst="rect">
            <a:avLst/>
          </a:prstGeom>
          <a:noFill/>
        </p:spPr>
        <p:txBody>
          <a:bodyPr wrap="square" rtlCol="0">
            <a:spAutoFit/>
          </a:bodyPr>
          <a:lstStyle/>
          <a:p>
            <a:pPr algn="ctr"/>
            <a:r>
              <a:rPr lang="en-US" dirty="0" smtClean="0">
                <a:solidFill>
                  <a:schemeClr val="bg2">
                    <a:lumMod val="50000"/>
                  </a:schemeClr>
                </a:solidFill>
              </a:rPr>
              <a:t>Trying to understand ontology concepts</a:t>
            </a:r>
            <a:endParaRPr lang="en-US" dirty="0">
              <a:solidFill>
                <a:schemeClr val="bg2">
                  <a:lumMod val="50000"/>
                </a:schemeClr>
              </a:solidFill>
            </a:endParaRPr>
          </a:p>
        </p:txBody>
      </p:sp>
      <p:sp>
        <p:nvSpPr>
          <p:cNvPr id="15" name="TextBox 14"/>
          <p:cNvSpPr txBox="1"/>
          <p:nvPr/>
        </p:nvSpPr>
        <p:spPr>
          <a:xfrm>
            <a:off x="4003463" y="4913936"/>
            <a:ext cx="1418506" cy="923330"/>
          </a:xfrm>
          <a:prstGeom prst="rect">
            <a:avLst/>
          </a:prstGeom>
          <a:noFill/>
        </p:spPr>
        <p:txBody>
          <a:bodyPr wrap="square" rtlCol="0">
            <a:spAutoFit/>
          </a:bodyPr>
          <a:lstStyle/>
          <a:p>
            <a:pPr algn="ctr"/>
            <a:r>
              <a:rPr lang="en-US" dirty="0" smtClean="0">
                <a:solidFill>
                  <a:schemeClr val="bg2">
                    <a:lumMod val="50000"/>
                  </a:schemeClr>
                </a:solidFill>
              </a:rPr>
              <a:t>Seeing how ontologies are useful</a:t>
            </a:r>
            <a:endParaRPr lang="en-US" dirty="0">
              <a:solidFill>
                <a:schemeClr val="bg2">
                  <a:lumMod val="50000"/>
                </a:schemeClr>
              </a:solidFill>
            </a:endParaRPr>
          </a:p>
        </p:txBody>
      </p:sp>
      <p:sp>
        <p:nvSpPr>
          <p:cNvPr id="16" name="TextBox 15"/>
          <p:cNvSpPr txBox="1"/>
          <p:nvPr/>
        </p:nvSpPr>
        <p:spPr>
          <a:xfrm>
            <a:off x="5413722" y="3355006"/>
            <a:ext cx="1418506" cy="1477328"/>
          </a:xfrm>
          <a:prstGeom prst="rect">
            <a:avLst/>
          </a:prstGeom>
          <a:noFill/>
        </p:spPr>
        <p:txBody>
          <a:bodyPr wrap="square" rtlCol="0">
            <a:spAutoFit/>
          </a:bodyPr>
          <a:lstStyle/>
          <a:p>
            <a:pPr algn="ctr"/>
            <a:r>
              <a:rPr lang="en-US" dirty="0" smtClean="0">
                <a:solidFill>
                  <a:schemeClr val="bg2">
                    <a:lumMod val="50000"/>
                  </a:schemeClr>
                </a:solidFill>
              </a:rPr>
              <a:t>Learning about ontology related technologies</a:t>
            </a:r>
            <a:endParaRPr lang="en-US" dirty="0">
              <a:solidFill>
                <a:schemeClr val="bg2">
                  <a:lumMod val="50000"/>
                </a:schemeClr>
              </a:solidFill>
            </a:endParaRPr>
          </a:p>
        </p:txBody>
      </p:sp>
      <p:sp>
        <p:nvSpPr>
          <p:cNvPr id="17" name="TextBox 16"/>
          <p:cNvSpPr txBox="1"/>
          <p:nvPr/>
        </p:nvSpPr>
        <p:spPr>
          <a:xfrm>
            <a:off x="6873463" y="5008951"/>
            <a:ext cx="1538970" cy="1200329"/>
          </a:xfrm>
          <a:prstGeom prst="rect">
            <a:avLst/>
          </a:prstGeom>
          <a:noFill/>
        </p:spPr>
        <p:txBody>
          <a:bodyPr wrap="square" rtlCol="0">
            <a:spAutoFit/>
          </a:bodyPr>
          <a:lstStyle/>
          <a:p>
            <a:pPr algn="ctr"/>
            <a:r>
              <a:rPr lang="en-US" dirty="0" smtClean="0">
                <a:solidFill>
                  <a:schemeClr val="bg2">
                    <a:lumMod val="50000"/>
                  </a:schemeClr>
                </a:solidFill>
              </a:rPr>
              <a:t>Incorporating ontologies into technology</a:t>
            </a:r>
            <a:endParaRPr lang="en-US" dirty="0">
              <a:solidFill>
                <a:schemeClr val="bg2">
                  <a:lumMod val="50000"/>
                </a:schemeClr>
              </a:solidFill>
            </a:endParaRPr>
          </a:p>
        </p:txBody>
      </p:sp>
      <p:cxnSp>
        <p:nvCxnSpPr>
          <p:cNvPr id="20" name="Straight Arrow Connector 19"/>
          <p:cNvCxnSpPr>
            <a:stCxn id="13" idx="0"/>
          </p:cNvCxnSpPr>
          <p:nvPr/>
        </p:nvCxnSpPr>
        <p:spPr>
          <a:xfrm flipV="1">
            <a:off x="2247170" y="2683097"/>
            <a:ext cx="0" cy="2325854"/>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0"/>
          </p:cNvCxnSpPr>
          <p:nvPr/>
        </p:nvCxnSpPr>
        <p:spPr>
          <a:xfrm flipH="1" flipV="1">
            <a:off x="3492486" y="2670908"/>
            <a:ext cx="3952" cy="68478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5" idx="0"/>
          </p:cNvCxnSpPr>
          <p:nvPr/>
        </p:nvCxnSpPr>
        <p:spPr>
          <a:xfrm flipH="1" flipV="1">
            <a:off x="4708764" y="2683097"/>
            <a:ext cx="3952" cy="2230839"/>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6" idx="0"/>
          </p:cNvCxnSpPr>
          <p:nvPr/>
        </p:nvCxnSpPr>
        <p:spPr>
          <a:xfrm flipH="1" flipV="1">
            <a:off x="6119022" y="2683097"/>
            <a:ext cx="3953" cy="671909"/>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0"/>
          </p:cNvCxnSpPr>
          <p:nvPr/>
        </p:nvCxnSpPr>
        <p:spPr>
          <a:xfrm flipH="1" flipV="1">
            <a:off x="7632197" y="2683098"/>
            <a:ext cx="10751" cy="2325853"/>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86969" y="2015605"/>
            <a:ext cx="1026393" cy="369332"/>
          </a:xfrm>
          <a:prstGeom prst="rect">
            <a:avLst/>
          </a:prstGeom>
        </p:spPr>
        <p:txBody>
          <a:bodyPr wrap="none">
            <a:spAutoFit/>
          </a:bodyPr>
          <a:lstStyle/>
          <a:p>
            <a:r>
              <a:rPr lang="en-US" dirty="0" smtClean="0">
                <a:solidFill>
                  <a:schemeClr val="accent1"/>
                </a:solidFill>
              </a:rPr>
              <a:t>5-7 years</a:t>
            </a:r>
            <a:endParaRPr lang="en-US" dirty="0">
              <a:solidFill>
                <a:schemeClr val="accent1"/>
              </a:solidFill>
            </a:endParaRPr>
          </a:p>
        </p:txBody>
      </p:sp>
    </p:spTree>
    <p:extLst>
      <p:ext uri="{BB962C8B-B14F-4D97-AF65-F5344CB8AC3E}">
        <p14:creationId xmlns:p14="http://schemas.microsoft.com/office/powerpoint/2010/main" val="2385789812"/>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(Sad) Truth</a:t>
            </a:r>
            <a:endParaRPr lang="en-US" dirty="0"/>
          </a:p>
        </p:txBody>
      </p:sp>
      <p:sp>
        <p:nvSpPr>
          <p:cNvPr id="3" name="Content Placeholder 2"/>
          <p:cNvSpPr>
            <a:spLocks noGrp="1"/>
          </p:cNvSpPr>
          <p:nvPr>
            <p:ph idx="1"/>
          </p:nvPr>
        </p:nvSpPr>
        <p:spPr>
          <a:xfrm>
            <a:off x="779463" y="1949824"/>
            <a:ext cx="4412331" cy="4007224"/>
          </a:xfrm>
        </p:spPr>
        <p:txBody>
          <a:bodyPr>
            <a:normAutofit/>
          </a:bodyPr>
          <a:lstStyle/>
          <a:p>
            <a:r>
              <a:rPr lang="en-US" dirty="0" smtClean="0"/>
              <a:t>Most programmer have never heard the word ontology</a:t>
            </a:r>
          </a:p>
          <a:p>
            <a:r>
              <a:rPr lang="en-US" dirty="0"/>
              <a:t>It was </a:t>
            </a:r>
            <a:r>
              <a:rPr lang="en-US" dirty="0" smtClean="0"/>
              <a:t>surprisingly difficult </a:t>
            </a:r>
            <a:r>
              <a:rPr lang="en-US" dirty="0"/>
              <a:t>for our software engineers to grasp ontology theory</a:t>
            </a:r>
          </a:p>
          <a:p>
            <a:r>
              <a:rPr lang="en-US" dirty="0" smtClean="0"/>
              <a:t>This </a:t>
            </a:r>
            <a:r>
              <a:rPr lang="en-US" dirty="0"/>
              <a:t>feels like a potentially nice undergraduate elective</a:t>
            </a:r>
          </a:p>
          <a:p>
            <a:pPr marL="0" indent="0">
              <a:buNone/>
            </a:pPr>
            <a:endParaRPr lang="en-US" dirty="0"/>
          </a:p>
        </p:txBody>
      </p:sp>
      <p:pic>
        <p:nvPicPr>
          <p:cNvPr id="4" name="Picture 3" descr="Sad-smiley-with-tears.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53251" y="1949824"/>
            <a:ext cx="3351060" cy="3351060"/>
          </a:xfrm>
          <a:prstGeom prst="rect">
            <a:avLst/>
          </a:prstGeom>
        </p:spPr>
      </p:pic>
    </p:spTree>
    <p:extLst>
      <p:ext uri="{BB962C8B-B14F-4D97-AF65-F5344CB8AC3E}">
        <p14:creationId xmlns:p14="http://schemas.microsoft.com/office/powerpoint/2010/main" val="41767057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(Eventual) Realization</a:t>
            </a:r>
            <a:endParaRPr lang="en-US" dirty="0"/>
          </a:p>
        </p:txBody>
      </p:sp>
      <p:sp>
        <p:nvSpPr>
          <p:cNvPr id="3" name="Content Placeholder 2"/>
          <p:cNvSpPr>
            <a:spLocks noGrp="1"/>
          </p:cNvSpPr>
          <p:nvPr>
            <p:ph idx="1"/>
          </p:nvPr>
        </p:nvSpPr>
        <p:spPr>
          <a:xfrm>
            <a:off x="779463" y="2570206"/>
            <a:ext cx="4374980" cy="2876275"/>
          </a:xfrm>
        </p:spPr>
        <p:txBody>
          <a:bodyPr>
            <a:normAutofit/>
          </a:bodyPr>
          <a:lstStyle/>
          <a:p>
            <a:r>
              <a:rPr lang="en-US" dirty="0" smtClean="0"/>
              <a:t>Ontologies are more than leveled up lookup lists, which seems to be the typical first impression</a:t>
            </a:r>
          </a:p>
          <a:p>
            <a:r>
              <a:rPr lang="en-US" dirty="0" smtClean="0"/>
              <a:t>Ontologies can help software engineers model information and design software!</a:t>
            </a:r>
            <a:endParaRPr lang="en-US" dirty="0"/>
          </a:p>
        </p:txBody>
      </p:sp>
      <p:pic>
        <p:nvPicPr>
          <p:cNvPr id="4" name="Picture 3" descr="happy-fac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05743" y="2570206"/>
            <a:ext cx="3346187" cy="2876275"/>
          </a:xfrm>
          <a:prstGeom prst="rect">
            <a:avLst/>
          </a:prstGeom>
        </p:spPr>
      </p:pic>
    </p:spTree>
    <p:extLst>
      <p:ext uri="{BB962C8B-B14F-4D97-AF65-F5344CB8AC3E}">
        <p14:creationId xmlns:p14="http://schemas.microsoft.com/office/powerpoint/2010/main" val="42356896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Penn Medicine Biobank</a:t>
            </a:r>
            <a:endParaRPr lang="en-US" dirty="0"/>
          </a:p>
        </p:txBody>
      </p:sp>
      <p:sp>
        <p:nvSpPr>
          <p:cNvPr id="3" name="Content Placeholder 2"/>
          <p:cNvSpPr>
            <a:spLocks noGrp="1"/>
          </p:cNvSpPr>
          <p:nvPr>
            <p:ph sz="half" idx="1"/>
          </p:nvPr>
        </p:nvSpPr>
        <p:spPr>
          <a:xfrm>
            <a:off x="779461" y="1981201"/>
            <a:ext cx="5455366" cy="3975100"/>
          </a:xfrm>
        </p:spPr>
        <p:txBody>
          <a:bodyPr/>
          <a:lstStyle/>
          <a:p>
            <a:r>
              <a:rPr lang="en-US" dirty="0" smtClean="0"/>
              <a:t>Heather and David became the Penn Medicine Biobank informatics team in 2013</a:t>
            </a:r>
          </a:p>
          <a:p>
            <a:r>
              <a:rPr lang="en-US" dirty="0" smtClean="0"/>
              <a:t>Even though we still did not understand ontologies, based on our experience of them we felt that we should incorporate an ontology into our efforts</a:t>
            </a:r>
          </a:p>
          <a:p>
            <a:r>
              <a:rPr lang="en-US" dirty="0" smtClean="0"/>
              <a:t>Our goal was a web based system that supported biobanking and provided an ontologized query interface</a:t>
            </a:r>
          </a:p>
        </p:txBody>
      </p:sp>
      <p:pic>
        <p:nvPicPr>
          <p:cNvPr id="4" name="Picture 3" descr="bioban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223" y="1981201"/>
            <a:ext cx="1902728" cy="4266915"/>
          </a:xfrm>
          <a:prstGeom prst="rect">
            <a:avLst/>
          </a:prstGeom>
        </p:spPr>
      </p:pic>
    </p:spTree>
    <p:extLst>
      <p:ext uri="{BB962C8B-B14F-4D97-AF65-F5344CB8AC3E}">
        <p14:creationId xmlns:p14="http://schemas.microsoft.com/office/powerpoint/2010/main" val="31243687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Biobanking Problem</a:t>
            </a:r>
            <a:endParaRPr lang="en-US" dirty="0"/>
          </a:p>
        </p:txBody>
      </p:sp>
      <p:sp>
        <p:nvSpPr>
          <p:cNvPr id="3" name="Text Placeholder 2"/>
          <p:cNvSpPr>
            <a:spLocks noGrp="1"/>
          </p:cNvSpPr>
          <p:nvPr>
            <p:ph type="body" idx="1"/>
          </p:nvPr>
        </p:nvSpPr>
        <p:spPr/>
        <p:txBody>
          <a:bodyPr/>
          <a:lstStyle/>
          <a:p>
            <a:r>
              <a:rPr lang="en-US" dirty="0" smtClean="0"/>
              <a:t>Protocols, collection kits, specimen collection, processing, storage, and retrieval.</a:t>
            </a:r>
            <a:endParaRPr lang="en-US" dirty="0"/>
          </a:p>
        </p:txBody>
      </p:sp>
    </p:spTree>
    <p:extLst>
      <p:ext uri="{BB962C8B-B14F-4D97-AF65-F5344CB8AC3E}">
        <p14:creationId xmlns:p14="http://schemas.microsoft.com/office/powerpoint/2010/main" val="28568893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Biobanking Lifecycle</a:t>
            </a:r>
            <a:endParaRPr lang="en-US" dirty="0"/>
          </a:p>
        </p:txBody>
      </p:sp>
      <p:grpSp>
        <p:nvGrpSpPr>
          <p:cNvPr id="15" name="Group 14"/>
          <p:cNvGrpSpPr/>
          <p:nvPr/>
        </p:nvGrpSpPr>
        <p:grpSpPr>
          <a:xfrm>
            <a:off x="779463" y="3001727"/>
            <a:ext cx="7583488" cy="2079515"/>
            <a:chOff x="779463" y="3001727"/>
            <a:chExt cx="7583488" cy="2079515"/>
          </a:xfrm>
        </p:grpSpPr>
        <p:sp>
          <p:nvSpPr>
            <p:cNvPr id="9" name="Rounded Rectangle 8"/>
            <p:cNvSpPr/>
            <p:nvPr/>
          </p:nvSpPr>
          <p:spPr>
            <a:xfrm>
              <a:off x="779463" y="3599863"/>
              <a:ext cx="1527048" cy="8867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Protocol specification</a:t>
              </a:r>
              <a:endParaRPr lang="en-US" dirty="0"/>
            </a:p>
          </p:txBody>
        </p:sp>
        <p:sp>
          <p:nvSpPr>
            <p:cNvPr id="10" name="Oval 9"/>
            <p:cNvSpPr/>
            <p:nvPr/>
          </p:nvSpPr>
          <p:spPr>
            <a:xfrm>
              <a:off x="3477093" y="3001727"/>
              <a:ext cx="2210346" cy="20795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Specimen</a:t>
              </a:r>
            </a:p>
            <a:p>
              <a:pPr marL="285750" indent="-285750">
                <a:buFont typeface="Arial"/>
                <a:buChar char="•"/>
              </a:pPr>
              <a:r>
                <a:rPr lang="en-US" dirty="0" smtClean="0"/>
                <a:t>Collection</a:t>
              </a:r>
            </a:p>
            <a:p>
              <a:pPr marL="285750" indent="-285750">
                <a:buFont typeface="Arial"/>
                <a:buChar char="•"/>
              </a:pPr>
              <a:r>
                <a:rPr lang="en-US" dirty="0" smtClean="0"/>
                <a:t>Processing</a:t>
              </a:r>
            </a:p>
            <a:p>
              <a:pPr marL="285750" indent="-285750">
                <a:buFont typeface="Arial"/>
                <a:buChar char="•"/>
              </a:pPr>
              <a:r>
                <a:rPr lang="en-US" dirty="0" smtClean="0"/>
                <a:t>Storage</a:t>
              </a:r>
              <a:endParaRPr lang="en-US" dirty="0"/>
            </a:p>
          </p:txBody>
        </p:sp>
        <p:sp>
          <p:nvSpPr>
            <p:cNvPr id="11" name="Rounded Rectangle 10"/>
            <p:cNvSpPr/>
            <p:nvPr/>
          </p:nvSpPr>
          <p:spPr>
            <a:xfrm>
              <a:off x="6835903" y="3601793"/>
              <a:ext cx="1527048" cy="8867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Specimen retrieval</a:t>
              </a:r>
              <a:endParaRPr lang="en-US" dirty="0"/>
            </a:p>
          </p:txBody>
        </p:sp>
      </p:grpSp>
      <p:sp>
        <p:nvSpPr>
          <p:cNvPr id="13" name="Content Placeholder 2"/>
          <p:cNvSpPr txBox="1">
            <a:spLocks/>
          </p:cNvSpPr>
          <p:nvPr/>
        </p:nvSpPr>
        <p:spPr>
          <a:xfrm>
            <a:off x="779463" y="4749987"/>
            <a:ext cx="7583488" cy="1245363"/>
          </a:xfrm>
          <a:prstGeom prst="rect">
            <a:avLst/>
          </a:prstGeom>
        </p:spPr>
        <p:txBody>
          <a:bodyPr/>
          <a:lst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a:lstStyle>
          <a:p>
            <a:r>
              <a:rPr lang="en-US" dirty="0" smtClean="0"/>
              <a:t>Information is produced at each stage and needs to be tracked at a very granular level.</a:t>
            </a:r>
          </a:p>
        </p:txBody>
      </p:sp>
    </p:spTree>
    <p:extLst>
      <p:ext uri="{BB962C8B-B14F-4D97-AF65-F5344CB8AC3E}">
        <p14:creationId xmlns:p14="http://schemas.microsoft.com/office/powerpoint/2010/main" val="32541326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48585E-6 3.97964E-6 L 1.48585E-6 -0.10459 " pathEditMode="relative" ptsTypes="AA">
                                      <p:cBhvr>
                                        <p:cTn id="6" dur="1000" fill="hold"/>
                                        <p:tgtEl>
                                          <p:spTgt spid="15"/>
                                        </p:tgtEl>
                                        <p:attrNameLst>
                                          <p:attrName>ppt_x</p:attrName>
                                          <p:attrName>ppt_y</p:attrName>
                                        </p:attrNameLst>
                                      </p:cBhvr>
                                    </p:animMotion>
                                  </p:childTnLst>
                                </p:cTn>
                              </p:par>
                            </p:childTnLst>
                          </p:cTn>
                        </p:par>
                        <p:par>
                          <p:cTn id="7" fill="hold">
                            <p:stCondLst>
                              <p:cond delay="1000"/>
                            </p:stCondLst>
                            <p:childTnLst>
                              <p:par>
                                <p:cTn id="8" presetID="2" presetClass="entr" presetSubtype="4"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1387</TotalTime>
  <Words>1310</Words>
  <Application>Microsoft Macintosh PowerPoint</Application>
  <PresentationFormat>On-screen Show (4:3)</PresentationFormat>
  <Paragraphs>268</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Pixel</vt:lpstr>
      <vt:lpstr>PMBB</vt:lpstr>
      <vt:lpstr>Introduction</vt:lpstr>
      <vt:lpstr>We Are Programmers</vt:lpstr>
      <vt:lpstr>The Ontology Arc</vt:lpstr>
      <vt:lpstr>The (Sad) Truth</vt:lpstr>
      <vt:lpstr>The (Eventual) Realization</vt:lpstr>
      <vt:lpstr>Penn Medicine Biobank</vt:lpstr>
      <vt:lpstr>The Biobanking Problem</vt:lpstr>
      <vt:lpstr>Biobanking Lifecycle</vt:lpstr>
      <vt:lpstr>Biobanking Information</vt:lpstr>
      <vt:lpstr>The PMBB Solution</vt:lpstr>
      <vt:lpstr>Application Components</vt:lpstr>
      <vt:lpstr>Programmers Are Very Lazy</vt:lpstr>
      <vt:lpstr>The Plan</vt:lpstr>
      <vt:lpstr>PMBB Applications</vt:lpstr>
      <vt:lpstr>Squash Family of Applications</vt:lpstr>
      <vt:lpstr>Pumpkin Technologies</vt:lpstr>
      <vt:lpstr>Grails Models– GORM and Domain Classes</vt:lpstr>
      <vt:lpstr>OBO and Domain Models</vt:lpstr>
      <vt:lpstr>OBO Inspired Domain Models – Specimen Processes</vt:lpstr>
      <vt:lpstr>OBO Inspired Domain Models – Concrete Specimen Processes</vt:lpstr>
      <vt:lpstr>Specimen Processes in Action – Graphical Data</vt:lpstr>
      <vt:lpstr>Spaghetti/Carnival - Prototyping</vt:lpstr>
      <vt:lpstr>Spaghetti/Carnival – Future Plans</vt:lpstr>
      <vt:lpstr>Closing Thoughts</vt:lpstr>
      <vt:lpstr>Programmers and Data</vt:lpstr>
      <vt:lpstr>Ontologists and Data </vt:lpstr>
      <vt:lpstr>Our Worlds Are Colliding In The Universe of Biomedical Investigations</vt:lpstr>
      <vt:lpstr>The saga continues…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Pumpkin</dc:title>
  <dc:creator>David Birtwell</dc:creator>
  <cp:lastModifiedBy>David Birtwell</cp:lastModifiedBy>
  <cp:revision>78</cp:revision>
  <dcterms:created xsi:type="dcterms:W3CDTF">2014-10-03T14:24:52Z</dcterms:created>
  <dcterms:modified xsi:type="dcterms:W3CDTF">2014-10-03T21:16:18Z</dcterms:modified>
</cp:coreProperties>
</file>