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300" r:id="rId4"/>
    <p:sldId id="314" r:id="rId5"/>
    <p:sldId id="29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72" r:id="rId17"/>
    <p:sldId id="273" r:id="rId18"/>
    <p:sldId id="282" r:id="rId19"/>
    <p:sldId id="304" r:id="rId20"/>
    <p:sldId id="303" r:id="rId21"/>
    <p:sldId id="286" r:id="rId22"/>
    <p:sldId id="287" r:id="rId23"/>
    <p:sldId id="291" r:id="rId24"/>
    <p:sldId id="294" r:id="rId25"/>
    <p:sldId id="295" r:id="rId26"/>
    <p:sldId id="292" r:id="rId27"/>
    <p:sldId id="296" r:id="rId28"/>
    <p:sldId id="305" r:id="rId29"/>
    <p:sldId id="297" r:id="rId30"/>
    <p:sldId id="293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BE7D-24BA-45C9-BB4D-D69FB0F5D523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0254-793D-4797-81EF-C32947FC1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8A41B-7344-47A7-A209-AA5A6E081A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99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F4A13-F9F5-4F0A-8104-EE93C1BC8C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73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8FF2-9D8C-4EC6-B2C4-C24B37AA32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8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CF05E-FA38-40FC-A422-1F1F39CA16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9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F9442-1870-422F-AD6E-2C3D94DC4F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8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E84F1-ED8B-400F-8317-9B5BC78899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0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28756-B31F-4EB3-9CB3-CC474DFD3A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26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A2CB8-7689-4EDB-B107-C8D5A710E5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8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5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9A316-C6ED-4EDE-980A-E91349F988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39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7BAC0-25C4-43A6-AC85-408C6E8EFA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5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4D762-185D-4C7E-87F5-8B1307D932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8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0730-990D-4E06-86F2-70AB13291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61CD67-DBC6-4D00-9E76-AB1995F9DD09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6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ston.com/news/local/massachusetts/articles/2009/07/22/newly_discovered_image_offers_fresh_insights_about_1848_medical_miracl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image" Target="../media/image9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2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3.wmf"/><Relationship Id="rId32" Type="http://schemas.openxmlformats.org/officeDocument/2006/relationships/oleObject" Target="../embeddings/oleObject27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2.bin"/><Relationship Id="rId30" Type="http://schemas.openxmlformats.org/officeDocument/2006/relationships/oleObject" Target="../embeddings/oleObject25.bin"/><Relationship Id="rId35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oscompbiol.org/article/info:doi/10.1371/journal.pcbi.0030116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 Med &amp; Bioinf, Kayvan Najarian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0730-990D-4E06-86F2-70AB132917F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534400" cy="19812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2209800"/>
            <a:ext cx="8534400" cy="3657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Systems Biology for Clinical Decision </a:t>
            </a:r>
            <a:r>
              <a:rPr lang="en-US" sz="32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Support </a:t>
            </a:r>
            <a:r>
              <a:rPr lang="en-US" sz="32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Systems</a:t>
            </a:r>
            <a:endParaRPr lang="en-US" altLang="en-US" sz="3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2438400"/>
            <a:ext cx="7543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800" dirty="0" smtClean="0">
                <a:solidFill>
                  <a:srgbClr val="000000"/>
                </a:solidFill>
              </a:rPr>
              <a:t>Outlines: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Machine learning; bridge between systems biology / medicine, and clinical decision support systems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Brief introduction to fundamental techniques in machine learning  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Clustering/unsupervised learning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Classification/supervised learning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E22E-599A-4201-8FE5-D49427C94B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2578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9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Classification with KNN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609600" y="1126327"/>
            <a:ext cx="4724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 smtClean="0"/>
              <a:t>Simplest </a:t>
            </a:r>
            <a:r>
              <a:rPr lang="en-US" altLang="en-US" sz="2400" dirty="0"/>
              <a:t>type of classification algorithm: K Nearest Neighbors</a:t>
            </a:r>
          </a:p>
          <a:p>
            <a:pPr lvl="1"/>
            <a:r>
              <a:rPr lang="en-US" altLang="en-US" sz="2000" dirty="0"/>
              <a:t>General concept: </a:t>
            </a:r>
          </a:p>
          <a:p>
            <a:pPr lvl="2"/>
            <a:r>
              <a:rPr lang="en-US" altLang="en-US" sz="1800" dirty="0"/>
              <a:t>Calculate the distance of the new example to all known examples (and not just centers)</a:t>
            </a:r>
          </a:p>
          <a:p>
            <a:pPr lvl="2"/>
            <a:r>
              <a:rPr lang="en-US" altLang="en-US" sz="1800" dirty="0"/>
              <a:t>For each class, find the K known examples that belong to the class and have the minimal distance from the new pattern (among all examples </a:t>
            </a:r>
            <a:r>
              <a:rPr lang="en-US" altLang="en-US" sz="1800" dirty="0" smtClean="0"/>
              <a:t>belonging </a:t>
            </a:r>
            <a:r>
              <a:rPr lang="en-US" altLang="en-US" sz="1800" dirty="0"/>
              <a:t>to this class)</a:t>
            </a:r>
          </a:p>
          <a:p>
            <a:pPr lvl="2"/>
            <a:r>
              <a:rPr lang="en-US" altLang="en-US" sz="1800" dirty="0"/>
              <a:t>Find the total distance of all the examples of each class and do this for all of the classes</a:t>
            </a:r>
          </a:p>
          <a:p>
            <a:pPr lvl="2"/>
            <a:r>
              <a:rPr lang="en-US" altLang="en-US" sz="1800" dirty="0"/>
              <a:t>The class with minimum total distance wins the new pattern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943600" y="24384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638800" y="3276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Group 16"/>
          <p:cNvGrpSpPr/>
          <p:nvPr/>
        </p:nvGrpSpPr>
        <p:grpSpPr>
          <a:xfrm>
            <a:off x="6432932" y="2526536"/>
            <a:ext cx="381000" cy="381000"/>
            <a:chOff x="6248400" y="1371600"/>
            <a:chExt cx="381000" cy="381000"/>
          </a:xfrm>
        </p:grpSpPr>
        <p:sp>
          <p:nvSpPr>
            <p:cNvPr id="13" name="Oval 12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29400" y="2590800"/>
            <a:ext cx="381000" cy="381000"/>
            <a:chOff x="6248400" y="1371600"/>
            <a:chExt cx="381000" cy="381000"/>
          </a:xfrm>
        </p:grpSpPr>
        <p:sp>
          <p:nvSpPr>
            <p:cNvPr id="19" name="Oval 18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91400" y="2667000"/>
            <a:ext cx="381000" cy="457200"/>
            <a:chOff x="7391400" y="1524000"/>
            <a:chExt cx="381000" cy="4572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272051" y="2644966"/>
            <a:ext cx="381000" cy="457200"/>
            <a:chOff x="7391400" y="1524000"/>
            <a:chExt cx="381000" cy="457200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34" name="Group 27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37" name="Isosceles Triangle 36"/>
          <p:cNvSpPr/>
          <p:nvPr/>
        </p:nvSpPr>
        <p:spPr bwMode="auto">
          <a:xfrm>
            <a:off x="7118732" y="3048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5943600" y="12954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638800" y="2133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6432932" y="1383536"/>
            <a:ext cx="381000" cy="381000"/>
            <a:chOff x="6248400" y="1371600"/>
            <a:chExt cx="381000" cy="381000"/>
          </a:xfrm>
        </p:grpSpPr>
        <p:sp>
          <p:nvSpPr>
            <p:cNvPr id="41" name="Oval 40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29400" y="1447800"/>
            <a:ext cx="381000" cy="381000"/>
            <a:chOff x="6248400" y="1371600"/>
            <a:chExt cx="381000" cy="381000"/>
          </a:xfrm>
        </p:grpSpPr>
        <p:sp>
          <p:nvSpPr>
            <p:cNvPr id="46" name="Oval 45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91400" y="1524000"/>
            <a:ext cx="381000" cy="457200"/>
            <a:chOff x="7391400" y="1524000"/>
            <a:chExt cx="381000" cy="45720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55" name="Rounded Rectangle 54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7272051" y="1501966"/>
            <a:ext cx="381000" cy="457200"/>
            <a:chOff x="7391400" y="1524000"/>
            <a:chExt cx="381000" cy="4572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61" name="Group 27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62" name="Rounded Rectangle 61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cxnSp>
        <p:nvCxnSpPr>
          <p:cNvPr id="68" name="Straight Arrow Connector 67"/>
          <p:cNvCxnSpPr/>
          <p:nvPr/>
        </p:nvCxnSpPr>
        <p:spPr bwMode="auto">
          <a:xfrm flipV="1">
            <a:off x="5943600" y="35814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638800" y="4419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/>
          <p:cNvGrpSpPr/>
          <p:nvPr/>
        </p:nvGrpSpPr>
        <p:grpSpPr>
          <a:xfrm>
            <a:off x="6432932" y="3669536"/>
            <a:ext cx="381000" cy="381000"/>
            <a:chOff x="6248400" y="1371600"/>
            <a:chExt cx="381000" cy="381000"/>
          </a:xfrm>
        </p:grpSpPr>
        <p:sp>
          <p:nvSpPr>
            <p:cNvPr id="71" name="Oval 70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629400" y="3733800"/>
            <a:ext cx="381000" cy="381000"/>
            <a:chOff x="6248400" y="1371600"/>
            <a:chExt cx="381000" cy="381000"/>
          </a:xfrm>
        </p:grpSpPr>
        <p:sp>
          <p:nvSpPr>
            <p:cNvPr id="76" name="Oval 75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91400" y="3810000"/>
            <a:ext cx="381000" cy="457200"/>
            <a:chOff x="7391400" y="1524000"/>
            <a:chExt cx="381000" cy="457200"/>
          </a:xfrm>
        </p:grpSpPr>
        <p:sp>
          <p:nvSpPr>
            <p:cNvPr id="81" name="Rounded Rectangle 80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84" name="Group 27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85" name="Rounded Rectangle 25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272051" y="3787966"/>
            <a:ext cx="381000" cy="457200"/>
            <a:chOff x="7391400" y="1524000"/>
            <a:chExt cx="381000" cy="457200"/>
          </a:xfrm>
        </p:grpSpPr>
        <p:sp>
          <p:nvSpPr>
            <p:cNvPr id="88" name="Rounded Rectangle 87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92" name="Rounded Rectangle 91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94" name="Isosceles Triangle 93"/>
          <p:cNvSpPr/>
          <p:nvPr/>
        </p:nvSpPr>
        <p:spPr bwMode="auto">
          <a:xfrm>
            <a:off x="7118732" y="4191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6" name="Straight Connector 95"/>
          <p:cNvCxnSpPr>
            <a:stCxn id="94" idx="3"/>
            <a:endCxn id="93" idx="1"/>
          </p:cNvCxnSpPr>
          <p:nvPr/>
        </p:nvCxnSpPr>
        <p:spPr bwMode="auto">
          <a:xfrm flipV="1">
            <a:off x="7156832" y="4207066"/>
            <a:ext cx="267619" cy="60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4" idx="3"/>
            <a:endCxn id="85" idx="1"/>
          </p:cNvCxnSpPr>
          <p:nvPr/>
        </p:nvCxnSpPr>
        <p:spPr bwMode="auto">
          <a:xfrm flipV="1">
            <a:off x="7156832" y="4076700"/>
            <a:ext cx="234568" cy="190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>
            <a:stCxn id="94" idx="1"/>
            <a:endCxn id="92" idx="0"/>
          </p:cNvCxnSpPr>
          <p:nvPr/>
        </p:nvCxnSpPr>
        <p:spPr bwMode="auto">
          <a:xfrm flipV="1">
            <a:off x="7137782" y="4016566"/>
            <a:ext cx="172369" cy="212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>
            <a:stCxn id="94" idx="3"/>
            <a:endCxn id="78" idx="5"/>
          </p:cNvCxnSpPr>
          <p:nvPr/>
        </p:nvCxnSpPr>
        <p:spPr bwMode="auto">
          <a:xfrm flipH="1" flipV="1">
            <a:off x="6999241" y="3951241"/>
            <a:ext cx="157591" cy="315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94" idx="3"/>
            <a:endCxn id="79" idx="5"/>
          </p:cNvCxnSpPr>
          <p:nvPr/>
        </p:nvCxnSpPr>
        <p:spPr bwMode="auto">
          <a:xfrm flipH="1" flipV="1">
            <a:off x="6770641" y="4103641"/>
            <a:ext cx="386191" cy="16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>
            <a:stCxn id="94" idx="3"/>
            <a:endCxn id="73" idx="5"/>
          </p:cNvCxnSpPr>
          <p:nvPr/>
        </p:nvCxnSpPr>
        <p:spPr bwMode="auto">
          <a:xfrm flipH="1" flipV="1">
            <a:off x="6802773" y="3886977"/>
            <a:ext cx="354059" cy="380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43600" y="47244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5638800" y="5562600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6432932" y="4812536"/>
            <a:ext cx="381000" cy="381000"/>
            <a:chOff x="6248400" y="1371600"/>
            <a:chExt cx="381000" cy="381000"/>
          </a:xfrm>
        </p:grpSpPr>
        <p:sp>
          <p:nvSpPr>
            <p:cNvPr id="113" name="Oval 112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29400" y="4876800"/>
            <a:ext cx="381000" cy="381000"/>
            <a:chOff x="6248400" y="1371600"/>
            <a:chExt cx="381000" cy="381000"/>
          </a:xfrm>
        </p:grpSpPr>
        <p:sp>
          <p:nvSpPr>
            <p:cNvPr id="118" name="Oval 117"/>
            <p:cNvSpPr/>
            <p:nvPr/>
          </p:nvSpPr>
          <p:spPr bwMode="auto">
            <a:xfrm>
              <a:off x="6400800" y="137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484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3200" y="152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324600" y="1676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91400" y="4953000"/>
            <a:ext cx="381000" cy="457200"/>
            <a:chOff x="7391400" y="1524000"/>
            <a:chExt cx="381000" cy="457200"/>
          </a:xfrm>
        </p:grpSpPr>
        <p:sp>
          <p:nvSpPr>
            <p:cNvPr id="123" name="Rounded Rectangle 122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5" name="Rounded Rectangle 124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26" name="Group 27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127" name="Rounded Rectangle 25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7272051" y="4930966"/>
            <a:ext cx="381000" cy="457200"/>
            <a:chOff x="7391400" y="1524000"/>
            <a:chExt cx="381000" cy="457200"/>
          </a:xfrm>
        </p:grpSpPr>
        <p:sp>
          <p:nvSpPr>
            <p:cNvPr id="130" name="Rounded Rectangle 129"/>
            <p:cNvSpPr/>
            <p:nvPr/>
          </p:nvSpPr>
          <p:spPr bwMode="auto">
            <a:xfrm>
              <a:off x="7391400" y="15240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7543800" y="16764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7696200" y="1828800"/>
              <a:ext cx="76200" cy="76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7391400" y="1752600"/>
              <a:ext cx="228600" cy="228600"/>
              <a:chOff x="7696200" y="1828800"/>
              <a:chExt cx="228600" cy="228600"/>
            </a:xfrm>
          </p:grpSpPr>
          <p:sp>
            <p:nvSpPr>
              <p:cNvPr id="134" name="Rounded Rectangle 133"/>
              <p:cNvSpPr/>
              <p:nvPr/>
            </p:nvSpPr>
            <p:spPr bwMode="auto">
              <a:xfrm>
                <a:off x="7696200" y="18288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 bwMode="auto">
              <a:xfrm>
                <a:off x="7848600" y="1981200"/>
                <a:ext cx="76200" cy="762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136" name="Isosceles Triangle 135"/>
          <p:cNvSpPr/>
          <p:nvPr/>
        </p:nvSpPr>
        <p:spPr bwMode="auto">
          <a:xfrm>
            <a:off x="7118732" y="5334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>
            <a:off x="6953057" y="4836405"/>
            <a:ext cx="924003" cy="804872"/>
          </a:xfrm>
          <a:custGeom>
            <a:avLst/>
            <a:gdLst>
              <a:gd name="connsiteX0" fmla="*/ 758750 w 924003"/>
              <a:gd name="connsiteY0" fmla="*/ 749147 h 804872"/>
              <a:gd name="connsiteX1" fmla="*/ 758750 w 924003"/>
              <a:gd name="connsiteY1" fmla="*/ 749147 h 804872"/>
              <a:gd name="connsiteX2" fmla="*/ 813834 w 924003"/>
              <a:gd name="connsiteY2" fmla="*/ 649995 h 804872"/>
              <a:gd name="connsiteX3" fmla="*/ 846885 w 924003"/>
              <a:gd name="connsiteY3" fmla="*/ 627961 h 804872"/>
              <a:gd name="connsiteX4" fmla="*/ 890952 w 924003"/>
              <a:gd name="connsiteY4" fmla="*/ 561860 h 804872"/>
              <a:gd name="connsiteX5" fmla="*/ 901969 w 924003"/>
              <a:gd name="connsiteY5" fmla="*/ 517792 h 804872"/>
              <a:gd name="connsiteX6" fmla="*/ 912986 w 924003"/>
              <a:gd name="connsiteY6" fmla="*/ 462708 h 804872"/>
              <a:gd name="connsiteX7" fmla="*/ 924003 w 924003"/>
              <a:gd name="connsiteY7" fmla="*/ 429658 h 804872"/>
              <a:gd name="connsiteX8" fmla="*/ 901969 w 924003"/>
              <a:gd name="connsiteY8" fmla="*/ 319489 h 804872"/>
              <a:gd name="connsiteX9" fmla="*/ 879935 w 924003"/>
              <a:gd name="connsiteY9" fmla="*/ 286438 h 804872"/>
              <a:gd name="connsiteX10" fmla="*/ 813834 w 924003"/>
              <a:gd name="connsiteY10" fmla="*/ 220337 h 804872"/>
              <a:gd name="connsiteX11" fmla="*/ 758750 w 924003"/>
              <a:gd name="connsiteY11" fmla="*/ 143219 h 804872"/>
              <a:gd name="connsiteX12" fmla="*/ 725699 w 924003"/>
              <a:gd name="connsiteY12" fmla="*/ 110168 h 804872"/>
              <a:gd name="connsiteX13" fmla="*/ 692648 w 924003"/>
              <a:gd name="connsiteY13" fmla="*/ 99151 h 804872"/>
              <a:gd name="connsiteX14" fmla="*/ 659598 w 924003"/>
              <a:gd name="connsiteY14" fmla="*/ 77118 h 804872"/>
              <a:gd name="connsiteX15" fmla="*/ 593497 w 924003"/>
              <a:gd name="connsiteY15" fmla="*/ 55084 h 804872"/>
              <a:gd name="connsiteX16" fmla="*/ 494345 w 924003"/>
              <a:gd name="connsiteY16" fmla="*/ 0 h 804872"/>
              <a:gd name="connsiteX17" fmla="*/ 406210 w 924003"/>
              <a:gd name="connsiteY17" fmla="*/ 11017 h 804872"/>
              <a:gd name="connsiteX18" fmla="*/ 329092 w 924003"/>
              <a:gd name="connsiteY18" fmla="*/ 22033 h 804872"/>
              <a:gd name="connsiteX19" fmla="*/ 262991 w 924003"/>
              <a:gd name="connsiteY19" fmla="*/ 121185 h 804872"/>
              <a:gd name="connsiteX20" fmla="*/ 240957 w 924003"/>
              <a:gd name="connsiteY20" fmla="*/ 154236 h 804872"/>
              <a:gd name="connsiteX21" fmla="*/ 218923 w 924003"/>
              <a:gd name="connsiteY21" fmla="*/ 198303 h 804872"/>
              <a:gd name="connsiteX22" fmla="*/ 185872 w 924003"/>
              <a:gd name="connsiteY22" fmla="*/ 242371 h 804872"/>
              <a:gd name="connsiteX23" fmla="*/ 163839 w 924003"/>
              <a:gd name="connsiteY23" fmla="*/ 297455 h 804872"/>
              <a:gd name="connsiteX24" fmla="*/ 141805 w 924003"/>
              <a:gd name="connsiteY24" fmla="*/ 330506 h 804872"/>
              <a:gd name="connsiteX25" fmla="*/ 97738 w 924003"/>
              <a:gd name="connsiteY25" fmla="*/ 429658 h 804872"/>
              <a:gd name="connsiteX26" fmla="*/ 64687 w 924003"/>
              <a:gd name="connsiteY26" fmla="*/ 462708 h 804872"/>
              <a:gd name="connsiteX27" fmla="*/ 20619 w 924003"/>
              <a:gd name="connsiteY27" fmla="*/ 528809 h 804872"/>
              <a:gd name="connsiteX28" fmla="*/ 20619 w 924003"/>
              <a:gd name="connsiteY28" fmla="*/ 672029 h 804872"/>
              <a:gd name="connsiteX29" fmla="*/ 42653 w 924003"/>
              <a:gd name="connsiteY29" fmla="*/ 705079 h 804872"/>
              <a:gd name="connsiteX30" fmla="*/ 108754 w 924003"/>
              <a:gd name="connsiteY30" fmla="*/ 727113 h 804872"/>
              <a:gd name="connsiteX31" fmla="*/ 141805 w 924003"/>
              <a:gd name="connsiteY31" fmla="*/ 749147 h 804872"/>
              <a:gd name="connsiteX32" fmla="*/ 251974 w 924003"/>
              <a:gd name="connsiteY32" fmla="*/ 771180 h 804872"/>
              <a:gd name="connsiteX33" fmla="*/ 516378 w 924003"/>
              <a:gd name="connsiteY33" fmla="*/ 793214 h 804872"/>
              <a:gd name="connsiteX34" fmla="*/ 615530 w 924003"/>
              <a:gd name="connsiteY34" fmla="*/ 782197 h 804872"/>
              <a:gd name="connsiteX35" fmla="*/ 703665 w 924003"/>
              <a:gd name="connsiteY35" fmla="*/ 760164 h 804872"/>
              <a:gd name="connsiteX36" fmla="*/ 736716 w 924003"/>
              <a:gd name="connsiteY36" fmla="*/ 738130 h 804872"/>
              <a:gd name="connsiteX37" fmla="*/ 758750 w 924003"/>
              <a:gd name="connsiteY37" fmla="*/ 749147 h 80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4003" h="804872">
                <a:moveTo>
                  <a:pt x="758750" y="749147"/>
                </a:moveTo>
                <a:lnTo>
                  <a:pt x="758750" y="749147"/>
                </a:lnTo>
                <a:cubicBezTo>
                  <a:pt x="777111" y="716096"/>
                  <a:pt x="791596" y="680572"/>
                  <a:pt x="813834" y="649995"/>
                </a:cubicBezTo>
                <a:cubicBezTo>
                  <a:pt x="821622" y="639287"/>
                  <a:pt x="838166" y="637926"/>
                  <a:pt x="846885" y="627961"/>
                </a:cubicBezTo>
                <a:cubicBezTo>
                  <a:pt x="864323" y="608032"/>
                  <a:pt x="890952" y="561860"/>
                  <a:pt x="890952" y="561860"/>
                </a:cubicBezTo>
                <a:cubicBezTo>
                  <a:pt x="894624" y="547171"/>
                  <a:pt x="898684" y="532573"/>
                  <a:pt x="901969" y="517792"/>
                </a:cubicBezTo>
                <a:cubicBezTo>
                  <a:pt x="906031" y="499513"/>
                  <a:pt x="908444" y="480874"/>
                  <a:pt x="912986" y="462708"/>
                </a:cubicBezTo>
                <a:cubicBezTo>
                  <a:pt x="915803" y="451442"/>
                  <a:pt x="920331" y="440675"/>
                  <a:pt x="924003" y="429658"/>
                </a:cubicBezTo>
                <a:cubicBezTo>
                  <a:pt x="921518" y="414745"/>
                  <a:pt x="910934" y="340407"/>
                  <a:pt x="901969" y="319489"/>
                </a:cubicBezTo>
                <a:cubicBezTo>
                  <a:pt x="896753" y="307319"/>
                  <a:pt x="888732" y="296334"/>
                  <a:pt x="879935" y="286438"/>
                </a:cubicBezTo>
                <a:cubicBezTo>
                  <a:pt x="859233" y="263148"/>
                  <a:pt x="831119" y="246264"/>
                  <a:pt x="813834" y="220337"/>
                </a:cubicBezTo>
                <a:cubicBezTo>
                  <a:pt x="796397" y="194181"/>
                  <a:pt x="779246" y="167131"/>
                  <a:pt x="758750" y="143219"/>
                </a:cubicBezTo>
                <a:cubicBezTo>
                  <a:pt x="748610" y="131389"/>
                  <a:pt x="738663" y="118810"/>
                  <a:pt x="725699" y="110168"/>
                </a:cubicBezTo>
                <a:cubicBezTo>
                  <a:pt x="716036" y="103726"/>
                  <a:pt x="703035" y="104344"/>
                  <a:pt x="692648" y="99151"/>
                </a:cubicBezTo>
                <a:cubicBezTo>
                  <a:pt x="680805" y="93230"/>
                  <a:pt x="671697" y="82495"/>
                  <a:pt x="659598" y="77118"/>
                </a:cubicBezTo>
                <a:cubicBezTo>
                  <a:pt x="638374" y="67685"/>
                  <a:pt x="612822" y="67967"/>
                  <a:pt x="593497" y="55084"/>
                </a:cubicBezTo>
                <a:cubicBezTo>
                  <a:pt x="517733" y="4576"/>
                  <a:pt x="552517" y="19391"/>
                  <a:pt x="494345" y="0"/>
                </a:cubicBezTo>
                <a:lnTo>
                  <a:pt x="406210" y="11017"/>
                </a:lnTo>
                <a:cubicBezTo>
                  <a:pt x="380471" y="14449"/>
                  <a:pt x="349674" y="6201"/>
                  <a:pt x="329092" y="22033"/>
                </a:cubicBezTo>
                <a:cubicBezTo>
                  <a:pt x="297607" y="46252"/>
                  <a:pt x="285025" y="88134"/>
                  <a:pt x="262991" y="121185"/>
                </a:cubicBezTo>
                <a:cubicBezTo>
                  <a:pt x="255646" y="132202"/>
                  <a:pt x="246879" y="142393"/>
                  <a:pt x="240957" y="154236"/>
                </a:cubicBezTo>
                <a:cubicBezTo>
                  <a:pt x="233612" y="168925"/>
                  <a:pt x="227627" y="184376"/>
                  <a:pt x="218923" y="198303"/>
                </a:cubicBezTo>
                <a:cubicBezTo>
                  <a:pt x="209191" y="213874"/>
                  <a:pt x="194789" y="226320"/>
                  <a:pt x="185872" y="242371"/>
                </a:cubicBezTo>
                <a:cubicBezTo>
                  <a:pt x="176268" y="259658"/>
                  <a:pt x="172683" y="279767"/>
                  <a:pt x="163839" y="297455"/>
                </a:cubicBezTo>
                <a:cubicBezTo>
                  <a:pt x="157918" y="309298"/>
                  <a:pt x="147183" y="318406"/>
                  <a:pt x="141805" y="330506"/>
                </a:cubicBezTo>
                <a:cubicBezTo>
                  <a:pt x="114358" y="392262"/>
                  <a:pt x="133353" y="386920"/>
                  <a:pt x="97738" y="429658"/>
                </a:cubicBezTo>
                <a:cubicBezTo>
                  <a:pt x="87764" y="441627"/>
                  <a:pt x="74252" y="450410"/>
                  <a:pt x="64687" y="462708"/>
                </a:cubicBezTo>
                <a:cubicBezTo>
                  <a:pt x="48429" y="483611"/>
                  <a:pt x="20619" y="528809"/>
                  <a:pt x="20619" y="528809"/>
                </a:cubicBezTo>
                <a:cubicBezTo>
                  <a:pt x="5149" y="590693"/>
                  <a:pt x="0" y="589554"/>
                  <a:pt x="20619" y="672029"/>
                </a:cubicBezTo>
                <a:cubicBezTo>
                  <a:pt x="23830" y="684874"/>
                  <a:pt x="31425" y="698062"/>
                  <a:pt x="42653" y="705079"/>
                </a:cubicBezTo>
                <a:cubicBezTo>
                  <a:pt x="62348" y="717388"/>
                  <a:pt x="89429" y="714230"/>
                  <a:pt x="108754" y="727113"/>
                </a:cubicBezTo>
                <a:cubicBezTo>
                  <a:pt x="119771" y="734458"/>
                  <a:pt x="129635" y="743931"/>
                  <a:pt x="141805" y="749147"/>
                </a:cubicBezTo>
                <a:cubicBezTo>
                  <a:pt x="162725" y="758113"/>
                  <a:pt x="237057" y="768694"/>
                  <a:pt x="251974" y="771180"/>
                </a:cubicBezTo>
                <a:cubicBezTo>
                  <a:pt x="353047" y="804872"/>
                  <a:pt x="308132" y="793214"/>
                  <a:pt x="516378" y="793214"/>
                </a:cubicBezTo>
                <a:cubicBezTo>
                  <a:pt x="549632" y="793214"/>
                  <a:pt x="582610" y="786900"/>
                  <a:pt x="615530" y="782197"/>
                </a:cubicBezTo>
                <a:cubicBezTo>
                  <a:pt x="662059" y="775550"/>
                  <a:pt x="665218" y="772979"/>
                  <a:pt x="703665" y="760164"/>
                </a:cubicBezTo>
                <a:cubicBezTo>
                  <a:pt x="714682" y="752819"/>
                  <a:pt x="724318" y="742779"/>
                  <a:pt x="736716" y="738130"/>
                </a:cubicBezTo>
                <a:cubicBezTo>
                  <a:pt x="754249" y="731555"/>
                  <a:pt x="755078" y="747311"/>
                  <a:pt x="758750" y="749147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14C7-9012-4661-BDDB-1402047CC8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04" name="AutoShape 4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AutoShape 5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Classification with KNN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</a:rPr>
              <a:t>(cont’d)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685800" y="1219200"/>
            <a:ext cx="7848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/>
              <a:t>The main advantage of KNN is </a:t>
            </a:r>
            <a:r>
              <a:rPr lang="en-US" altLang="en-US" sz="2400" dirty="0" smtClean="0"/>
              <a:t>that, just like neural networks, it does not require the knowledge of probability distribution of the classes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 smtClean="0"/>
              <a:t>KNN is much less complex and computationally intensive than connectionist methods such as neural networks and support vector machines</a:t>
            </a:r>
          </a:p>
          <a:p>
            <a:pPr marL="342900" lvl="1" indent="-342900">
              <a:buFontTx/>
              <a:buChar char="•"/>
            </a:pPr>
            <a:r>
              <a:rPr lang="en-US" altLang="en-US" dirty="0" smtClean="0"/>
              <a:t>More computationally-intensive classifiers exist that do require the exact knowledge or at least an accurate estimation of the distributions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02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5779-6EC4-4177-A5DA-E7A4277137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0" dirty="0" smtClean="0">
                <a:solidFill>
                  <a:schemeClr val="accent2"/>
                </a:solidFill>
                <a:latin typeface="Arial" charset="0"/>
              </a:rPr>
              <a:t>Introduction to Connectionist Models</a:t>
            </a:r>
            <a:endParaRPr lang="en-US" altLang="en-US" b="0" dirty="0">
              <a:solidFill>
                <a:schemeClr val="accent2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914400"/>
            <a:ext cx="7848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0" dirty="0"/>
              <a:t>Why </a:t>
            </a:r>
            <a:r>
              <a:rPr lang="en-US" altLang="en-US" sz="2800" b="0" dirty="0" smtClean="0"/>
              <a:t>connectionist models?</a:t>
            </a:r>
            <a:endParaRPr lang="en-US" altLang="en-US" b="0" dirty="0"/>
          </a:p>
          <a:p>
            <a:pPr lvl="1"/>
            <a:r>
              <a:rPr lang="en-US" altLang="en-US" sz="2000" b="0" dirty="0"/>
              <a:t>Algorithms developed over centuries do not fit the complexity of real world problem</a:t>
            </a:r>
          </a:p>
          <a:p>
            <a:pPr lvl="1"/>
            <a:r>
              <a:rPr lang="en-US" altLang="en-US" sz="2000" b="0" dirty="0"/>
              <a:t>The human brain: most sophisticated computer suitable for solving extremely complex problems</a:t>
            </a:r>
          </a:p>
          <a:p>
            <a:r>
              <a:rPr lang="en-US" altLang="en-US" sz="2400" b="0" dirty="0"/>
              <a:t>Historical knowledge on human brain</a:t>
            </a:r>
          </a:p>
          <a:p>
            <a:pPr lvl="1"/>
            <a:r>
              <a:rPr lang="en-US" altLang="en-US" sz="2000" b="0" dirty="0" smtClean="0"/>
              <a:t>Phineas </a:t>
            </a:r>
            <a:r>
              <a:rPr lang="en-US" altLang="en-US" sz="2000" b="0" dirty="0"/>
              <a:t>Gage’s Story</a:t>
            </a:r>
          </a:p>
          <a:p>
            <a:pPr lvl="2"/>
            <a:r>
              <a:rPr lang="en-US" altLang="en-US" sz="1800" b="0" dirty="0"/>
              <a:t>In a rail accident, a metal bar was shot </a:t>
            </a:r>
          </a:p>
          <a:p>
            <a:pPr lvl="2">
              <a:buFontTx/>
              <a:buNone/>
            </a:pPr>
            <a:r>
              <a:rPr lang="en-US" altLang="en-US" sz="1800" b="0" dirty="0"/>
              <a:t>	through the head of Mr. Phineas </a:t>
            </a:r>
            <a:endParaRPr lang="en-US" altLang="en-US" sz="1800" b="0" dirty="0" smtClean="0"/>
          </a:p>
          <a:p>
            <a:pPr lvl="2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0" dirty="0" smtClean="0"/>
              <a:t>P</a:t>
            </a:r>
            <a:r>
              <a:rPr lang="en-US" altLang="en-US" sz="1800" b="0" dirty="0"/>
              <a:t>. </a:t>
            </a:r>
            <a:r>
              <a:rPr lang="en-US" altLang="en-US" sz="1800" b="0" dirty="0" smtClean="0"/>
              <a:t>Gage </a:t>
            </a:r>
            <a:r>
              <a:rPr lang="en-US" altLang="en-US" sz="1800" b="0" dirty="0"/>
              <a:t>at Cavendish, Vermont, </a:t>
            </a:r>
            <a:endParaRPr lang="en-US" altLang="en-US" sz="1800" b="0" dirty="0" smtClean="0"/>
          </a:p>
          <a:p>
            <a:pPr lvl="2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b="0" dirty="0" smtClean="0"/>
              <a:t>Sept </a:t>
            </a:r>
            <a:r>
              <a:rPr lang="en-US" altLang="en-US" sz="1800" b="0" dirty="0"/>
              <a:t>14, 1848 </a:t>
            </a:r>
          </a:p>
          <a:p>
            <a:pPr lvl="3"/>
            <a:r>
              <a:rPr lang="en-US" altLang="en-US" sz="1600" b="0" dirty="0"/>
              <a:t>Iron bar was 3 feet 7 inches long </a:t>
            </a:r>
            <a:endParaRPr lang="en-US" altLang="en-US" sz="1600" b="0" dirty="0" smtClean="0"/>
          </a:p>
          <a:p>
            <a:pPr marL="1371600" lvl="3" indent="0">
              <a:buNone/>
            </a:pPr>
            <a:r>
              <a:rPr lang="en-US" altLang="en-US" sz="1600" b="0" dirty="0" smtClean="0"/>
              <a:t>and </a:t>
            </a:r>
            <a:r>
              <a:rPr lang="en-US" altLang="en-US" sz="1600" b="0" dirty="0"/>
              <a:t>weighed 13 1/2 pounds.  </a:t>
            </a:r>
            <a:endParaRPr lang="en-US" altLang="en-US" sz="1600" dirty="0"/>
          </a:p>
          <a:p>
            <a:pPr marL="1371600" lvl="3" indent="0">
              <a:buNone/>
            </a:pPr>
            <a:r>
              <a:rPr lang="en-US" altLang="en-US" sz="1600" b="0" dirty="0" smtClean="0"/>
              <a:t>It </a:t>
            </a:r>
            <a:r>
              <a:rPr lang="en-US" altLang="en-US" sz="1600" b="0" dirty="0"/>
              <a:t>was 1 1/4 inches in diameter </a:t>
            </a:r>
            <a:endParaRPr lang="en-US" altLang="en-US" sz="1600" b="0" dirty="0" smtClean="0"/>
          </a:p>
          <a:p>
            <a:pPr marL="1371600" lvl="3" indent="0">
              <a:buNone/>
            </a:pPr>
            <a:r>
              <a:rPr lang="en-US" altLang="en-US" sz="1600" b="0" dirty="0" smtClean="0"/>
              <a:t>at </a:t>
            </a:r>
            <a:r>
              <a:rPr lang="en-US" altLang="en-US" sz="1600" b="0" dirty="0"/>
              <a:t>one </a:t>
            </a:r>
            <a:r>
              <a:rPr lang="en-US" altLang="en-US" sz="1600" b="0" dirty="0" smtClean="0"/>
              <a:t>end </a:t>
            </a:r>
            <a:endParaRPr lang="en-US" altLang="en-US" sz="1600" b="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199"/>
            <a:ext cx="305523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00600" y="5495836"/>
            <a:ext cx="389343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http://www.boston.com/news/local/massachusetts/articles/2009/07/22/newly_discovered_image_offers_fresh_insights_about_1848_medical_miracle</a:t>
            </a:r>
            <a:r>
              <a:rPr lang="en-US" sz="1050" dirty="0" smtClean="0">
                <a:hlinkClick r:id="rId3"/>
              </a:rPr>
              <a:t>/</a:t>
            </a:r>
            <a:r>
              <a:rPr lang="en-US" sz="1050" dirty="0" smtClean="0"/>
              <a:t> (From </a:t>
            </a:r>
            <a:r>
              <a:rPr lang="en-US" sz="1050" dirty="0"/>
              <a:t>the collection of Jack and Beverly </a:t>
            </a:r>
            <a:r>
              <a:rPr lang="en-US" sz="1050" dirty="0" err="1"/>
              <a:t>Wilgus</a:t>
            </a:r>
            <a:r>
              <a:rPr 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497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23A-B626-4C3B-9F8F-EA87AFD4002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0" i="1" dirty="0">
                <a:solidFill>
                  <a:schemeClr val="accent2"/>
                </a:solidFill>
                <a:latin typeface="Arial" charset="0"/>
              </a:rPr>
              <a:t>Introduction </a:t>
            </a:r>
            <a:r>
              <a:rPr lang="en-US" altLang="en-US" sz="2800" b="0" i="1" dirty="0" smtClean="0">
                <a:solidFill>
                  <a:schemeClr val="accent2"/>
                </a:solidFill>
                <a:latin typeface="Arial" charset="0"/>
              </a:rPr>
              <a:t>to Connectionist Models (cont’d</a:t>
            </a:r>
            <a:r>
              <a:rPr lang="en-US" altLang="en-US" sz="2800" b="0" i="1" dirty="0">
                <a:solidFill>
                  <a:schemeClr val="accent2"/>
                </a:solidFill>
                <a:latin typeface="Arial" charset="0"/>
              </a:rPr>
              <a:t>)</a:t>
            </a:r>
            <a:endParaRPr lang="en-US" altLang="en-US" b="0" i="1" dirty="0">
              <a:solidFill>
                <a:schemeClr val="accent2"/>
              </a:solidFill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85800" y="10668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n-US" altLang="en-US" sz="1800" b="0" dirty="0"/>
              <a:t>He survived the accident!</a:t>
            </a:r>
          </a:p>
          <a:p>
            <a:pPr lvl="3"/>
            <a:r>
              <a:rPr lang="en-US" altLang="en-US" sz="1600" b="0" dirty="0"/>
              <a:t>Originally he seemed to have </a:t>
            </a:r>
            <a:r>
              <a:rPr lang="en-US" altLang="en-US" sz="1600" b="0" dirty="0" smtClean="0"/>
              <a:t>[almost] fully recovered</a:t>
            </a: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3">
              <a:buFontTx/>
              <a:buNone/>
            </a:pPr>
            <a:endParaRPr lang="en-US" altLang="en-US" sz="1600" b="0" dirty="0"/>
          </a:p>
          <a:p>
            <a:pPr lvl="2"/>
            <a:r>
              <a:rPr lang="en-US" altLang="en-US" sz="1800" b="0" dirty="0"/>
              <a:t>After a few weeks, </a:t>
            </a:r>
            <a:r>
              <a:rPr lang="en-US" altLang="en-US" sz="1800" b="0" dirty="0" err="1"/>
              <a:t>Phineas</a:t>
            </a:r>
            <a:r>
              <a:rPr lang="en-US" altLang="en-US" sz="1800" b="0" dirty="0"/>
              <a:t> exhibited profound personality changes</a:t>
            </a:r>
          </a:p>
          <a:p>
            <a:pPr lvl="1"/>
            <a:r>
              <a:rPr lang="en-US" altLang="en-US" sz="2000" b="0" dirty="0"/>
              <a:t>This is the first time, researchers have a clear evidence that the brain is not a continuum of cell mass and rather each region has relatively independent task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3462"/>
            <a:ext cx="4589982" cy="253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43600" y="2204951"/>
            <a:ext cx="2782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Bigelow, Henry J. “Dr. Harlow’s case of recovery from the passage of an iron bar through the head.” American Journal of the Medical Sciences, </a:t>
            </a:r>
            <a:r>
              <a:rPr lang="en-US" sz="1200" dirty="0" err="1"/>
              <a:t>n.s</a:t>
            </a:r>
            <a:r>
              <a:rPr lang="en-US" sz="1200" dirty="0"/>
              <a:t>. v.20 (July 1850): 13-22</a:t>
            </a:r>
            <a:r>
              <a:rPr lang="en-US" sz="1200" dirty="0" smtClean="0"/>
              <a:t>. Available at</a:t>
            </a:r>
            <a:r>
              <a:rPr lang="en-US" sz="1200" dirty="0"/>
              <a:t>: https://cms.www.countway.harvard.edu/wp/?tag=phineas-gage</a:t>
            </a:r>
          </a:p>
        </p:txBody>
      </p:sp>
    </p:spTree>
    <p:extLst>
      <p:ext uri="{BB962C8B-B14F-4D97-AF65-F5344CB8AC3E}">
        <p14:creationId xmlns:p14="http://schemas.microsoft.com/office/powerpoint/2010/main" val="350078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9DA-4517-40DE-9801-C46AFBD93F9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5800" y="9906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287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77165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n-US" altLang="en-US" sz="1800" b="0" dirty="0"/>
              <a:t>learning and generalization through examples</a:t>
            </a:r>
          </a:p>
          <a:p>
            <a:pPr lvl="2"/>
            <a:r>
              <a:rPr lang="en-US" altLang="en-US" sz="1800" b="0" dirty="0"/>
              <a:t>simple building block: neuron</a:t>
            </a:r>
          </a:p>
          <a:p>
            <a:pPr lvl="3"/>
            <a:r>
              <a:rPr lang="en-US" altLang="en-US" sz="1600" b="0" dirty="0"/>
              <a:t>Dendrites: collecting </a:t>
            </a:r>
            <a:r>
              <a:rPr lang="en-US" altLang="en-US" sz="1600" b="0" dirty="0" smtClean="0"/>
              <a:t>signals </a:t>
            </a:r>
            <a:r>
              <a:rPr lang="en-US" altLang="en-US" sz="1600" b="0" dirty="0"/>
              <a:t>from other neurons</a:t>
            </a:r>
          </a:p>
          <a:p>
            <a:pPr lvl="3"/>
            <a:r>
              <a:rPr lang="en-US" altLang="en-US" sz="1600" b="0" dirty="0"/>
              <a:t>Soma (cell body): spatial </a:t>
            </a:r>
            <a:r>
              <a:rPr lang="en-US" altLang="en-US" sz="1600" b="0" dirty="0" smtClean="0"/>
              <a:t>summation </a:t>
            </a:r>
            <a:r>
              <a:rPr lang="en-US" altLang="en-US" sz="1600" b="0" dirty="0"/>
              <a:t>and processing</a:t>
            </a:r>
          </a:p>
          <a:p>
            <a:pPr lvl="3"/>
            <a:r>
              <a:rPr lang="en-US" altLang="en-US" sz="1600" b="0" dirty="0"/>
              <a:t>Axon: transmitting signals to </a:t>
            </a:r>
            <a:r>
              <a:rPr lang="en-US" altLang="en-US" sz="1600" b="0" dirty="0" smtClean="0"/>
              <a:t>dendrites </a:t>
            </a:r>
            <a:r>
              <a:rPr lang="en-US" altLang="en-US" sz="1600" b="0" dirty="0"/>
              <a:t>of other cells</a:t>
            </a:r>
          </a:p>
          <a:p>
            <a:pPr lvl="2">
              <a:buFontTx/>
              <a:buNone/>
            </a:pPr>
            <a:endParaRPr lang="en-US" altLang="en-US" sz="1800" b="0" dirty="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334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0" i="1" dirty="0">
                <a:solidFill>
                  <a:schemeClr val="accent2"/>
                </a:solidFill>
                <a:latin typeface="Arial" charset="0"/>
              </a:rPr>
              <a:t>Introduction </a:t>
            </a:r>
            <a:r>
              <a:rPr lang="en-US" altLang="en-US" sz="2800" b="0" i="1" dirty="0" smtClean="0">
                <a:solidFill>
                  <a:schemeClr val="accent2"/>
                </a:solidFill>
                <a:latin typeface="Arial" charset="0"/>
              </a:rPr>
              <a:t>to Connectionist Models (Continued</a:t>
            </a:r>
            <a:r>
              <a:rPr lang="en-US" altLang="en-US" sz="2800" b="0" i="1" dirty="0">
                <a:solidFill>
                  <a:schemeClr val="accent2"/>
                </a:solidFill>
                <a:latin typeface="Arial" charset="0"/>
              </a:rPr>
              <a:t>)</a:t>
            </a:r>
            <a:endParaRPr lang="en-US" altLang="en-US" b="0" dirty="0">
              <a:solidFill>
                <a:schemeClr val="accent2"/>
              </a:solidFill>
            </a:endParaRPr>
          </a:p>
        </p:txBody>
      </p:sp>
      <p:pic>
        <p:nvPicPr>
          <p:cNvPr id="15385" name="Picture 25" descr="neu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486400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870D-960C-4E53-8181-7B993A55AD5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39" name="AutoShape 67"/>
          <p:cNvSpPr>
            <a:spLocks noChangeArrowheads="1"/>
          </p:cNvSpPr>
          <p:nvPr/>
        </p:nvSpPr>
        <p:spPr bwMode="auto">
          <a:xfrm>
            <a:off x="304800" y="127000"/>
            <a:ext cx="8610600" cy="7112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140" name="AutoShape 68"/>
          <p:cNvSpPr>
            <a:spLocks noChangeArrowheads="1"/>
          </p:cNvSpPr>
          <p:nvPr/>
        </p:nvSpPr>
        <p:spPr bwMode="auto">
          <a:xfrm>
            <a:off x="304800" y="9144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762000" y="9144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20000"/>
            </a:pPr>
            <a:r>
              <a:rPr lang="en-US" altLang="en-US" sz="2000" b="0" u="sng" dirty="0" smtClean="0"/>
              <a:t>Reference book: </a:t>
            </a:r>
            <a:r>
              <a:rPr lang="en-US" altLang="en-US" sz="1800" b="0" dirty="0"/>
              <a:t>“Fundamentals of Neural Networks; Architecture, Algorithms, And Applications”, by: L. </a:t>
            </a:r>
            <a:r>
              <a:rPr lang="en-US" altLang="en-US" sz="1800" b="0" dirty="0" err="1"/>
              <a:t>Fausett</a:t>
            </a:r>
            <a:r>
              <a:rPr lang="en-US" altLang="en-US" sz="1800" b="0" dirty="0"/>
              <a:t>.</a:t>
            </a:r>
            <a:r>
              <a:rPr lang="en-US" altLang="en-US" sz="2000" b="0" dirty="0"/>
              <a:t> </a:t>
            </a:r>
          </a:p>
          <a:p>
            <a:pPr lvl="2">
              <a:buSzPct val="120000"/>
            </a:pPr>
            <a:r>
              <a:rPr lang="en-US" altLang="en-US" sz="1800" b="0" dirty="0"/>
              <a:t>Highly recommended for this course to learn practical applications of neural </a:t>
            </a:r>
            <a:r>
              <a:rPr lang="en-US" altLang="en-US" sz="1800" b="0" dirty="0" smtClean="0"/>
              <a:t>nets</a:t>
            </a:r>
            <a:endParaRPr lang="en-US" altLang="en-US" sz="1400" b="0" dirty="0"/>
          </a:p>
          <a:p>
            <a:pPr>
              <a:buSzPct val="120000"/>
            </a:pPr>
            <a:r>
              <a:rPr lang="en-US" altLang="en-US" sz="2400" b="0" dirty="0"/>
              <a:t>Biological vs. artificial neurons</a:t>
            </a:r>
          </a:p>
          <a:p>
            <a:pPr lvl="1">
              <a:buSzPct val="120000"/>
            </a:pPr>
            <a:r>
              <a:rPr lang="en-US" altLang="en-US" sz="2000" b="0" dirty="0">
                <a:solidFill>
                  <a:schemeClr val="tx2"/>
                </a:solidFill>
              </a:rPr>
              <a:t>From biological neuron to schematic structure of artificial neuron</a:t>
            </a:r>
          </a:p>
          <a:p>
            <a:pPr lvl="2">
              <a:buSzPct val="120000"/>
            </a:pPr>
            <a:r>
              <a:rPr lang="en-US" altLang="en-US" sz="1800" b="0" dirty="0">
                <a:solidFill>
                  <a:schemeClr val="tx2"/>
                </a:solidFill>
              </a:rPr>
              <a:t>biological:</a:t>
            </a:r>
          </a:p>
          <a:p>
            <a:pPr lvl="3">
              <a:buSzPct val="120000"/>
            </a:pPr>
            <a:r>
              <a:rPr lang="en-US" altLang="en-US" sz="1600" b="0" dirty="0">
                <a:solidFill>
                  <a:schemeClr val="tx2"/>
                </a:solidFill>
              </a:rPr>
              <a:t>Inputs</a:t>
            </a:r>
          </a:p>
          <a:p>
            <a:pPr lvl="3">
              <a:buSzPct val="120000"/>
            </a:pPr>
            <a:r>
              <a:rPr lang="en-US" altLang="en-US" sz="1600" b="0" dirty="0">
                <a:solidFill>
                  <a:schemeClr val="tx2"/>
                </a:solidFill>
              </a:rPr>
              <a:t>Summation</a:t>
            </a:r>
          </a:p>
          <a:p>
            <a:pPr lvl="3">
              <a:buSzPct val="120000"/>
              <a:buFontTx/>
              <a:buNone/>
            </a:pPr>
            <a:r>
              <a:rPr lang="en-US" altLang="en-US" sz="1600" b="0" dirty="0">
                <a:solidFill>
                  <a:schemeClr val="tx2"/>
                </a:solidFill>
              </a:rPr>
              <a:t>	of inputs</a:t>
            </a:r>
          </a:p>
          <a:p>
            <a:pPr lvl="3">
              <a:buSzPct val="120000"/>
            </a:pPr>
            <a:r>
              <a:rPr lang="en-US" altLang="en-US" sz="1600" b="0" dirty="0">
                <a:solidFill>
                  <a:schemeClr val="tx2"/>
                </a:solidFill>
              </a:rPr>
              <a:t>Processing</a:t>
            </a:r>
          </a:p>
          <a:p>
            <a:pPr lvl="3">
              <a:buSzPct val="120000"/>
              <a:buFontTx/>
              <a:buNone/>
            </a:pPr>
            <a:r>
              <a:rPr lang="en-US" altLang="en-US" sz="1600" b="0" dirty="0">
                <a:solidFill>
                  <a:schemeClr val="tx2"/>
                </a:solidFill>
              </a:rPr>
              <a:t>	unit </a:t>
            </a:r>
          </a:p>
          <a:p>
            <a:pPr lvl="3">
              <a:buSzPct val="120000"/>
            </a:pPr>
            <a:r>
              <a:rPr lang="en-US" altLang="en-US" sz="1600" b="0" dirty="0">
                <a:solidFill>
                  <a:schemeClr val="tx2"/>
                </a:solidFill>
              </a:rPr>
              <a:t>Output</a:t>
            </a:r>
          </a:p>
          <a:p>
            <a:pPr lvl="2">
              <a:buSzPct val="120000"/>
            </a:pPr>
            <a:r>
              <a:rPr lang="en-US" altLang="en-US" sz="1800" b="0" dirty="0">
                <a:solidFill>
                  <a:schemeClr val="tx2"/>
                </a:solidFill>
              </a:rPr>
              <a:t>artificial: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219200" y="1524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0">
                <a:solidFill>
                  <a:schemeClr val="accent2"/>
                </a:solidFill>
                <a:latin typeface="Arial" charset="0"/>
              </a:rPr>
              <a:t>From biological to artificial neural nets</a:t>
            </a:r>
          </a:p>
        </p:txBody>
      </p:sp>
      <p:pic>
        <p:nvPicPr>
          <p:cNvPr id="3098" name="Picture 26" descr="neur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4495800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1" name="Oval 29"/>
          <p:cNvSpPr>
            <a:spLocks noChangeArrowheads="1"/>
          </p:cNvSpPr>
          <p:nvPr/>
        </p:nvSpPr>
        <p:spPr bwMode="auto">
          <a:xfrm>
            <a:off x="4572000" y="5105400"/>
            <a:ext cx="152400" cy="152400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/>
          </a:p>
        </p:txBody>
      </p: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4572000" y="5562600"/>
            <a:ext cx="152400" cy="152400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/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886200" y="5181600"/>
            <a:ext cx="685800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886200" y="5638800"/>
            <a:ext cx="685800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V="1">
            <a:off x="4724400" y="5410200"/>
            <a:ext cx="3810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4724400" y="5181600"/>
            <a:ext cx="3810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4267200" y="5257800"/>
            <a:ext cx="1588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3962400" y="4800600"/>
          <a:ext cx="2365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4" imgW="152268" imgH="215713" progId="Equation.3">
                  <p:embed/>
                </p:oleObj>
              </mc:Choice>
              <mc:Fallback>
                <p:oleObj name="Equation" r:id="rId4" imgW="152268" imgH="21571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23653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0" name="Object 48"/>
          <p:cNvGraphicFramePr>
            <a:graphicFrameLocks noChangeAspect="1"/>
          </p:cNvGraphicFramePr>
          <p:nvPr/>
        </p:nvGraphicFramePr>
        <p:xfrm>
          <a:off x="3581400" y="5410200"/>
          <a:ext cx="3159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6" imgW="203112" imgH="228501" progId="Equation.3">
                  <p:embed/>
                </p:oleObj>
              </mc:Choice>
              <mc:Fallback>
                <p:oleObj name="Equation" r:id="rId6" imgW="203112" imgH="228501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3159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4" name="Object 52"/>
          <p:cNvGraphicFramePr>
            <a:graphicFrameLocks noChangeAspect="1"/>
          </p:cNvGraphicFramePr>
          <p:nvPr/>
        </p:nvGraphicFramePr>
        <p:xfrm>
          <a:off x="4876800" y="4953000"/>
          <a:ext cx="3190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8" imgW="177569" imgH="215619" progId="Equation.3">
                  <p:embed/>
                </p:oleObj>
              </mc:Choice>
              <mc:Fallback>
                <p:oleObj name="Equation" r:id="rId8" imgW="177569" imgH="215619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3190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6" name="Object 54"/>
          <p:cNvGraphicFramePr>
            <a:graphicFrameLocks noChangeAspect="1"/>
          </p:cNvGraphicFramePr>
          <p:nvPr/>
        </p:nvGraphicFramePr>
        <p:xfrm>
          <a:off x="4876800" y="5486400"/>
          <a:ext cx="4127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0" imgW="228600" imgH="228600" progId="Equation.3">
                  <p:embed/>
                </p:oleObj>
              </mc:Choice>
              <mc:Fallback>
                <p:oleObj name="Equation" r:id="rId10" imgW="228600" imgH="228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4127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9" name="Line 57"/>
          <p:cNvSpPr>
            <a:spLocks noChangeShapeType="1"/>
          </p:cNvSpPr>
          <p:nvPr/>
        </p:nvSpPr>
        <p:spPr bwMode="auto">
          <a:xfrm>
            <a:off x="4648200" y="53340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>
            <a:off x="5410200" y="54102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36" name="Object 64"/>
          <p:cNvGraphicFramePr>
            <a:graphicFrameLocks noChangeAspect="1"/>
          </p:cNvGraphicFramePr>
          <p:nvPr/>
        </p:nvGraphicFramePr>
        <p:xfrm>
          <a:off x="5334000" y="4953000"/>
          <a:ext cx="22304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2" imgW="1422400" imgH="228600" progId="Equation.3">
                  <p:embed/>
                </p:oleObj>
              </mc:Choice>
              <mc:Fallback>
                <p:oleObj name="Equation" r:id="rId12" imgW="14224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53000"/>
                        <a:ext cx="22304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>
            <a:off x="5943600" y="4758197"/>
            <a:ext cx="266700" cy="194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152972" y="4583668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Activation function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8006697" y="4452863"/>
            <a:ext cx="9349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L. </a:t>
            </a:r>
            <a:r>
              <a:rPr lang="en-US" sz="1100" dirty="0" err="1"/>
              <a:t>Fausett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382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E010-63BD-40B4-A2CA-06B0FF8F482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536" name="AutoShape 80"/>
          <p:cNvSpPr>
            <a:spLocks noChangeArrowheads="1"/>
          </p:cNvSpPr>
          <p:nvPr/>
        </p:nvSpPr>
        <p:spPr bwMode="auto">
          <a:xfrm>
            <a:off x="304800" y="127000"/>
            <a:ext cx="8610600" cy="7112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7" name="AutoShape 81"/>
          <p:cNvSpPr>
            <a:spLocks noChangeArrowheads="1"/>
          </p:cNvSpPr>
          <p:nvPr/>
        </p:nvSpPr>
        <p:spPr bwMode="auto">
          <a:xfrm>
            <a:off x="304800" y="9144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14400" y="1295400"/>
            <a:ext cx="754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SzPct val="120000"/>
            </a:pPr>
            <a:r>
              <a:rPr lang="en-US" altLang="en-US" sz="2000" b="0" dirty="0">
                <a:solidFill>
                  <a:schemeClr val="tx2"/>
                </a:solidFill>
              </a:rPr>
              <a:t>Artificial neural nets:</a:t>
            </a:r>
          </a:p>
          <a:p>
            <a:pPr lvl="1">
              <a:buSzPct val="120000"/>
            </a:pPr>
            <a:endParaRPr lang="en-US" altLang="en-US" sz="2000" b="0" dirty="0">
              <a:solidFill>
                <a:schemeClr val="tx2"/>
              </a:solidFill>
            </a:endParaRPr>
          </a:p>
          <a:p>
            <a:pPr lvl="2">
              <a:buSzPct val="120000"/>
            </a:pPr>
            <a:r>
              <a:rPr lang="en-US" altLang="en-US" sz="1800" dirty="0" smtClean="0">
                <a:solidFill>
                  <a:schemeClr val="tx2"/>
                </a:solidFill>
              </a:rPr>
              <a:t>Single-layer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:</a:t>
            </a:r>
          </a:p>
          <a:p>
            <a:pPr lvl="2">
              <a:buSzPct val="120000"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2">
              <a:buSzPct val="120000"/>
            </a:pPr>
            <a:endParaRPr lang="en-US" altLang="en-US" sz="1800" b="0" dirty="0" smtClean="0">
              <a:solidFill>
                <a:schemeClr val="tx2"/>
              </a:solidFill>
            </a:endParaRPr>
          </a:p>
          <a:p>
            <a:pPr lvl="2">
              <a:buSzPct val="120000"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2">
              <a:buSzPct val="120000"/>
            </a:pPr>
            <a:endParaRPr lang="en-US" altLang="en-US" sz="1800" b="0" dirty="0" smtClean="0">
              <a:solidFill>
                <a:schemeClr val="tx2"/>
              </a:solidFill>
            </a:endParaRPr>
          </a:p>
          <a:p>
            <a:pPr lvl="2">
              <a:buSzPct val="120000"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2">
              <a:buSzPct val="120000"/>
            </a:pPr>
            <a:r>
              <a:rPr lang="en-US" altLang="en-US" sz="1800" b="0" dirty="0" smtClean="0">
                <a:solidFill>
                  <a:schemeClr val="tx2"/>
                </a:solidFill>
              </a:rPr>
              <a:t>Multi-layer</a:t>
            </a:r>
            <a:endParaRPr lang="en-US" altLang="en-US" sz="1800" b="0" dirty="0">
              <a:solidFill>
                <a:schemeClr val="tx2"/>
              </a:solidFill>
            </a:endParaRPr>
          </a:p>
          <a:p>
            <a:pPr lvl="1">
              <a:buSzPct val="120000"/>
            </a:pPr>
            <a:endParaRPr lang="en-US" altLang="en-US" sz="2000" b="0" dirty="0">
              <a:solidFill>
                <a:schemeClr val="tx2"/>
              </a:solidFill>
            </a:endParaRPr>
          </a:p>
          <a:p>
            <a:pPr lvl="1">
              <a:buSzPct val="120000"/>
            </a:pPr>
            <a:endParaRPr lang="en-US" altLang="en-US" sz="2000" b="0" dirty="0">
              <a:solidFill>
                <a:schemeClr val="tx2"/>
              </a:solidFill>
            </a:endParaRPr>
          </a:p>
          <a:p>
            <a:pPr lvl="1">
              <a:buSzPct val="120000"/>
            </a:pPr>
            <a:endParaRPr lang="en-US" altLang="en-US" sz="2000" b="0" dirty="0">
              <a:solidFill>
                <a:schemeClr val="tx2"/>
              </a:solidFill>
            </a:endParaRPr>
          </a:p>
          <a:p>
            <a:pPr lvl="1">
              <a:buSzPct val="120000"/>
            </a:pPr>
            <a:endParaRPr lang="en-US" altLang="en-US" sz="2000" b="0" dirty="0">
              <a:solidFill>
                <a:schemeClr val="tx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43000" y="228600"/>
            <a:ext cx="678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0" i="1" dirty="0">
                <a:solidFill>
                  <a:schemeClr val="accent2"/>
                </a:solidFill>
                <a:latin typeface="Arial" charset="0"/>
              </a:rPr>
              <a:t>From biological to artificial neural net (continued)</a:t>
            </a:r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5567764" y="1910306"/>
            <a:ext cx="102747" cy="113878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0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5567764" y="2251940"/>
            <a:ext cx="102747" cy="113878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0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6441117" y="1170097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6441117" y="1568671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6441117" y="2081123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6441117" y="2707453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6441117" y="3049088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5105400" y="1967245"/>
            <a:ext cx="462364" cy="11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5105400" y="2308879"/>
            <a:ext cx="462364" cy="11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5670511" y="1283975"/>
            <a:ext cx="770606" cy="68326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 flipV="1">
            <a:off x="5670511" y="1682549"/>
            <a:ext cx="770606" cy="62633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 flipV="1">
            <a:off x="5670511" y="2195001"/>
            <a:ext cx="770606" cy="11387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5670511" y="2308879"/>
            <a:ext cx="770606" cy="51245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5721885" y="2365818"/>
            <a:ext cx="719232" cy="79714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5670511" y="1967245"/>
            <a:ext cx="770606" cy="11957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5670511" y="1967245"/>
            <a:ext cx="770606" cy="8540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5670511" y="1967245"/>
            <a:ext cx="770606" cy="17081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V="1">
            <a:off x="5670511" y="1682549"/>
            <a:ext cx="770606" cy="28469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V="1">
            <a:off x="5670511" y="1283975"/>
            <a:ext cx="770606" cy="102490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6646612" y="1056219"/>
            <a:ext cx="494113" cy="19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 dirty="0">
                <a:solidFill>
                  <a:srgbClr val="FF0000"/>
                </a:solidFill>
                <a:latin typeface="Arial" charset="0"/>
              </a:rPr>
              <a:t>neuron </a:t>
            </a:r>
            <a:r>
              <a:rPr lang="en-US" altLang="en-US" sz="1100" dirty="0">
                <a:solidFill>
                  <a:srgbClr val="FF0000"/>
                </a:solidFill>
              </a:rPr>
              <a:t>1</a:t>
            </a:r>
            <a:endParaRPr lang="en-US" altLang="en-US" sz="1400" b="0" dirty="0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>
            <a:off x="5362269" y="2024184"/>
            <a:ext cx="1071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H="1">
            <a:off x="6543864" y="1853367"/>
            <a:ext cx="0" cy="17081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graphicFrame>
        <p:nvGraphicFramePr>
          <p:cNvPr id="1951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34549"/>
              </p:ext>
            </p:extLst>
          </p:nvPr>
        </p:nvGraphicFramePr>
        <p:xfrm>
          <a:off x="5105400" y="1739488"/>
          <a:ext cx="159473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39488"/>
                        <a:ext cx="159473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88403"/>
              </p:ext>
            </p:extLst>
          </p:nvPr>
        </p:nvGraphicFramePr>
        <p:xfrm>
          <a:off x="5105400" y="2081123"/>
          <a:ext cx="212987" cy="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" name="Equation" r:id="rId5" imgW="203112" imgH="228501" progId="Equation.3">
                  <p:embed/>
                </p:oleObj>
              </mc:Choice>
              <mc:Fallback>
                <p:oleObj name="Equation" r:id="rId5" imgW="203112" imgH="228501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81123"/>
                        <a:ext cx="212987" cy="266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63735"/>
              </p:ext>
            </p:extLst>
          </p:nvPr>
        </p:nvGraphicFramePr>
        <p:xfrm>
          <a:off x="5800016" y="2650514"/>
          <a:ext cx="393865" cy="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" name="Equation" r:id="rId7" imgW="304668" imgH="228501" progId="Equation.3">
                  <p:embed/>
                </p:oleObj>
              </mc:Choice>
              <mc:Fallback>
                <p:oleObj name="Equation" r:id="rId7" imgW="304668" imgH="228501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016" y="2650514"/>
                        <a:ext cx="393865" cy="266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6646612" y="1397854"/>
            <a:ext cx="494113" cy="19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 dirty="0">
                <a:solidFill>
                  <a:srgbClr val="FF0000"/>
                </a:solidFill>
                <a:latin typeface="Arial" charset="0"/>
              </a:rPr>
              <a:t>neuron </a:t>
            </a:r>
            <a:r>
              <a:rPr lang="en-US" altLang="en-US" sz="1100" dirty="0">
                <a:solidFill>
                  <a:srgbClr val="FF0000"/>
                </a:solidFill>
              </a:rPr>
              <a:t>2</a:t>
            </a:r>
            <a:endParaRPr lang="en-US" altLang="en-US" sz="1400" b="0" dirty="0"/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6646612" y="2935210"/>
            <a:ext cx="712810" cy="19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100" dirty="0">
                <a:solidFill>
                  <a:srgbClr val="FF0000"/>
                </a:solidFill>
                <a:latin typeface="Arial" charset="0"/>
              </a:rPr>
              <a:t>neuron </a:t>
            </a:r>
            <a:r>
              <a:rPr lang="en-US" altLang="en-US" sz="1100" b="0" i="1" dirty="0">
                <a:solidFill>
                  <a:srgbClr val="FF0000"/>
                </a:solidFill>
              </a:rPr>
              <a:t>M</a:t>
            </a:r>
            <a:endParaRPr lang="en-US" altLang="en-US" sz="1400" b="0" dirty="0"/>
          </a:p>
        </p:txBody>
      </p:sp>
      <p:graphicFrame>
        <p:nvGraphicFramePr>
          <p:cNvPr id="1951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43712"/>
              </p:ext>
            </p:extLst>
          </p:nvPr>
        </p:nvGraphicFramePr>
        <p:xfrm>
          <a:off x="6272012" y="1853367"/>
          <a:ext cx="246166" cy="24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" name="Equation" r:id="rId9" imgW="203112" imgH="228501" progId="Equation.3">
                  <p:embed/>
                </p:oleObj>
              </mc:Choice>
              <mc:Fallback>
                <p:oleObj name="Equation" r:id="rId9" imgW="203112" imgH="228501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012" y="1853367"/>
                        <a:ext cx="246166" cy="243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63454"/>
              </p:ext>
            </p:extLst>
          </p:nvPr>
        </p:nvGraphicFramePr>
        <p:xfrm>
          <a:off x="5817140" y="1397854"/>
          <a:ext cx="262220" cy="22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140" y="1397854"/>
                        <a:ext cx="262220" cy="227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53155"/>
              </p:ext>
            </p:extLst>
          </p:nvPr>
        </p:nvGraphicFramePr>
        <p:xfrm>
          <a:off x="6205654" y="2195001"/>
          <a:ext cx="292188" cy="24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Equation" r:id="rId13" imgW="241300" imgH="228600" progId="Equation.3">
                  <p:embed/>
                </p:oleObj>
              </mc:Choice>
              <mc:Fallback>
                <p:oleObj name="Equation" r:id="rId13" imgW="24130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654" y="2195001"/>
                        <a:ext cx="292188" cy="243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6646612" y="1910306"/>
            <a:ext cx="472499" cy="19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 dirty="0">
                <a:solidFill>
                  <a:srgbClr val="FF0000"/>
                </a:solidFill>
                <a:latin typeface="Arial" charset="0"/>
              </a:rPr>
              <a:t>neuron </a:t>
            </a:r>
            <a:r>
              <a:rPr lang="en-US" altLang="en-US" sz="1100" b="0" i="1" dirty="0" err="1">
                <a:solidFill>
                  <a:srgbClr val="FF0000"/>
                </a:solidFill>
              </a:rPr>
              <a:t>i</a:t>
            </a:r>
            <a:endParaRPr lang="en-US" altLang="en-US" sz="1400" b="0" dirty="0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6543864" y="2422758"/>
            <a:ext cx="0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5619137" y="2081123"/>
            <a:ext cx="1071" cy="17081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6646612" y="2593575"/>
            <a:ext cx="770606" cy="19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100" dirty="0">
                <a:solidFill>
                  <a:srgbClr val="FF0000"/>
                </a:solidFill>
                <a:latin typeface="Arial" charset="0"/>
              </a:rPr>
              <a:t>neuron </a:t>
            </a:r>
            <a:r>
              <a:rPr lang="en-US" altLang="en-US" sz="1100" b="0" i="1" dirty="0">
                <a:solidFill>
                  <a:srgbClr val="FF0000"/>
                </a:solidFill>
              </a:rPr>
              <a:t>M-</a:t>
            </a:r>
            <a:r>
              <a:rPr lang="en-US" altLang="en-US" sz="1100" b="0" dirty="0">
                <a:solidFill>
                  <a:srgbClr val="FF0000"/>
                </a:solidFill>
              </a:rPr>
              <a:t>1</a:t>
            </a:r>
            <a:endParaRPr lang="en-US" altLang="en-US" sz="1400" b="0" dirty="0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6646612" y="1283975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6646612" y="1682549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6646612" y="2195001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6646612" y="2821331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6646612" y="3162966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graphicFrame>
        <p:nvGraphicFramePr>
          <p:cNvPr id="1952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63927"/>
              </p:ext>
            </p:extLst>
          </p:nvPr>
        </p:nvGraphicFramePr>
        <p:xfrm>
          <a:off x="7308049" y="1170097"/>
          <a:ext cx="173386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Equation" r:id="rId15" imgW="164885" imgH="215619" progId="Equation.3">
                  <p:embed/>
                </p:oleObj>
              </mc:Choice>
              <mc:Fallback>
                <p:oleObj name="Equation" r:id="rId15" imgW="164885" imgH="215619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049" y="1170097"/>
                        <a:ext cx="173386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53056"/>
              </p:ext>
            </p:extLst>
          </p:nvPr>
        </p:nvGraphicFramePr>
        <p:xfrm>
          <a:off x="7308049" y="1511732"/>
          <a:ext cx="187300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Equation" r:id="rId17" imgW="177569" imgH="215619" progId="Equation.3">
                  <p:embed/>
                </p:oleObj>
              </mc:Choice>
              <mc:Fallback>
                <p:oleObj name="Equation" r:id="rId17" imgW="177569" imgH="215619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049" y="1511732"/>
                        <a:ext cx="187300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1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272225"/>
              </p:ext>
            </p:extLst>
          </p:nvPr>
        </p:nvGraphicFramePr>
        <p:xfrm>
          <a:off x="7314470" y="2072820"/>
          <a:ext cx="173386" cy="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Equation" r:id="rId19" imgW="165028" imgH="228501" progId="Equation.3">
                  <p:embed/>
                </p:oleObj>
              </mc:Choice>
              <mc:Fallback>
                <p:oleObj name="Equation" r:id="rId19" imgW="165028" imgH="228501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470" y="2072820"/>
                        <a:ext cx="173386" cy="266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36251"/>
              </p:ext>
            </p:extLst>
          </p:nvPr>
        </p:nvGraphicFramePr>
        <p:xfrm>
          <a:off x="7285573" y="2707453"/>
          <a:ext cx="334999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Equation" r:id="rId21" imgW="317087" imgH="215619" progId="Equation.3">
                  <p:embed/>
                </p:oleObj>
              </mc:Choice>
              <mc:Fallback>
                <p:oleObj name="Equation" r:id="rId21" imgW="317087" imgH="215619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573" y="2707453"/>
                        <a:ext cx="334999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5345"/>
              </p:ext>
            </p:extLst>
          </p:nvPr>
        </p:nvGraphicFramePr>
        <p:xfrm>
          <a:off x="7331595" y="3049088"/>
          <a:ext cx="241885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23" imgW="228501" imgH="215806" progId="Equation.3">
                  <p:embed/>
                </p:oleObj>
              </mc:Choice>
              <mc:Fallback>
                <p:oleObj name="Equation" r:id="rId23" imgW="228501" imgH="215806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595" y="3049088"/>
                        <a:ext cx="241885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Oval 34"/>
          <p:cNvSpPr>
            <a:spLocks noChangeArrowheads="1"/>
          </p:cNvSpPr>
          <p:nvPr/>
        </p:nvSpPr>
        <p:spPr bwMode="auto">
          <a:xfrm>
            <a:off x="3607452" y="4460511"/>
            <a:ext cx="102747" cy="113878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0"/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>
            <a:off x="3607452" y="4802145"/>
            <a:ext cx="102747" cy="113878"/>
          </a:xfrm>
          <a:prstGeom prst="ellipse">
            <a:avLst/>
          </a:prstGeom>
          <a:solidFill>
            <a:srgbClr val="0066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0"/>
          </a:p>
        </p:txBody>
      </p:sp>
      <p:sp>
        <p:nvSpPr>
          <p:cNvPr id="100" name="Oval 36"/>
          <p:cNvSpPr>
            <a:spLocks noChangeArrowheads="1"/>
          </p:cNvSpPr>
          <p:nvPr/>
        </p:nvSpPr>
        <p:spPr bwMode="auto">
          <a:xfrm>
            <a:off x="4480805" y="3720302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1" name="Oval 37"/>
          <p:cNvSpPr>
            <a:spLocks noChangeArrowheads="1"/>
          </p:cNvSpPr>
          <p:nvPr/>
        </p:nvSpPr>
        <p:spPr bwMode="auto">
          <a:xfrm>
            <a:off x="4480805" y="4118876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2" name="Oval 38"/>
          <p:cNvSpPr>
            <a:spLocks noChangeArrowheads="1"/>
          </p:cNvSpPr>
          <p:nvPr/>
        </p:nvSpPr>
        <p:spPr bwMode="auto">
          <a:xfrm>
            <a:off x="4480805" y="4631328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3" name="Oval 39"/>
          <p:cNvSpPr>
            <a:spLocks noChangeArrowheads="1"/>
          </p:cNvSpPr>
          <p:nvPr/>
        </p:nvSpPr>
        <p:spPr bwMode="auto">
          <a:xfrm>
            <a:off x="4480805" y="5257658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4480805" y="5599293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Line 41"/>
          <p:cNvSpPr>
            <a:spLocks noChangeShapeType="1"/>
          </p:cNvSpPr>
          <p:nvPr/>
        </p:nvSpPr>
        <p:spPr bwMode="auto">
          <a:xfrm>
            <a:off x="3145088" y="4517450"/>
            <a:ext cx="462364" cy="11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6" name="Line 42"/>
          <p:cNvSpPr>
            <a:spLocks noChangeShapeType="1"/>
          </p:cNvSpPr>
          <p:nvPr/>
        </p:nvSpPr>
        <p:spPr bwMode="auto">
          <a:xfrm>
            <a:off x="3145088" y="4859084"/>
            <a:ext cx="462364" cy="11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 flipV="1">
            <a:off x="3710199" y="3834180"/>
            <a:ext cx="770606" cy="68326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8" name="Line 44"/>
          <p:cNvSpPr>
            <a:spLocks noChangeShapeType="1"/>
          </p:cNvSpPr>
          <p:nvPr/>
        </p:nvSpPr>
        <p:spPr bwMode="auto">
          <a:xfrm flipV="1">
            <a:off x="3710199" y="4232754"/>
            <a:ext cx="770606" cy="62633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9" name="Line 45"/>
          <p:cNvSpPr>
            <a:spLocks noChangeShapeType="1"/>
          </p:cNvSpPr>
          <p:nvPr/>
        </p:nvSpPr>
        <p:spPr bwMode="auto">
          <a:xfrm flipV="1">
            <a:off x="3710199" y="4745206"/>
            <a:ext cx="770606" cy="11387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0" name="Line 46"/>
          <p:cNvSpPr>
            <a:spLocks noChangeShapeType="1"/>
          </p:cNvSpPr>
          <p:nvPr/>
        </p:nvSpPr>
        <p:spPr bwMode="auto">
          <a:xfrm>
            <a:off x="3710199" y="4859084"/>
            <a:ext cx="770606" cy="51245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1" name="Line 47"/>
          <p:cNvSpPr>
            <a:spLocks noChangeShapeType="1"/>
          </p:cNvSpPr>
          <p:nvPr/>
        </p:nvSpPr>
        <p:spPr bwMode="auto">
          <a:xfrm>
            <a:off x="3761573" y="4916023"/>
            <a:ext cx="719232" cy="79714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3710199" y="4517450"/>
            <a:ext cx="770606" cy="11957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3" name="Line 49"/>
          <p:cNvSpPr>
            <a:spLocks noChangeShapeType="1"/>
          </p:cNvSpPr>
          <p:nvPr/>
        </p:nvSpPr>
        <p:spPr bwMode="auto">
          <a:xfrm>
            <a:off x="3710199" y="4517450"/>
            <a:ext cx="770606" cy="8540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4" name="Line 50"/>
          <p:cNvSpPr>
            <a:spLocks noChangeShapeType="1"/>
          </p:cNvSpPr>
          <p:nvPr/>
        </p:nvSpPr>
        <p:spPr bwMode="auto">
          <a:xfrm>
            <a:off x="3710199" y="4517450"/>
            <a:ext cx="770606" cy="17081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5" name="Line 51"/>
          <p:cNvSpPr>
            <a:spLocks noChangeShapeType="1"/>
          </p:cNvSpPr>
          <p:nvPr/>
        </p:nvSpPr>
        <p:spPr bwMode="auto">
          <a:xfrm flipV="1">
            <a:off x="3710199" y="4232754"/>
            <a:ext cx="770606" cy="28469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6" name="Line 52"/>
          <p:cNvSpPr>
            <a:spLocks noChangeShapeType="1"/>
          </p:cNvSpPr>
          <p:nvPr/>
        </p:nvSpPr>
        <p:spPr bwMode="auto">
          <a:xfrm flipV="1">
            <a:off x="3710199" y="3834180"/>
            <a:ext cx="770606" cy="102490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8" name="Line 54"/>
          <p:cNvSpPr>
            <a:spLocks noChangeShapeType="1"/>
          </p:cNvSpPr>
          <p:nvPr/>
        </p:nvSpPr>
        <p:spPr bwMode="auto">
          <a:xfrm>
            <a:off x="3401957" y="4574389"/>
            <a:ext cx="1071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9" name="Line 55"/>
          <p:cNvSpPr>
            <a:spLocks noChangeShapeType="1"/>
          </p:cNvSpPr>
          <p:nvPr/>
        </p:nvSpPr>
        <p:spPr bwMode="auto">
          <a:xfrm flipH="1">
            <a:off x="4583552" y="4403572"/>
            <a:ext cx="0" cy="17081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graphicFrame>
        <p:nvGraphicFramePr>
          <p:cNvPr id="12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13738"/>
              </p:ext>
            </p:extLst>
          </p:nvPr>
        </p:nvGraphicFramePr>
        <p:xfrm>
          <a:off x="3145088" y="4289693"/>
          <a:ext cx="159473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Equation" r:id="rId25" imgW="152268" imgH="215713" progId="Equation.3">
                  <p:embed/>
                </p:oleObj>
              </mc:Choice>
              <mc:Fallback>
                <p:oleObj name="Equation" r:id="rId25" imgW="152268" imgH="215713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088" y="4289693"/>
                        <a:ext cx="159473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44537"/>
              </p:ext>
            </p:extLst>
          </p:nvPr>
        </p:nvGraphicFramePr>
        <p:xfrm>
          <a:off x="3145088" y="4631328"/>
          <a:ext cx="212987" cy="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26" imgW="203112" imgH="228501" progId="Equation.3">
                  <p:embed/>
                </p:oleObj>
              </mc:Choice>
              <mc:Fallback>
                <p:oleObj name="Equation" r:id="rId26" imgW="203112" imgH="228501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088" y="4631328"/>
                        <a:ext cx="212987" cy="266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15890"/>
              </p:ext>
            </p:extLst>
          </p:nvPr>
        </p:nvGraphicFramePr>
        <p:xfrm>
          <a:off x="3839704" y="5200719"/>
          <a:ext cx="393865" cy="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Equation" r:id="rId27" imgW="304668" imgH="228501" progId="Equation.3">
                  <p:embed/>
                </p:oleObj>
              </mc:Choice>
              <mc:Fallback>
                <p:oleObj name="Equation" r:id="rId27" imgW="304668" imgH="228501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704" y="5200719"/>
                        <a:ext cx="393865" cy="266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933481"/>
              </p:ext>
            </p:extLst>
          </p:nvPr>
        </p:nvGraphicFramePr>
        <p:xfrm>
          <a:off x="4311700" y="4403572"/>
          <a:ext cx="246166" cy="24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Equation" r:id="rId28" imgW="203112" imgH="228501" progId="Equation.3">
                  <p:embed/>
                </p:oleObj>
              </mc:Choice>
              <mc:Fallback>
                <p:oleObj name="Equation" r:id="rId28" imgW="203112" imgH="228501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700" y="4403572"/>
                        <a:ext cx="246166" cy="243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524154"/>
              </p:ext>
            </p:extLst>
          </p:nvPr>
        </p:nvGraphicFramePr>
        <p:xfrm>
          <a:off x="3856828" y="3948059"/>
          <a:ext cx="262220" cy="22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29" imgW="215619" imgH="215619" progId="Equation.3">
                  <p:embed/>
                </p:oleObj>
              </mc:Choice>
              <mc:Fallback>
                <p:oleObj name="Equation" r:id="rId29" imgW="215619" imgH="215619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828" y="3948059"/>
                        <a:ext cx="262220" cy="227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392591"/>
              </p:ext>
            </p:extLst>
          </p:nvPr>
        </p:nvGraphicFramePr>
        <p:xfrm>
          <a:off x="4245342" y="4745206"/>
          <a:ext cx="292188" cy="24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30" imgW="241300" imgH="228600" progId="Equation.3">
                  <p:embed/>
                </p:oleObj>
              </mc:Choice>
              <mc:Fallback>
                <p:oleObj name="Equation" r:id="rId30" imgW="241300" imgH="228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2" y="4745206"/>
                        <a:ext cx="292188" cy="243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Line 65"/>
          <p:cNvSpPr>
            <a:spLocks noChangeShapeType="1"/>
          </p:cNvSpPr>
          <p:nvPr/>
        </p:nvSpPr>
        <p:spPr bwMode="auto">
          <a:xfrm>
            <a:off x="4583552" y="4972963"/>
            <a:ext cx="0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0" name="Line 66"/>
          <p:cNvSpPr>
            <a:spLocks noChangeShapeType="1"/>
          </p:cNvSpPr>
          <p:nvPr/>
        </p:nvSpPr>
        <p:spPr bwMode="auto">
          <a:xfrm>
            <a:off x="3658825" y="4631328"/>
            <a:ext cx="1071" cy="17081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6" name="Oval 36"/>
          <p:cNvSpPr>
            <a:spLocks noChangeArrowheads="1"/>
          </p:cNvSpPr>
          <p:nvPr/>
        </p:nvSpPr>
        <p:spPr bwMode="auto">
          <a:xfrm>
            <a:off x="5593450" y="3712417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7" name="Oval 37"/>
          <p:cNvSpPr>
            <a:spLocks noChangeArrowheads="1"/>
          </p:cNvSpPr>
          <p:nvPr/>
        </p:nvSpPr>
        <p:spPr bwMode="auto">
          <a:xfrm>
            <a:off x="5593450" y="4110991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8" name="Oval 38"/>
          <p:cNvSpPr>
            <a:spLocks noChangeArrowheads="1"/>
          </p:cNvSpPr>
          <p:nvPr/>
        </p:nvSpPr>
        <p:spPr bwMode="auto">
          <a:xfrm>
            <a:off x="5593450" y="4623443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9" name="Oval 39"/>
          <p:cNvSpPr>
            <a:spLocks noChangeArrowheads="1"/>
          </p:cNvSpPr>
          <p:nvPr/>
        </p:nvSpPr>
        <p:spPr bwMode="auto">
          <a:xfrm>
            <a:off x="5593450" y="5249773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0" name="Oval 40"/>
          <p:cNvSpPr>
            <a:spLocks noChangeArrowheads="1"/>
          </p:cNvSpPr>
          <p:nvPr/>
        </p:nvSpPr>
        <p:spPr bwMode="auto">
          <a:xfrm>
            <a:off x="5593450" y="5591408"/>
            <a:ext cx="205495" cy="227756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3" name="Line 43"/>
          <p:cNvSpPr>
            <a:spLocks noChangeShapeType="1"/>
          </p:cNvSpPr>
          <p:nvPr/>
        </p:nvSpPr>
        <p:spPr bwMode="auto">
          <a:xfrm flipV="1">
            <a:off x="4686300" y="3826294"/>
            <a:ext cx="907150" cy="788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4" name="Line 44"/>
          <p:cNvSpPr>
            <a:spLocks noChangeShapeType="1"/>
          </p:cNvSpPr>
          <p:nvPr/>
        </p:nvSpPr>
        <p:spPr bwMode="auto">
          <a:xfrm>
            <a:off x="4686300" y="3834180"/>
            <a:ext cx="907150" cy="39068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5" name="Line 45"/>
          <p:cNvSpPr>
            <a:spLocks noChangeShapeType="1"/>
          </p:cNvSpPr>
          <p:nvPr/>
        </p:nvSpPr>
        <p:spPr bwMode="auto">
          <a:xfrm flipV="1">
            <a:off x="4686299" y="4716735"/>
            <a:ext cx="872675" cy="7752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6" name="Line 46"/>
          <p:cNvSpPr>
            <a:spLocks noChangeShapeType="1"/>
          </p:cNvSpPr>
          <p:nvPr/>
        </p:nvSpPr>
        <p:spPr bwMode="auto">
          <a:xfrm>
            <a:off x="4686300" y="4794260"/>
            <a:ext cx="907150" cy="56939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7" name="Line 47"/>
          <p:cNvSpPr>
            <a:spLocks noChangeShapeType="1"/>
          </p:cNvSpPr>
          <p:nvPr/>
        </p:nvSpPr>
        <p:spPr bwMode="auto">
          <a:xfrm>
            <a:off x="4683095" y="4836920"/>
            <a:ext cx="910355" cy="86836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8" name="Line 48"/>
          <p:cNvSpPr>
            <a:spLocks noChangeShapeType="1"/>
          </p:cNvSpPr>
          <p:nvPr/>
        </p:nvSpPr>
        <p:spPr bwMode="auto">
          <a:xfrm>
            <a:off x="4686300" y="4346633"/>
            <a:ext cx="907150" cy="135865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9" name="Line 49"/>
          <p:cNvSpPr>
            <a:spLocks noChangeShapeType="1"/>
          </p:cNvSpPr>
          <p:nvPr/>
        </p:nvSpPr>
        <p:spPr bwMode="auto">
          <a:xfrm>
            <a:off x="4686300" y="4287607"/>
            <a:ext cx="907150" cy="107604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0" name="Line 50"/>
          <p:cNvSpPr>
            <a:spLocks noChangeShapeType="1"/>
          </p:cNvSpPr>
          <p:nvPr/>
        </p:nvSpPr>
        <p:spPr bwMode="auto">
          <a:xfrm>
            <a:off x="4686300" y="4287606"/>
            <a:ext cx="907150" cy="42913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1" name="Line 51"/>
          <p:cNvSpPr>
            <a:spLocks noChangeShapeType="1"/>
          </p:cNvSpPr>
          <p:nvPr/>
        </p:nvSpPr>
        <p:spPr bwMode="auto">
          <a:xfrm flipV="1">
            <a:off x="4686300" y="4224869"/>
            <a:ext cx="907150" cy="788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2" name="Line 52"/>
          <p:cNvSpPr>
            <a:spLocks noChangeShapeType="1"/>
          </p:cNvSpPr>
          <p:nvPr/>
        </p:nvSpPr>
        <p:spPr bwMode="auto">
          <a:xfrm flipV="1">
            <a:off x="4686300" y="3826295"/>
            <a:ext cx="907150" cy="92920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4" name="Line 55"/>
          <p:cNvSpPr>
            <a:spLocks noChangeShapeType="1"/>
          </p:cNvSpPr>
          <p:nvPr/>
        </p:nvSpPr>
        <p:spPr bwMode="auto">
          <a:xfrm flipH="1">
            <a:off x="5696197" y="4395687"/>
            <a:ext cx="0" cy="17081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1" name="Line 65"/>
          <p:cNvSpPr>
            <a:spLocks noChangeShapeType="1"/>
          </p:cNvSpPr>
          <p:nvPr/>
        </p:nvSpPr>
        <p:spPr bwMode="auto">
          <a:xfrm>
            <a:off x="5696197" y="4965078"/>
            <a:ext cx="0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3" name="Line 68"/>
          <p:cNvSpPr>
            <a:spLocks noChangeShapeType="1"/>
          </p:cNvSpPr>
          <p:nvPr/>
        </p:nvSpPr>
        <p:spPr bwMode="auto">
          <a:xfrm>
            <a:off x="5798945" y="3826295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4" name="Line 69"/>
          <p:cNvSpPr>
            <a:spLocks noChangeShapeType="1"/>
          </p:cNvSpPr>
          <p:nvPr/>
        </p:nvSpPr>
        <p:spPr bwMode="auto">
          <a:xfrm>
            <a:off x="5798945" y="4224869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5" name="Line 70"/>
          <p:cNvSpPr>
            <a:spLocks noChangeShapeType="1"/>
          </p:cNvSpPr>
          <p:nvPr/>
        </p:nvSpPr>
        <p:spPr bwMode="auto">
          <a:xfrm>
            <a:off x="5798945" y="4737321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6" name="Line 71"/>
          <p:cNvSpPr>
            <a:spLocks noChangeShapeType="1"/>
          </p:cNvSpPr>
          <p:nvPr/>
        </p:nvSpPr>
        <p:spPr bwMode="auto">
          <a:xfrm>
            <a:off x="5798945" y="5363651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7" name="Line 72"/>
          <p:cNvSpPr>
            <a:spLocks noChangeShapeType="1"/>
          </p:cNvSpPr>
          <p:nvPr/>
        </p:nvSpPr>
        <p:spPr bwMode="auto">
          <a:xfrm>
            <a:off x="5798945" y="5705286"/>
            <a:ext cx="5651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8" name="Line 54"/>
          <p:cNvSpPr>
            <a:spLocks noChangeShapeType="1"/>
          </p:cNvSpPr>
          <p:nvPr/>
        </p:nvSpPr>
        <p:spPr bwMode="auto">
          <a:xfrm>
            <a:off x="4953000" y="5281262"/>
            <a:ext cx="1071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9" name="Line 54"/>
          <p:cNvSpPr>
            <a:spLocks noChangeShapeType="1"/>
          </p:cNvSpPr>
          <p:nvPr/>
        </p:nvSpPr>
        <p:spPr bwMode="auto">
          <a:xfrm>
            <a:off x="4951929" y="4026418"/>
            <a:ext cx="1071" cy="2277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graphicFrame>
        <p:nvGraphicFramePr>
          <p:cNvPr id="18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63927"/>
              </p:ext>
            </p:extLst>
          </p:nvPr>
        </p:nvGraphicFramePr>
        <p:xfrm>
          <a:off x="6457171" y="3715132"/>
          <a:ext cx="173386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31" imgW="164885" imgH="215619" progId="Equation.3">
                  <p:embed/>
                </p:oleObj>
              </mc:Choice>
              <mc:Fallback>
                <p:oleObj name="Equation" r:id="rId31" imgW="164885" imgH="215619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171" y="3715132"/>
                        <a:ext cx="173386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53056"/>
              </p:ext>
            </p:extLst>
          </p:nvPr>
        </p:nvGraphicFramePr>
        <p:xfrm>
          <a:off x="6457171" y="4056767"/>
          <a:ext cx="187300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32" imgW="177569" imgH="215619" progId="Equation.3">
                  <p:embed/>
                </p:oleObj>
              </mc:Choice>
              <mc:Fallback>
                <p:oleObj name="Equation" r:id="rId32" imgW="177569" imgH="215619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171" y="4056767"/>
                        <a:ext cx="187300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272225"/>
              </p:ext>
            </p:extLst>
          </p:nvPr>
        </p:nvGraphicFramePr>
        <p:xfrm>
          <a:off x="6463592" y="4617855"/>
          <a:ext cx="173386" cy="26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33" imgW="165028" imgH="228501" progId="Equation.3">
                  <p:embed/>
                </p:oleObj>
              </mc:Choice>
              <mc:Fallback>
                <p:oleObj name="Equation" r:id="rId33" imgW="165028" imgH="228501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592" y="4617855"/>
                        <a:ext cx="173386" cy="266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36251"/>
              </p:ext>
            </p:extLst>
          </p:nvPr>
        </p:nvGraphicFramePr>
        <p:xfrm>
          <a:off x="6434695" y="5252488"/>
          <a:ext cx="334999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34" imgW="317087" imgH="215619" progId="Equation.3">
                  <p:embed/>
                </p:oleObj>
              </mc:Choice>
              <mc:Fallback>
                <p:oleObj name="Equation" r:id="rId34" imgW="317087" imgH="215619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695" y="5252488"/>
                        <a:ext cx="334999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5345"/>
              </p:ext>
            </p:extLst>
          </p:nvPr>
        </p:nvGraphicFramePr>
        <p:xfrm>
          <a:off x="6480717" y="5594123"/>
          <a:ext cx="241885" cy="2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Equation" r:id="rId35" imgW="228501" imgH="215806" progId="Equation.3">
                  <p:embed/>
                </p:oleObj>
              </mc:Choice>
              <mc:Fallback>
                <p:oleObj name="Equation" r:id="rId35" imgW="228501" imgH="215806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17" y="5594123"/>
                        <a:ext cx="241885" cy="250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12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B1B-05BC-45CB-9C2F-7041D82AC34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762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AutoShape 3"/>
          <p:cNvSpPr>
            <a:spLocks noChangeArrowheads="1"/>
          </p:cNvSpPr>
          <p:nvPr/>
        </p:nvSpPr>
        <p:spPr bwMode="auto">
          <a:xfrm>
            <a:off x="304800" y="9906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Arial" charset="0"/>
              </a:rPr>
              <a:t>A Supervised NN: Backpropagation Neural Network</a:t>
            </a:r>
            <a:endParaRPr lang="en-US" altLang="en-US" b="0">
              <a:solidFill>
                <a:schemeClr val="accent2"/>
              </a:solidFill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14400" y="1066800"/>
            <a:ext cx="754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/>
              </a:buClr>
              <a:buSzPct val="50000"/>
            </a:pPr>
            <a:r>
              <a:rPr lang="en-US" altLang="en-US" sz="2400" b="0" dirty="0" smtClean="0">
                <a:solidFill>
                  <a:schemeClr val="tx2"/>
                </a:solidFill>
              </a:rPr>
              <a:t>Training: using a set of known examples to estimate best values of weights </a:t>
            </a:r>
            <a:r>
              <a:rPr lang="en-US" altLang="en-US" sz="2400" dirty="0" smtClean="0">
                <a:solidFill>
                  <a:schemeClr val="tx2"/>
                </a:solidFill>
              </a:rPr>
              <a:t>(e.g</a:t>
            </a:r>
            <a:r>
              <a:rPr lang="en-US" altLang="en-US" sz="2400" dirty="0">
                <a:solidFill>
                  <a:schemeClr val="tx2"/>
                </a:solidFill>
              </a:rPr>
              <a:t>. </a:t>
            </a:r>
            <a:r>
              <a:rPr lang="en-US" altLang="en-US" sz="2400" dirty="0" smtClean="0">
                <a:solidFill>
                  <a:schemeClr val="tx2"/>
                </a:solidFill>
              </a:rPr>
              <a:t>backpropagation algorithm)</a:t>
            </a:r>
            <a:endParaRPr lang="en-US" altLang="en-US" sz="2400" b="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SzPct val="50000"/>
            </a:pPr>
            <a:r>
              <a:rPr lang="en-US" altLang="en-US" sz="2400" b="0" dirty="0" smtClean="0">
                <a:solidFill>
                  <a:schemeClr val="tx2"/>
                </a:solidFill>
              </a:rPr>
              <a:t>Architecture:</a:t>
            </a:r>
          </a:p>
          <a:p>
            <a:pPr lvl="1">
              <a:buClr>
                <a:schemeClr val="tx2"/>
              </a:buClr>
              <a:buSzPct val="50000"/>
            </a:pPr>
            <a:r>
              <a:rPr lang="en-US" altLang="en-US" sz="2000" b="0" dirty="0" smtClean="0"/>
              <a:t>Number </a:t>
            </a:r>
            <a:r>
              <a:rPr lang="en-US" altLang="en-US" sz="2000" b="0" dirty="0"/>
              <a:t>of layers and </a:t>
            </a:r>
            <a:r>
              <a:rPr lang="en-US" altLang="en-US" sz="2000" b="0" dirty="0" smtClean="0"/>
              <a:t>number of neurons in each </a:t>
            </a:r>
            <a:r>
              <a:rPr lang="en-US" altLang="en-US" sz="2000" b="0" dirty="0"/>
              <a:t>layer: </a:t>
            </a:r>
            <a:r>
              <a:rPr lang="en-US" altLang="en-US" sz="2000" b="0" dirty="0" smtClean="0"/>
              <a:t>variable</a:t>
            </a:r>
            <a:endParaRPr lang="en-US" altLang="en-US" sz="1800" b="0" dirty="0"/>
          </a:p>
          <a:p>
            <a:pPr>
              <a:buClr>
                <a:schemeClr val="tx2"/>
              </a:buClr>
              <a:buSzPct val="50000"/>
            </a:pPr>
            <a:r>
              <a:rPr lang="en-US" altLang="en-US" sz="2400" dirty="0" smtClean="0"/>
              <a:t>It was proved that three layers (one input, one hidden and one output) with sufficient number of neurons in the hidden layer, and learn practically any function</a:t>
            </a:r>
          </a:p>
          <a:p>
            <a:pPr lvl="1">
              <a:buClr>
                <a:schemeClr val="tx2"/>
              </a:buClr>
              <a:buSzPct val="50000"/>
            </a:pPr>
            <a:r>
              <a:rPr lang="en-US" altLang="en-US" sz="2000" b="0" dirty="0" smtClean="0"/>
              <a:t>As such there is no need to try more than three layers</a:t>
            </a:r>
          </a:p>
          <a:p>
            <a:pPr lvl="1">
              <a:buClr>
                <a:schemeClr val="tx2"/>
              </a:buClr>
              <a:buSzPct val="50000"/>
            </a:pPr>
            <a:r>
              <a:rPr lang="en-US" altLang="en-US" sz="2000" dirty="0" smtClean="0"/>
              <a:t>A rule of thumb suggests that the number of hidden layers must be less than 1/10 of the number of training examples</a:t>
            </a:r>
          </a:p>
          <a:p>
            <a:pPr>
              <a:buClr>
                <a:schemeClr val="tx2"/>
              </a:buClr>
              <a:buSzPct val="50000"/>
            </a:pPr>
            <a:r>
              <a:rPr lang="en-US" altLang="en-US" sz="2400" b="0" dirty="0" smtClean="0"/>
              <a:t>Majority of algorithms designed for neural networks are gradient based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53083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DDF-A060-410E-AA99-29BCD71F00B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i="1" dirty="0" err="1" smtClean="0">
                <a:solidFill>
                  <a:schemeClr val="accent2"/>
                </a:solidFill>
                <a:latin typeface="Arial" charset="0"/>
              </a:rPr>
              <a:t>Backpropagation</a:t>
            </a:r>
            <a:r>
              <a:rPr lang="en-US" altLang="en-US" sz="2800" i="1" dirty="0" smtClean="0">
                <a:solidFill>
                  <a:schemeClr val="accent2"/>
                </a:solidFill>
                <a:latin typeface="Arial" charset="0"/>
              </a:rPr>
              <a:t> Neural Networks (cont’d)</a:t>
            </a:r>
            <a:endParaRPr lang="en-US" altLang="en-US" i="1" dirty="0">
              <a:solidFill>
                <a:schemeClr val="accent2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 smtClean="0"/>
              <a:t>Another issue that all types of machine learning methods, including neural networks can suffer from is </a:t>
            </a:r>
            <a:r>
              <a:rPr lang="en-US" altLang="en-US" sz="2400" dirty="0" err="1" smtClean="0"/>
              <a:t>overfitting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They can be “over-trained” with the training data and perform poorly on the data they have not seen before</a:t>
            </a:r>
          </a:p>
          <a:p>
            <a:pPr lvl="1"/>
            <a:r>
              <a:rPr lang="en-US" altLang="en-US" sz="2000" dirty="0" smtClean="0"/>
              <a:t>A common approach to address this problem is to ensure that the size of the parameter search space (weight space in case of neural nets) is reduced</a:t>
            </a:r>
          </a:p>
          <a:p>
            <a:pPr lvl="1"/>
            <a:r>
              <a:rPr lang="en-US" altLang="en-US" sz="2000" dirty="0" smtClean="0"/>
              <a:t>For instance, to address this issue neural nets, often a term containing the following value to the cost function to be minimized:</a:t>
            </a:r>
            <a:endParaRPr lang="en-US" altLang="en-US" sz="2000" dirty="0"/>
          </a:p>
          <a:p>
            <a:pPr>
              <a:buFontTx/>
              <a:buNone/>
            </a:pPr>
            <a:endParaRPr lang="en-US" altLang="en-US" sz="2400" i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1000" y="4495800"/>
          <a:ext cx="838200" cy="49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469900" imgH="279400" progId="Equation.3">
                  <p:embed/>
                </p:oleObj>
              </mc:Choice>
              <mc:Fallback>
                <p:oleObj name="Equation" r:id="rId3" imgW="469900" imgH="279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95800"/>
                        <a:ext cx="838200" cy="498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05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DDF-A060-410E-AA99-29BCD71F00B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2"/>
                </a:solidFill>
                <a:latin typeface="Arial" charset="0"/>
              </a:rPr>
              <a:t>Neural Networks for Clustering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/>
              <a:t>Artificial competitive neural networks:</a:t>
            </a:r>
          </a:p>
          <a:p>
            <a:pPr lvl="1"/>
            <a:r>
              <a:rPr lang="en-US" altLang="en-US" sz="2000" dirty="0"/>
              <a:t>Each artificial neuron (or group of neurons) stores a pattern</a:t>
            </a:r>
          </a:p>
          <a:p>
            <a:pPr lvl="1"/>
            <a:r>
              <a:rPr lang="en-US" altLang="en-US" sz="2000" dirty="0"/>
              <a:t>Networks are trained such that neurons in the same neighborhood store similar patterns</a:t>
            </a:r>
          </a:p>
          <a:p>
            <a:pPr lvl="1"/>
            <a:r>
              <a:rPr lang="en-US" altLang="en-US" sz="2000" dirty="0"/>
              <a:t>During classification, neurons compete to relate to the new pattern</a:t>
            </a:r>
          </a:p>
          <a:p>
            <a:pPr lvl="1"/>
            <a:r>
              <a:rPr lang="en-US" altLang="en-US" sz="2000" dirty="0"/>
              <a:t>The neurons with highest similarity to the new pattern are the winners  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The most popular type of unsupervised neural network is </a:t>
            </a:r>
            <a:r>
              <a:rPr lang="en-US" altLang="en-US" sz="2000" dirty="0" err="1" smtClean="0"/>
              <a:t>Kohonen</a:t>
            </a:r>
            <a:r>
              <a:rPr lang="en-US" altLang="en-US" sz="2000" dirty="0" smtClean="0"/>
              <a:t> Self-Organizing Map (K-map)</a:t>
            </a:r>
          </a:p>
          <a:p>
            <a:pPr lvl="1"/>
            <a:r>
              <a:rPr lang="en-US" altLang="en-US" sz="2000" dirty="0" smtClean="0"/>
              <a:t>K-maps are heavily used in systems biology and bioinformatics, e.g. clustering of gene expression data</a:t>
            </a:r>
          </a:p>
          <a:p>
            <a:pPr>
              <a:buFontTx/>
              <a:buNone/>
            </a:pP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0705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Big Picture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23545" y="3864263"/>
            <a:ext cx="945931" cy="3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11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Biomedical Signals</a:t>
            </a:r>
            <a:endParaRPr lang="en-US" sz="11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91200" y="4267200"/>
            <a:ext cx="945931" cy="42429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869" tIns="18434" rIns="36869" bIns="18434" anchor="ctr"/>
          <a:lstStyle/>
          <a:p>
            <a:pPr algn="ctr" eaLnBrk="0" hangingPunct="0"/>
            <a:r>
              <a:rPr lang="en-US" altLang="ko-KR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Batang" pitchFamily="18" charset="-127"/>
              </a:rPr>
              <a:t>Machine Learning 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831429" y="5125027"/>
            <a:ext cx="1064171" cy="5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Electronic Health Records (HER)</a:t>
            </a:r>
            <a:endParaRPr lang="en-US" sz="11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895600" y="3581400"/>
            <a:ext cx="882869" cy="73544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chemeClr val="tx1">
                <a:alpha val="83000"/>
              </a:schemeClr>
            </a:solidFill>
            <a:miter lim="800000"/>
            <a:headEnd/>
            <a:tailEnd/>
          </a:ln>
          <a:effectLst/>
        </p:spPr>
        <p:txBody>
          <a:bodyPr lIns="57607" tIns="28804" rIns="57607" bIns="28804"/>
          <a:lstStyle/>
          <a:p>
            <a:pPr algn="ctr" eaLnBrk="0" hangingPunct="0"/>
            <a:r>
              <a:rPr lang="en-US" altLang="ko-KR" sz="1100" b="1" dirty="0">
                <a:latin typeface="Times New Roman" pitchFamily="18" charset="0"/>
                <a:ea typeface="Batang" pitchFamily="18" charset="-127"/>
              </a:rPr>
              <a:t>Signal Processing</a:t>
            </a:r>
          </a:p>
          <a:p>
            <a:pPr algn="ctr" eaLnBrk="0" hangingPunct="0"/>
            <a:r>
              <a:rPr lang="en-US" altLang="ko-KR" sz="1100" b="1" dirty="0">
                <a:latin typeface="Times New Roman" pitchFamily="18" charset="0"/>
                <a:ea typeface="Batang" pitchFamily="18" charset="-127"/>
              </a:rPr>
              <a:t>&amp; Feature Extraction</a:t>
            </a:r>
            <a:endParaRPr lang="en-US" sz="1100" b="1" dirty="0">
              <a:latin typeface="Times New Roman" pitchFamily="18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834056" y="4600535"/>
            <a:ext cx="1064172" cy="41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1100" b="1" dirty="0">
                <a:latin typeface="Times New Roman" pitchFamily="18" charset="0"/>
                <a:ea typeface="Batang" pitchFamily="18" charset="-127"/>
              </a:rPr>
              <a:t>Biomedical </a:t>
            </a:r>
            <a:r>
              <a:rPr lang="en-US" altLang="ko-KR" sz="1100" b="1" dirty="0" smtClean="0">
                <a:latin typeface="Times New Roman" pitchFamily="18" charset="0"/>
                <a:ea typeface="Batang" pitchFamily="18" charset="-127"/>
              </a:rPr>
              <a:t>Images/Videos</a:t>
            </a:r>
            <a:endParaRPr lang="en-US" sz="1100" b="1" dirty="0">
              <a:latin typeface="Times New Roman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76600" y="2133600"/>
            <a:ext cx="8828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7607" tIns="28804" rIns="57607" bIns="28804"/>
          <a:lstStyle/>
          <a:p>
            <a:pPr algn="ctr" eaLnBrk="0" hangingPunct="0"/>
            <a:r>
              <a:rPr lang="en-US" altLang="ko-KR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Feature </a:t>
            </a:r>
            <a:r>
              <a:rPr lang="en-US" altLang="ko-KR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Extraction</a:t>
            </a:r>
            <a:endParaRPr lang="en-US" sz="11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41531" y="3977409"/>
            <a:ext cx="693683" cy="1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9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Features</a:t>
            </a:r>
            <a:endParaRPr lang="en-US" sz="9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4516164" y="3192203"/>
            <a:ext cx="965638" cy="2558738"/>
          </a:xfrm>
          <a:prstGeom prst="can">
            <a:avLst>
              <a:gd name="adj" fmla="val 5996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36869" tIns="18434" rIns="36869" bIns="18434" anchor="ctr"/>
          <a:lstStyle/>
          <a:p>
            <a:pPr algn="ctr" eaLnBrk="0" hangingPunct="0"/>
            <a:r>
              <a:rPr lang="en-US" altLang="ko-K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Batang" pitchFamily="18" charset="-127"/>
              </a:rPr>
              <a:t>Integrated</a:t>
            </a:r>
          </a:p>
          <a:p>
            <a:pPr algn="ctr" eaLnBrk="0" hangingPunct="0"/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Batang" pitchFamily="18" charset="-127"/>
              </a:rPr>
              <a:t>Features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" name="AutoShape 22"/>
          <p:cNvSpPr>
            <a:spLocks noChangeArrowheads="1"/>
          </p:cNvSpPr>
          <p:nvPr/>
        </p:nvSpPr>
        <p:spPr bwMode="auto">
          <a:xfrm>
            <a:off x="762000" y="1371600"/>
            <a:ext cx="965638" cy="2035440"/>
          </a:xfrm>
          <a:prstGeom prst="can">
            <a:avLst>
              <a:gd name="adj" fmla="val 5996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36869" tIns="18434" rIns="36869" bIns="18434" anchor="ctr"/>
          <a:lstStyle/>
          <a:p>
            <a:pPr algn="ctr" eaLnBrk="0" hangingPunct="0"/>
            <a:r>
              <a:rPr lang="en-US" altLang="ko-KR" sz="1400" b="1" dirty="0" smtClean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</a:rPr>
              <a:t>Molecular / Cellular Data</a:t>
            </a:r>
            <a:endParaRPr lang="en-US" sz="1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7050964" y="3449138"/>
            <a:ext cx="1499421" cy="2035440"/>
          </a:xfrm>
          <a:prstGeom prst="can">
            <a:avLst>
              <a:gd name="adj" fmla="val 5996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36869" tIns="18434" rIns="36869" bIns="18434" anchor="ctr"/>
          <a:lstStyle/>
          <a:p>
            <a:pPr algn="ctr" eaLnBrk="0" hangingPunct="0"/>
            <a:r>
              <a:rPr lang="en-US" altLang="ko-KR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Batang" pitchFamily="18" charset="-127"/>
              </a:rPr>
              <a:t>Recommendations / Predictions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844159" y="4532746"/>
            <a:ext cx="693683" cy="1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9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Features</a:t>
            </a:r>
            <a:endParaRPr lang="en-US" sz="9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849414" y="5068454"/>
            <a:ext cx="693683" cy="1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9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Features</a:t>
            </a:r>
            <a:endParaRPr lang="en-US" sz="9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267200" y="2514600"/>
            <a:ext cx="693683" cy="1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869" tIns="18434" rIns="36869" bIns="18434"/>
          <a:lstStyle/>
          <a:p>
            <a:pPr eaLnBrk="0" hangingPunct="0"/>
            <a:r>
              <a:rPr lang="en-US" altLang="ko-KR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Features</a:t>
            </a:r>
            <a:endParaRPr 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1636987" y="4702464"/>
            <a:ext cx="1891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1642242" y="5351318"/>
            <a:ext cx="1891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3781509" y="4203700"/>
            <a:ext cx="7567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3718035" y="4759036"/>
            <a:ext cx="7567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3789392" y="5294745"/>
            <a:ext cx="7567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514600" y="4114800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2621411" y="4815609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5475889" y="4493491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6737131" y="4493491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38800" y="2819400"/>
            <a:ext cx="3124200" cy="2819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1676400" y="4038600"/>
            <a:ext cx="1891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685800" y="3657600"/>
            <a:ext cx="965638" cy="2035440"/>
          </a:xfrm>
          <a:prstGeom prst="can">
            <a:avLst>
              <a:gd name="adj" fmla="val 5996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36869" tIns="18434" rIns="36869" bIns="18434" anchor="ctr"/>
          <a:lstStyle/>
          <a:p>
            <a:pPr algn="ctr" eaLnBrk="0" hangingPunct="0"/>
            <a:r>
              <a:rPr lang="en-US" altLang="ko-KR" sz="1400" b="1" dirty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</a:rPr>
              <a:t>Raw</a:t>
            </a:r>
          </a:p>
          <a:p>
            <a:pPr algn="ctr" eaLnBrk="0" hangingPunct="0"/>
            <a:r>
              <a:rPr lang="en-US" altLang="ko-KR" sz="1400" b="1" dirty="0" smtClean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</a:rPr>
              <a:t>Clinical</a:t>
            </a:r>
            <a:endParaRPr lang="en-US" altLang="ko-KR" sz="1400" b="1" dirty="0">
              <a:solidFill>
                <a:srgbClr val="FFFF00"/>
              </a:solidFill>
              <a:latin typeface="Times New Roman" pitchFamily="18" charset="0"/>
              <a:ea typeface="Batang" pitchFamily="18" charset="-127"/>
            </a:endParaRPr>
          </a:p>
          <a:p>
            <a:pPr algn="ctr" eaLnBrk="0" hangingPunct="0"/>
            <a:r>
              <a:rPr lang="en-US" altLang="ko-KR" sz="1400" b="1" dirty="0" smtClean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</a:rPr>
              <a:t>Data</a:t>
            </a:r>
            <a:endParaRPr lang="en-US" sz="1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2588962" y="5334000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2905698" y="4343400"/>
            <a:ext cx="882869" cy="73544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7607" tIns="28804" rIns="57607" bIns="28804"/>
          <a:lstStyle/>
          <a:p>
            <a:pPr algn="ctr" eaLnBrk="0" hangingPunct="0"/>
            <a:r>
              <a:rPr lang="en-US" altLang="ko-KR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Image Processing</a:t>
            </a:r>
          </a:p>
          <a:p>
            <a:pPr algn="ctr" eaLnBrk="0" hangingPunct="0"/>
            <a:r>
              <a:rPr lang="en-US" altLang="ko-KR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&amp; Feature Extraction</a:t>
            </a:r>
            <a:endParaRPr lang="en-US" sz="11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057400" y="1981200"/>
            <a:ext cx="945931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2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869" tIns="18434" rIns="36869" bIns="18434" anchor="ctr"/>
          <a:lstStyle/>
          <a:p>
            <a:pPr algn="ctr" eaLnBrk="0" hangingPunct="0"/>
            <a:r>
              <a:rPr lang="en-US" altLang="ko-KR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Batang" pitchFamily="18" charset="-127"/>
              </a:rPr>
              <a:t>Modeling / Machine Learning 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1742089" y="2359891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3003331" y="2359891"/>
            <a:ext cx="3153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2905698" y="5105400"/>
            <a:ext cx="882869" cy="4572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7607" tIns="28804" rIns="57607" bIns="28804"/>
          <a:lstStyle/>
          <a:p>
            <a:pPr algn="ctr" eaLnBrk="0" hangingPunct="0"/>
            <a:r>
              <a:rPr lang="en-US" altLang="ko-KR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Feature </a:t>
            </a:r>
            <a:r>
              <a:rPr lang="en-US" altLang="ko-KR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 pitchFamily="18" charset="-127"/>
              </a:rPr>
              <a:t>Extraction</a:t>
            </a:r>
            <a:endParaRPr lang="en-US" sz="11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16" idx="3"/>
          </p:cNvCxnSpPr>
          <p:nvPr/>
        </p:nvCxnSpPr>
        <p:spPr>
          <a:xfrm>
            <a:off x="4159469" y="2362200"/>
            <a:ext cx="336331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05000" y="1905000"/>
            <a:ext cx="12192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133600" y="1219200"/>
            <a:ext cx="2597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 “holistic” approach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9B8-9921-4AE7-8D7A-7FBA59B46E8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6629" name="AutoShape 69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AutoShape 70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err="1">
                <a:solidFill>
                  <a:schemeClr val="accent2"/>
                </a:solidFill>
                <a:latin typeface="Arial" charset="0"/>
              </a:rPr>
              <a:t>Kohonen</a:t>
            </a:r>
            <a:r>
              <a:rPr lang="en-US" altLang="en-US" sz="2800" dirty="0">
                <a:solidFill>
                  <a:schemeClr val="accent2"/>
                </a:solidFill>
                <a:latin typeface="Arial" charset="0"/>
              </a:rPr>
              <a:t> Self-Organizing Maps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85800" y="990600"/>
            <a:ext cx="7848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 err="1"/>
              <a:t>Kohonen</a:t>
            </a:r>
            <a:r>
              <a:rPr lang="en-US" altLang="en-US" sz="2400" dirty="0"/>
              <a:t> Self-Organizing Map (</a:t>
            </a:r>
            <a:r>
              <a:rPr lang="en-US" altLang="en-US" sz="2400" dirty="0" err="1"/>
              <a:t>Kohonen</a:t>
            </a:r>
            <a:r>
              <a:rPr lang="en-US" altLang="en-US" sz="2400" dirty="0"/>
              <a:t> SOM): most </a:t>
            </a:r>
            <a:r>
              <a:rPr lang="en-US" altLang="en-US" sz="2400" dirty="0" smtClean="0"/>
              <a:t>popular </a:t>
            </a:r>
            <a:r>
              <a:rPr lang="en-US" altLang="en-US" sz="2400" dirty="0"/>
              <a:t>unsupervised learning machine</a:t>
            </a:r>
          </a:p>
          <a:p>
            <a:r>
              <a:rPr lang="en-US" altLang="en-US" sz="2400" dirty="0" smtClean="0"/>
              <a:t>Architecture </a:t>
            </a:r>
            <a:r>
              <a:rPr lang="en-US" altLang="en-US" sz="2400" dirty="0"/>
              <a:t>(one-dimensional): (</a:t>
            </a:r>
            <a:r>
              <a:rPr lang="en-US" altLang="en-US" sz="2400" dirty="0" err="1"/>
              <a:t>Fausett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/>
              <a:t>Input neurons map </a:t>
            </a:r>
            <a:r>
              <a:rPr lang="en-US" altLang="en-US" sz="2000" i="1" dirty="0"/>
              <a:t>n</a:t>
            </a:r>
            <a:r>
              <a:rPr lang="en-US" altLang="en-US" sz="2000" dirty="0"/>
              <a:t>-dimensional patterns to output (competitive) neurons with </a:t>
            </a:r>
            <a:r>
              <a:rPr lang="en-US" altLang="en-US" sz="2000" i="1" dirty="0"/>
              <a:t>p</a:t>
            </a:r>
            <a:r>
              <a:rPr lang="en-US" altLang="en-US" sz="2000" dirty="0"/>
              <a:t>-dimensional output patterns</a:t>
            </a:r>
          </a:p>
          <a:p>
            <a:pPr lvl="1"/>
            <a:r>
              <a:rPr lang="en-US" altLang="en-US" sz="2000" dirty="0"/>
              <a:t>Output neurons with similar patterns </a:t>
            </a:r>
          </a:p>
          <a:p>
            <a:pPr lvl="1">
              <a:buFontTx/>
              <a:buNone/>
            </a:pPr>
            <a:r>
              <a:rPr lang="en-US" altLang="en-US" sz="2000" dirty="0"/>
              <a:t>	are arranged to be neighbors</a:t>
            </a:r>
          </a:p>
          <a:p>
            <a:pPr lvl="1"/>
            <a:r>
              <a:rPr lang="en-US" altLang="en-US" sz="2000" dirty="0"/>
              <a:t>Some output neurons might </a:t>
            </a:r>
          </a:p>
          <a:p>
            <a:pPr lvl="1">
              <a:buFontTx/>
              <a:buNone/>
            </a:pPr>
            <a:r>
              <a:rPr lang="en-US" altLang="en-US" sz="2000" dirty="0"/>
              <a:t>	store more than one pattern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63112"/>
            <a:ext cx="513516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07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6501-0AB8-4ED1-ABE2-DF0BFC003C9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906" name="AutoShape 82"/>
          <p:cNvSpPr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7" name="AutoShape 83"/>
          <p:cNvSpPr>
            <a:spLocks noChangeArrowheads="1"/>
          </p:cNvSpPr>
          <p:nvPr/>
        </p:nvSpPr>
        <p:spPr bwMode="auto">
          <a:xfrm>
            <a:off x="304800" y="914400"/>
            <a:ext cx="8610600" cy="52578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i="1" dirty="0" err="1">
                <a:solidFill>
                  <a:schemeClr val="accent2"/>
                </a:solidFill>
                <a:latin typeface="Arial" charset="0"/>
              </a:rPr>
              <a:t>Kohonen</a:t>
            </a:r>
            <a:r>
              <a:rPr lang="en-US" altLang="en-US" sz="2800" i="1" dirty="0">
                <a:solidFill>
                  <a:schemeClr val="accent2"/>
                </a:solidFill>
                <a:latin typeface="Arial" charset="0"/>
              </a:rPr>
              <a:t> Self-Organizing Maps (continued)</a:t>
            </a:r>
            <a:endParaRPr lang="en-US" altLang="en-US" i="1" dirty="0">
              <a:solidFill>
                <a:schemeClr val="accent2"/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85800" y="11430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i="1"/>
              <a:t>Example: object classification using one-dimensional array</a:t>
            </a:r>
          </a:p>
          <a:p>
            <a:endParaRPr lang="en-US" altLang="en-US" sz="2400" i="1"/>
          </a:p>
          <a:p>
            <a:endParaRPr lang="en-US" altLang="en-US" sz="2400" i="1"/>
          </a:p>
          <a:p>
            <a:endParaRPr lang="en-US" altLang="en-US" sz="2400" i="1"/>
          </a:p>
          <a:p>
            <a:endParaRPr lang="en-US" altLang="en-US" sz="2400" i="1"/>
          </a:p>
          <a:p>
            <a:endParaRPr lang="en-US" altLang="en-US" sz="2400" i="1"/>
          </a:p>
          <a:p>
            <a:endParaRPr lang="en-US" altLang="en-US" sz="2400" i="1"/>
          </a:p>
          <a:p>
            <a:endParaRPr lang="en-US" altLang="en-US" sz="2400" i="1"/>
          </a:p>
          <a:p>
            <a:pPr lvl="1"/>
            <a:endParaRPr lang="en-US" altLang="en-US" sz="900" i="1"/>
          </a:p>
          <a:p>
            <a:pPr lvl="1"/>
            <a:r>
              <a:rPr lang="en-US" altLang="en-US" sz="1800" i="1"/>
              <a:t>New pattern: hovercraft </a:t>
            </a:r>
          </a:p>
          <a:p>
            <a:pPr lvl="2"/>
            <a:r>
              <a:rPr lang="en-US" altLang="en-US" sz="1600" i="1"/>
              <a:t>is mapped to the nationhood of truck or airplane</a:t>
            </a:r>
          </a:p>
          <a:p>
            <a:pPr lvl="1"/>
            <a:r>
              <a:rPr lang="en-US" altLang="en-US" sz="1800" i="1"/>
              <a:t>Disadvantage: one-dimensional array positions some objects with some similarities far from each other</a:t>
            </a:r>
          </a:p>
          <a:p>
            <a:pPr>
              <a:buFontTx/>
              <a:buNone/>
            </a:pPr>
            <a:endParaRPr lang="en-US" altLang="en-US" sz="1800" i="1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719388" y="3687763"/>
            <a:ext cx="392112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3505200" y="2590800"/>
            <a:ext cx="392113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4683125" y="3687763"/>
            <a:ext cx="392113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3373438" y="3687763"/>
            <a:ext cx="392112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813300" y="2590800"/>
            <a:ext cx="392113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2981325" y="3001963"/>
            <a:ext cx="6540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027488" y="3687763"/>
            <a:ext cx="393700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5337175" y="3687763"/>
            <a:ext cx="392113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5991225" y="3687763"/>
            <a:ext cx="392113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6645275" y="3687763"/>
            <a:ext cx="392113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6121400" y="2590800"/>
            <a:ext cx="393700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7169150" y="2590800"/>
            <a:ext cx="392113" cy="41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Oval 17"/>
          <p:cNvSpPr>
            <a:spLocks noChangeArrowheads="1"/>
          </p:cNvSpPr>
          <p:nvPr/>
        </p:nvSpPr>
        <p:spPr bwMode="auto">
          <a:xfrm>
            <a:off x="7431088" y="3687763"/>
            <a:ext cx="392112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8085138" y="3687763"/>
            <a:ext cx="392112" cy="41275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635375" y="30019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3635375" y="3001963"/>
            <a:ext cx="5238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3635375" y="3001963"/>
            <a:ext cx="11779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657600" y="2057400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3124200" y="1676400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weight (0 to 1)</a:t>
            </a:r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>
            <a:off x="5029200" y="2057400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4267200" y="1600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texture </a:t>
            </a:r>
          </a:p>
          <a:p>
            <a:pPr algn="ctr"/>
            <a:r>
              <a:rPr lang="en-US" altLang="en-US" sz="1200"/>
              <a:t>(wood=0, metal =1)</a:t>
            </a:r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6307138" y="2041525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5943600" y="1676400"/>
            <a:ext cx="909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size (0 to 1)</a:t>
            </a:r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>
            <a:off x="7373938" y="2041525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6916738" y="1660525"/>
            <a:ext cx="13160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flies (1) or not (0) </a:t>
            </a:r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>
            <a:off x="3635375" y="3001963"/>
            <a:ext cx="1831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3635375" y="3001963"/>
            <a:ext cx="26177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3635375" y="3001963"/>
            <a:ext cx="314166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>
            <a:off x="3635375" y="3001963"/>
            <a:ext cx="39258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>
            <a:off x="3635375" y="3001963"/>
            <a:ext cx="4711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 flipH="1">
            <a:off x="2981325" y="3001963"/>
            <a:ext cx="209391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 flipH="1">
            <a:off x="3635375" y="3001963"/>
            <a:ext cx="143986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H="1">
            <a:off x="4159250" y="3001963"/>
            <a:ext cx="9159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 flipH="1">
            <a:off x="4813300" y="3001963"/>
            <a:ext cx="2619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5075238" y="3001963"/>
            <a:ext cx="3921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5075238" y="3001963"/>
            <a:ext cx="11779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5075238" y="3001963"/>
            <a:ext cx="1701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>
            <a:off x="5075238" y="3001963"/>
            <a:ext cx="24860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>
            <a:off x="5075238" y="3001963"/>
            <a:ext cx="31400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981325" y="3001963"/>
            <a:ext cx="32718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H="1">
            <a:off x="3635375" y="3001963"/>
            <a:ext cx="26177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H="1">
            <a:off x="4289425" y="3001963"/>
            <a:ext cx="19637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H="1">
            <a:off x="4943475" y="3001963"/>
            <a:ext cx="13096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 flipH="1">
            <a:off x="5467350" y="3001963"/>
            <a:ext cx="78581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3" name="Line 49"/>
          <p:cNvSpPr>
            <a:spLocks noChangeShapeType="1"/>
          </p:cNvSpPr>
          <p:nvPr/>
        </p:nvSpPr>
        <p:spPr bwMode="auto">
          <a:xfrm>
            <a:off x="6253163" y="30019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>
            <a:off x="6253163" y="3001963"/>
            <a:ext cx="5238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>
            <a:off x="6253163" y="3001963"/>
            <a:ext cx="13081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6" name="Line 52"/>
          <p:cNvSpPr>
            <a:spLocks noChangeShapeType="1"/>
          </p:cNvSpPr>
          <p:nvPr/>
        </p:nvSpPr>
        <p:spPr bwMode="auto">
          <a:xfrm>
            <a:off x="6253163" y="3001963"/>
            <a:ext cx="20939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7" name="Line 53"/>
          <p:cNvSpPr>
            <a:spLocks noChangeShapeType="1"/>
          </p:cNvSpPr>
          <p:nvPr/>
        </p:nvSpPr>
        <p:spPr bwMode="auto">
          <a:xfrm flipH="1">
            <a:off x="2981325" y="3001963"/>
            <a:ext cx="4318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8" name="Line 54"/>
          <p:cNvSpPr>
            <a:spLocks noChangeShapeType="1"/>
          </p:cNvSpPr>
          <p:nvPr/>
        </p:nvSpPr>
        <p:spPr bwMode="auto">
          <a:xfrm flipH="1">
            <a:off x="3635375" y="3001963"/>
            <a:ext cx="3663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9" name="Line 55"/>
          <p:cNvSpPr>
            <a:spLocks noChangeShapeType="1"/>
          </p:cNvSpPr>
          <p:nvPr/>
        </p:nvSpPr>
        <p:spPr bwMode="auto">
          <a:xfrm flipH="1">
            <a:off x="4943475" y="3001963"/>
            <a:ext cx="2355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0" name="Line 56"/>
          <p:cNvSpPr>
            <a:spLocks noChangeShapeType="1"/>
          </p:cNvSpPr>
          <p:nvPr/>
        </p:nvSpPr>
        <p:spPr bwMode="auto">
          <a:xfrm flipH="1">
            <a:off x="5599113" y="3001963"/>
            <a:ext cx="170021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1" name="Line 57"/>
          <p:cNvSpPr>
            <a:spLocks noChangeShapeType="1"/>
          </p:cNvSpPr>
          <p:nvPr/>
        </p:nvSpPr>
        <p:spPr bwMode="auto">
          <a:xfrm flipH="1">
            <a:off x="6253163" y="3001963"/>
            <a:ext cx="10461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2" name="Line 58"/>
          <p:cNvSpPr>
            <a:spLocks noChangeShapeType="1"/>
          </p:cNvSpPr>
          <p:nvPr/>
        </p:nvSpPr>
        <p:spPr bwMode="auto">
          <a:xfrm flipH="1">
            <a:off x="6777038" y="3001963"/>
            <a:ext cx="5222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3" name="Line 59"/>
          <p:cNvSpPr>
            <a:spLocks noChangeShapeType="1"/>
          </p:cNvSpPr>
          <p:nvPr/>
        </p:nvSpPr>
        <p:spPr bwMode="auto">
          <a:xfrm>
            <a:off x="7299325" y="3001963"/>
            <a:ext cx="2619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7299325" y="3001963"/>
            <a:ext cx="10477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685800" y="1905000"/>
            <a:ext cx="55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pencil</a:t>
            </a:r>
          </a:p>
        </p:txBody>
      </p:sp>
      <p:sp>
        <p:nvSpPr>
          <p:cNvPr id="77887" name="Text Box 63"/>
          <p:cNvSpPr txBox="1">
            <a:spLocks noChangeArrowheads="1"/>
          </p:cNvSpPr>
          <p:nvPr/>
        </p:nvSpPr>
        <p:spPr bwMode="auto">
          <a:xfrm>
            <a:off x="8059738" y="4175125"/>
            <a:ext cx="55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pencil</a:t>
            </a:r>
          </a:p>
        </p:txBody>
      </p:sp>
      <p:sp>
        <p:nvSpPr>
          <p:cNvPr id="77888" name="Text Box 64"/>
          <p:cNvSpPr txBox="1">
            <a:spLocks noChangeArrowheads="1"/>
          </p:cNvSpPr>
          <p:nvPr/>
        </p:nvSpPr>
        <p:spPr bwMode="auto">
          <a:xfrm>
            <a:off x="685800" y="22098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airplane</a:t>
            </a:r>
          </a:p>
        </p:txBody>
      </p:sp>
      <p:sp>
        <p:nvSpPr>
          <p:cNvPr id="77890" name="Text Box 66"/>
          <p:cNvSpPr txBox="1">
            <a:spLocks noChangeArrowheads="1"/>
          </p:cNvSpPr>
          <p:nvPr/>
        </p:nvSpPr>
        <p:spPr bwMode="auto">
          <a:xfrm>
            <a:off x="2497138" y="41751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airplane</a:t>
            </a:r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685800" y="25146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chair</a:t>
            </a:r>
          </a:p>
        </p:txBody>
      </p:sp>
      <p:sp>
        <p:nvSpPr>
          <p:cNvPr id="77892" name="Text Box 68"/>
          <p:cNvSpPr txBox="1">
            <a:spLocks noChangeArrowheads="1"/>
          </p:cNvSpPr>
          <p:nvPr/>
        </p:nvSpPr>
        <p:spPr bwMode="auto">
          <a:xfrm>
            <a:off x="5926138" y="41751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chair</a:t>
            </a:r>
          </a:p>
        </p:txBody>
      </p:sp>
      <p:sp>
        <p:nvSpPr>
          <p:cNvPr id="77893" name="Text Box 69"/>
          <p:cNvSpPr txBox="1">
            <a:spLocks noChangeArrowheads="1"/>
          </p:cNvSpPr>
          <p:nvPr/>
        </p:nvSpPr>
        <p:spPr bwMode="auto">
          <a:xfrm>
            <a:off x="685800" y="28194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book</a:t>
            </a:r>
          </a:p>
        </p:txBody>
      </p:sp>
      <p:sp>
        <p:nvSpPr>
          <p:cNvPr id="77894" name="Text Box 70"/>
          <p:cNvSpPr txBox="1">
            <a:spLocks noChangeArrowheads="1"/>
          </p:cNvSpPr>
          <p:nvPr/>
        </p:nvSpPr>
        <p:spPr bwMode="auto">
          <a:xfrm>
            <a:off x="7373938" y="41751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book</a:t>
            </a:r>
          </a:p>
        </p:txBody>
      </p:sp>
      <p:sp>
        <p:nvSpPr>
          <p:cNvPr id="77895" name="Text Box 71"/>
          <p:cNvSpPr txBox="1">
            <a:spLocks noChangeArrowheads="1"/>
          </p:cNvSpPr>
          <p:nvPr/>
        </p:nvSpPr>
        <p:spPr bwMode="auto">
          <a:xfrm>
            <a:off x="6858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wooden house</a:t>
            </a:r>
          </a:p>
        </p:txBody>
      </p:sp>
      <p:sp>
        <p:nvSpPr>
          <p:cNvPr id="77896" name="Text Box 72"/>
          <p:cNvSpPr txBox="1">
            <a:spLocks noChangeArrowheads="1"/>
          </p:cNvSpPr>
          <p:nvPr/>
        </p:nvSpPr>
        <p:spPr bwMode="auto">
          <a:xfrm>
            <a:off x="3944938" y="40989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wooden house</a:t>
            </a:r>
          </a:p>
        </p:txBody>
      </p:sp>
      <p:sp>
        <p:nvSpPr>
          <p:cNvPr id="77897" name="Text Box 73"/>
          <p:cNvSpPr txBox="1">
            <a:spLocks noChangeArrowheads="1"/>
          </p:cNvSpPr>
          <p:nvPr/>
        </p:nvSpPr>
        <p:spPr bwMode="auto">
          <a:xfrm>
            <a:off x="685800" y="3505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stapler</a:t>
            </a:r>
          </a:p>
        </p:txBody>
      </p:sp>
      <p:sp>
        <p:nvSpPr>
          <p:cNvPr id="77898" name="Text Box 74"/>
          <p:cNvSpPr txBox="1">
            <a:spLocks noChangeArrowheads="1"/>
          </p:cNvSpPr>
          <p:nvPr/>
        </p:nvSpPr>
        <p:spPr bwMode="auto">
          <a:xfrm>
            <a:off x="6611938" y="41751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stapler</a:t>
            </a:r>
          </a:p>
        </p:txBody>
      </p:sp>
      <p:sp>
        <p:nvSpPr>
          <p:cNvPr id="77899" name="Text Box 75"/>
          <p:cNvSpPr txBox="1">
            <a:spLocks noChangeArrowheads="1"/>
          </p:cNvSpPr>
          <p:nvPr/>
        </p:nvSpPr>
        <p:spPr bwMode="auto">
          <a:xfrm>
            <a:off x="685800" y="3810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metal desk</a:t>
            </a:r>
          </a:p>
        </p:txBody>
      </p:sp>
      <p:sp>
        <p:nvSpPr>
          <p:cNvPr id="77900" name="Text Box 76"/>
          <p:cNvSpPr txBox="1">
            <a:spLocks noChangeArrowheads="1"/>
          </p:cNvSpPr>
          <p:nvPr/>
        </p:nvSpPr>
        <p:spPr bwMode="auto">
          <a:xfrm>
            <a:off x="5316538" y="40989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metal desk</a:t>
            </a:r>
          </a:p>
        </p:txBody>
      </p:sp>
      <p:sp>
        <p:nvSpPr>
          <p:cNvPr id="77901" name="Text Box 77"/>
          <p:cNvSpPr txBox="1">
            <a:spLocks noChangeArrowheads="1"/>
          </p:cNvSpPr>
          <p:nvPr/>
        </p:nvSpPr>
        <p:spPr bwMode="auto">
          <a:xfrm>
            <a:off x="685800" y="4267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truck</a:t>
            </a:r>
          </a:p>
        </p:txBody>
      </p:sp>
      <p:sp>
        <p:nvSpPr>
          <p:cNvPr id="77902" name="Text Box 78"/>
          <p:cNvSpPr txBox="1">
            <a:spLocks noChangeArrowheads="1"/>
          </p:cNvSpPr>
          <p:nvPr/>
        </p:nvSpPr>
        <p:spPr bwMode="auto">
          <a:xfrm>
            <a:off x="3335338" y="41751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truck</a:t>
            </a:r>
          </a:p>
        </p:txBody>
      </p:sp>
      <p:sp>
        <p:nvSpPr>
          <p:cNvPr id="77903" name="Text Box 79"/>
          <p:cNvSpPr txBox="1">
            <a:spLocks noChangeArrowheads="1"/>
          </p:cNvSpPr>
          <p:nvPr/>
        </p:nvSpPr>
        <p:spPr bwMode="auto">
          <a:xfrm>
            <a:off x="685800" y="4572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kite</a:t>
            </a:r>
          </a:p>
        </p:txBody>
      </p:sp>
      <p:sp>
        <p:nvSpPr>
          <p:cNvPr id="77904" name="Text Box 80"/>
          <p:cNvSpPr txBox="1">
            <a:spLocks noChangeArrowheads="1"/>
          </p:cNvSpPr>
          <p:nvPr/>
        </p:nvSpPr>
        <p:spPr bwMode="auto">
          <a:xfrm>
            <a:off x="4706938" y="417512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kite</a:t>
            </a:r>
          </a:p>
        </p:txBody>
      </p:sp>
      <p:sp>
        <p:nvSpPr>
          <p:cNvPr id="77905" name="Text Box 81"/>
          <p:cNvSpPr txBox="1">
            <a:spLocks noChangeArrowheads="1"/>
          </p:cNvSpPr>
          <p:nvPr/>
        </p:nvSpPr>
        <p:spPr bwMode="auto">
          <a:xfrm>
            <a:off x="685800" y="1600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35377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85" grpId="0" autoUpdateAnimBg="0"/>
      <p:bldP spid="77887" grpId="0" autoUpdateAnimBg="0"/>
      <p:bldP spid="77888" grpId="0" autoUpdateAnimBg="0"/>
      <p:bldP spid="77890" grpId="0" autoUpdateAnimBg="0"/>
      <p:bldP spid="77891" grpId="0" autoUpdateAnimBg="0"/>
      <p:bldP spid="77892" grpId="0" autoUpdateAnimBg="0"/>
      <p:bldP spid="77893" grpId="0" autoUpdateAnimBg="0"/>
      <p:bldP spid="77894" grpId="0" autoUpdateAnimBg="0"/>
      <p:bldP spid="77895" grpId="0" autoUpdateAnimBg="0"/>
      <p:bldP spid="77896" grpId="0" autoUpdateAnimBg="0"/>
      <p:bldP spid="77897" grpId="0" autoUpdateAnimBg="0"/>
      <p:bldP spid="77898" grpId="0" autoUpdateAnimBg="0"/>
      <p:bldP spid="77899" grpId="0" autoUpdateAnimBg="0"/>
      <p:bldP spid="77900" grpId="0" autoUpdateAnimBg="0"/>
      <p:bldP spid="77901" grpId="0" autoUpdateAnimBg="0"/>
      <p:bldP spid="77902" grpId="0" autoUpdateAnimBg="0"/>
      <p:bldP spid="77903" grpId="0" autoUpdateAnimBg="0"/>
      <p:bldP spid="77904" grpId="0" autoUpdateAnimBg="0"/>
      <p:bldP spid="779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Support Vector Machines (SVMs)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Idea: design classifier such that the margin between boundaries and instances of the classes is optimal (maximum)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Having a good margin makes classifier less susceptible to uncertainty and more likely to learn/generalize the data.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4612262"/>
            <a:ext cx="609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100" dirty="0"/>
              <a:t>Tarca AL, Carey VJ, Chen X-w, Romero R, Drăghici S (2007) Machine Learning and Its Applications to Biology. PLoS Comput Biol 3(6): e116. doi:10.1371/journal.pcbi.0030116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73" y="2397461"/>
            <a:ext cx="5308651" cy="22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0641" y="2590800"/>
            <a:ext cx="147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Different options of classification boundaries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70851" y="3962400"/>
            <a:ext cx="1473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Hyperplanes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2286000"/>
            <a:ext cx="147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SVM classification boundaries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7467600" y="38100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7391400" y="4027583"/>
            <a:ext cx="279451" cy="77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7543800" y="4127306"/>
            <a:ext cx="138069" cy="216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657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63794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3454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SVMs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Formulation (linear kernel):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1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Objective: to find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w</a:t>
            </a:r>
            <a:r>
              <a:rPr lang="en-US" altLang="en-US" sz="2000" dirty="0" smtClean="0">
                <a:solidFill>
                  <a:srgbClr val="000000"/>
                </a:solidFill>
              </a:rPr>
              <a:t> and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b</a:t>
            </a:r>
            <a:r>
              <a:rPr lang="en-US" altLang="en-US" sz="2000" dirty="0" smtClean="0">
                <a:solidFill>
                  <a:srgbClr val="000000"/>
                </a:solidFill>
              </a:rPr>
              <a:t> such that the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hyperplane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wx</a:t>
            </a:r>
            <a:r>
              <a:rPr lang="en-US" altLang="en-US" sz="2000" i="1" baseline="30000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+</a:t>
            </a:r>
            <a:r>
              <a:rPr lang="en-US" altLang="en-US" sz="2000" i="1" dirty="0" err="1" smtClean="0">
                <a:solidFill>
                  <a:srgbClr val="000000"/>
                </a:solidFill>
              </a:rPr>
              <a:t>b</a:t>
            </a:r>
            <a:r>
              <a:rPr lang="en-US" altLang="en-US" sz="2000" dirty="0" smtClean="0">
                <a:solidFill>
                  <a:srgbClr val="000000"/>
                </a:solidFill>
              </a:rPr>
              <a:t>=0 that: </a:t>
            </a:r>
          </a:p>
          <a:p>
            <a:pPr marL="1200150" lvl="2" indent="-3429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800" dirty="0" smtClean="0">
                <a:solidFill>
                  <a:srgbClr val="000000"/>
                </a:solidFill>
              </a:rPr>
              <a:t>Separates all/most of samples in the two classes</a:t>
            </a:r>
          </a:p>
          <a:p>
            <a:pPr marL="1200150" lvl="2" indent="-3429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800" dirty="0" smtClean="0">
                <a:solidFill>
                  <a:srgbClr val="000000"/>
                </a:solidFill>
              </a:rPr>
              <a:t>Maximizes the margin between the classes labeled -1 and 1</a:t>
            </a:r>
            <a:r>
              <a:rPr lang="en-US" altLang="en-US" sz="1600" dirty="0" smtClean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Without discussing the details of the solutions to this problem: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700" dirty="0" smtClean="0">
                <a:solidFill>
                  <a:srgbClr val="000000"/>
                </a:solidFill>
              </a:rPr>
              <a:t>This optimization problem can be formulated in at least two different methods and solved rather effectively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700" dirty="0" smtClean="0">
                <a:solidFill>
                  <a:srgbClr val="000000"/>
                </a:solidFill>
              </a:rPr>
              <a:t>Decision function: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1700" dirty="0" smtClean="0">
              <a:solidFill>
                <a:srgbClr val="000000"/>
              </a:solidFill>
            </a:endParaRP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700" dirty="0" smtClean="0">
                <a:solidFill>
                  <a:srgbClr val="000000"/>
                </a:solidFill>
              </a:rPr>
              <a:t>The problem can be easily extended into multi-class classification scenarios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16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114800" y="2133600"/>
          <a:ext cx="10318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33600"/>
                        <a:ext cx="103187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352800" y="1752600"/>
          <a:ext cx="2895600" cy="38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5" imgW="1727200" imgH="228600" progId="Equation.3">
                  <p:embed/>
                </p:oleObj>
              </mc:Choice>
              <mc:Fallback>
                <p:oleObj name="Equation" r:id="rId5" imgW="17272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52600"/>
                        <a:ext cx="2895600" cy="383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352800" y="4724400"/>
          <a:ext cx="4953000" cy="75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7" imgW="2921000" imgH="457200" progId="Equation.3">
                  <p:embed/>
                </p:oleObj>
              </mc:Choice>
              <mc:Fallback>
                <p:oleObj name="Equation" r:id="rId7" imgW="29210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4953000" cy="756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43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63794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3454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SVMs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What if the inputs are not linearly separable in the original feature/input space?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Inputs in the two regions shown here are separable, by 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	by a good margin, but lines/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hyperplanes</a:t>
            </a:r>
            <a:r>
              <a:rPr lang="en-US" altLang="en-US" sz="2000" dirty="0" smtClean="0">
                <a:solidFill>
                  <a:srgbClr val="000000"/>
                </a:solidFill>
              </a:rPr>
              <a:t> are not the 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	best elements to separate them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In such cases, we use a kernel that maps the input 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2400" dirty="0" smtClean="0">
                <a:solidFill>
                  <a:srgbClr val="000000"/>
                </a:solidFill>
              </a:rPr>
              <a:t>	space into space that might create better separation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These kernels are often nonlinear functions with symmetric properties and with [much] higher dimension that the original space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Popular kernels: radial basis functions (RBF) and Gaussian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16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224215" y="1366092"/>
            <a:ext cx="939284" cy="1649467"/>
          </a:xfrm>
          <a:custGeom>
            <a:avLst/>
            <a:gdLst>
              <a:gd name="connsiteX0" fmla="*/ 168103 w 939284"/>
              <a:gd name="connsiteY0" fmla="*/ 396607 h 1649467"/>
              <a:gd name="connsiteX1" fmla="*/ 168103 w 939284"/>
              <a:gd name="connsiteY1" fmla="*/ 396607 h 1649467"/>
              <a:gd name="connsiteX2" fmla="*/ 13867 w 939284"/>
              <a:gd name="connsiteY2" fmla="*/ 716096 h 1649467"/>
              <a:gd name="connsiteX3" fmla="*/ 57934 w 939284"/>
              <a:gd name="connsiteY3" fmla="*/ 804231 h 1649467"/>
              <a:gd name="connsiteX4" fmla="*/ 124036 w 939284"/>
              <a:gd name="connsiteY4" fmla="*/ 848298 h 1649467"/>
              <a:gd name="connsiteX5" fmla="*/ 157086 w 939284"/>
              <a:gd name="connsiteY5" fmla="*/ 870332 h 1649467"/>
              <a:gd name="connsiteX6" fmla="*/ 190137 w 939284"/>
              <a:gd name="connsiteY6" fmla="*/ 881349 h 1649467"/>
              <a:gd name="connsiteX7" fmla="*/ 201154 w 939284"/>
              <a:gd name="connsiteY7" fmla="*/ 914400 h 1649467"/>
              <a:gd name="connsiteX8" fmla="*/ 234204 w 939284"/>
              <a:gd name="connsiteY8" fmla="*/ 936433 h 1649467"/>
              <a:gd name="connsiteX9" fmla="*/ 300305 w 939284"/>
              <a:gd name="connsiteY9" fmla="*/ 980501 h 1649467"/>
              <a:gd name="connsiteX10" fmla="*/ 333356 w 939284"/>
              <a:gd name="connsiteY10" fmla="*/ 958467 h 1649467"/>
              <a:gd name="connsiteX11" fmla="*/ 366407 w 939284"/>
              <a:gd name="connsiteY11" fmla="*/ 1079653 h 1649467"/>
              <a:gd name="connsiteX12" fmla="*/ 377424 w 939284"/>
              <a:gd name="connsiteY12" fmla="*/ 1112703 h 1649467"/>
              <a:gd name="connsiteX13" fmla="*/ 421491 w 939284"/>
              <a:gd name="connsiteY13" fmla="*/ 1266939 h 1649467"/>
              <a:gd name="connsiteX14" fmla="*/ 443525 w 939284"/>
              <a:gd name="connsiteY14" fmla="*/ 1311007 h 1649467"/>
              <a:gd name="connsiteX15" fmla="*/ 454542 w 939284"/>
              <a:gd name="connsiteY15" fmla="*/ 1377108 h 1649467"/>
              <a:gd name="connsiteX16" fmla="*/ 476575 w 939284"/>
              <a:gd name="connsiteY16" fmla="*/ 1410159 h 1649467"/>
              <a:gd name="connsiteX17" fmla="*/ 498609 w 939284"/>
              <a:gd name="connsiteY17" fmla="*/ 1465243 h 1649467"/>
              <a:gd name="connsiteX18" fmla="*/ 553693 w 939284"/>
              <a:gd name="connsiteY18" fmla="*/ 1597445 h 1649467"/>
              <a:gd name="connsiteX19" fmla="*/ 597761 w 939284"/>
              <a:gd name="connsiteY19" fmla="*/ 1619479 h 1649467"/>
              <a:gd name="connsiteX20" fmla="*/ 785048 w 939284"/>
              <a:gd name="connsiteY20" fmla="*/ 1564395 h 1649467"/>
              <a:gd name="connsiteX21" fmla="*/ 807081 w 939284"/>
              <a:gd name="connsiteY21" fmla="*/ 1531344 h 1649467"/>
              <a:gd name="connsiteX22" fmla="*/ 818098 w 939284"/>
              <a:gd name="connsiteY22" fmla="*/ 1487277 h 1649467"/>
              <a:gd name="connsiteX23" fmla="*/ 851149 w 939284"/>
              <a:gd name="connsiteY23" fmla="*/ 1465243 h 1649467"/>
              <a:gd name="connsiteX24" fmla="*/ 906233 w 939284"/>
              <a:gd name="connsiteY24" fmla="*/ 1410159 h 1649467"/>
              <a:gd name="connsiteX25" fmla="*/ 939284 w 939284"/>
              <a:gd name="connsiteY25" fmla="*/ 1344057 h 1649467"/>
              <a:gd name="connsiteX26" fmla="*/ 917250 w 939284"/>
              <a:gd name="connsiteY26" fmla="*/ 1233889 h 1649467"/>
              <a:gd name="connsiteX27" fmla="*/ 884199 w 939284"/>
              <a:gd name="connsiteY27" fmla="*/ 1101686 h 1649467"/>
              <a:gd name="connsiteX28" fmla="*/ 785048 w 939284"/>
              <a:gd name="connsiteY28" fmla="*/ 1013551 h 1649467"/>
              <a:gd name="connsiteX29" fmla="*/ 740980 w 939284"/>
              <a:gd name="connsiteY29" fmla="*/ 991518 h 1649467"/>
              <a:gd name="connsiteX30" fmla="*/ 696913 w 939284"/>
              <a:gd name="connsiteY30" fmla="*/ 980501 h 1649467"/>
              <a:gd name="connsiteX31" fmla="*/ 663862 w 939284"/>
              <a:gd name="connsiteY31" fmla="*/ 969484 h 1649467"/>
              <a:gd name="connsiteX32" fmla="*/ 586744 w 939284"/>
              <a:gd name="connsiteY32" fmla="*/ 914400 h 1649467"/>
              <a:gd name="connsiteX33" fmla="*/ 553693 w 939284"/>
              <a:gd name="connsiteY33" fmla="*/ 881349 h 1649467"/>
              <a:gd name="connsiteX34" fmla="*/ 520643 w 939284"/>
              <a:gd name="connsiteY34" fmla="*/ 837281 h 1649467"/>
              <a:gd name="connsiteX35" fmla="*/ 487592 w 939284"/>
              <a:gd name="connsiteY35" fmla="*/ 826265 h 1649467"/>
              <a:gd name="connsiteX36" fmla="*/ 465558 w 939284"/>
              <a:gd name="connsiteY36" fmla="*/ 793214 h 1649467"/>
              <a:gd name="connsiteX37" fmla="*/ 432508 w 939284"/>
              <a:gd name="connsiteY37" fmla="*/ 760163 h 1649467"/>
              <a:gd name="connsiteX38" fmla="*/ 421491 w 939284"/>
              <a:gd name="connsiteY38" fmla="*/ 716096 h 1649467"/>
              <a:gd name="connsiteX39" fmla="*/ 388440 w 939284"/>
              <a:gd name="connsiteY39" fmla="*/ 672028 h 1649467"/>
              <a:gd name="connsiteX40" fmla="*/ 377424 w 939284"/>
              <a:gd name="connsiteY40" fmla="*/ 638978 h 1649467"/>
              <a:gd name="connsiteX41" fmla="*/ 377424 w 939284"/>
              <a:gd name="connsiteY41" fmla="*/ 451691 h 1649467"/>
              <a:gd name="connsiteX42" fmla="*/ 410474 w 939284"/>
              <a:gd name="connsiteY42" fmla="*/ 440674 h 1649467"/>
              <a:gd name="connsiteX43" fmla="*/ 443525 w 939284"/>
              <a:gd name="connsiteY43" fmla="*/ 407624 h 1649467"/>
              <a:gd name="connsiteX44" fmla="*/ 476575 w 939284"/>
              <a:gd name="connsiteY44" fmla="*/ 396607 h 1649467"/>
              <a:gd name="connsiteX45" fmla="*/ 586744 w 939284"/>
              <a:gd name="connsiteY45" fmla="*/ 363556 h 1649467"/>
              <a:gd name="connsiteX46" fmla="*/ 663862 w 939284"/>
              <a:gd name="connsiteY46" fmla="*/ 297455 h 1649467"/>
              <a:gd name="connsiteX47" fmla="*/ 707930 w 939284"/>
              <a:gd name="connsiteY47" fmla="*/ 209320 h 1649467"/>
              <a:gd name="connsiteX48" fmla="*/ 729963 w 939284"/>
              <a:gd name="connsiteY48" fmla="*/ 132202 h 1649467"/>
              <a:gd name="connsiteX49" fmla="*/ 718946 w 939284"/>
              <a:gd name="connsiteY49" fmla="*/ 55084 h 1649467"/>
              <a:gd name="connsiteX50" fmla="*/ 707930 w 939284"/>
              <a:gd name="connsiteY50" fmla="*/ 22033 h 1649467"/>
              <a:gd name="connsiteX51" fmla="*/ 641828 w 939284"/>
              <a:gd name="connsiteY51" fmla="*/ 0 h 1649467"/>
              <a:gd name="connsiteX52" fmla="*/ 575727 w 939284"/>
              <a:gd name="connsiteY52" fmla="*/ 11016 h 1649467"/>
              <a:gd name="connsiteX53" fmla="*/ 476575 w 939284"/>
              <a:gd name="connsiteY53" fmla="*/ 22033 h 1649467"/>
              <a:gd name="connsiteX54" fmla="*/ 465558 w 939284"/>
              <a:gd name="connsiteY54" fmla="*/ 55084 h 1649467"/>
              <a:gd name="connsiteX55" fmla="*/ 399457 w 939284"/>
              <a:gd name="connsiteY55" fmla="*/ 99151 h 1649467"/>
              <a:gd name="connsiteX56" fmla="*/ 355390 w 939284"/>
              <a:gd name="connsiteY56" fmla="*/ 165253 h 1649467"/>
              <a:gd name="connsiteX57" fmla="*/ 300305 w 939284"/>
              <a:gd name="connsiteY57" fmla="*/ 220337 h 1649467"/>
              <a:gd name="connsiteX58" fmla="*/ 267255 w 939284"/>
              <a:gd name="connsiteY58" fmla="*/ 231354 h 1649467"/>
              <a:gd name="connsiteX59" fmla="*/ 234204 w 939284"/>
              <a:gd name="connsiteY59" fmla="*/ 297455 h 1649467"/>
              <a:gd name="connsiteX60" fmla="*/ 212171 w 939284"/>
              <a:gd name="connsiteY60" fmla="*/ 330506 h 1649467"/>
              <a:gd name="connsiteX61" fmla="*/ 190137 w 939284"/>
              <a:gd name="connsiteY61" fmla="*/ 407624 h 1649467"/>
              <a:gd name="connsiteX62" fmla="*/ 168103 w 939284"/>
              <a:gd name="connsiteY62" fmla="*/ 396607 h 164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39284" h="1649467">
                <a:moveTo>
                  <a:pt x="168103" y="396607"/>
                </a:moveTo>
                <a:lnTo>
                  <a:pt x="168103" y="396607"/>
                </a:lnTo>
                <a:cubicBezTo>
                  <a:pt x="116691" y="503103"/>
                  <a:pt x="56101" y="605638"/>
                  <a:pt x="13867" y="716096"/>
                </a:cubicBezTo>
                <a:cubicBezTo>
                  <a:pt x="0" y="752362"/>
                  <a:pt x="34890" y="786308"/>
                  <a:pt x="57934" y="804231"/>
                </a:cubicBezTo>
                <a:cubicBezTo>
                  <a:pt x="78837" y="820489"/>
                  <a:pt x="102002" y="833609"/>
                  <a:pt x="124036" y="848298"/>
                </a:cubicBezTo>
                <a:cubicBezTo>
                  <a:pt x="135053" y="855642"/>
                  <a:pt x="144525" y="866145"/>
                  <a:pt x="157086" y="870332"/>
                </a:cubicBezTo>
                <a:lnTo>
                  <a:pt x="190137" y="881349"/>
                </a:lnTo>
                <a:cubicBezTo>
                  <a:pt x="193809" y="892366"/>
                  <a:pt x="193899" y="905332"/>
                  <a:pt x="201154" y="914400"/>
                </a:cubicBezTo>
                <a:cubicBezTo>
                  <a:pt x="209425" y="924739"/>
                  <a:pt x="224032" y="927957"/>
                  <a:pt x="234204" y="936433"/>
                </a:cubicBezTo>
                <a:cubicBezTo>
                  <a:pt x="289221" y="982280"/>
                  <a:pt x="242222" y="961140"/>
                  <a:pt x="300305" y="980501"/>
                </a:cubicBezTo>
                <a:cubicBezTo>
                  <a:pt x="311322" y="973156"/>
                  <a:pt x="323993" y="949104"/>
                  <a:pt x="333356" y="958467"/>
                </a:cubicBezTo>
                <a:cubicBezTo>
                  <a:pt x="339537" y="964648"/>
                  <a:pt x="360240" y="1058070"/>
                  <a:pt x="366407" y="1079653"/>
                </a:cubicBezTo>
                <a:cubicBezTo>
                  <a:pt x="369597" y="1090819"/>
                  <a:pt x="374369" y="1101500"/>
                  <a:pt x="377424" y="1112703"/>
                </a:cubicBezTo>
                <a:cubicBezTo>
                  <a:pt x="395334" y="1178375"/>
                  <a:pt x="397363" y="1206619"/>
                  <a:pt x="421491" y="1266939"/>
                </a:cubicBezTo>
                <a:cubicBezTo>
                  <a:pt x="427590" y="1282188"/>
                  <a:pt x="436180" y="1296318"/>
                  <a:pt x="443525" y="1311007"/>
                </a:cubicBezTo>
                <a:cubicBezTo>
                  <a:pt x="447197" y="1333041"/>
                  <a:pt x="447478" y="1355917"/>
                  <a:pt x="454542" y="1377108"/>
                </a:cubicBezTo>
                <a:cubicBezTo>
                  <a:pt x="458729" y="1389669"/>
                  <a:pt x="470654" y="1398316"/>
                  <a:pt x="476575" y="1410159"/>
                </a:cubicBezTo>
                <a:cubicBezTo>
                  <a:pt x="485419" y="1427847"/>
                  <a:pt x="492793" y="1446342"/>
                  <a:pt x="498609" y="1465243"/>
                </a:cubicBezTo>
                <a:cubicBezTo>
                  <a:pt x="516587" y="1523670"/>
                  <a:pt x="507633" y="1557965"/>
                  <a:pt x="553693" y="1597445"/>
                </a:cubicBezTo>
                <a:cubicBezTo>
                  <a:pt x="566162" y="1608133"/>
                  <a:pt x="583072" y="1612134"/>
                  <a:pt x="597761" y="1619479"/>
                </a:cubicBezTo>
                <a:cubicBezTo>
                  <a:pt x="761295" y="1607798"/>
                  <a:pt x="724283" y="1649467"/>
                  <a:pt x="785048" y="1564395"/>
                </a:cubicBezTo>
                <a:cubicBezTo>
                  <a:pt x="792744" y="1553621"/>
                  <a:pt x="799737" y="1542361"/>
                  <a:pt x="807081" y="1531344"/>
                </a:cubicBezTo>
                <a:cubicBezTo>
                  <a:pt x="810753" y="1516655"/>
                  <a:pt x="809699" y="1499875"/>
                  <a:pt x="818098" y="1487277"/>
                </a:cubicBezTo>
                <a:cubicBezTo>
                  <a:pt x="825443" y="1476260"/>
                  <a:pt x="841786" y="1474606"/>
                  <a:pt x="851149" y="1465243"/>
                </a:cubicBezTo>
                <a:cubicBezTo>
                  <a:pt x="924594" y="1391798"/>
                  <a:pt x="818101" y="1468913"/>
                  <a:pt x="906233" y="1410159"/>
                </a:cubicBezTo>
                <a:cubicBezTo>
                  <a:pt x="917373" y="1393448"/>
                  <a:pt x="939284" y="1366863"/>
                  <a:pt x="939284" y="1344057"/>
                </a:cubicBezTo>
                <a:cubicBezTo>
                  <a:pt x="939284" y="1293420"/>
                  <a:pt x="930817" y="1274590"/>
                  <a:pt x="917250" y="1233889"/>
                </a:cubicBezTo>
                <a:cubicBezTo>
                  <a:pt x="913609" y="1212042"/>
                  <a:pt x="901657" y="1119144"/>
                  <a:pt x="884199" y="1101686"/>
                </a:cubicBezTo>
                <a:cubicBezTo>
                  <a:pt x="839587" y="1057074"/>
                  <a:pt x="830915" y="1039761"/>
                  <a:pt x="785048" y="1013551"/>
                </a:cubicBezTo>
                <a:cubicBezTo>
                  <a:pt x="770789" y="1005403"/>
                  <a:pt x="756357" y="997284"/>
                  <a:pt x="740980" y="991518"/>
                </a:cubicBezTo>
                <a:cubicBezTo>
                  <a:pt x="726803" y="986202"/>
                  <a:pt x="711472" y="984661"/>
                  <a:pt x="696913" y="980501"/>
                </a:cubicBezTo>
                <a:cubicBezTo>
                  <a:pt x="685747" y="977311"/>
                  <a:pt x="674879" y="973156"/>
                  <a:pt x="663862" y="969484"/>
                </a:cubicBezTo>
                <a:cubicBezTo>
                  <a:pt x="637712" y="952050"/>
                  <a:pt x="610650" y="934890"/>
                  <a:pt x="586744" y="914400"/>
                </a:cubicBezTo>
                <a:cubicBezTo>
                  <a:pt x="574914" y="904261"/>
                  <a:pt x="563832" y="893179"/>
                  <a:pt x="553693" y="881349"/>
                </a:cubicBezTo>
                <a:cubicBezTo>
                  <a:pt x="541744" y="867408"/>
                  <a:pt x="534749" y="849036"/>
                  <a:pt x="520643" y="837281"/>
                </a:cubicBezTo>
                <a:cubicBezTo>
                  <a:pt x="511722" y="829847"/>
                  <a:pt x="498609" y="829937"/>
                  <a:pt x="487592" y="826265"/>
                </a:cubicBezTo>
                <a:cubicBezTo>
                  <a:pt x="480247" y="815248"/>
                  <a:pt x="474034" y="803386"/>
                  <a:pt x="465558" y="793214"/>
                </a:cubicBezTo>
                <a:cubicBezTo>
                  <a:pt x="455584" y="781245"/>
                  <a:pt x="440238" y="773690"/>
                  <a:pt x="432508" y="760163"/>
                </a:cubicBezTo>
                <a:cubicBezTo>
                  <a:pt x="424996" y="747017"/>
                  <a:pt x="428262" y="729639"/>
                  <a:pt x="421491" y="716096"/>
                </a:cubicBezTo>
                <a:cubicBezTo>
                  <a:pt x="413279" y="699673"/>
                  <a:pt x="399457" y="686717"/>
                  <a:pt x="388440" y="672028"/>
                </a:cubicBezTo>
                <a:cubicBezTo>
                  <a:pt x="384768" y="661011"/>
                  <a:pt x="380240" y="650244"/>
                  <a:pt x="377424" y="638978"/>
                </a:cubicBezTo>
                <a:cubicBezTo>
                  <a:pt x="361444" y="575057"/>
                  <a:pt x="356092" y="521022"/>
                  <a:pt x="377424" y="451691"/>
                </a:cubicBezTo>
                <a:cubicBezTo>
                  <a:pt x="380839" y="440592"/>
                  <a:pt x="399457" y="444346"/>
                  <a:pt x="410474" y="440674"/>
                </a:cubicBezTo>
                <a:cubicBezTo>
                  <a:pt x="421491" y="429657"/>
                  <a:pt x="430561" y="416266"/>
                  <a:pt x="443525" y="407624"/>
                </a:cubicBezTo>
                <a:cubicBezTo>
                  <a:pt x="453187" y="401183"/>
                  <a:pt x="465409" y="399797"/>
                  <a:pt x="476575" y="396607"/>
                </a:cubicBezTo>
                <a:cubicBezTo>
                  <a:pt x="503519" y="388909"/>
                  <a:pt x="567107" y="376647"/>
                  <a:pt x="586744" y="363556"/>
                </a:cubicBezTo>
                <a:cubicBezTo>
                  <a:pt x="625728" y="337567"/>
                  <a:pt x="628242" y="339011"/>
                  <a:pt x="663862" y="297455"/>
                </a:cubicBezTo>
                <a:cubicBezTo>
                  <a:pt x="687526" y="269847"/>
                  <a:pt x="694928" y="243992"/>
                  <a:pt x="707930" y="209320"/>
                </a:cubicBezTo>
                <a:cubicBezTo>
                  <a:pt x="719780" y="177720"/>
                  <a:pt x="721285" y="166914"/>
                  <a:pt x="729963" y="132202"/>
                </a:cubicBezTo>
                <a:cubicBezTo>
                  <a:pt x="726291" y="106496"/>
                  <a:pt x="724038" y="80547"/>
                  <a:pt x="718946" y="55084"/>
                </a:cubicBezTo>
                <a:cubicBezTo>
                  <a:pt x="716669" y="43697"/>
                  <a:pt x="717380" y="28783"/>
                  <a:pt x="707930" y="22033"/>
                </a:cubicBezTo>
                <a:cubicBezTo>
                  <a:pt x="689030" y="8533"/>
                  <a:pt x="641828" y="0"/>
                  <a:pt x="641828" y="0"/>
                </a:cubicBezTo>
                <a:cubicBezTo>
                  <a:pt x="619794" y="3672"/>
                  <a:pt x="597869" y="8064"/>
                  <a:pt x="575727" y="11016"/>
                </a:cubicBezTo>
                <a:cubicBezTo>
                  <a:pt x="542765" y="15411"/>
                  <a:pt x="507451" y="9683"/>
                  <a:pt x="476575" y="22033"/>
                </a:cubicBezTo>
                <a:cubicBezTo>
                  <a:pt x="465793" y="26346"/>
                  <a:pt x="473770" y="46872"/>
                  <a:pt x="465558" y="55084"/>
                </a:cubicBezTo>
                <a:cubicBezTo>
                  <a:pt x="446833" y="73809"/>
                  <a:pt x="399457" y="99151"/>
                  <a:pt x="399457" y="99151"/>
                </a:cubicBezTo>
                <a:lnTo>
                  <a:pt x="355390" y="165253"/>
                </a:lnTo>
                <a:cubicBezTo>
                  <a:pt x="333357" y="198303"/>
                  <a:pt x="337027" y="201976"/>
                  <a:pt x="300305" y="220337"/>
                </a:cubicBezTo>
                <a:cubicBezTo>
                  <a:pt x="289918" y="225530"/>
                  <a:pt x="278272" y="227682"/>
                  <a:pt x="267255" y="231354"/>
                </a:cubicBezTo>
                <a:cubicBezTo>
                  <a:pt x="204119" y="326055"/>
                  <a:pt x="279808" y="206245"/>
                  <a:pt x="234204" y="297455"/>
                </a:cubicBezTo>
                <a:cubicBezTo>
                  <a:pt x="228283" y="309298"/>
                  <a:pt x="218092" y="318663"/>
                  <a:pt x="212171" y="330506"/>
                </a:cubicBezTo>
                <a:cubicBezTo>
                  <a:pt x="201559" y="351729"/>
                  <a:pt x="197198" y="386440"/>
                  <a:pt x="190137" y="407624"/>
                </a:cubicBezTo>
                <a:cubicBezTo>
                  <a:pt x="187540" y="415414"/>
                  <a:pt x="171775" y="398443"/>
                  <a:pt x="168103" y="396607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28761" y="1850834"/>
            <a:ext cx="1476479" cy="1691222"/>
          </a:xfrm>
          <a:custGeom>
            <a:avLst/>
            <a:gdLst>
              <a:gd name="connsiteX0" fmla="*/ 881350 w 1476479"/>
              <a:gd name="connsiteY0" fmla="*/ 264405 h 1691222"/>
              <a:gd name="connsiteX1" fmla="*/ 881350 w 1476479"/>
              <a:gd name="connsiteY1" fmla="*/ 264405 h 1691222"/>
              <a:gd name="connsiteX2" fmla="*/ 859316 w 1476479"/>
              <a:gd name="connsiteY2" fmla="*/ 165253 h 1691222"/>
              <a:gd name="connsiteX3" fmla="*/ 892367 w 1476479"/>
              <a:gd name="connsiteY3" fmla="*/ 77118 h 1691222"/>
              <a:gd name="connsiteX4" fmla="*/ 936434 w 1476479"/>
              <a:gd name="connsiteY4" fmla="*/ 0 h 1691222"/>
              <a:gd name="connsiteX5" fmla="*/ 969485 w 1476479"/>
              <a:gd name="connsiteY5" fmla="*/ 11017 h 1691222"/>
              <a:gd name="connsiteX6" fmla="*/ 1123721 w 1476479"/>
              <a:gd name="connsiteY6" fmla="*/ 0 h 1691222"/>
              <a:gd name="connsiteX7" fmla="*/ 1211856 w 1476479"/>
              <a:gd name="connsiteY7" fmla="*/ 11017 h 1691222"/>
              <a:gd name="connsiteX8" fmla="*/ 1244906 w 1476479"/>
              <a:gd name="connsiteY8" fmla="*/ 44067 h 1691222"/>
              <a:gd name="connsiteX9" fmla="*/ 1266940 w 1476479"/>
              <a:gd name="connsiteY9" fmla="*/ 77118 h 1691222"/>
              <a:gd name="connsiteX10" fmla="*/ 1299991 w 1476479"/>
              <a:gd name="connsiteY10" fmla="*/ 154236 h 1691222"/>
              <a:gd name="connsiteX11" fmla="*/ 1311008 w 1476479"/>
              <a:gd name="connsiteY11" fmla="*/ 198303 h 1691222"/>
              <a:gd name="connsiteX12" fmla="*/ 1344058 w 1476479"/>
              <a:gd name="connsiteY12" fmla="*/ 220337 h 1691222"/>
              <a:gd name="connsiteX13" fmla="*/ 1443210 w 1476479"/>
              <a:gd name="connsiteY13" fmla="*/ 319489 h 1691222"/>
              <a:gd name="connsiteX14" fmla="*/ 1454227 w 1476479"/>
              <a:gd name="connsiteY14" fmla="*/ 352539 h 1691222"/>
              <a:gd name="connsiteX15" fmla="*/ 1465244 w 1476479"/>
              <a:gd name="connsiteY15" fmla="*/ 407624 h 1691222"/>
              <a:gd name="connsiteX16" fmla="*/ 1421176 w 1476479"/>
              <a:gd name="connsiteY16" fmla="*/ 396607 h 1691222"/>
              <a:gd name="connsiteX17" fmla="*/ 1410159 w 1476479"/>
              <a:gd name="connsiteY17" fmla="*/ 1002535 h 1691222"/>
              <a:gd name="connsiteX18" fmla="*/ 1388126 w 1476479"/>
              <a:gd name="connsiteY18" fmla="*/ 1035585 h 1691222"/>
              <a:gd name="connsiteX19" fmla="*/ 1355075 w 1476479"/>
              <a:gd name="connsiteY19" fmla="*/ 1068636 h 1691222"/>
              <a:gd name="connsiteX20" fmla="*/ 1333041 w 1476479"/>
              <a:gd name="connsiteY20" fmla="*/ 1134737 h 1691222"/>
              <a:gd name="connsiteX21" fmla="*/ 1322025 w 1476479"/>
              <a:gd name="connsiteY21" fmla="*/ 1167788 h 1691222"/>
              <a:gd name="connsiteX22" fmla="*/ 1311008 w 1476479"/>
              <a:gd name="connsiteY22" fmla="*/ 1322024 h 1691222"/>
              <a:gd name="connsiteX23" fmla="*/ 1266940 w 1476479"/>
              <a:gd name="connsiteY23" fmla="*/ 1509311 h 1691222"/>
              <a:gd name="connsiteX24" fmla="*/ 1233890 w 1476479"/>
              <a:gd name="connsiteY24" fmla="*/ 1564395 h 1691222"/>
              <a:gd name="connsiteX25" fmla="*/ 1189822 w 1476479"/>
              <a:gd name="connsiteY25" fmla="*/ 1608462 h 1691222"/>
              <a:gd name="connsiteX26" fmla="*/ 1145755 w 1476479"/>
              <a:gd name="connsiteY26" fmla="*/ 1652530 h 1691222"/>
              <a:gd name="connsiteX27" fmla="*/ 1112704 w 1476479"/>
              <a:gd name="connsiteY27" fmla="*/ 1663547 h 1691222"/>
              <a:gd name="connsiteX28" fmla="*/ 1035586 w 1476479"/>
              <a:gd name="connsiteY28" fmla="*/ 1685580 h 1691222"/>
              <a:gd name="connsiteX29" fmla="*/ 859316 w 1476479"/>
              <a:gd name="connsiteY29" fmla="*/ 1663547 h 1691222"/>
              <a:gd name="connsiteX30" fmla="*/ 815249 w 1476479"/>
              <a:gd name="connsiteY30" fmla="*/ 1641513 h 1691222"/>
              <a:gd name="connsiteX31" fmla="*/ 738131 w 1476479"/>
              <a:gd name="connsiteY31" fmla="*/ 1619479 h 1691222"/>
              <a:gd name="connsiteX32" fmla="*/ 661012 w 1476479"/>
              <a:gd name="connsiteY32" fmla="*/ 1564395 h 1691222"/>
              <a:gd name="connsiteX33" fmla="*/ 616945 w 1476479"/>
              <a:gd name="connsiteY33" fmla="*/ 1531344 h 1691222"/>
              <a:gd name="connsiteX34" fmla="*/ 583894 w 1476479"/>
              <a:gd name="connsiteY34" fmla="*/ 1498294 h 1691222"/>
              <a:gd name="connsiteX35" fmla="*/ 550844 w 1476479"/>
              <a:gd name="connsiteY35" fmla="*/ 1487277 h 1691222"/>
              <a:gd name="connsiteX36" fmla="*/ 506776 w 1476479"/>
              <a:gd name="connsiteY36" fmla="*/ 1454226 h 1691222"/>
              <a:gd name="connsiteX37" fmla="*/ 484743 w 1476479"/>
              <a:gd name="connsiteY37" fmla="*/ 1421176 h 1691222"/>
              <a:gd name="connsiteX38" fmla="*/ 407625 w 1476479"/>
              <a:gd name="connsiteY38" fmla="*/ 1377108 h 1691222"/>
              <a:gd name="connsiteX39" fmla="*/ 374574 w 1476479"/>
              <a:gd name="connsiteY39" fmla="*/ 1366091 h 1691222"/>
              <a:gd name="connsiteX40" fmla="*/ 297456 w 1476479"/>
              <a:gd name="connsiteY40" fmla="*/ 1333041 h 1691222"/>
              <a:gd name="connsiteX41" fmla="*/ 275422 w 1476479"/>
              <a:gd name="connsiteY41" fmla="*/ 1299990 h 1691222"/>
              <a:gd name="connsiteX42" fmla="*/ 242372 w 1476479"/>
              <a:gd name="connsiteY42" fmla="*/ 1277956 h 1691222"/>
              <a:gd name="connsiteX43" fmla="*/ 231355 w 1476479"/>
              <a:gd name="connsiteY43" fmla="*/ 1233889 h 1691222"/>
              <a:gd name="connsiteX44" fmla="*/ 198304 w 1476479"/>
              <a:gd name="connsiteY44" fmla="*/ 1200838 h 1691222"/>
              <a:gd name="connsiteX45" fmla="*/ 176270 w 1476479"/>
              <a:gd name="connsiteY45" fmla="*/ 1156771 h 1691222"/>
              <a:gd name="connsiteX46" fmla="*/ 110169 w 1476479"/>
              <a:gd name="connsiteY46" fmla="*/ 1090670 h 1691222"/>
              <a:gd name="connsiteX47" fmla="*/ 77119 w 1476479"/>
              <a:gd name="connsiteY47" fmla="*/ 1057619 h 1691222"/>
              <a:gd name="connsiteX48" fmla="*/ 44068 w 1476479"/>
              <a:gd name="connsiteY48" fmla="*/ 980501 h 1691222"/>
              <a:gd name="connsiteX49" fmla="*/ 22034 w 1476479"/>
              <a:gd name="connsiteY49" fmla="*/ 914400 h 1691222"/>
              <a:gd name="connsiteX50" fmla="*/ 0 w 1476479"/>
              <a:gd name="connsiteY50" fmla="*/ 815248 h 1691222"/>
              <a:gd name="connsiteX51" fmla="*/ 11017 w 1476479"/>
              <a:gd name="connsiteY51" fmla="*/ 716096 h 1691222"/>
              <a:gd name="connsiteX52" fmla="*/ 22034 w 1476479"/>
              <a:gd name="connsiteY52" fmla="*/ 638978 h 1691222"/>
              <a:gd name="connsiteX53" fmla="*/ 88135 w 1476479"/>
              <a:gd name="connsiteY53" fmla="*/ 594911 h 1691222"/>
              <a:gd name="connsiteX54" fmla="*/ 264405 w 1476479"/>
              <a:gd name="connsiteY54" fmla="*/ 627961 h 1691222"/>
              <a:gd name="connsiteX55" fmla="*/ 275422 w 1476479"/>
              <a:gd name="connsiteY55" fmla="*/ 661012 h 1691222"/>
              <a:gd name="connsiteX56" fmla="*/ 297456 w 1476479"/>
              <a:gd name="connsiteY56" fmla="*/ 694062 h 1691222"/>
              <a:gd name="connsiteX57" fmla="*/ 363557 w 1476479"/>
              <a:gd name="connsiteY57" fmla="*/ 738130 h 1691222"/>
              <a:gd name="connsiteX58" fmla="*/ 429658 w 1476479"/>
              <a:gd name="connsiteY58" fmla="*/ 760164 h 1691222"/>
              <a:gd name="connsiteX59" fmla="*/ 462709 w 1476479"/>
              <a:gd name="connsiteY59" fmla="*/ 793214 h 1691222"/>
              <a:gd name="connsiteX60" fmla="*/ 473726 w 1476479"/>
              <a:gd name="connsiteY60" fmla="*/ 826265 h 1691222"/>
              <a:gd name="connsiteX61" fmla="*/ 495759 w 1476479"/>
              <a:gd name="connsiteY61" fmla="*/ 859315 h 1691222"/>
              <a:gd name="connsiteX62" fmla="*/ 506776 w 1476479"/>
              <a:gd name="connsiteY62" fmla="*/ 892366 h 1691222"/>
              <a:gd name="connsiteX63" fmla="*/ 539827 w 1476479"/>
              <a:gd name="connsiteY63" fmla="*/ 936433 h 1691222"/>
              <a:gd name="connsiteX64" fmla="*/ 583894 w 1476479"/>
              <a:gd name="connsiteY64" fmla="*/ 1046602 h 1691222"/>
              <a:gd name="connsiteX65" fmla="*/ 605928 w 1476479"/>
              <a:gd name="connsiteY65" fmla="*/ 1090670 h 1691222"/>
              <a:gd name="connsiteX66" fmla="*/ 616945 w 1476479"/>
              <a:gd name="connsiteY66" fmla="*/ 1134737 h 1691222"/>
              <a:gd name="connsiteX67" fmla="*/ 627962 w 1476479"/>
              <a:gd name="connsiteY67" fmla="*/ 1211855 h 1691222"/>
              <a:gd name="connsiteX68" fmla="*/ 661012 w 1476479"/>
              <a:gd name="connsiteY68" fmla="*/ 1222872 h 1691222"/>
              <a:gd name="connsiteX69" fmla="*/ 694063 w 1476479"/>
              <a:gd name="connsiteY69" fmla="*/ 1244906 h 1691222"/>
              <a:gd name="connsiteX70" fmla="*/ 760164 w 1476479"/>
              <a:gd name="connsiteY70" fmla="*/ 1266939 h 1691222"/>
              <a:gd name="connsiteX71" fmla="*/ 991519 w 1476479"/>
              <a:gd name="connsiteY71" fmla="*/ 1244906 h 1691222"/>
              <a:gd name="connsiteX72" fmla="*/ 1057620 w 1476479"/>
              <a:gd name="connsiteY72" fmla="*/ 1222872 h 1691222"/>
              <a:gd name="connsiteX73" fmla="*/ 1090670 w 1476479"/>
              <a:gd name="connsiteY73" fmla="*/ 1200838 h 1691222"/>
              <a:gd name="connsiteX74" fmla="*/ 1112704 w 1476479"/>
              <a:gd name="connsiteY74" fmla="*/ 1167788 h 1691222"/>
              <a:gd name="connsiteX75" fmla="*/ 1178805 w 1476479"/>
              <a:gd name="connsiteY75" fmla="*/ 1123720 h 1691222"/>
              <a:gd name="connsiteX76" fmla="*/ 1200839 w 1476479"/>
              <a:gd name="connsiteY76" fmla="*/ 1046602 h 1691222"/>
              <a:gd name="connsiteX77" fmla="*/ 1211856 w 1476479"/>
              <a:gd name="connsiteY77" fmla="*/ 969484 h 1691222"/>
              <a:gd name="connsiteX78" fmla="*/ 1222873 w 1476479"/>
              <a:gd name="connsiteY78" fmla="*/ 837282 h 1691222"/>
              <a:gd name="connsiteX79" fmla="*/ 1233890 w 1476479"/>
              <a:gd name="connsiteY79" fmla="*/ 804231 h 1691222"/>
              <a:gd name="connsiteX80" fmla="*/ 1277957 w 1476479"/>
              <a:gd name="connsiteY80" fmla="*/ 771180 h 1691222"/>
              <a:gd name="connsiteX81" fmla="*/ 1266940 w 1476479"/>
              <a:gd name="connsiteY81" fmla="*/ 672029 h 1691222"/>
              <a:gd name="connsiteX82" fmla="*/ 1244906 w 1476479"/>
              <a:gd name="connsiteY82" fmla="*/ 539826 h 1691222"/>
              <a:gd name="connsiteX83" fmla="*/ 1233890 w 1476479"/>
              <a:gd name="connsiteY83" fmla="*/ 506776 h 1691222"/>
              <a:gd name="connsiteX84" fmla="*/ 1167788 w 1476479"/>
              <a:gd name="connsiteY84" fmla="*/ 462708 h 1691222"/>
              <a:gd name="connsiteX85" fmla="*/ 1123721 w 1476479"/>
              <a:gd name="connsiteY85" fmla="*/ 396607 h 1691222"/>
              <a:gd name="connsiteX86" fmla="*/ 1068637 w 1476479"/>
              <a:gd name="connsiteY86" fmla="*/ 418641 h 1691222"/>
              <a:gd name="connsiteX87" fmla="*/ 1024569 w 1476479"/>
              <a:gd name="connsiteY87" fmla="*/ 429658 h 1691222"/>
              <a:gd name="connsiteX88" fmla="*/ 925417 w 1476479"/>
              <a:gd name="connsiteY88" fmla="*/ 418641 h 1691222"/>
              <a:gd name="connsiteX89" fmla="*/ 903384 w 1476479"/>
              <a:gd name="connsiteY89" fmla="*/ 385590 h 1691222"/>
              <a:gd name="connsiteX90" fmla="*/ 881350 w 1476479"/>
              <a:gd name="connsiteY90" fmla="*/ 308472 h 1691222"/>
              <a:gd name="connsiteX91" fmla="*/ 848299 w 1476479"/>
              <a:gd name="connsiteY91" fmla="*/ 297455 h 1691222"/>
              <a:gd name="connsiteX92" fmla="*/ 859316 w 1476479"/>
              <a:gd name="connsiteY92" fmla="*/ 209320 h 1691222"/>
              <a:gd name="connsiteX93" fmla="*/ 859316 w 1476479"/>
              <a:gd name="connsiteY93" fmla="*/ 209320 h 1691222"/>
              <a:gd name="connsiteX94" fmla="*/ 892367 w 1476479"/>
              <a:gd name="connsiteY94" fmla="*/ 165253 h 16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476479" h="1691222">
                <a:moveTo>
                  <a:pt x="881350" y="264405"/>
                </a:moveTo>
                <a:lnTo>
                  <a:pt x="881350" y="264405"/>
                </a:lnTo>
                <a:cubicBezTo>
                  <a:pt x="874005" y="231354"/>
                  <a:pt x="861913" y="199010"/>
                  <a:pt x="859316" y="165253"/>
                </a:cubicBezTo>
                <a:cubicBezTo>
                  <a:pt x="857316" y="139252"/>
                  <a:pt x="882000" y="97851"/>
                  <a:pt x="892367" y="77118"/>
                </a:cubicBezTo>
                <a:cubicBezTo>
                  <a:pt x="899496" y="34342"/>
                  <a:pt x="885206" y="0"/>
                  <a:pt x="936434" y="0"/>
                </a:cubicBezTo>
                <a:cubicBezTo>
                  <a:pt x="948047" y="0"/>
                  <a:pt x="958468" y="7345"/>
                  <a:pt x="969485" y="11017"/>
                </a:cubicBezTo>
                <a:cubicBezTo>
                  <a:pt x="1020897" y="7345"/>
                  <a:pt x="1072178" y="0"/>
                  <a:pt x="1123721" y="0"/>
                </a:cubicBezTo>
                <a:cubicBezTo>
                  <a:pt x="1153328" y="0"/>
                  <a:pt x="1184032" y="899"/>
                  <a:pt x="1211856" y="11017"/>
                </a:cubicBezTo>
                <a:cubicBezTo>
                  <a:pt x="1226498" y="16341"/>
                  <a:pt x="1234932" y="32098"/>
                  <a:pt x="1244906" y="44067"/>
                </a:cubicBezTo>
                <a:cubicBezTo>
                  <a:pt x="1253383" y="54239"/>
                  <a:pt x="1260371" y="65622"/>
                  <a:pt x="1266940" y="77118"/>
                </a:cubicBezTo>
                <a:cubicBezTo>
                  <a:pt x="1283729" y="106498"/>
                  <a:pt x="1291162" y="123335"/>
                  <a:pt x="1299991" y="154236"/>
                </a:cubicBezTo>
                <a:cubicBezTo>
                  <a:pt x="1304151" y="168795"/>
                  <a:pt x="1302609" y="185705"/>
                  <a:pt x="1311008" y="198303"/>
                </a:cubicBezTo>
                <a:cubicBezTo>
                  <a:pt x="1318352" y="209320"/>
                  <a:pt x="1333284" y="212641"/>
                  <a:pt x="1344058" y="220337"/>
                </a:cubicBezTo>
                <a:cubicBezTo>
                  <a:pt x="1382103" y="247513"/>
                  <a:pt x="1421661" y="276392"/>
                  <a:pt x="1443210" y="319489"/>
                </a:cubicBezTo>
                <a:cubicBezTo>
                  <a:pt x="1448403" y="329876"/>
                  <a:pt x="1451410" y="341273"/>
                  <a:pt x="1454227" y="352539"/>
                </a:cubicBezTo>
                <a:cubicBezTo>
                  <a:pt x="1458769" y="370705"/>
                  <a:pt x="1476479" y="392644"/>
                  <a:pt x="1465244" y="407624"/>
                </a:cubicBezTo>
                <a:cubicBezTo>
                  <a:pt x="1456159" y="419737"/>
                  <a:pt x="1435865" y="400279"/>
                  <a:pt x="1421176" y="396607"/>
                </a:cubicBezTo>
                <a:cubicBezTo>
                  <a:pt x="1417504" y="598583"/>
                  <a:pt x="1420594" y="800795"/>
                  <a:pt x="1410159" y="1002535"/>
                </a:cubicBezTo>
                <a:cubicBezTo>
                  <a:pt x="1409475" y="1015758"/>
                  <a:pt x="1396602" y="1025413"/>
                  <a:pt x="1388126" y="1035585"/>
                </a:cubicBezTo>
                <a:cubicBezTo>
                  <a:pt x="1378152" y="1047554"/>
                  <a:pt x="1366092" y="1057619"/>
                  <a:pt x="1355075" y="1068636"/>
                </a:cubicBezTo>
                <a:lnTo>
                  <a:pt x="1333041" y="1134737"/>
                </a:lnTo>
                <a:lnTo>
                  <a:pt x="1322025" y="1167788"/>
                </a:lnTo>
                <a:cubicBezTo>
                  <a:pt x="1318353" y="1219200"/>
                  <a:pt x="1316916" y="1270821"/>
                  <a:pt x="1311008" y="1322024"/>
                </a:cubicBezTo>
                <a:cubicBezTo>
                  <a:pt x="1302381" y="1396789"/>
                  <a:pt x="1298192" y="1446807"/>
                  <a:pt x="1266940" y="1509311"/>
                </a:cubicBezTo>
                <a:cubicBezTo>
                  <a:pt x="1257364" y="1528463"/>
                  <a:pt x="1243466" y="1545243"/>
                  <a:pt x="1233890" y="1564395"/>
                </a:cubicBezTo>
                <a:cubicBezTo>
                  <a:pt x="1210388" y="1611400"/>
                  <a:pt x="1242703" y="1590837"/>
                  <a:pt x="1189822" y="1608462"/>
                </a:cubicBezTo>
                <a:cubicBezTo>
                  <a:pt x="1175133" y="1623151"/>
                  <a:pt x="1162659" y="1640455"/>
                  <a:pt x="1145755" y="1652530"/>
                </a:cubicBezTo>
                <a:cubicBezTo>
                  <a:pt x="1136305" y="1659280"/>
                  <a:pt x="1123870" y="1660357"/>
                  <a:pt x="1112704" y="1663547"/>
                </a:cubicBezTo>
                <a:cubicBezTo>
                  <a:pt x="1015844" y="1691222"/>
                  <a:pt x="1114851" y="1659161"/>
                  <a:pt x="1035586" y="1685580"/>
                </a:cubicBezTo>
                <a:cubicBezTo>
                  <a:pt x="1016091" y="1683631"/>
                  <a:pt x="893487" y="1673799"/>
                  <a:pt x="859316" y="1663547"/>
                </a:cubicBezTo>
                <a:cubicBezTo>
                  <a:pt x="843586" y="1658828"/>
                  <a:pt x="830344" y="1647982"/>
                  <a:pt x="815249" y="1641513"/>
                </a:cubicBezTo>
                <a:cubicBezTo>
                  <a:pt x="793123" y="1632030"/>
                  <a:pt x="760491" y="1625069"/>
                  <a:pt x="738131" y="1619479"/>
                </a:cubicBezTo>
                <a:cubicBezTo>
                  <a:pt x="675122" y="1556472"/>
                  <a:pt x="738353" y="1612734"/>
                  <a:pt x="661012" y="1564395"/>
                </a:cubicBezTo>
                <a:cubicBezTo>
                  <a:pt x="645442" y="1554663"/>
                  <a:pt x="630886" y="1543293"/>
                  <a:pt x="616945" y="1531344"/>
                </a:cubicBezTo>
                <a:cubicBezTo>
                  <a:pt x="605116" y="1521205"/>
                  <a:pt x="596858" y="1506936"/>
                  <a:pt x="583894" y="1498294"/>
                </a:cubicBezTo>
                <a:cubicBezTo>
                  <a:pt x="574232" y="1491853"/>
                  <a:pt x="561861" y="1490949"/>
                  <a:pt x="550844" y="1487277"/>
                </a:cubicBezTo>
                <a:cubicBezTo>
                  <a:pt x="536155" y="1476260"/>
                  <a:pt x="519760" y="1467210"/>
                  <a:pt x="506776" y="1454226"/>
                </a:cubicBezTo>
                <a:cubicBezTo>
                  <a:pt x="497414" y="1444864"/>
                  <a:pt x="494105" y="1430538"/>
                  <a:pt x="484743" y="1421176"/>
                </a:cubicBezTo>
                <a:cubicBezTo>
                  <a:pt x="470914" y="1407347"/>
                  <a:pt x="422745" y="1383588"/>
                  <a:pt x="407625" y="1377108"/>
                </a:cubicBezTo>
                <a:cubicBezTo>
                  <a:pt x="396951" y="1372533"/>
                  <a:pt x="384961" y="1371284"/>
                  <a:pt x="374574" y="1366091"/>
                </a:cubicBezTo>
                <a:cubicBezTo>
                  <a:pt x="298492" y="1328051"/>
                  <a:pt x="389169" y="1355970"/>
                  <a:pt x="297456" y="1333041"/>
                </a:cubicBezTo>
                <a:cubicBezTo>
                  <a:pt x="290111" y="1322024"/>
                  <a:pt x="284785" y="1309353"/>
                  <a:pt x="275422" y="1299990"/>
                </a:cubicBezTo>
                <a:cubicBezTo>
                  <a:pt x="266060" y="1290627"/>
                  <a:pt x="249716" y="1288973"/>
                  <a:pt x="242372" y="1277956"/>
                </a:cubicBezTo>
                <a:cubicBezTo>
                  <a:pt x="233973" y="1265358"/>
                  <a:pt x="238867" y="1247035"/>
                  <a:pt x="231355" y="1233889"/>
                </a:cubicBezTo>
                <a:cubicBezTo>
                  <a:pt x="223625" y="1220361"/>
                  <a:pt x="207360" y="1213516"/>
                  <a:pt x="198304" y="1200838"/>
                </a:cubicBezTo>
                <a:cubicBezTo>
                  <a:pt x="188758" y="1187474"/>
                  <a:pt x="186529" y="1169595"/>
                  <a:pt x="176270" y="1156771"/>
                </a:cubicBezTo>
                <a:cubicBezTo>
                  <a:pt x="156804" y="1132439"/>
                  <a:pt x="132203" y="1112704"/>
                  <a:pt x="110169" y="1090670"/>
                </a:cubicBezTo>
                <a:lnTo>
                  <a:pt x="77119" y="1057619"/>
                </a:lnTo>
                <a:cubicBezTo>
                  <a:pt x="41657" y="951234"/>
                  <a:pt x="98521" y="1116630"/>
                  <a:pt x="44068" y="980501"/>
                </a:cubicBezTo>
                <a:cubicBezTo>
                  <a:pt x="35442" y="958937"/>
                  <a:pt x="26589" y="937175"/>
                  <a:pt x="22034" y="914400"/>
                </a:cubicBezTo>
                <a:cubicBezTo>
                  <a:pt x="8048" y="844468"/>
                  <a:pt x="15559" y="877481"/>
                  <a:pt x="0" y="815248"/>
                </a:cubicBezTo>
                <a:cubicBezTo>
                  <a:pt x="3672" y="782197"/>
                  <a:pt x="6892" y="749093"/>
                  <a:pt x="11017" y="716096"/>
                </a:cubicBezTo>
                <a:cubicBezTo>
                  <a:pt x="14238" y="690330"/>
                  <a:pt x="12390" y="663088"/>
                  <a:pt x="22034" y="638978"/>
                </a:cubicBezTo>
                <a:cubicBezTo>
                  <a:pt x="34730" y="607237"/>
                  <a:pt x="61595" y="603757"/>
                  <a:pt x="88135" y="594911"/>
                </a:cubicBezTo>
                <a:cubicBezTo>
                  <a:pt x="113895" y="597058"/>
                  <a:pt x="226396" y="589951"/>
                  <a:pt x="264405" y="627961"/>
                </a:cubicBezTo>
                <a:cubicBezTo>
                  <a:pt x="272617" y="636173"/>
                  <a:pt x="270228" y="650625"/>
                  <a:pt x="275422" y="661012"/>
                </a:cubicBezTo>
                <a:cubicBezTo>
                  <a:pt x="281343" y="672855"/>
                  <a:pt x="287491" y="685343"/>
                  <a:pt x="297456" y="694062"/>
                </a:cubicBezTo>
                <a:cubicBezTo>
                  <a:pt x="317385" y="711500"/>
                  <a:pt x="338435" y="729756"/>
                  <a:pt x="363557" y="738130"/>
                </a:cubicBezTo>
                <a:lnTo>
                  <a:pt x="429658" y="760164"/>
                </a:lnTo>
                <a:cubicBezTo>
                  <a:pt x="440675" y="771181"/>
                  <a:pt x="454067" y="780251"/>
                  <a:pt x="462709" y="793214"/>
                </a:cubicBezTo>
                <a:cubicBezTo>
                  <a:pt x="469151" y="802877"/>
                  <a:pt x="468533" y="815878"/>
                  <a:pt x="473726" y="826265"/>
                </a:cubicBezTo>
                <a:cubicBezTo>
                  <a:pt x="479647" y="838108"/>
                  <a:pt x="489838" y="847472"/>
                  <a:pt x="495759" y="859315"/>
                </a:cubicBezTo>
                <a:cubicBezTo>
                  <a:pt x="500952" y="869702"/>
                  <a:pt x="501014" y="882283"/>
                  <a:pt x="506776" y="892366"/>
                </a:cubicBezTo>
                <a:cubicBezTo>
                  <a:pt x="515886" y="908308"/>
                  <a:pt x="530095" y="920863"/>
                  <a:pt x="539827" y="936433"/>
                </a:cubicBezTo>
                <a:cubicBezTo>
                  <a:pt x="587960" y="1013445"/>
                  <a:pt x="534448" y="947710"/>
                  <a:pt x="583894" y="1046602"/>
                </a:cubicBezTo>
                <a:cubicBezTo>
                  <a:pt x="591239" y="1061291"/>
                  <a:pt x="600161" y="1075293"/>
                  <a:pt x="605928" y="1090670"/>
                </a:cubicBezTo>
                <a:cubicBezTo>
                  <a:pt x="611244" y="1104847"/>
                  <a:pt x="614236" y="1119840"/>
                  <a:pt x="616945" y="1134737"/>
                </a:cubicBezTo>
                <a:cubicBezTo>
                  <a:pt x="621590" y="1160285"/>
                  <a:pt x="616349" y="1188629"/>
                  <a:pt x="627962" y="1211855"/>
                </a:cubicBezTo>
                <a:cubicBezTo>
                  <a:pt x="633155" y="1222242"/>
                  <a:pt x="650625" y="1217679"/>
                  <a:pt x="661012" y="1222872"/>
                </a:cubicBezTo>
                <a:cubicBezTo>
                  <a:pt x="672855" y="1228794"/>
                  <a:pt x="681963" y="1239528"/>
                  <a:pt x="694063" y="1244906"/>
                </a:cubicBezTo>
                <a:cubicBezTo>
                  <a:pt x="715287" y="1254339"/>
                  <a:pt x="760164" y="1266939"/>
                  <a:pt x="760164" y="1266939"/>
                </a:cubicBezTo>
                <a:cubicBezTo>
                  <a:pt x="790321" y="1264619"/>
                  <a:pt x="944038" y="1255081"/>
                  <a:pt x="991519" y="1244906"/>
                </a:cubicBezTo>
                <a:cubicBezTo>
                  <a:pt x="1014229" y="1240040"/>
                  <a:pt x="1057620" y="1222872"/>
                  <a:pt x="1057620" y="1222872"/>
                </a:cubicBezTo>
                <a:cubicBezTo>
                  <a:pt x="1068637" y="1215527"/>
                  <a:pt x="1081308" y="1210200"/>
                  <a:pt x="1090670" y="1200838"/>
                </a:cubicBezTo>
                <a:cubicBezTo>
                  <a:pt x="1100032" y="1191476"/>
                  <a:pt x="1102739" y="1176507"/>
                  <a:pt x="1112704" y="1167788"/>
                </a:cubicBezTo>
                <a:cubicBezTo>
                  <a:pt x="1132633" y="1150350"/>
                  <a:pt x="1178805" y="1123720"/>
                  <a:pt x="1178805" y="1123720"/>
                </a:cubicBezTo>
                <a:cubicBezTo>
                  <a:pt x="1188245" y="1095401"/>
                  <a:pt x="1195305" y="1077038"/>
                  <a:pt x="1200839" y="1046602"/>
                </a:cubicBezTo>
                <a:cubicBezTo>
                  <a:pt x="1205484" y="1021054"/>
                  <a:pt x="1209138" y="995308"/>
                  <a:pt x="1211856" y="969484"/>
                </a:cubicBezTo>
                <a:cubicBezTo>
                  <a:pt x="1216485" y="925507"/>
                  <a:pt x="1217029" y="881114"/>
                  <a:pt x="1222873" y="837282"/>
                </a:cubicBezTo>
                <a:cubicBezTo>
                  <a:pt x="1224408" y="825771"/>
                  <a:pt x="1226456" y="813152"/>
                  <a:pt x="1233890" y="804231"/>
                </a:cubicBezTo>
                <a:cubicBezTo>
                  <a:pt x="1245645" y="790125"/>
                  <a:pt x="1263268" y="782197"/>
                  <a:pt x="1277957" y="771180"/>
                </a:cubicBezTo>
                <a:cubicBezTo>
                  <a:pt x="1304918" y="690298"/>
                  <a:pt x="1316414" y="721502"/>
                  <a:pt x="1266940" y="672029"/>
                </a:cubicBezTo>
                <a:cubicBezTo>
                  <a:pt x="1237753" y="555282"/>
                  <a:pt x="1279288" y="728935"/>
                  <a:pt x="1244906" y="539826"/>
                </a:cubicBezTo>
                <a:cubicBezTo>
                  <a:pt x="1242829" y="528401"/>
                  <a:pt x="1242101" y="514987"/>
                  <a:pt x="1233890" y="506776"/>
                </a:cubicBezTo>
                <a:cubicBezTo>
                  <a:pt x="1215165" y="488051"/>
                  <a:pt x="1167788" y="462708"/>
                  <a:pt x="1167788" y="462708"/>
                </a:cubicBezTo>
                <a:cubicBezTo>
                  <a:pt x="1161205" y="442957"/>
                  <a:pt x="1152426" y="400195"/>
                  <a:pt x="1123721" y="396607"/>
                </a:cubicBezTo>
                <a:cubicBezTo>
                  <a:pt x="1104098" y="394154"/>
                  <a:pt x="1087398" y="412387"/>
                  <a:pt x="1068637" y="418641"/>
                </a:cubicBezTo>
                <a:cubicBezTo>
                  <a:pt x="1054273" y="423429"/>
                  <a:pt x="1039258" y="425986"/>
                  <a:pt x="1024569" y="429658"/>
                </a:cubicBezTo>
                <a:cubicBezTo>
                  <a:pt x="991518" y="425986"/>
                  <a:pt x="956669" y="430006"/>
                  <a:pt x="925417" y="418641"/>
                </a:cubicBezTo>
                <a:cubicBezTo>
                  <a:pt x="912974" y="414116"/>
                  <a:pt x="908600" y="397760"/>
                  <a:pt x="903384" y="385590"/>
                </a:cubicBezTo>
                <a:cubicBezTo>
                  <a:pt x="903170" y="385090"/>
                  <a:pt x="886709" y="313831"/>
                  <a:pt x="881350" y="308472"/>
                </a:cubicBezTo>
                <a:cubicBezTo>
                  <a:pt x="873138" y="300260"/>
                  <a:pt x="859316" y="301127"/>
                  <a:pt x="848299" y="297455"/>
                </a:cubicBezTo>
                <a:cubicBezTo>
                  <a:pt x="859835" y="216702"/>
                  <a:pt x="859316" y="246304"/>
                  <a:pt x="859316" y="209320"/>
                </a:cubicBezTo>
                <a:lnTo>
                  <a:pt x="859316" y="209320"/>
                </a:lnTo>
                <a:lnTo>
                  <a:pt x="892367" y="165253"/>
                </a:lnTo>
              </a:path>
            </a:pathLst>
          </a:cu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315200" y="1371600"/>
            <a:ext cx="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934200" y="22098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643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l="2857" t="5983" r="4286" b="4268"/>
          <a:stretch>
            <a:fillRect/>
          </a:stretch>
        </p:blipFill>
        <p:spPr bwMode="auto">
          <a:xfrm>
            <a:off x="4017485" y="1905000"/>
            <a:ext cx="495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Decision/Regression Trees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381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Decision and regression trees hierarchically create rules that classify / analyze data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They are very popular in medical applications due to their transparency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Decision/Regression Trees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381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A visual example: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743700" cy="2769413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4495800"/>
            <a:ext cx="9182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200" dirty="0" err="1"/>
              <a:t>Tarca</a:t>
            </a:r>
            <a:r>
              <a:rPr lang="en-US" sz="1200" dirty="0"/>
              <a:t> AL, Carey VJ, Chen X-w, Romero R, et al. (2007) Machine Learning and Its Applications to Biology.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Comput</a:t>
            </a:r>
            <a:r>
              <a:rPr lang="en-US" sz="1200" dirty="0"/>
              <a:t> </a:t>
            </a:r>
            <a:r>
              <a:rPr lang="en-US" sz="1200" dirty="0" err="1"/>
              <a:t>Biol</a:t>
            </a:r>
            <a:r>
              <a:rPr lang="en-US" sz="1200" dirty="0"/>
              <a:t> 3(6): e116. doi:10.1371/journal.pcbi.0030116</a:t>
            </a:r>
          </a:p>
          <a:p>
            <a:pPr eaLnBrk="1" hangingPunct="1"/>
            <a:r>
              <a:rPr lang="en-US" sz="1200" dirty="0">
                <a:hlinkClick r:id="rId3"/>
              </a:rPr>
              <a:t>http://www.ploscompbiol.org/article/info:do</a:t>
            </a:r>
            <a:r>
              <a:rPr lang="en-US" sz="1200" dirty="0">
                <a:solidFill>
                  <a:schemeClr val="accent2"/>
                </a:solidFill>
                <a:hlinkClick r:id="rId3"/>
              </a:rPr>
              <a:t>i/10.1371/journal.pcbi.0030116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Decision/Regression Trees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800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What measure can tell us: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800" dirty="0" smtClean="0">
                <a:solidFill>
                  <a:srgbClr val="000000"/>
                </a:solidFill>
              </a:rPr>
              <a:t>What variable to branch on next?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800" dirty="0" smtClean="0">
                <a:solidFill>
                  <a:srgbClr val="000000"/>
                </a:solidFill>
              </a:rPr>
              <a:t>What value for this variable is the threshold for branching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Although different measures are used for this purpose, resulting to variety of decision trees, almost all of them are based on entropy, which is a measure of uncertainty/impurity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11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Entropy quantifies lack of “purity” among the examples left in a given node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05200" y="3504281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3" imgW="1091726" imgH="342751" progId="Equation.3">
                  <p:embed/>
                </p:oleObj>
              </mc:Choice>
              <mc:Fallback>
                <p:oleObj name="Equation" r:id="rId3" imgW="1091726" imgH="34275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4281"/>
                        <a:ext cx="228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1752600" y="3886200"/>
            <a:ext cx="1524000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43434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44958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86000" y="45720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48000" y="48006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41148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8400" y="47244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48000" y="48006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0" y="44196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019800" y="3810000"/>
            <a:ext cx="1524000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58000" y="42672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10400" y="44196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53200" y="44958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15200" y="47244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40386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46482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47244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10400" y="4343400"/>
            <a:ext cx="76200" cy="76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2667000" y="41148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Isosceles Triangle 29"/>
          <p:cNvSpPr/>
          <p:nvPr/>
        </p:nvSpPr>
        <p:spPr bwMode="auto">
          <a:xfrm>
            <a:off x="2667000" y="47244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2895600" y="43434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2286000" y="42672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762000" y="38862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entropy, high impurity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7543800" y="38862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entropy, low impurity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Decision/Regression Trees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8001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One typical measure used for splitting nodes; information gain: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		</a:t>
            </a:r>
            <a:r>
              <a:rPr lang="en-US" altLang="en-US" sz="1800" dirty="0" smtClean="0">
                <a:solidFill>
                  <a:srgbClr val="000000"/>
                </a:solidFill>
              </a:rPr>
              <a:t>Information Gain = Entropy(parent) – [Average Entropy(children)]</a:t>
            </a:r>
            <a:endParaRPr lang="en-US" altLang="en-US" sz="16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Unlike connectionist methods, dealing with categorical variables in the nature of decision trees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There are many tree-based methods such as ID3, CART (Classification and Regression Tree) and C4.5 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Decision/regression trees can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overfit</a:t>
            </a:r>
            <a:r>
              <a:rPr lang="en-US" altLang="en-US" sz="2400" dirty="0" smtClean="0">
                <a:solidFill>
                  <a:srgbClr val="000000"/>
                </a:solidFill>
              </a:rPr>
              <a:t> the data, in particular when depth of the tree becomes too large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Pruning is used to partially address this issue; trees are first expanded to large depth and then pruned/collapsed according to some quality measure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Random Forest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19200"/>
            <a:ext cx="754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Another solution to address the issue of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overfitting</a:t>
            </a:r>
            <a:r>
              <a:rPr lang="en-US" altLang="en-US" sz="2400" dirty="0" smtClean="0">
                <a:solidFill>
                  <a:srgbClr val="000000"/>
                </a:solidFill>
              </a:rPr>
              <a:t> when dealing with trees using bootstrapping / bagging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Data are randomly split into subsets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Random subsets of input variables are formed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This allows a level of variable/feature selection not available in many other machine learning models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Using subsets of data and subsets of input variables, trees are forms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Performance of these trees are tested using the data not seen by those trees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This is a level of validation not available in many other tree-based methods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Big Picture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1" y="2065434"/>
            <a:ext cx="6247809" cy="344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3" r="34909"/>
          <a:stretch/>
        </p:blipFill>
        <p:spPr bwMode="auto">
          <a:xfrm>
            <a:off x="4038600" y="1214927"/>
            <a:ext cx="4381856" cy="13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5" descr="http://www.nature.com/nature/journal/v507/n7492/images/cover_natur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58"/>
          <a:stretch/>
        </p:blipFill>
        <p:spPr bwMode="auto">
          <a:xfrm>
            <a:off x="604971" y="3166276"/>
            <a:ext cx="1428750" cy="44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95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Random Forest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130145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Finally, the output of random forest to a new input will be the average of the output of all trees to that input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Random forest is known to have good accuracy without serious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overfitting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Also, it is one of the fastest machine learning methods given its desirable performance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Furthermore, since a level of feature selection is conducted by Random Forest, it may be applied to some datasets large number of input features without feature selection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It was shown, at least in some microarray based studies, that on average Random Forest might produce the best results for bioinformatics applications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Testing and Validation of Machine Learning Models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130145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There are two main approaches: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800" dirty="0" smtClean="0">
                <a:solidFill>
                  <a:srgbClr val="000000"/>
                </a:solidFill>
              </a:rPr>
              <a:t>Training-testing: Randomly divide data into training and testing sets, and test the performance on the testing data.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8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1800" dirty="0" smtClean="0">
                <a:solidFill>
                  <a:srgbClr val="000000"/>
                </a:solidFill>
              </a:rPr>
              <a:t>-fold cross validation: Randomly divide data into 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1800" dirty="0" smtClean="0">
                <a:solidFill>
                  <a:srgbClr val="000000"/>
                </a:solidFill>
              </a:rPr>
              <a:t> folds (often 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1800" dirty="0" smtClean="0">
                <a:solidFill>
                  <a:srgbClr val="000000"/>
                </a:solidFill>
              </a:rPr>
              <a:t>=10) and in a “round-robin” like approach, train the model using 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1800" dirty="0" smtClean="0">
                <a:solidFill>
                  <a:srgbClr val="000000"/>
                </a:solidFill>
              </a:rPr>
              <a:t>-1 folds and test on the 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1800" dirty="0" smtClean="0">
                <a:solidFill>
                  <a:srgbClr val="000000"/>
                </a:solidFill>
              </a:rPr>
              <a:t>th. The average the performance over all n trained models. 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3124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Training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3124200"/>
            <a:ext cx="16002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Validation / Tune-up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2286000"/>
            <a:ext cx="32766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Training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2286000"/>
            <a:ext cx="16002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2286000"/>
            <a:ext cx="14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048000"/>
            <a:ext cx="147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638800" y="3124200"/>
            <a:ext cx="16764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15668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076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886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51816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580702" y="5105400"/>
            <a:ext cx="3810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68268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602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41285" y="5105400"/>
            <a:ext cx="3810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333302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9318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12885" y="5105400"/>
            <a:ext cx="3810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938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85902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673468" y="5105400"/>
            <a:ext cx="3810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654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446485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838502" y="5105400"/>
            <a:ext cx="381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Testing and Validation of Machine Learning Models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130145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An extreme but special case of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2000" dirty="0" smtClean="0">
                <a:solidFill>
                  <a:srgbClr val="000000"/>
                </a:solidFill>
              </a:rPr>
              <a:t>-fold cross validation is called “leave-one-out” in which for each of the round-robin attempts, all but one example is training and that example is used for testing 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If the number of examples is small, leave-one-out is a reasonable option; if not,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n</a:t>
            </a:r>
            <a:r>
              <a:rPr lang="en-US" altLang="en-US" sz="2000" dirty="0" smtClean="0">
                <a:solidFill>
                  <a:srgbClr val="000000"/>
                </a:solidFill>
              </a:rPr>
              <a:t>-fold cross validation is preferred because it is less likely to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overfit</a:t>
            </a:r>
            <a:r>
              <a:rPr lang="en-US" altLang="en-US" sz="2000" dirty="0" smtClean="0">
                <a:solidFill>
                  <a:srgbClr val="000000"/>
                </a:solidFill>
              </a:rPr>
              <a:t> the data</a:t>
            </a:r>
          </a:p>
          <a:p>
            <a:pPr marL="457200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Performance measures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800" dirty="0" smtClean="0">
                <a:solidFill>
                  <a:srgbClr val="000000"/>
                </a:solidFill>
              </a:rPr>
              <a:t>Regardless of specific approach used for testing and validation, some popular measures are used for evaluating the goodness of classification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800" dirty="0" smtClean="0">
                <a:solidFill>
                  <a:srgbClr val="000000"/>
                </a:solidFill>
              </a:rPr>
              <a:t>These measures are evaluated based on “confusion matrix”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800" dirty="0" smtClean="0">
                <a:solidFill>
                  <a:srgbClr val="000000"/>
                </a:solidFill>
              </a:rPr>
              <a:t>When diagonal elements are large,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	and others are small,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	life is beautiful!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715000" y="46482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191000" y="4876800"/>
            <a:ext cx="4646406" cy="211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467600" y="4495800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Negative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449580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Positive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5334000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Predicted as Negative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886200" y="4876800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Predicted as Positive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1200" y="4876800"/>
            <a:ext cx="128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467600" y="5257800"/>
            <a:ext cx="1358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Negative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467600" y="4876800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525780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Negative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Testing and Validation of Machine Learning Models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130145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Some important measures based on confusion matrix: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066800" y="2438400"/>
          <a:ext cx="6942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3" imgW="5626100" imgH="431800" progId="Equation.3">
                  <p:embed/>
                </p:oleObj>
              </mc:Choice>
              <mc:Fallback>
                <p:oleObj name="Equation" r:id="rId3" imgW="56261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69421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286000" y="3124200"/>
          <a:ext cx="4625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5" imgW="3835400" imgH="431800" progId="Equation.3">
                  <p:embed/>
                </p:oleObj>
              </mc:Choice>
              <mc:Fallback>
                <p:oleObj name="Equation" r:id="rId5" imgW="38354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46259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265238" y="1676400"/>
          <a:ext cx="706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7" imgW="5854700" imgH="431800" progId="Equation.3">
                  <p:embed/>
                </p:oleObj>
              </mc:Choice>
              <mc:Fallback>
                <p:oleObj name="Equation" r:id="rId7" imgW="58547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676400"/>
                        <a:ext cx="70643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219200" y="3886200"/>
          <a:ext cx="6981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9" imgW="5791200" imgH="431800" progId="Equation.3">
                  <p:embed/>
                </p:oleObj>
              </mc:Choice>
              <mc:Fallback>
                <p:oleObj name="Equation" r:id="rId9" imgW="57912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69818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371600" y="4724400"/>
          <a:ext cx="6605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11" imgW="5473700" imgH="431800" progId="Equation.3">
                  <p:embed/>
                </p:oleObj>
              </mc:Choice>
              <mc:Fallback>
                <p:oleObj name="Equation" r:id="rId11" imgW="54737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66055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Testing and Validation of Machine Learning Models (cont’d)</a:t>
            </a:r>
            <a:endParaRPr lang="en-US" altLang="en-US" sz="280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130145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For about the same accuracy, machine learning classes can be trained to have a different balance between true sensitivity and specificity; or equivalently the balance between false positive rate (FPR) and true positive rate (TPR)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Remember: FPR=1-Specificity      &amp;       TPR = Sensitivity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sz="2000" dirty="0" smtClean="0"/>
              <a:t>Receiver operating characteristic </a:t>
            </a:r>
            <a:r>
              <a:rPr lang="en-US" altLang="en-US" sz="2000" dirty="0" smtClean="0">
                <a:solidFill>
                  <a:srgbClr val="000000"/>
                </a:solidFill>
              </a:rPr>
              <a:t>(ROC) curve is measure to show the trade-off between FPR and TPR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Different threshold values or weighting on 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	cost functions are used to generate points in ROC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A good ROC is the one that rises early so that high 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	sensitivity and specificity are achieved at the same time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Area Under Curve (AUC) of ROC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A measure of how fast ROC rises and how soon a good balance point between specificity and sensitivity is achieved 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7010400" y="33528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010400" y="44196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010400" y="4419600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1-specificity (=FPR)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342649" y="3791954"/>
            <a:ext cx="88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Sensitivity(=TPR)  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010400" y="3559366"/>
            <a:ext cx="1447800" cy="220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rc 18"/>
          <p:cNvSpPr/>
          <p:nvPr/>
        </p:nvSpPr>
        <p:spPr bwMode="auto">
          <a:xfrm flipH="1">
            <a:off x="7010400" y="3581400"/>
            <a:ext cx="2590800" cy="1676400"/>
          </a:xfrm>
          <a:prstGeom prst="arc">
            <a:avLst>
              <a:gd name="adj1" fmla="val 16264542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5600" y="335280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1=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2"/>
            <a:endCxn id="19" idx="0"/>
          </p:cNvCxnSpPr>
          <p:nvPr/>
        </p:nvCxnSpPr>
        <p:spPr bwMode="auto">
          <a:xfrm flipV="1">
            <a:off x="7010400" y="3581462"/>
            <a:ext cx="1279663" cy="8381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Feature Reduction / Selection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130145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Fewer features reduces the computational complexity and likelihood of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overfitting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There are three main approaches to reduce the number of features: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</a:rPr>
              <a:t>Using domain knowledge to select some of the most relevant features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</a:rPr>
              <a:t>Computationally mixing all features to generate fewer combined features (such as PCA)</a:t>
            </a:r>
          </a:p>
          <a:p>
            <a:pPr marL="857250" lvl="1" indent="-457200" eaLnBrk="0" fontAlgn="base" hangingPunct="0">
              <a:spcAft>
                <a:spcPct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</a:rPr>
              <a:t>Computationally selecting a smaller set using a criterion / ranking system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These methods in turn divide into filter-based and wrapper-based methods</a:t>
            </a:r>
          </a:p>
          <a:p>
            <a:pPr marL="1200150" lvl="2" indent="-457200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 smtClean="0">
                <a:solidFill>
                  <a:srgbClr val="000000"/>
                </a:solidFill>
              </a:rPr>
              <a:t>Typical measures/criteria used for this process include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90623" y="166577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Summary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38200" y="1143000"/>
            <a:ext cx="7543800" cy="444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Machine learning applied on molecular / cellular data, along with other types of data, would allow system biologic study of the system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Clustering (unsupervised learning) and classification (supervised learning) are the two main tasks in machine learning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Multilayer perceptron neural networks, support vector machines and regression tress are the main techniques used for classification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Many techniques are based on these methods, e.g. Random Forest is a method based on collective decision of a number of tress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84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90623" y="166577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Summary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38200" y="1143000"/>
            <a:ext cx="7543800" cy="444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Machine learning models are susceptible to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overfitting</a:t>
            </a:r>
            <a:r>
              <a:rPr lang="en-US" altLang="en-US" sz="2400" dirty="0" smtClean="0">
                <a:solidFill>
                  <a:srgbClr val="000000"/>
                </a:solidFill>
              </a:rPr>
              <a:t> issue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Methods such as n-fold cross validation are used for testing and validation of machine learning models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There </a:t>
            </a:r>
            <a:r>
              <a:rPr lang="en-US" altLang="en-US" sz="2400" dirty="0" smtClean="0">
                <a:solidFill>
                  <a:srgbClr val="000000"/>
                </a:solidFill>
              </a:rPr>
              <a:t>is often need to reduce dimensionality of data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A number of measures such as sensitivity and specificity are used to assess the quality of a model</a:t>
            </a:r>
          </a:p>
        </p:txBody>
      </p:sp>
    </p:spTree>
    <p:extLst>
      <p:ext uri="{BB962C8B-B14F-4D97-AF65-F5344CB8AC3E}">
        <p14:creationId xmlns:p14="http://schemas.microsoft.com/office/powerpoint/2010/main" val="42689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756-B31F-4EB3-9CB3-CC474DFD3A9D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Machine Learning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954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38200" y="1392715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Learning / extracting patterns from data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Applied when data are analyzed for: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Pattern recognition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Classification and clustering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Prediction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Forming recommendation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Inspired by biology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Unlike modeling methods that conform to the physical laws of the systems being model, machine learning relies on pattern in training data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2014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Dept of Comp Med &amp; Bioinf, Kayvan Najarian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DC27-1C7D-46E9-8E72-FFD08B832F29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7459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Supervised vs. Unsupervised Learning *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685800" y="1229298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Supervised Learning / Classification 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</a:rPr>
              <a:t>raining </a:t>
            </a:r>
            <a:r>
              <a:rPr lang="en-US" altLang="en-US" sz="2000" dirty="0">
                <a:solidFill>
                  <a:srgbClr val="000000"/>
                </a:solidFill>
              </a:rPr>
              <a:t>data are labeled, </a:t>
            </a:r>
            <a:r>
              <a:rPr lang="en-US" altLang="en-US" sz="2000" dirty="0" smtClean="0">
                <a:solidFill>
                  <a:srgbClr val="000000"/>
                </a:solidFill>
              </a:rPr>
              <a:t>i.e. </a:t>
            </a:r>
            <a:r>
              <a:rPr lang="en-US" altLang="en-US" sz="2000" dirty="0">
                <a:solidFill>
                  <a:srgbClr val="000000"/>
                </a:solidFill>
              </a:rPr>
              <a:t>the output class of all training data are given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altLang="en-US" sz="2000" dirty="0">
                <a:solidFill>
                  <a:srgbClr val="000000"/>
                </a:solidFill>
              </a:rPr>
              <a:t>Example: </a:t>
            </a:r>
            <a:r>
              <a:rPr lang="en-US" altLang="en-US" sz="2000" dirty="0" smtClean="0">
                <a:solidFill>
                  <a:srgbClr val="000000"/>
                </a:solidFill>
              </a:rPr>
              <a:t>predicting if a sequence is an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a-helix </a:t>
            </a:r>
            <a:r>
              <a:rPr lang="en-US" altLang="en-US" sz="2000" dirty="0" smtClean="0">
                <a:solidFill>
                  <a:srgbClr val="000000"/>
                </a:solidFill>
              </a:rPr>
              <a:t>or a  </a:t>
            </a:r>
            <a:r>
              <a:rPr lang="en-US" altLang="en-US" sz="2000" i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-sheet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altLang="en-US" sz="1800" dirty="0" smtClean="0">
                <a:solidFill>
                  <a:srgbClr val="000000"/>
                </a:solidFill>
              </a:rPr>
              <a:t>Training </a:t>
            </a:r>
            <a:r>
              <a:rPr lang="en-US" altLang="en-US" sz="1800" dirty="0">
                <a:solidFill>
                  <a:srgbClr val="000000"/>
                </a:solidFill>
              </a:rPr>
              <a:t>set: </a:t>
            </a:r>
          </a:p>
          <a:p>
            <a:pPr lvl="2"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000000"/>
                </a:solidFill>
              </a:rPr>
              <a:t>Classification:</a:t>
            </a:r>
          </a:p>
          <a:p>
            <a:pPr eaLnBrk="0" fontAlgn="base" hangingPunct="0"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 smtClean="0">
                <a:solidFill>
                  <a:srgbClr val="000000"/>
                </a:solidFill>
              </a:rPr>
              <a:t>Unsupervised Learning / Clustering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altLang="en-US" sz="2000" dirty="0">
                <a:solidFill>
                  <a:srgbClr val="000000"/>
                </a:solidFill>
              </a:rPr>
              <a:t>Training data are not labeled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altLang="en-US" sz="2000" dirty="0">
                <a:solidFill>
                  <a:srgbClr val="000000"/>
                </a:solidFill>
              </a:rPr>
              <a:t>Output classes must be generated during training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altLang="en-US" sz="2000" dirty="0">
                <a:solidFill>
                  <a:srgbClr val="000000"/>
                </a:solidFill>
              </a:rPr>
              <a:t>Similarity </a:t>
            </a:r>
            <a:r>
              <a:rPr lang="en-US" altLang="en-US" sz="2000" dirty="0" smtClean="0">
                <a:solidFill>
                  <a:srgbClr val="000000"/>
                </a:solidFill>
              </a:rPr>
              <a:t>across </a:t>
            </a:r>
            <a:r>
              <a:rPr lang="en-US" altLang="en-US" sz="2000" dirty="0">
                <a:solidFill>
                  <a:srgbClr val="000000"/>
                </a:solidFill>
              </a:rPr>
              <a:t>features of training </a:t>
            </a:r>
            <a:r>
              <a:rPr lang="en-US" altLang="en-US" sz="2000" dirty="0" smtClean="0">
                <a:solidFill>
                  <a:srgbClr val="000000"/>
                </a:solidFill>
              </a:rPr>
              <a:t>examples </a:t>
            </a:r>
            <a:r>
              <a:rPr lang="en-US" altLang="en-US" sz="2000" dirty="0">
                <a:solidFill>
                  <a:srgbClr val="000000"/>
                </a:solidFill>
              </a:rPr>
              <a:t>creates different </a:t>
            </a:r>
            <a:r>
              <a:rPr lang="en-US" altLang="en-US" sz="2000" dirty="0" smtClean="0">
                <a:solidFill>
                  <a:srgbClr val="000000"/>
                </a:solidFill>
              </a:rPr>
              <a:t>classes</a:t>
            </a: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SzPct val="50000"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 lvl="1" eaLnBrk="0" fontAlgn="base" hangingPunct="0">
              <a:spcAft>
                <a:spcPct val="0"/>
              </a:spcAft>
              <a:buClr>
                <a:srgbClr val="000000"/>
              </a:buClr>
              <a:buSzPct val="50000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* Reinforcement learning is not discussed here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137925"/>
              </p:ext>
            </p:extLst>
          </p:nvPr>
        </p:nvGraphicFramePr>
        <p:xfrm>
          <a:off x="3124200" y="2823882"/>
          <a:ext cx="5567082" cy="27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4660900" imgH="215900" progId="Equation.3">
                  <p:embed/>
                </p:oleObj>
              </mc:Choice>
              <mc:Fallback>
                <p:oleObj name="Equation" r:id="rId3" imgW="4660900" imgH="2159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23882"/>
                        <a:ext cx="5567082" cy="270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01533"/>
              </p:ext>
            </p:extLst>
          </p:nvPr>
        </p:nvGraphicFramePr>
        <p:xfrm>
          <a:off x="3200400" y="3107988"/>
          <a:ext cx="838200" cy="27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634725" imgH="203112" progId="Equation.3">
                  <p:embed/>
                </p:oleObj>
              </mc:Choice>
              <mc:Fallback>
                <p:oleObj name="Equation" r:id="rId5" imgW="634725" imgH="203112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07988"/>
                        <a:ext cx="838200" cy="271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92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4FD2-F925-470B-AD9A-09903816C5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8482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</a:rPr>
              <a:t>Supervised vs Unsupervised Learning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</a:rPr>
              <a:t>(cont’d)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04800" y="1143000"/>
            <a:ext cx="8534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chemeClr val="tx2"/>
              </a:buClr>
              <a:buSzPct val="50000"/>
            </a:pPr>
            <a:r>
              <a:rPr lang="en-US" altLang="en-US" sz="2000" i="1" dirty="0" smtClean="0">
                <a:solidFill>
                  <a:schemeClr val="tx2"/>
                </a:solidFill>
              </a:rPr>
              <a:t>Example </a:t>
            </a:r>
            <a:r>
              <a:rPr lang="en-US" altLang="en-US" sz="2000" dirty="0" smtClean="0">
                <a:solidFill>
                  <a:schemeClr val="tx2"/>
                </a:solidFill>
              </a:rPr>
              <a:t>(</a:t>
            </a:r>
            <a:r>
              <a:rPr lang="en-US" altLang="en-US" sz="2000" i="1" dirty="0" smtClean="0">
                <a:solidFill>
                  <a:schemeClr val="tx2"/>
                </a:solidFill>
              </a:rPr>
              <a:t>visual insight via scattered plot</a:t>
            </a:r>
            <a:r>
              <a:rPr lang="en-US" altLang="en-US" sz="2000" dirty="0" smtClean="0">
                <a:solidFill>
                  <a:schemeClr val="tx2"/>
                </a:solidFill>
              </a:rPr>
              <a:t>): </a:t>
            </a:r>
            <a:r>
              <a:rPr lang="en-US" altLang="en-US" sz="2000" dirty="0">
                <a:solidFill>
                  <a:schemeClr val="tx2"/>
                </a:solidFill>
              </a:rPr>
              <a:t>Identification of tumor types</a:t>
            </a:r>
          </a:p>
          <a:p>
            <a:pPr lvl="2">
              <a:buClr>
                <a:schemeClr val="tx2"/>
              </a:buClr>
            </a:pPr>
            <a:r>
              <a:rPr lang="en-US" altLang="en-US" sz="1800" dirty="0">
                <a:solidFill>
                  <a:schemeClr val="tx2"/>
                </a:solidFill>
              </a:rPr>
              <a:t>Input features: Size of Tumor &amp; 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	Rate of Growth</a:t>
            </a:r>
          </a:p>
          <a:p>
            <a:pPr lvl="2">
              <a:buClr>
                <a:schemeClr val="tx2"/>
              </a:buClr>
            </a:pPr>
            <a:r>
              <a:rPr lang="en-US" altLang="en-US" sz="1800" dirty="0">
                <a:solidFill>
                  <a:schemeClr val="tx2"/>
                </a:solidFill>
              </a:rPr>
              <a:t>Training data create natural clusters</a:t>
            </a:r>
          </a:p>
          <a:p>
            <a:pPr lvl="3">
              <a:buClr>
                <a:schemeClr val="tx2"/>
              </a:buClr>
            </a:pPr>
            <a:r>
              <a:rPr lang="en-US" altLang="en-US" sz="1600" dirty="0">
                <a:solidFill>
                  <a:schemeClr val="tx2"/>
                </a:solidFill>
              </a:rPr>
              <a:t>No specific labels are available</a:t>
            </a:r>
          </a:p>
          <a:p>
            <a:pPr lvl="3">
              <a:buClr>
                <a:schemeClr val="tx2"/>
              </a:buClr>
            </a:pPr>
            <a:r>
              <a:rPr lang="en-US" altLang="en-US" sz="1600" dirty="0">
                <a:solidFill>
                  <a:schemeClr val="tx2"/>
                </a:solidFill>
              </a:rPr>
              <a:t>Assume all tumors are cancerous	</a:t>
            </a:r>
          </a:p>
          <a:p>
            <a:pPr lvl="2">
              <a:buClr>
                <a:schemeClr val="tx2"/>
              </a:buClr>
            </a:pPr>
            <a:r>
              <a:rPr lang="en-US" altLang="en-US" sz="1800" dirty="0">
                <a:solidFill>
                  <a:schemeClr val="tx2"/>
                </a:solidFill>
              </a:rPr>
              <a:t>From graph: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	</a:t>
            </a:r>
            <a:r>
              <a:rPr lang="en-US" altLang="en-US" sz="1600" b="1" dirty="0">
                <a:solidFill>
                  <a:schemeClr val="tx2"/>
                </a:solidFill>
              </a:rPr>
              <a:t>Class #1:</a:t>
            </a:r>
            <a:r>
              <a:rPr lang="en-US" altLang="en-US" sz="1600" dirty="0">
                <a:solidFill>
                  <a:schemeClr val="tx2"/>
                </a:solidFill>
              </a:rPr>
              <a:t> small size of tumor with small rate of growth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	</a:t>
            </a:r>
            <a:r>
              <a:rPr lang="en-US" altLang="en-US" sz="1600" b="1" dirty="0">
                <a:solidFill>
                  <a:schemeClr val="tx2"/>
                </a:solidFill>
              </a:rPr>
              <a:t>Class #2:</a:t>
            </a:r>
            <a:r>
              <a:rPr lang="en-US" altLang="en-US" sz="1600" dirty="0">
                <a:solidFill>
                  <a:schemeClr val="tx2"/>
                </a:solidFill>
              </a:rPr>
              <a:t> small size of tumor with large rate of growth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	</a:t>
            </a:r>
            <a:r>
              <a:rPr lang="en-US" altLang="en-US" sz="1600" b="1" dirty="0">
                <a:solidFill>
                  <a:schemeClr val="tx2"/>
                </a:solidFill>
              </a:rPr>
              <a:t>Class #3</a:t>
            </a:r>
            <a:r>
              <a:rPr lang="en-US" altLang="en-US" sz="1600" dirty="0">
                <a:solidFill>
                  <a:schemeClr val="tx2"/>
                </a:solidFill>
              </a:rPr>
              <a:t>: medium size of tumor  with medium rate of growth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	</a:t>
            </a:r>
            <a:r>
              <a:rPr lang="en-US" altLang="en-US" sz="1600" b="1" dirty="0">
                <a:solidFill>
                  <a:schemeClr val="tx2"/>
                </a:solidFill>
              </a:rPr>
              <a:t>Class #4:</a:t>
            </a:r>
            <a:r>
              <a:rPr lang="en-US" altLang="en-US" sz="1600" dirty="0">
                <a:solidFill>
                  <a:schemeClr val="tx2"/>
                </a:solidFill>
              </a:rPr>
              <a:t> large size of tumor with small rate of growth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lvl="2">
              <a:buClr>
                <a:schemeClr val="tx2"/>
              </a:buClr>
            </a:pPr>
            <a:r>
              <a:rPr lang="en-US" altLang="en-US" sz="1800" dirty="0">
                <a:solidFill>
                  <a:schemeClr val="tx2"/>
                </a:solidFill>
              </a:rPr>
              <a:t>Classification: a tumor with SOT=600 &amp; ROG=12% is mapped to Class #3</a:t>
            </a:r>
          </a:p>
          <a:p>
            <a:pPr lvl="1">
              <a:buClr>
                <a:schemeClr val="tx2"/>
              </a:buClr>
            </a:pPr>
            <a:r>
              <a:rPr lang="en-US" altLang="en-US" sz="2400" dirty="0">
                <a:solidFill>
                  <a:schemeClr val="tx2"/>
                </a:solidFill>
              </a:rPr>
              <a:t>Classification is performed based on clustering results </a:t>
            </a:r>
          </a:p>
          <a:p>
            <a:pPr lvl="2">
              <a:buClr>
                <a:schemeClr val="tx2"/>
              </a:buClr>
            </a:pPr>
            <a:r>
              <a:rPr lang="en-US" altLang="en-US" sz="2000" dirty="0">
                <a:solidFill>
                  <a:schemeClr val="tx2"/>
                </a:solidFill>
              </a:rPr>
              <a:t>Each clustering algorithm results to a classification technique 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V="1">
            <a:off x="6404396" y="1712119"/>
            <a:ext cx="0" cy="1863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6404396" y="3575844"/>
            <a:ext cx="23558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6921921" y="3726656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Size of Tumor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 rot="-5392858">
            <a:off x="5551114" y="2584450"/>
            <a:ext cx="1133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Rate of Growth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6513933" y="3577431"/>
            <a:ext cx="41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100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7380708" y="3575844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500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8342733" y="3577431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1000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 rot="-5392858">
            <a:off x="6054352" y="3251200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5%</a:t>
            </a:r>
            <a:endParaRPr lang="en-US" altLang="en-US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 rot="-5392858">
            <a:off x="5957514" y="1743075"/>
            <a:ext cx="6318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20 %</a:t>
            </a:r>
            <a:endParaRPr lang="en-US" altLang="en-US"/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 rot="-5392858">
            <a:off x="6004346" y="2466181"/>
            <a:ext cx="5572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10%</a:t>
            </a:r>
            <a:endParaRPr lang="en-US" alt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6577433" y="3237706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6518696" y="3350419"/>
            <a:ext cx="58737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6577433" y="3350419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6461546" y="3237706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Oval 20"/>
          <p:cNvSpPr>
            <a:spLocks noChangeArrowheads="1"/>
          </p:cNvSpPr>
          <p:nvPr/>
        </p:nvSpPr>
        <p:spPr bwMode="auto">
          <a:xfrm>
            <a:off x="6748883" y="2107406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>
            <a:off x="6634583" y="2051844"/>
            <a:ext cx="57150" cy="55562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6691733" y="1939131"/>
            <a:ext cx="57150" cy="55563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6634583" y="2107406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6748883" y="2221706"/>
            <a:ext cx="57150" cy="55563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5" name="Oval 25"/>
          <p:cNvSpPr>
            <a:spLocks noChangeArrowheads="1"/>
          </p:cNvSpPr>
          <p:nvPr/>
        </p:nvSpPr>
        <p:spPr bwMode="auto">
          <a:xfrm>
            <a:off x="7323558" y="2616994"/>
            <a:ext cx="57150" cy="55562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Oval 26"/>
          <p:cNvSpPr>
            <a:spLocks noChangeArrowheads="1"/>
          </p:cNvSpPr>
          <p:nvPr/>
        </p:nvSpPr>
        <p:spPr bwMode="auto">
          <a:xfrm>
            <a:off x="7496596" y="2616994"/>
            <a:ext cx="57150" cy="55562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7" name="Oval 27"/>
          <p:cNvSpPr>
            <a:spLocks noChangeArrowheads="1"/>
          </p:cNvSpPr>
          <p:nvPr/>
        </p:nvSpPr>
        <p:spPr bwMode="auto">
          <a:xfrm>
            <a:off x="7380708" y="2729706"/>
            <a:ext cx="57150" cy="55563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Oval 28"/>
          <p:cNvSpPr>
            <a:spLocks noChangeArrowheads="1"/>
          </p:cNvSpPr>
          <p:nvPr/>
        </p:nvSpPr>
        <p:spPr bwMode="auto">
          <a:xfrm>
            <a:off x="7437858" y="2277269"/>
            <a:ext cx="58738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9" name="Oval 29"/>
          <p:cNvSpPr>
            <a:spLocks noChangeArrowheads="1"/>
          </p:cNvSpPr>
          <p:nvPr/>
        </p:nvSpPr>
        <p:spPr bwMode="auto">
          <a:xfrm>
            <a:off x="7496596" y="2389981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Oval 30"/>
          <p:cNvSpPr>
            <a:spLocks noChangeArrowheads="1"/>
          </p:cNvSpPr>
          <p:nvPr/>
        </p:nvSpPr>
        <p:spPr bwMode="auto">
          <a:xfrm>
            <a:off x="8358608" y="3294856"/>
            <a:ext cx="57150" cy="55563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1" name="Oval 31"/>
          <p:cNvSpPr>
            <a:spLocks noChangeArrowheads="1"/>
          </p:cNvSpPr>
          <p:nvPr/>
        </p:nvSpPr>
        <p:spPr bwMode="auto">
          <a:xfrm>
            <a:off x="8415758" y="3180556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2" name="Oval 32"/>
          <p:cNvSpPr>
            <a:spLocks noChangeArrowheads="1"/>
          </p:cNvSpPr>
          <p:nvPr/>
        </p:nvSpPr>
        <p:spPr bwMode="auto">
          <a:xfrm>
            <a:off x="8530058" y="2955131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3" name="Oval 33"/>
          <p:cNvSpPr>
            <a:spLocks noChangeArrowheads="1"/>
          </p:cNvSpPr>
          <p:nvPr/>
        </p:nvSpPr>
        <p:spPr bwMode="auto">
          <a:xfrm>
            <a:off x="8530058" y="3350419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4" name="Oval 34"/>
          <p:cNvSpPr>
            <a:spLocks noChangeArrowheads="1"/>
          </p:cNvSpPr>
          <p:nvPr/>
        </p:nvSpPr>
        <p:spPr bwMode="auto">
          <a:xfrm>
            <a:off x="8530058" y="3067844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5" name="Oval 35"/>
          <p:cNvSpPr>
            <a:spLocks noChangeArrowheads="1"/>
          </p:cNvSpPr>
          <p:nvPr/>
        </p:nvSpPr>
        <p:spPr bwMode="auto">
          <a:xfrm>
            <a:off x="8415758" y="3067844"/>
            <a:ext cx="57150" cy="57150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6" name="Oval 36"/>
          <p:cNvSpPr>
            <a:spLocks noChangeArrowheads="1"/>
          </p:cNvSpPr>
          <p:nvPr/>
        </p:nvSpPr>
        <p:spPr bwMode="auto">
          <a:xfrm>
            <a:off x="8587208" y="3124994"/>
            <a:ext cx="57150" cy="55562"/>
          </a:xfrm>
          <a:prstGeom prst="ellipse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975-8549-4C03-A6E1-813F8C56D39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72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>
                <a:solidFill>
                  <a:srgbClr val="0000FF"/>
                </a:solidFill>
                <a:latin typeface="Arial" charset="0"/>
              </a:rPr>
              <a:t>Clustering</a:t>
            </a:r>
            <a:endParaRPr lang="en-US" alt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609600" y="1219200"/>
            <a:ext cx="7696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The simplest clustering algorithm: K-means</a:t>
            </a:r>
          </a:p>
          <a:p>
            <a:r>
              <a:rPr lang="en-US" altLang="en-US" sz="2400"/>
              <a:t>K-means clustering algorithm</a:t>
            </a:r>
          </a:p>
          <a:p>
            <a:pPr lvl="1"/>
            <a:r>
              <a:rPr lang="en-US" altLang="en-US" sz="2000"/>
              <a:t>General concept of clustering:</a:t>
            </a:r>
          </a:p>
          <a:p>
            <a:pPr lvl="2"/>
            <a:r>
              <a:rPr lang="en-US" altLang="en-US" sz="1800"/>
              <a:t>Assume there are K classes</a:t>
            </a:r>
          </a:p>
          <a:p>
            <a:pPr lvl="2"/>
            <a:r>
              <a:rPr lang="en-US" altLang="en-US" sz="1800"/>
              <a:t>Represent each class with its center</a:t>
            </a:r>
          </a:p>
          <a:p>
            <a:pPr lvl="3"/>
            <a:r>
              <a:rPr lang="en-US" altLang="en-US" sz="1600"/>
              <a:t>Start with some random initial centers</a:t>
            </a:r>
          </a:p>
          <a:p>
            <a:pPr lvl="2"/>
            <a:r>
              <a:rPr lang="en-US" altLang="en-US" sz="1800"/>
              <a:t>Find the best centers for classes, i.e. </a:t>
            </a:r>
          </a:p>
          <a:p>
            <a:pPr lvl="2">
              <a:buFontTx/>
              <a:buNone/>
            </a:pPr>
            <a:r>
              <a:rPr lang="en-US" altLang="en-US" sz="1800"/>
              <a:t>	optimize the centers</a:t>
            </a:r>
          </a:p>
          <a:p>
            <a:pPr lvl="1"/>
            <a:r>
              <a:rPr lang="en-US" altLang="en-US" sz="2000"/>
              <a:t>In classification phase:</a:t>
            </a:r>
          </a:p>
          <a:p>
            <a:pPr lvl="2"/>
            <a:r>
              <a:rPr lang="en-US" altLang="en-US" sz="1800"/>
              <a:t>Find the distance of a new pattern from all centers</a:t>
            </a:r>
          </a:p>
          <a:p>
            <a:pPr lvl="2"/>
            <a:r>
              <a:rPr lang="en-US" altLang="en-US" sz="1800"/>
              <a:t>Find the center whose distance from the the new pattern is minimal</a:t>
            </a:r>
          </a:p>
          <a:p>
            <a:pPr lvl="2"/>
            <a:r>
              <a:rPr lang="en-US" altLang="en-US" sz="1800"/>
              <a:t>Classify the new pattern to the class whose center has minimal distance from the pattern 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 flipV="1">
            <a:off x="5943600" y="1828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5867400" y="3276600"/>
            <a:ext cx="2819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6248400" y="281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6477000" y="2743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7848600" y="2971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8229600" y="281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6" name="Oval 12"/>
          <p:cNvSpPr>
            <a:spLocks noChangeArrowheads="1"/>
          </p:cNvSpPr>
          <p:nvPr/>
        </p:nvSpPr>
        <p:spPr bwMode="auto">
          <a:xfrm>
            <a:off x="7315200" y="2590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7" name="Oval 13"/>
          <p:cNvSpPr>
            <a:spLocks noChangeArrowheads="1"/>
          </p:cNvSpPr>
          <p:nvPr/>
        </p:nvSpPr>
        <p:spPr bwMode="auto">
          <a:xfrm>
            <a:off x="6172200" y="2971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8" name="Oval 14"/>
          <p:cNvSpPr>
            <a:spLocks noChangeArrowheads="1"/>
          </p:cNvSpPr>
          <p:nvPr/>
        </p:nvSpPr>
        <p:spPr bwMode="auto">
          <a:xfrm>
            <a:off x="6400800" y="2971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19" name="Oval 15"/>
          <p:cNvSpPr>
            <a:spLocks noChangeArrowheads="1"/>
          </p:cNvSpPr>
          <p:nvPr/>
        </p:nvSpPr>
        <p:spPr bwMode="auto">
          <a:xfrm>
            <a:off x="7391400" y="243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6324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8077200" y="2971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2" name="Oval 18"/>
          <p:cNvSpPr>
            <a:spLocks noChangeArrowheads="1"/>
          </p:cNvSpPr>
          <p:nvPr/>
        </p:nvSpPr>
        <p:spPr bwMode="auto">
          <a:xfrm>
            <a:off x="7772400" y="281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3" name="Oval 19"/>
          <p:cNvSpPr>
            <a:spLocks noChangeArrowheads="1"/>
          </p:cNvSpPr>
          <p:nvPr/>
        </p:nvSpPr>
        <p:spPr bwMode="auto">
          <a:xfrm>
            <a:off x="7924800" y="2743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8001000" y="2895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9525" name="Oval 21"/>
          <p:cNvSpPr>
            <a:spLocks noChangeArrowheads="1"/>
          </p:cNvSpPr>
          <p:nvPr/>
        </p:nvSpPr>
        <p:spPr bwMode="auto">
          <a:xfrm>
            <a:off x="7239000" y="2438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9526" name="Oval 22"/>
          <p:cNvSpPr>
            <a:spLocks noChangeArrowheads="1"/>
          </p:cNvSpPr>
          <p:nvPr/>
        </p:nvSpPr>
        <p:spPr bwMode="auto">
          <a:xfrm>
            <a:off x="7162800" y="25146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7" name="Oval 23"/>
          <p:cNvSpPr>
            <a:spLocks noChangeArrowheads="1"/>
          </p:cNvSpPr>
          <p:nvPr/>
        </p:nvSpPr>
        <p:spPr bwMode="auto">
          <a:xfrm>
            <a:off x="7086600" y="243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8" name="Oval 24"/>
          <p:cNvSpPr>
            <a:spLocks noChangeArrowheads="1"/>
          </p:cNvSpPr>
          <p:nvPr/>
        </p:nvSpPr>
        <p:spPr bwMode="auto">
          <a:xfrm>
            <a:off x="7162800" y="26670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29" name="Oval 25"/>
          <p:cNvSpPr>
            <a:spLocks noChangeArrowheads="1"/>
          </p:cNvSpPr>
          <p:nvPr/>
        </p:nvSpPr>
        <p:spPr bwMode="auto">
          <a:xfrm>
            <a:off x="7467600" y="2362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6096000" y="3352800"/>
            <a:ext cx="2371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Expression Level Before Treatment</a:t>
            </a: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 rot="-5400000">
            <a:off x="4637087" y="2754313"/>
            <a:ext cx="2278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Expression Level After Treatment</a:t>
            </a:r>
          </a:p>
        </p:txBody>
      </p:sp>
    </p:spTree>
    <p:extLst>
      <p:ext uri="{BB962C8B-B14F-4D97-AF65-F5344CB8AC3E}">
        <p14:creationId xmlns:p14="http://schemas.microsoft.com/office/powerpoint/2010/main" val="227207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787-8EDC-490D-93D8-EE0AC8308FD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0530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1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i="1">
                <a:solidFill>
                  <a:srgbClr val="0000FF"/>
                </a:solidFill>
                <a:latin typeface="Arial" charset="0"/>
              </a:rPr>
              <a:t>Clustering (cont’d)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609600" y="1219200"/>
            <a:ext cx="7696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000"/>
              <a:t>Mathematical formulation:</a:t>
            </a:r>
          </a:p>
          <a:p>
            <a:pPr lvl="2"/>
            <a:r>
              <a:rPr lang="en-US" altLang="en-US" sz="1800"/>
              <a:t>Randomly initialize the centers </a:t>
            </a:r>
            <a:r>
              <a:rPr lang="en-US" altLang="en-US" sz="1800" i="1"/>
              <a:t>m</a:t>
            </a:r>
            <a:r>
              <a:rPr lang="en-US" altLang="en-US" sz="1800" baseline="-25000"/>
              <a:t>0</a:t>
            </a:r>
            <a:r>
              <a:rPr lang="en-US" altLang="en-US" sz="1800"/>
              <a:t>, </a:t>
            </a:r>
            <a:r>
              <a:rPr lang="en-US" altLang="en-US" sz="1800" i="1"/>
              <a:t>m</a:t>
            </a:r>
            <a:r>
              <a:rPr lang="en-US" altLang="en-US" sz="1800" baseline="-25000"/>
              <a:t>1</a:t>
            </a:r>
            <a:r>
              <a:rPr lang="en-US" altLang="en-US" sz="1800"/>
              <a:t>,…, </a:t>
            </a:r>
            <a:r>
              <a:rPr lang="en-US" altLang="en-US" sz="1800" i="1"/>
              <a:t>m</a:t>
            </a:r>
            <a:r>
              <a:rPr lang="en-US" altLang="en-US" sz="1800" i="1" baseline="-25000"/>
              <a:t>K</a:t>
            </a:r>
            <a:r>
              <a:rPr lang="en-US" altLang="en-US" sz="1800" baseline="-25000"/>
              <a:t>-1</a:t>
            </a:r>
            <a:r>
              <a:rPr lang="en-US" altLang="en-US" sz="1800"/>
              <a:t>.</a:t>
            </a:r>
          </a:p>
          <a:p>
            <a:pPr lvl="2"/>
            <a:r>
              <a:rPr lang="en-US" altLang="en-US" sz="1800"/>
              <a:t>Find the distance of all samples </a:t>
            </a:r>
            <a:r>
              <a:rPr lang="en-US" altLang="en-US" sz="1800" i="1"/>
              <a:t>x</a:t>
            </a:r>
            <a:r>
              <a:rPr lang="en-US" altLang="en-US" sz="1800" baseline="-25000"/>
              <a:t>0</a:t>
            </a:r>
            <a:r>
              <a:rPr lang="en-US" altLang="en-US" sz="1800"/>
              <a:t>, </a:t>
            </a:r>
            <a:r>
              <a:rPr lang="en-US" altLang="en-US" sz="1800" i="1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,…,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n</a:t>
            </a:r>
            <a:r>
              <a:rPr lang="en-US" altLang="en-US" sz="1800" baseline="-25000"/>
              <a:t>-1</a:t>
            </a:r>
            <a:r>
              <a:rPr lang="en-US" altLang="en-US" sz="1800"/>
              <a:t> </a:t>
            </a:r>
          </a:p>
          <a:p>
            <a:pPr lvl="2">
              <a:buFontTx/>
              <a:buNone/>
            </a:pPr>
            <a:r>
              <a:rPr lang="en-US" altLang="en-US" sz="1800"/>
              <a:t>	from all centers </a:t>
            </a:r>
            <a:r>
              <a:rPr lang="en-US" altLang="en-US" sz="1800" i="1"/>
              <a:t>m</a:t>
            </a:r>
            <a:r>
              <a:rPr lang="en-US" altLang="en-US" sz="1800" baseline="-25000"/>
              <a:t>0</a:t>
            </a:r>
            <a:r>
              <a:rPr lang="en-US" altLang="en-US" sz="1800"/>
              <a:t>, </a:t>
            </a:r>
            <a:r>
              <a:rPr lang="en-US" altLang="en-US" sz="1800" i="1"/>
              <a:t>m</a:t>
            </a:r>
            <a:r>
              <a:rPr lang="en-US" altLang="en-US" sz="1800" baseline="-25000"/>
              <a:t>1</a:t>
            </a:r>
            <a:r>
              <a:rPr lang="en-US" altLang="en-US" sz="1800"/>
              <a:t>,…, </a:t>
            </a:r>
            <a:r>
              <a:rPr lang="en-US" altLang="en-US" sz="1800" i="1"/>
              <a:t>m</a:t>
            </a:r>
            <a:r>
              <a:rPr lang="en-US" altLang="en-US" sz="1800" i="1" baseline="-25000"/>
              <a:t>K</a:t>
            </a:r>
            <a:r>
              <a:rPr lang="en-US" altLang="en-US" sz="1800" baseline="-25000"/>
              <a:t>-1</a:t>
            </a:r>
            <a:r>
              <a:rPr lang="en-US" altLang="en-US" sz="1800"/>
              <a:t>, i.e. for all </a:t>
            </a:r>
          </a:p>
          <a:p>
            <a:pPr lvl="2">
              <a:buFontTx/>
              <a:buNone/>
            </a:pPr>
            <a:r>
              <a:rPr lang="en-US" altLang="en-US" sz="1800"/>
              <a:t>	0</a:t>
            </a:r>
            <a:r>
              <a:rPr lang="en-US" altLang="en-US" sz="1800">
                <a:latin typeface="Symbol" pitchFamily="18" charset="2"/>
              </a:rPr>
              <a:t>£</a:t>
            </a:r>
            <a:r>
              <a:rPr lang="en-US" altLang="en-US" sz="1800" i="1"/>
              <a:t>i</a:t>
            </a:r>
            <a:r>
              <a:rPr lang="en-US" altLang="en-US" sz="1800">
                <a:latin typeface="Symbol" pitchFamily="18" charset="2"/>
              </a:rPr>
              <a:t>£</a:t>
            </a:r>
            <a:r>
              <a:rPr lang="en-US" altLang="en-US" sz="1800" i="1"/>
              <a:t>n-</a:t>
            </a:r>
            <a:r>
              <a:rPr lang="en-US" altLang="en-US" sz="1800"/>
              <a:t>1 and 0</a:t>
            </a:r>
            <a:r>
              <a:rPr lang="en-US" altLang="en-US" sz="1800">
                <a:latin typeface="Symbol" pitchFamily="18" charset="2"/>
              </a:rPr>
              <a:t>£</a:t>
            </a:r>
            <a:r>
              <a:rPr lang="en-US" altLang="en-US" sz="1800" i="1"/>
              <a:t>j</a:t>
            </a:r>
            <a:r>
              <a:rPr lang="en-US" altLang="en-US" sz="1800">
                <a:latin typeface="Symbol" pitchFamily="18" charset="2"/>
              </a:rPr>
              <a:t>£</a:t>
            </a:r>
            <a:r>
              <a:rPr lang="en-US" altLang="en-US" sz="1800" i="1"/>
              <a:t>K-</a:t>
            </a:r>
            <a:r>
              <a:rPr lang="en-US" altLang="en-US" sz="1800"/>
              <a:t>1 find:</a:t>
            </a:r>
          </a:p>
          <a:p>
            <a:pPr lvl="2">
              <a:buFontTx/>
              <a:buNone/>
            </a:pPr>
            <a:endParaRPr lang="en-US" altLang="en-US" sz="1800"/>
          </a:p>
          <a:p>
            <a:pPr lvl="2"/>
            <a:r>
              <a:rPr lang="en-US" altLang="en-US" sz="1800"/>
              <a:t>Form classes </a:t>
            </a:r>
            <a:r>
              <a:rPr lang="en-US" altLang="en-US" sz="1800" i="1"/>
              <a:t>j </a:t>
            </a:r>
            <a:r>
              <a:rPr lang="en-US" altLang="en-US" sz="1800"/>
              <a:t>= 1,2,…, </a:t>
            </a:r>
            <a:r>
              <a:rPr lang="en-US" altLang="en-US" sz="1800" i="1"/>
              <a:t>K-</a:t>
            </a:r>
            <a:r>
              <a:rPr lang="en-US" altLang="en-US" sz="1800"/>
              <a:t>1, by assigning</a:t>
            </a:r>
          </a:p>
          <a:p>
            <a:pPr lvl="2">
              <a:buFontTx/>
              <a:buNone/>
            </a:pPr>
            <a:r>
              <a:rPr lang="en-US" altLang="en-US" sz="1800"/>
              <a:t>	each sample to the closet center, </a:t>
            </a:r>
          </a:p>
          <a:p>
            <a:pPr lvl="2">
              <a:buFontTx/>
              <a:buNone/>
            </a:pPr>
            <a:r>
              <a:rPr lang="en-US" altLang="en-US" sz="1800"/>
              <a:t>	i.e. put together all examples whose </a:t>
            </a:r>
          </a:p>
          <a:p>
            <a:pPr lvl="2">
              <a:buFontTx/>
              <a:buNone/>
            </a:pPr>
            <a:r>
              <a:rPr lang="en-US" altLang="en-US" sz="1800"/>
              <a:t>	distance to center </a:t>
            </a:r>
            <a:r>
              <a:rPr lang="en-US" altLang="en-US" sz="1800" i="1"/>
              <a:t>j</a:t>
            </a:r>
            <a:r>
              <a:rPr lang="en-US" altLang="en-US" sz="1800"/>
              <a:t> is minimal to </a:t>
            </a:r>
          </a:p>
          <a:p>
            <a:pPr lvl="2">
              <a:buFontTx/>
              <a:buNone/>
            </a:pPr>
            <a:r>
              <a:rPr lang="en-US" altLang="en-US" sz="1800"/>
              <a:t>	form class </a:t>
            </a:r>
            <a:r>
              <a:rPr lang="en-US" altLang="en-US" sz="1800" i="1"/>
              <a:t>j. </a:t>
            </a:r>
          </a:p>
          <a:p>
            <a:pPr lvl="2"/>
            <a:r>
              <a:rPr lang="en-US" altLang="en-US" sz="1800"/>
              <a:t>Then find the new centers by finding the sample </a:t>
            </a:r>
          </a:p>
          <a:p>
            <a:pPr lvl="2">
              <a:buFontTx/>
              <a:buNone/>
            </a:pPr>
            <a:r>
              <a:rPr lang="en-US" altLang="en-US" sz="1800"/>
              <a:t>	that is the closet sample to the average of all</a:t>
            </a:r>
          </a:p>
          <a:p>
            <a:pPr lvl="2">
              <a:buFontTx/>
              <a:buNone/>
            </a:pPr>
            <a:r>
              <a:rPr lang="en-US" altLang="en-US" sz="1800"/>
              <a:t>	samples in the class, i.e., new </a:t>
            </a:r>
            <a:r>
              <a:rPr lang="en-US" altLang="en-US" sz="1800" i="1"/>
              <a:t>m</a:t>
            </a:r>
            <a:r>
              <a:rPr lang="en-US" altLang="en-US" sz="1800" i="1" baseline="-25000"/>
              <a:t>j</a:t>
            </a:r>
            <a:r>
              <a:rPr lang="en-US" altLang="en-US" sz="1800"/>
              <a:t> = average( all examples in class </a:t>
            </a:r>
            <a:r>
              <a:rPr lang="en-US" altLang="en-US" sz="1800" i="1"/>
              <a:t>j</a:t>
            </a:r>
            <a:r>
              <a:rPr lang="en-US" altLang="en-US" sz="1800"/>
              <a:t>)</a:t>
            </a: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3048000" y="2895600"/>
          <a:ext cx="175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244600" imgH="279400" progId="Equation.3">
                  <p:embed/>
                </p:oleObj>
              </mc:Choice>
              <mc:Fallback>
                <p:oleObj name="Equation" r:id="rId3" imgW="1244600" imgH="279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752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Line 7"/>
          <p:cNvSpPr>
            <a:spLocks noChangeShapeType="1"/>
          </p:cNvSpPr>
          <p:nvPr/>
        </p:nvSpPr>
        <p:spPr bwMode="auto">
          <a:xfrm flipV="1">
            <a:off x="6384777" y="1217612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6079977" y="2132012"/>
            <a:ext cx="2743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6613377" y="15986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841977" y="1522412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8213577" y="17510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8594577" y="15986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7680177" y="13700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6537177" y="17510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6765777" y="17510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7756377" y="12176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689577" y="16748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8442177" y="17510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8137377" y="1598612"/>
            <a:ext cx="76200" cy="7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8289777" y="15224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8365977" y="1674812"/>
            <a:ext cx="76200" cy="76200"/>
          </a:xfrm>
          <a:prstGeom prst="ellipse">
            <a:avLst/>
          </a:prstGeom>
          <a:solidFill>
            <a:srgbClr val="0000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7603977" y="12176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7527777" y="12938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7451577" y="12176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7451577" y="14462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7832577" y="1141412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V="1">
            <a:off x="6384777" y="2286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>
            <a:off x="6079977" y="3200400"/>
            <a:ext cx="2743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7" name="Oval 29"/>
          <p:cNvSpPr>
            <a:spLocks noChangeArrowheads="1"/>
          </p:cNvSpPr>
          <p:nvPr/>
        </p:nvSpPr>
        <p:spPr bwMode="auto">
          <a:xfrm>
            <a:off x="6613377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58" name="Oval 30"/>
          <p:cNvSpPr>
            <a:spLocks noChangeArrowheads="1"/>
          </p:cNvSpPr>
          <p:nvPr/>
        </p:nvSpPr>
        <p:spPr bwMode="auto">
          <a:xfrm>
            <a:off x="6841977" y="274320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59" name="Oval 31"/>
          <p:cNvSpPr>
            <a:spLocks noChangeArrowheads="1"/>
          </p:cNvSpPr>
          <p:nvPr/>
        </p:nvSpPr>
        <p:spPr bwMode="auto">
          <a:xfrm>
            <a:off x="8213577" y="2971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60" name="Oval 32"/>
          <p:cNvSpPr>
            <a:spLocks noChangeArrowheads="1"/>
          </p:cNvSpPr>
          <p:nvPr/>
        </p:nvSpPr>
        <p:spPr bwMode="auto">
          <a:xfrm>
            <a:off x="8594577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1" name="Oval 33"/>
          <p:cNvSpPr>
            <a:spLocks noChangeArrowheads="1"/>
          </p:cNvSpPr>
          <p:nvPr/>
        </p:nvSpPr>
        <p:spPr bwMode="auto">
          <a:xfrm>
            <a:off x="7680177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2" name="Oval 34"/>
          <p:cNvSpPr>
            <a:spLocks noChangeArrowheads="1"/>
          </p:cNvSpPr>
          <p:nvPr/>
        </p:nvSpPr>
        <p:spPr bwMode="auto">
          <a:xfrm>
            <a:off x="6537177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3" name="Oval 35"/>
          <p:cNvSpPr>
            <a:spLocks noChangeArrowheads="1"/>
          </p:cNvSpPr>
          <p:nvPr/>
        </p:nvSpPr>
        <p:spPr bwMode="auto">
          <a:xfrm>
            <a:off x="6765777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4" name="Oval 36"/>
          <p:cNvSpPr>
            <a:spLocks noChangeArrowheads="1"/>
          </p:cNvSpPr>
          <p:nvPr/>
        </p:nvSpPr>
        <p:spPr bwMode="auto">
          <a:xfrm>
            <a:off x="7756377" y="2438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5" name="Oval 37"/>
          <p:cNvSpPr>
            <a:spLocks noChangeArrowheads="1"/>
          </p:cNvSpPr>
          <p:nvPr/>
        </p:nvSpPr>
        <p:spPr bwMode="auto">
          <a:xfrm>
            <a:off x="6689577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66" name="Oval 38"/>
          <p:cNvSpPr>
            <a:spLocks noChangeArrowheads="1"/>
          </p:cNvSpPr>
          <p:nvPr/>
        </p:nvSpPr>
        <p:spPr bwMode="auto">
          <a:xfrm>
            <a:off x="8442177" y="2971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7" name="Oval 39"/>
          <p:cNvSpPr>
            <a:spLocks noChangeArrowheads="1"/>
          </p:cNvSpPr>
          <p:nvPr/>
        </p:nvSpPr>
        <p:spPr bwMode="auto">
          <a:xfrm>
            <a:off x="8137377" y="2819400"/>
            <a:ext cx="76200" cy="7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8" name="Oval 40"/>
          <p:cNvSpPr>
            <a:spLocks noChangeArrowheads="1"/>
          </p:cNvSpPr>
          <p:nvPr/>
        </p:nvSpPr>
        <p:spPr bwMode="auto">
          <a:xfrm>
            <a:off x="8289777" y="2743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69" name="Oval 41"/>
          <p:cNvSpPr>
            <a:spLocks noChangeArrowheads="1"/>
          </p:cNvSpPr>
          <p:nvPr/>
        </p:nvSpPr>
        <p:spPr bwMode="auto">
          <a:xfrm>
            <a:off x="8365977" y="2895600"/>
            <a:ext cx="76200" cy="76200"/>
          </a:xfrm>
          <a:prstGeom prst="ellipse">
            <a:avLst/>
          </a:prstGeom>
          <a:solidFill>
            <a:srgbClr val="0000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70" name="Oval 42"/>
          <p:cNvSpPr>
            <a:spLocks noChangeArrowheads="1"/>
          </p:cNvSpPr>
          <p:nvPr/>
        </p:nvSpPr>
        <p:spPr bwMode="auto">
          <a:xfrm>
            <a:off x="7603977" y="2438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71" name="Oval 43"/>
          <p:cNvSpPr>
            <a:spLocks noChangeArrowheads="1"/>
          </p:cNvSpPr>
          <p:nvPr/>
        </p:nvSpPr>
        <p:spPr bwMode="auto">
          <a:xfrm>
            <a:off x="7527777" y="2514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72" name="Oval 44"/>
          <p:cNvSpPr>
            <a:spLocks noChangeArrowheads="1"/>
          </p:cNvSpPr>
          <p:nvPr/>
        </p:nvSpPr>
        <p:spPr bwMode="auto">
          <a:xfrm>
            <a:off x="7451577" y="2438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73" name="Oval 45"/>
          <p:cNvSpPr>
            <a:spLocks noChangeArrowheads="1"/>
          </p:cNvSpPr>
          <p:nvPr/>
        </p:nvSpPr>
        <p:spPr bwMode="auto">
          <a:xfrm>
            <a:off x="7451577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74" name="Oval 46"/>
          <p:cNvSpPr>
            <a:spLocks noChangeArrowheads="1"/>
          </p:cNvSpPr>
          <p:nvPr/>
        </p:nvSpPr>
        <p:spPr bwMode="auto">
          <a:xfrm>
            <a:off x="7832577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75" name="Line 47"/>
          <p:cNvSpPr>
            <a:spLocks noChangeShapeType="1"/>
          </p:cNvSpPr>
          <p:nvPr/>
        </p:nvSpPr>
        <p:spPr bwMode="auto">
          <a:xfrm flipV="1">
            <a:off x="6400800" y="45720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76" name="Line 48"/>
          <p:cNvSpPr>
            <a:spLocks noChangeShapeType="1"/>
          </p:cNvSpPr>
          <p:nvPr/>
        </p:nvSpPr>
        <p:spPr bwMode="auto">
          <a:xfrm>
            <a:off x="6096000" y="5486400"/>
            <a:ext cx="2743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77" name="Oval 49"/>
          <p:cNvSpPr>
            <a:spLocks noChangeArrowheads="1"/>
          </p:cNvSpPr>
          <p:nvPr/>
        </p:nvSpPr>
        <p:spPr bwMode="auto">
          <a:xfrm>
            <a:off x="66294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78" name="Oval 50"/>
          <p:cNvSpPr>
            <a:spLocks noChangeArrowheads="1"/>
          </p:cNvSpPr>
          <p:nvPr/>
        </p:nvSpPr>
        <p:spPr bwMode="auto">
          <a:xfrm>
            <a:off x="68580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79" name="Oval 51"/>
          <p:cNvSpPr>
            <a:spLocks noChangeArrowheads="1"/>
          </p:cNvSpPr>
          <p:nvPr/>
        </p:nvSpPr>
        <p:spPr bwMode="auto">
          <a:xfrm>
            <a:off x="8229600" y="5257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80" name="Oval 52"/>
          <p:cNvSpPr>
            <a:spLocks noChangeArrowheads="1"/>
          </p:cNvSpPr>
          <p:nvPr/>
        </p:nvSpPr>
        <p:spPr bwMode="auto">
          <a:xfrm>
            <a:off x="8610600" y="5105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1" name="Oval 53"/>
          <p:cNvSpPr>
            <a:spLocks noChangeArrowheads="1"/>
          </p:cNvSpPr>
          <p:nvPr/>
        </p:nvSpPr>
        <p:spPr bwMode="auto">
          <a:xfrm>
            <a:off x="7696200" y="4876800"/>
            <a:ext cx="76200" cy="7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2" name="Oval 54"/>
          <p:cNvSpPr>
            <a:spLocks noChangeArrowheads="1"/>
          </p:cNvSpPr>
          <p:nvPr/>
        </p:nvSpPr>
        <p:spPr bwMode="auto">
          <a:xfrm>
            <a:off x="65532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3" name="Oval 55"/>
          <p:cNvSpPr>
            <a:spLocks noChangeArrowheads="1"/>
          </p:cNvSpPr>
          <p:nvPr/>
        </p:nvSpPr>
        <p:spPr bwMode="auto">
          <a:xfrm>
            <a:off x="67818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4" name="Oval 56"/>
          <p:cNvSpPr>
            <a:spLocks noChangeArrowheads="1"/>
          </p:cNvSpPr>
          <p:nvPr/>
        </p:nvSpPr>
        <p:spPr bwMode="auto">
          <a:xfrm>
            <a:off x="7772400" y="4724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5" name="Oval 57"/>
          <p:cNvSpPr>
            <a:spLocks noChangeArrowheads="1"/>
          </p:cNvSpPr>
          <p:nvPr/>
        </p:nvSpPr>
        <p:spPr bwMode="auto">
          <a:xfrm>
            <a:off x="6705600" y="518160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86" name="Oval 58"/>
          <p:cNvSpPr>
            <a:spLocks noChangeArrowheads="1"/>
          </p:cNvSpPr>
          <p:nvPr/>
        </p:nvSpPr>
        <p:spPr bwMode="auto">
          <a:xfrm>
            <a:off x="8458200" y="5257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7" name="Oval 59"/>
          <p:cNvSpPr>
            <a:spLocks noChangeArrowheads="1"/>
          </p:cNvSpPr>
          <p:nvPr/>
        </p:nvSpPr>
        <p:spPr bwMode="auto">
          <a:xfrm>
            <a:off x="8153400" y="5105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8" name="Oval 60"/>
          <p:cNvSpPr>
            <a:spLocks noChangeArrowheads="1"/>
          </p:cNvSpPr>
          <p:nvPr/>
        </p:nvSpPr>
        <p:spPr bwMode="auto">
          <a:xfrm>
            <a:off x="83058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89" name="Oval 61"/>
          <p:cNvSpPr>
            <a:spLocks noChangeArrowheads="1"/>
          </p:cNvSpPr>
          <p:nvPr/>
        </p:nvSpPr>
        <p:spPr bwMode="auto">
          <a:xfrm>
            <a:off x="8382000" y="5181600"/>
            <a:ext cx="76200" cy="76200"/>
          </a:xfrm>
          <a:prstGeom prst="ellipse">
            <a:avLst/>
          </a:prstGeom>
          <a:solidFill>
            <a:srgbClr val="0000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90" name="Oval 62"/>
          <p:cNvSpPr>
            <a:spLocks noChangeArrowheads="1"/>
          </p:cNvSpPr>
          <p:nvPr/>
        </p:nvSpPr>
        <p:spPr bwMode="auto">
          <a:xfrm>
            <a:off x="7620000" y="4724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0591" name="Oval 63"/>
          <p:cNvSpPr>
            <a:spLocks noChangeArrowheads="1"/>
          </p:cNvSpPr>
          <p:nvPr/>
        </p:nvSpPr>
        <p:spPr bwMode="auto">
          <a:xfrm>
            <a:off x="7543800" y="4800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92" name="Oval 64"/>
          <p:cNvSpPr>
            <a:spLocks noChangeArrowheads="1"/>
          </p:cNvSpPr>
          <p:nvPr/>
        </p:nvSpPr>
        <p:spPr bwMode="auto">
          <a:xfrm>
            <a:off x="7467600" y="4724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93" name="Oval 65"/>
          <p:cNvSpPr>
            <a:spLocks noChangeArrowheads="1"/>
          </p:cNvSpPr>
          <p:nvPr/>
        </p:nvSpPr>
        <p:spPr bwMode="auto">
          <a:xfrm>
            <a:off x="7467600" y="4953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0594" name="Oval 66"/>
          <p:cNvSpPr>
            <a:spLocks noChangeArrowheads="1"/>
          </p:cNvSpPr>
          <p:nvPr/>
        </p:nvSpPr>
        <p:spPr bwMode="auto">
          <a:xfrm>
            <a:off x="78486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 flipV="1">
            <a:off x="6392254" y="33528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6087454" y="4267200"/>
            <a:ext cx="2743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620854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849454" y="3810000"/>
            <a:ext cx="76200" cy="762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4" name="Oval 31"/>
          <p:cNvSpPr>
            <a:spLocks noChangeArrowheads="1"/>
          </p:cNvSpPr>
          <p:nvPr/>
        </p:nvSpPr>
        <p:spPr bwMode="auto">
          <a:xfrm>
            <a:off x="8221054" y="4038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75" name="Oval 32"/>
          <p:cNvSpPr>
            <a:spLocks noChangeArrowheads="1"/>
          </p:cNvSpPr>
          <p:nvPr/>
        </p:nvSpPr>
        <p:spPr bwMode="auto">
          <a:xfrm>
            <a:off x="8602054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7687654" y="3657600"/>
            <a:ext cx="76200" cy="7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7" name="Oval 34"/>
          <p:cNvSpPr>
            <a:spLocks noChangeArrowheads="1"/>
          </p:cNvSpPr>
          <p:nvPr/>
        </p:nvSpPr>
        <p:spPr bwMode="auto">
          <a:xfrm>
            <a:off x="6544654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8" name="Oval 35"/>
          <p:cNvSpPr>
            <a:spLocks noChangeArrowheads="1"/>
          </p:cNvSpPr>
          <p:nvPr/>
        </p:nvSpPr>
        <p:spPr bwMode="auto">
          <a:xfrm>
            <a:off x="6773254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9" name="Oval 36"/>
          <p:cNvSpPr>
            <a:spLocks noChangeArrowheads="1"/>
          </p:cNvSpPr>
          <p:nvPr/>
        </p:nvSpPr>
        <p:spPr bwMode="auto">
          <a:xfrm>
            <a:off x="7763854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6697054" y="396240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81" name="Oval 38"/>
          <p:cNvSpPr>
            <a:spLocks noChangeArrowheads="1"/>
          </p:cNvSpPr>
          <p:nvPr/>
        </p:nvSpPr>
        <p:spPr bwMode="auto">
          <a:xfrm>
            <a:off x="8449654" y="4038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2" name="Oval 39"/>
          <p:cNvSpPr>
            <a:spLocks noChangeArrowheads="1"/>
          </p:cNvSpPr>
          <p:nvPr/>
        </p:nvSpPr>
        <p:spPr bwMode="auto">
          <a:xfrm>
            <a:off x="8144854" y="3886200"/>
            <a:ext cx="76200" cy="762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3" name="Oval 40"/>
          <p:cNvSpPr>
            <a:spLocks noChangeArrowheads="1"/>
          </p:cNvSpPr>
          <p:nvPr/>
        </p:nvSpPr>
        <p:spPr bwMode="auto">
          <a:xfrm>
            <a:off x="8297254" y="3810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4" name="Oval 41"/>
          <p:cNvSpPr>
            <a:spLocks noChangeArrowheads="1"/>
          </p:cNvSpPr>
          <p:nvPr/>
        </p:nvSpPr>
        <p:spPr bwMode="auto">
          <a:xfrm>
            <a:off x="8373454" y="3962400"/>
            <a:ext cx="76200" cy="76200"/>
          </a:xfrm>
          <a:prstGeom prst="ellipse">
            <a:avLst/>
          </a:prstGeom>
          <a:solidFill>
            <a:srgbClr val="0000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85" name="Oval 42"/>
          <p:cNvSpPr>
            <a:spLocks noChangeArrowheads="1"/>
          </p:cNvSpPr>
          <p:nvPr/>
        </p:nvSpPr>
        <p:spPr bwMode="auto">
          <a:xfrm>
            <a:off x="7611454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86" name="Oval 43"/>
          <p:cNvSpPr>
            <a:spLocks noChangeArrowheads="1"/>
          </p:cNvSpPr>
          <p:nvPr/>
        </p:nvSpPr>
        <p:spPr bwMode="auto">
          <a:xfrm>
            <a:off x="7535254" y="3581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7" name="Oval 44"/>
          <p:cNvSpPr>
            <a:spLocks noChangeArrowheads="1"/>
          </p:cNvSpPr>
          <p:nvPr/>
        </p:nvSpPr>
        <p:spPr bwMode="auto">
          <a:xfrm>
            <a:off x="7459054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8" name="Oval 45"/>
          <p:cNvSpPr>
            <a:spLocks noChangeArrowheads="1"/>
          </p:cNvSpPr>
          <p:nvPr/>
        </p:nvSpPr>
        <p:spPr bwMode="auto">
          <a:xfrm>
            <a:off x="7459054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9" name="Oval 46"/>
          <p:cNvSpPr>
            <a:spLocks noChangeArrowheads="1"/>
          </p:cNvSpPr>
          <p:nvPr/>
        </p:nvSpPr>
        <p:spPr bwMode="auto">
          <a:xfrm>
            <a:off x="7840054" y="3429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2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2014</a:t>
            </a:r>
            <a:endParaRPr lang="en-US" alt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Dept of Comp Med &amp; Bioinf, Kayvan Najarian</a:t>
            </a:r>
            <a:endParaRPr lang="en-US" altLang="en-US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208-1B16-4767-B9D7-CFFE3BDDC2D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1554" name="AutoShape 2"/>
          <p:cNvSpPr>
            <a:spLocks noChangeArrowheads="1"/>
          </p:cNvSpPr>
          <p:nvPr/>
        </p:nvSpPr>
        <p:spPr bwMode="auto">
          <a:xfrm>
            <a:off x="304800" y="152400"/>
            <a:ext cx="8610600" cy="9144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5" name="AutoShape 3"/>
          <p:cNvSpPr>
            <a:spLocks noChangeArrowheads="1"/>
          </p:cNvSpPr>
          <p:nvPr/>
        </p:nvSpPr>
        <p:spPr bwMode="auto">
          <a:xfrm>
            <a:off x="304800" y="1143000"/>
            <a:ext cx="8610600" cy="49530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i="1">
                <a:solidFill>
                  <a:srgbClr val="0000FF"/>
                </a:solidFill>
                <a:latin typeface="Arial" charset="0"/>
              </a:rPr>
              <a:t>Clustering (cont’d)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609600" y="1219200"/>
            <a:ext cx="7696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n-US" altLang="en-US" sz="1800" dirty="0"/>
              <a:t>Repeat the previous two steps, unless during </a:t>
            </a:r>
          </a:p>
          <a:p>
            <a:pPr lvl="2">
              <a:buFontTx/>
              <a:buNone/>
            </a:pPr>
            <a:r>
              <a:rPr lang="en-US" altLang="en-US" sz="1800" dirty="0"/>
              <a:t>	the last iteration, no example has changed</a:t>
            </a:r>
          </a:p>
          <a:p>
            <a:pPr lvl="2">
              <a:buFontTx/>
              <a:buNone/>
            </a:pPr>
            <a:r>
              <a:rPr lang="en-US" altLang="en-US" sz="1800" dirty="0"/>
              <a:t>	its </a:t>
            </a:r>
            <a:r>
              <a:rPr lang="en-US" altLang="en-US" sz="1800" dirty="0" smtClean="0"/>
              <a:t>class</a:t>
            </a:r>
          </a:p>
          <a:p>
            <a:pPr lvl="2">
              <a:buFontTx/>
              <a:buNone/>
            </a:pPr>
            <a:endParaRPr lang="en-US" altLang="en-US" sz="1600" dirty="0"/>
          </a:p>
          <a:p>
            <a:pPr lvl="1"/>
            <a:r>
              <a:rPr lang="en-US" altLang="en-US" sz="2000" dirty="0"/>
              <a:t>Advantages of K-means</a:t>
            </a:r>
          </a:p>
          <a:p>
            <a:pPr lvl="2"/>
            <a:r>
              <a:rPr lang="en-US" altLang="en-US" sz="1800" dirty="0"/>
              <a:t>Simple and fast</a:t>
            </a:r>
          </a:p>
          <a:p>
            <a:pPr lvl="2"/>
            <a:r>
              <a:rPr lang="en-US" altLang="en-US" sz="1800" dirty="0"/>
              <a:t>Works on a wide range of simple data</a:t>
            </a:r>
          </a:p>
          <a:p>
            <a:pPr lvl="1"/>
            <a:r>
              <a:rPr lang="en-US" altLang="en-US" sz="2000" dirty="0"/>
              <a:t>Disadvantages:</a:t>
            </a:r>
          </a:p>
          <a:p>
            <a:pPr lvl="2"/>
            <a:r>
              <a:rPr lang="en-US" altLang="en-US" sz="1800" dirty="0"/>
              <a:t>Assumes that the number of classes is available</a:t>
            </a:r>
          </a:p>
          <a:p>
            <a:pPr lvl="2"/>
            <a:r>
              <a:rPr lang="en-US" altLang="en-US" sz="1800" dirty="0"/>
              <a:t>Depends on initial centers</a:t>
            </a:r>
          </a:p>
          <a:p>
            <a:pPr lvl="2"/>
            <a:r>
              <a:rPr lang="en-US" altLang="en-US" sz="1800" dirty="0"/>
              <a:t>Unable to cluster complicated data</a:t>
            </a:r>
          </a:p>
          <a:p>
            <a:pPr lvl="1"/>
            <a:r>
              <a:rPr lang="en-US" altLang="en-US" sz="2000" dirty="0"/>
              <a:t>Solutions:</a:t>
            </a:r>
          </a:p>
          <a:p>
            <a:pPr lvl="2"/>
            <a:r>
              <a:rPr lang="en-US" altLang="en-US" sz="1800" dirty="0"/>
              <a:t>ISODATA</a:t>
            </a:r>
          </a:p>
          <a:p>
            <a:pPr lvl="2"/>
            <a:r>
              <a:rPr lang="en-US" altLang="en-US" sz="1800" dirty="0" err="1"/>
              <a:t>Kohonen</a:t>
            </a:r>
            <a:r>
              <a:rPr lang="en-US" altLang="en-US" sz="1800" dirty="0"/>
              <a:t> self-organizing map</a:t>
            </a: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V="1">
            <a:off x="6248400" y="13716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5943600" y="2286000"/>
            <a:ext cx="2743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64770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1" name="Oval 9"/>
          <p:cNvSpPr>
            <a:spLocks noChangeArrowheads="1"/>
          </p:cNvSpPr>
          <p:nvPr/>
        </p:nvSpPr>
        <p:spPr bwMode="auto">
          <a:xfrm>
            <a:off x="67056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8077200" y="2057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1563" name="Oval 11"/>
          <p:cNvSpPr>
            <a:spLocks noChangeArrowheads="1"/>
          </p:cNvSpPr>
          <p:nvPr/>
        </p:nvSpPr>
        <p:spPr bwMode="auto">
          <a:xfrm>
            <a:off x="8458200" y="1905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7543800" y="1676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5" name="Oval 13"/>
          <p:cNvSpPr>
            <a:spLocks noChangeArrowheads="1"/>
          </p:cNvSpPr>
          <p:nvPr/>
        </p:nvSpPr>
        <p:spPr bwMode="auto">
          <a:xfrm>
            <a:off x="64008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6" name="Oval 14"/>
          <p:cNvSpPr>
            <a:spLocks noChangeArrowheads="1"/>
          </p:cNvSpPr>
          <p:nvPr/>
        </p:nvSpPr>
        <p:spPr bwMode="auto">
          <a:xfrm>
            <a:off x="66294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7620000" y="152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68" name="Oval 16"/>
          <p:cNvSpPr>
            <a:spLocks noChangeArrowheads="1"/>
          </p:cNvSpPr>
          <p:nvPr/>
        </p:nvSpPr>
        <p:spPr bwMode="auto">
          <a:xfrm>
            <a:off x="6553200" y="198120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1569" name="Oval 17"/>
          <p:cNvSpPr>
            <a:spLocks noChangeArrowheads="1"/>
          </p:cNvSpPr>
          <p:nvPr/>
        </p:nvSpPr>
        <p:spPr bwMode="auto">
          <a:xfrm>
            <a:off x="8305800" y="2057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8001000" y="1905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71" name="Oval 19"/>
          <p:cNvSpPr>
            <a:spLocks noChangeArrowheads="1"/>
          </p:cNvSpPr>
          <p:nvPr/>
        </p:nvSpPr>
        <p:spPr bwMode="auto">
          <a:xfrm>
            <a:off x="8153400" y="1828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72" name="Oval 20"/>
          <p:cNvSpPr>
            <a:spLocks noChangeArrowheads="1"/>
          </p:cNvSpPr>
          <p:nvPr/>
        </p:nvSpPr>
        <p:spPr bwMode="auto">
          <a:xfrm>
            <a:off x="8229600" y="1981200"/>
            <a:ext cx="76200" cy="76200"/>
          </a:xfrm>
          <a:prstGeom prst="ellipse">
            <a:avLst/>
          </a:prstGeom>
          <a:solidFill>
            <a:srgbClr val="0000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1573" name="Oval 21"/>
          <p:cNvSpPr>
            <a:spLocks noChangeArrowheads="1"/>
          </p:cNvSpPr>
          <p:nvPr/>
        </p:nvSpPr>
        <p:spPr bwMode="auto">
          <a:xfrm>
            <a:off x="7467600" y="1524000"/>
            <a:ext cx="76200" cy="7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1574" name="Oval 22"/>
          <p:cNvSpPr>
            <a:spLocks noChangeArrowheads="1"/>
          </p:cNvSpPr>
          <p:nvPr/>
        </p:nvSpPr>
        <p:spPr bwMode="auto">
          <a:xfrm>
            <a:off x="7391400" y="1600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75" name="Oval 23"/>
          <p:cNvSpPr>
            <a:spLocks noChangeArrowheads="1"/>
          </p:cNvSpPr>
          <p:nvPr/>
        </p:nvSpPr>
        <p:spPr bwMode="auto">
          <a:xfrm>
            <a:off x="7315200" y="152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76" name="Oval 24"/>
          <p:cNvSpPr>
            <a:spLocks noChangeArrowheads="1"/>
          </p:cNvSpPr>
          <p:nvPr/>
        </p:nvSpPr>
        <p:spPr bwMode="auto">
          <a:xfrm>
            <a:off x="7315200" y="175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1577" name="Oval 25"/>
          <p:cNvSpPr>
            <a:spLocks noChangeArrowheads="1"/>
          </p:cNvSpPr>
          <p:nvPr/>
        </p:nvSpPr>
        <p:spPr bwMode="auto">
          <a:xfrm>
            <a:off x="7696200" y="1447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2777</Words>
  <Application>Microsoft Office PowerPoint</Application>
  <PresentationFormat>On-screen Show (4:3)</PresentationFormat>
  <Paragraphs>525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kayvan</dc:creator>
  <cp:lastModifiedBy>kayvan</cp:lastModifiedBy>
  <cp:revision>41</cp:revision>
  <dcterms:created xsi:type="dcterms:W3CDTF">2014-02-04T16:08:20Z</dcterms:created>
  <dcterms:modified xsi:type="dcterms:W3CDTF">2016-04-05T11:32:35Z</dcterms:modified>
</cp:coreProperties>
</file>