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1" r:id="rId3"/>
    <p:sldId id="262" r:id="rId4"/>
    <p:sldId id="290" r:id="rId5"/>
    <p:sldId id="263" r:id="rId6"/>
    <p:sldId id="294" r:id="rId7"/>
    <p:sldId id="264" r:id="rId8"/>
    <p:sldId id="292" r:id="rId9"/>
    <p:sldId id="293" r:id="rId10"/>
    <p:sldId id="291" r:id="rId1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xp1006\Desktop\TEch%20Works%20%20Followu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xp1006\Desktop\TEch%20Works%20%20Followu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Sheet3!$C$1</c:f>
              <c:strCache>
                <c:ptCount val="1"/>
                <c:pt idx="0">
                  <c:v>Alpha</c:v>
                </c:pt>
              </c:strCache>
            </c:strRef>
          </c:tx>
          <c:spPr>
            <a:ln w="28575">
              <a:noFill/>
            </a:ln>
          </c:spPr>
          <c:trendline>
            <c:spPr>
              <a:ln>
                <a:solidFill>
                  <a:schemeClr val="tx2">
                    <a:lumMod val="60000"/>
                    <a:lumOff val="40000"/>
                  </a:schemeClr>
                </a:solidFill>
              </a:ln>
            </c:spPr>
            <c:trendlineType val="power"/>
            <c:dispRSqr val="0"/>
            <c:dispEq val="0"/>
          </c:trendline>
          <c:xVal>
            <c:numRef>
              <c:f>Sheet3!$A$2:$A$14</c:f>
              <c:numCache>
                <c:formatCode>General</c:formatCode>
                <c:ptCount val="13"/>
                <c:pt idx="0">
                  <c:v>24</c:v>
                </c:pt>
                <c:pt idx="1">
                  <c:v>5</c:v>
                </c:pt>
                <c:pt idx="2">
                  <c:v>4</c:v>
                </c:pt>
                <c:pt idx="3">
                  <c:v>1</c:v>
                </c:pt>
                <c:pt idx="4">
                  <c:v>305</c:v>
                </c:pt>
                <c:pt idx="5">
                  <c:v>103</c:v>
                </c:pt>
                <c:pt idx="6">
                  <c:v>5</c:v>
                </c:pt>
                <c:pt idx="7">
                  <c:v>1</c:v>
                </c:pt>
                <c:pt idx="8">
                  <c:v>5</c:v>
                </c:pt>
                <c:pt idx="9">
                  <c:v>322</c:v>
                </c:pt>
                <c:pt idx="10">
                  <c:v>10</c:v>
                </c:pt>
                <c:pt idx="11">
                  <c:v>2200</c:v>
                </c:pt>
                <c:pt idx="12">
                  <c:v>1</c:v>
                </c:pt>
              </c:numCache>
            </c:numRef>
          </c:xVal>
          <c:yVal>
            <c:numRef>
              <c:f>Sheet3!$B$2:$B$14</c:f>
              <c:numCache>
                <c:formatCode>General</c:formatCode>
                <c:ptCount val="13"/>
                <c:pt idx="0">
                  <c:v>3</c:v>
                </c:pt>
                <c:pt idx="1">
                  <c:v>10</c:v>
                </c:pt>
                <c:pt idx="2">
                  <c:v>10</c:v>
                </c:pt>
                <c:pt idx="3">
                  <c:v>50</c:v>
                </c:pt>
                <c:pt idx="4">
                  <c:v>3</c:v>
                </c:pt>
                <c:pt idx="5">
                  <c:v>2</c:v>
                </c:pt>
                <c:pt idx="6">
                  <c:v>15</c:v>
                </c:pt>
                <c:pt idx="7">
                  <c:v>65</c:v>
                </c:pt>
                <c:pt idx="8">
                  <c:v>59</c:v>
                </c:pt>
                <c:pt idx="9">
                  <c:v>4</c:v>
                </c:pt>
                <c:pt idx="10">
                  <c:v>18</c:v>
                </c:pt>
                <c:pt idx="11">
                  <c:v>4</c:v>
                </c:pt>
                <c:pt idx="12">
                  <c:v>136</c:v>
                </c:pt>
              </c:numCache>
            </c:numRef>
          </c:yVal>
          <c:smooth val="0"/>
        </c:ser>
        <c:dLbls>
          <c:showLegendKey val="0"/>
          <c:showVal val="0"/>
          <c:showCatName val="0"/>
          <c:showSerName val="0"/>
          <c:showPercent val="0"/>
          <c:showBubbleSize val="0"/>
        </c:dLbls>
        <c:axId val="2431616"/>
        <c:axId val="2438272"/>
      </c:scatterChart>
      <c:valAx>
        <c:axId val="2431616"/>
        <c:scaling>
          <c:logBase val="10"/>
          <c:orientation val="minMax"/>
        </c:scaling>
        <c:delete val="0"/>
        <c:axPos val="b"/>
        <c:title>
          <c:tx>
            <c:rich>
              <a:bodyPr/>
              <a:lstStyle/>
              <a:p>
                <a:pPr>
                  <a:defRPr/>
                </a:pPr>
                <a:r>
                  <a:rPr lang="en-US"/>
                  <a:t>VOLUME (ton)</a:t>
                </a:r>
              </a:p>
            </c:rich>
          </c:tx>
          <c:layout/>
          <c:overlay val="0"/>
        </c:title>
        <c:numFmt formatCode="General" sourceLinked="1"/>
        <c:majorTickMark val="out"/>
        <c:minorTickMark val="none"/>
        <c:tickLblPos val="nextTo"/>
        <c:crossAx val="2438272"/>
        <c:crosses val="autoZero"/>
        <c:crossBetween val="midCat"/>
      </c:valAx>
      <c:valAx>
        <c:axId val="2438272"/>
        <c:scaling>
          <c:logBase val="10"/>
          <c:orientation val="minMax"/>
        </c:scaling>
        <c:delete val="0"/>
        <c:axPos val="l"/>
        <c:majorGridlines/>
        <c:title>
          <c:tx>
            <c:rich>
              <a:bodyPr rot="-5400000" vert="horz"/>
              <a:lstStyle/>
              <a:p>
                <a:pPr>
                  <a:defRPr/>
                </a:pPr>
                <a:r>
                  <a:rPr lang="en-US"/>
                  <a:t>COST</a:t>
                </a:r>
                <a:r>
                  <a:rPr lang="en-US" baseline="0"/>
                  <a:t> (USD)</a:t>
                </a:r>
                <a:endParaRPr lang="en-US"/>
              </a:p>
            </c:rich>
          </c:tx>
          <c:layout/>
          <c:overlay val="0"/>
        </c:title>
        <c:numFmt formatCode="General" sourceLinked="1"/>
        <c:majorTickMark val="out"/>
        <c:minorTickMark val="none"/>
        <c:tickLblPos val="nextTo"/>
        <c:crossAx val="243161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Sheet3!$D$1</c:f>
              <c:strCache>
                <c:ptCount val="1"/>
                <c:pt idx="0">
                  <c:v>Beta</c:v>
                </c:pt>
              </c:strCache>
            </c:strRef>
          </c:tx>
          <c:spPr>
            <a:ln w="28575">
              <a:noFill/>
            </a:ln>
          </c:spPr>
          <c:trendline>
            <c:spPr>
              <a:ln>
                <a:solidFill>
                  <a:srgbClr val="FF0000"/>
                </a:solidFill>
              </a:ln>
            </c:spPr>
            <c:trendlineType val="power"/>
            <c:dispRSqr val="0"/>
            <c:dispEq val="0"/>
          </c:trendline>
          <c:xVal>
            <c:numRef>
              <c:f>Sheet3!$A$15:$A$25</c:f>
              <c:numCache>
                <c:formatCode>General</c:formatCode>
                <c:ptCount val="11"/>
                <c:pt idx="0">
                  <c:v>1.5</c:v>
                </c:pt>
                <c:pt idx="1">
                  <c:v>163</c:v>
                </c:pt>
                <c:pt idx="2">
                  <c:v>14</c:v>
                </c:pt>
                <c:pt idx="3">
                  <c:v>70</c:v>
                </c:pt>
                <c:pt idx="4">
                  <c:v>420</c:v>
                </c:pt>
                <c:pt idx="5">
                  <c:v>115</c:v>
                </c:pt>
                <c:pt idx="6">
                  <c:v>1450</c:v>
                </c:pt>
                <c:pt idx="7">
                  <c:v>53</c:v>
                </c:pt>
                <c:pt idx="8">
                  <c:v>68</c:v>
                </c:pt>
                <c:pt idx="9">
                  <c:v>419</c:v>
                </c:pt>
                <c:pt idx="10">
                  <c:v>437</c:v>
                </c:pt>
              </c:numCache>
            </c:numRef>
          </c:xVal>
          <c:yVal>
            <c:numRef>
              <c:f>Sheet3!$B$15:$B$25</c:f>
              <c:numCache>
                <c:formatCode>General</c:formatCode>
                <c:ptCount val="11"/>
                <c:pt idx="0">
                  <c:v>19</c:v>
                </c:pt>
                <c:pt idx="1">
                  <c:v>15</c:v>
                </c:pt>
                <c:pt idx="2">
                  <c:v>30</c:v>
                </c:pt>
                <c:pt idx="3">
                  <c:v>9</c:v>
                </c:pt>
                <c:pt idx="4">
                  <c:v>5</c:v>
                </c:pt>
                <c:pt idx="5">
                  <c:v>4.5</c:v>
                </c:pt>
                <c:pt idx="6">
                  <c:v>4.7</c:v>
                </c:pt>
                <c:pt idx="7">
                  <c:v>10</c:v>
                </c:pt>
                <c:pt idx="8">
                  <c:v>12</c:v>
                </c:pt>
                <c:pt idx="9">
                  <c:v>4.7</c:v>
                </c:pt>
                <c:pt idx="10">
                  <c:v>5</c:v>
                </c:pt>
              </c:numCache>
            </c:numRef>
          </c:yVal>
          <c:smooth val="0"/>
        </c:ser>
        <c:dLbls>
          <c:showLegendKey val="0"/>
          <c:showVal val="0"/>
          <c:showCatName val="0"/>
          <c:showSerName val="0"/>
          <c:showPercent val="0"/>
          <c:showBubbleSize val="0"/>
        </c:dLbls>
        <c:axId val="153607168"/>
        <c:axId val="171902464"/>
      </c:scatterChart>
      <c:valAx>
        <c:axId val="153607168"/>
        <c:scaling>
          <c:logBase val="10"/>
          <c:orientation val="minMax"/>
        </c:scaling>
        <c:delete val="0"/>
        <c:axPos val="b"/>
        <c:title>
          <c:tx>
            <c:rich>
              <a:bodyPr/>
              <a:lstStyle/>
              <a:p>
                <a:pPr>
                  <a:defRPr/>
                </a:pPr>
                <a:r>
                  <a:rPr lang="en-US"/>
                  <a:t>VOLUME (ton)</a:t>
                </a:r>
              </a:p>
            </c:rich>
          </c:tx>
          <c:layout/>
          <c:overlay val="0"/>
        </c:title>
        <c:numFmt formatCode="General" sourceLinked="1"/>
        <c:majorTickMark val="out"/>
        <c:minorTickMark val="none"/>
        <c:tickLblPos val="nextTo"/>
        <c:crossAx val="171902464"/>
        <c:crosses val="autoZero"/>
        <c:crossBetween val="midCat"/>
      </c:valAx>
      <c:valAx>
        <c:axId val="171902464"/>
        <c:scaling>
          <c:logBase val="10"/>
          <c:orientation val="minMax"/>
        </c:scaling>
        <c:delete val="0"/>
        <c:axPos val="l"/>
        <c:majorGridlines/>
        <c:title>
          <c:tx>
            <c:rich>
              <a:bodyPr rot="-5400000" vert="horz"/>
              <a:lstStyle/>
              <a:p>
                <a:pPr>
                  <a:defRPr/>
                </a:pPr>
                <a:r>
                  <a:rPr lang="en-US"/>
                  <a:t>COST</a:t>
                </a:r>
                <a:r>
                  <a:rPr lang="en-US" baseline="0"/>
                  <a:t> (USD)</a:t>
                </a:r>
                <a:endParaRPr lang="en-US"/>
              </a:p>
            </c:rich>
          </c:tx>
          <c:layout/>
          <c:overlay val="0"/>
        </c:title>
        <c:numFmt formatCode="General" sourceLinked="1"/>
        <c:majorTickMark val="out"/>
        <c:minorTickMark val="none"/>
        <c:tickLblPos val="nextTo"/>
        <c:crossAx val="153607168"/>
        <c:crosses val="autoZero"/>
        <c:crossBetween val="midCat"/>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png"/><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6" Type="http://schemas.openxmlformats.org/officeDocument/2006/relationships/image" Target="../media/image26.wmf"/><Relationship Id="rId1" Type="http://schemas.openxmlformats.org/officeDocument/2006/relationships/image" Target="../media/image7.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png"/><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6" Type="http://schemas.openxmlformats.org/officeDocument/2006/relationships/image" Target="../media/image26.wmf"/><Relationship Id="rId1" Type="http://schemas.openxmlformats.org/officeDocument/2006/relationships/image" Target="../media/image7.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5" Type="http://schemas.openxmlformats.org/officeDocument/2006/relationships/image" Target="../media/image25.png"/><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0987E888-FD7A-47AA-A98F-34DDC7AC3E64}" type="datetimeFigureOut">
              <a:rPr lang="en-US" smtClean="0"/>
              <a:t>12/6/2016</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9CCF65D6-3640-44F5-AF47-7A27305FA812}" type="slidenum">
              <a:rPr lang="en-US" smtClean="0"/>
              <a:t>‹#›</a:t>
            </a:fld>
            <a:endParaRPr lang="en-US"/>
          </a:p>
        </p:txBody>
      </p:sp>
    </p:spTree>
    <p:extLst>
      <p:ext uri="{BB962C8B-B14F-4D97-AF65-F5344CB8AC3E}">
        <p14:creationId xmlns:p14="http://schemas.microsoft.com/office/powerpoint/2010/main" val="411085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a:t>The Crude Sulfate Turpentine source is primarily from the Southeastern United States.   The general composition is 60-64% Alpha Pinene, 20-22% Beta Pinene, 10-15% Limonene, Phellandrene &amp; Alcohols, and 2% Methyl Chavicol and Anethole.</a:t>
            </a:r>
          </a:p>
          <a:p>
            <a:r>
              <a:rPr lang="en-US"/>
              <a:t>Turpentine from other global sources contains varying amounts of Alpha Pinene, many sources have no Beta Pinene while other sources have 40-50% Beta.  No other region than Southeastern USA has the Methyl Chavicol/Anethole in appreciable quantity.</a:t>
            </a:r>
          </a:p>
          <a:p>
            <a:r>
              <a:rPr lang="en-US"/>
              <a:t>The Jacksonville plant operates a multi-step distillation process to separate the major constituents of Turpentine into high purity streams for further processing.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t>The Beta Pinene stream is the building block for Aroma Chemical production at the Jacksonville facility.  The Beta Pinene is pyrolyzed to Myrcene which is used to make Boisvelone and Azuril at the Widne-UK facility or is used to make Geraniol/Nerol in Jacksonville.</a:t>
            </a:r>
          </a:p>
          <a:p>
            <a:r>
              <a:rPr lang="en-US"/>
              <a:t>The Geraniol/Nerol are the starting material for the range of Rose Alcohols and Esters produced by BBA.   These include Citronellol, Tetrahydrogeraniol (DMO), Linalool, Geranyl/Neryl/Citronellyl Acetates.</a:t>
            </a:r>
          </a:p>
          <a:p>
            <a:r>
              <a:rPr lang="en-US"/>
              <a:t>The Jacksonville plant also produces a family of Ionones and Methyl Ionones from Citral.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03648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406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702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9369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9776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165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299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62344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27821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1652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0214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76EB4-F74A-4845-A6C1-2DA4354DFC69}" type="datetimeFigureOut">
              <a:rPr lang="en-US" smtClean="0">
                <a:solidFill>
                  <a:prstClr val="black">
                    <a:tint val="75000"/>
                  </a:prstClr>
                </a:solidFill>
              </a:rPr>
              <a:pPr/>
              <a:t>12/6/2016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B0762-41BF-41D0-B4C9-102CC7E34FDC}"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52103" y="6324600"/>
            <a:ext cx="75379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userDrawn="1"/>
        </p:nvPicPr>
        <p:blipFill rotWithShape="1">
          <a:blip r:embed="rId14">
            <a:extLst>
              <a:ext uri="{28A0092B-C50C-407E-A947-70E740481C1C}">
                <a14:useLocalDpi xmlns:a14="http://schemas.microsoft.com/office/drawing/2010/main" val="0"/>
              </a:ext>
            </a:extLst>
          </a:blip>
          <a:srcRect t="4530" b="80715"/>
          <a:stretch/>
        </p:blipFill>
        <p:spPr>
          <a:xfrm>
            <a:off x="0" y="0"/>
            <a:ext cx="9144000" cy="1011237"/>
          </a:xfrm>
          <a:prstGeom prst="rect">
            <a:avLst/>
          </a:prstGeom>
        </p:spPr>
      </p:pic>
    </p:spTree>
    <p:extLst>
      <p:ext uri="{BB962C8B-B14F-4D97-AF65-F5344CB8AC3E}">
        <p14:creationId xmlns:p14="http://schemas.microsoft.com/office/powerpoint/2010/main" val="3271944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notesSlide" Target="../notesSlides/notesSlide1.xml"/><Relationship Id="rId7" Type="http://schemas.openxmlformats.org/officeDocument/2006/relationships/image" Target="../media/image6.wmf"/><Relationship Id="rId12"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5.png"/><Relationship Id="rId10"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5.wmf"/><Relationship Id="rId18" Type="http://schemas.openxmlformats.org/officeDocument/2006/relationships/oleObject" Target="../embeddings/oleObject14.bin"/><Relationship Id="rId26" Type="http://schemas.openxmlformats.org/officeDocument/2006/relationships/oleObject" Target="../embeddings/oleObject18.bin"/><Relationship Id="rId3" Type="http://schemas.openxmlformats.org/officeDocument/2006/relationships/notesSlide" Target="../notesSlides/notesSlide2.xml"/><Relationship Id="rId21" Type="http://schemas.openxmlformats.org/officeDocument/2006/relationships/image" Target="../media/image19.wmf"/><Relationship Id="rId34" Type="http://schemas.openxmlformats.org/officeDocument/2006/relationships/oleObject" Target="../embeddings/oleObject22.bin"/><Relationship Id="rId7" Type="http://schemas.openxmlformats.org/officeDocument/2006/relationships/image" Target="../media/image12.wmf"/><Relationship Id="rId12" Type="http://schemas.openxmlformats.org/officeDocument/2006/relationships/oleObject" Target="../embeddings/oleObject11.bin"/><Relationship Id="rId17" Type="http://schemas.openxmlformats.org/officeDocument/2006/relationships/image" Target="../media/image17.wmf"/><Relationship Id="rId25" Type="http://schemas.openxmlformats.org/officeDocument/2006/relationships/image" Target="../media/image21.wmf"/><Relationship Id="rId33" Type="http://schemas.openxmlformats.org/officeDocument/2006/relationships/image" Target="../media/image25.png"/><Relationship Id="rId2" Type="http://schemas.openxmlformats.org/officeDocument/2006/relationships/slideLayout" Target="../slideLayouts/slideLayout7.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image" Target="../media/image23.wmf"/><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4.wmf"/><Relationship Id="rId24" Type="http://schemas.openxmlformats.org/officeDocument/2006/relationships/oleObject" Target="../embeddings/oleObject17.bin"/><Relationship Id="rId32" Type="http://schemas.openxmlformats.org/officeDocument/2006/relationships/oleObject" Target="../embeddings/oleObject21.bin"/><Relationship Id="rId5" Type="http://schemas.openxmlformats.org/officeDocument/2006/relationships/image" Target="../media/image7.wmf"/><Relationship Id="rId15" Type="http://schemas.openxmlformats.org/officeDocument/2006/relationships/image" Target="../media/image16.wmf"/><Relationship Id="rId23" Type="http://schemas.openxmlformats.org/officeDocument/2006/relationships/image" Target="../media/image20.wmf"/><Relationship Id="rId28" Type="http://schemas.openxmlformats.org/officeDocument/2006/relationships/oleObject" Target="../embeddings/oleObject19.bin"/><Relationship Id="rId10" Type="http://schemas.openxmlformats.org/officeDocument/2006/relationships/oleObject" Target="../embeddings/oleObject10.bin"/><Relationship Id="rId19" Type="http://schemas.openxmlformats.org/officeDocument/2006/relationships/image" Target="../media/image18.wmf"/><Relationship Id="rId31" Type="http://schemas.openxmlformats.org/officeDocument/2006/relationships/image" Target="../media/image24.wmf"/><Relationship Id="rId4" Type="http://schemas.openxmlformats.org/officeDocument/2006/relationships/oleObject" Target="../embeddings/oleObject7.bin"/><Relationship Id="rId9" Type="http://schemas.openxmlformats.org/officeDocument/2006/relationships/image" Target="../media/image13.wmf"/><Relationship Id="rId14" Type="http://schemas.openxmlformats.org/officeDocument/2006/relationships/oleObject" Target="../embeddings/oleObject12.bin"/><Relationship Id="rId22" Type="http://schemas.openxmlformats.org/officeDocument/2006/relationships/oleObject" Target="../embeddings/oleObject16.bin"/><Relationship Id="rId27" Type="http://schemas.openxmlformats.org/officeDocument/2006/relationships/image" Target="../media/image22.wmf"/><Relationship Id="rId30" Type="http://schemas.openxmlformats.org/officeDocument/2006/relationships/oleObject" Target="../embeddings/oleObject20.bin"/><Relationship Id="rId35" Type="http://schemas.openxmlformats.org/officeDocument/2006/relationships/image" Target="../media/image2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15.wmf"/><Relationship Id="rId18" Type="http://schemas.openxmlformats.org/officeDocument/2006/relationships/oleObject" Target="../embeddings/oleObject30.bin"/><Relationship Id="rId26" Type="http://schemas.openxmlformats.org/officeDocument/2006/relationships/oleObject" Target="../embeddings/oleObject34.bin"/><Relationship Id="rId3" Type="http://schemas.openxmlformats.org/officeDocument/2006/relationships/notesSlide" Target="../notesSlides/notesSlide3.xml"/><Relationship Id="rId21" Type="http://schemas.openxmlformats.org/officeDocument/2006/relationships/image" Target="../media/image19.wmf"/><Relationship Id="rId34" Type="http://schemas.openxmlformats.org/officeDocument/2006/relationships/oleObject" Target="../embeddings/oleObject38.bin"/><Relationship Id="rId7" Type="http://schemas.openxmlformats.org/officeDocument/2006/relationships/image" Target="../media/image12.wmf"/><Relationship Id="rId12" Type="http://schemas.openxmlformats.org/officeDocument/2006/relationships/oleObject" Target="../embeddings/oleObject27.bin"/><Relationship Id="rId17" Type="http://schemas.openxmlformats.org/officeDocument/2006/relationships/image" Target="../media/image17.wmf"/><Relationship Id="rId25" Type="http://schemas.openxmlformats.org/officeDocument/2006/relationships/image" Target="../media/image21.wmf"/><Relationship Id="rId33" Type="http://schemas.openxmlformats.org/officeDocument/2006/relationships/image" Target="../media/image25.png"/><Relationship Id="rId2" Type="http://schemas.openxmlformats.org/officeDocument/2006/relationships/slideLayout" Target="../slideLayouts/slideLayout7.xml"/><Relationship Id="rId16" Type="http://schemas.openxmlformats.org/officeDocument/2006/relationships/oleObject" Target="../embeddings/oleObject29.bin"/><Relationship Id="rId20" Type="http://schemas.openxmlformats.org/officeDocument/2006/relationships/oleObject" Target="../embeddings/oleObject31.bin"/><Relationship Id="rId29" Type="http://schemas.openxmlformats.org/officeDocument/2006/relationships/image" Target="../media/image23.wmf"/><Relationship Id="rId1" Type="http://schemas.openxmlformats.org/officeDocument/2006/relationships/vmlDrawing" Target="../drawings/vmlDrawing3.vml"/><Relationship Id="rId6" Type="http://schemas.openxmlformats.org/officeDocument/2006/relationships/oleObject" Target="../embeddings/oleObject24.bin"/><Relationship Id="rId11" Type="http://schemas.openxmlformats.org/officeDocument/2006/relationships/image" Target="../media/image14.wmf"/><Relationship Id="rId24" Type="http://schemas.openxmlformats.org/officeDocument/2006/relationships/oleObject" Target="../embeddings/oleObject33.bin"/><Relationship Id="rId32" Type="http://schemas.openxmlformats.org/officeDocument/2006/relationships/oleObject" Target="../embeddings/oleObject37.bin"/><Relationship Id="rId5" Type="http://schemas.openxmlformats.org/officeDocument/2006/relationships/image" Target="../media/image7.wmf"/><Relationship Id="rId15" Type="http://schemas.openxmlformats.org/officeDocument/2006/relationships/image" Target="../media/image16.wmf"/><Relationship Id="rId23" Type="http://schemas.openxmlformats.org/officeDocument/2006/relationships/image" Target="../media/image20.wmf"/><Relationship Id="rId28" Type="http://schemas.openxmlformats.org/officeDocument/2006/relationships/oleObject" Target="../embeddings/oleObject35.bin"/><Relationship Id="rId10" Type="http://schemas.openxmlformats.org/officeDocument/2006/relationships/oleObject" Target="../embeddings/oleObject26.bin"/><Relationship Id="rId19" Type="http://schemas.openxmlformats.org/officeDocument/2006/relationships/image" Target="../media/image18.wmf"/><Relationship Id="rId31" Type="http://schemas.openxmlformats.org/officeDocument/2006/relationships/image" Target="../media/image24.wmf"/><Relationship Id="rId4" Type="http://schemas.openxmlformats.org/officeDocument/2006/relationships/oleObject" Target="../embeddings/oleObject23.bin"/><Relationship Id="rId9" Type="http://schemas.openxmlformats.org/officeDocument/2006/relationships/image" Target="../media/image13.wmf"/><Relationship Id="rId14" Type="http://schemas.openxmlformats.org/officeDocument/2006/relationships/oleObject" Target="../embeddings/oleObject28.bin"/><Relationship Id="rId22" Type="http://schemas.openxmlformats.org/officeDocument/2006/relationships/oleObject" Target="../embeddings/oleObject32.bin"/><Relationship Id="rId27" Type="http://schemas.openxmlformats.org/officeDocument/2006/relationships/image" Target="../media/image22.wmf"/><Relationship Id="rId30" Type="http://schemas.openxmlformats.org/officeDocument/2006/relationships/oleObject" Target="../embeddings/oleObject36.bin"/><Relationship Id="rId35" Type="http://schemas.openxmlformats.org/officeDocument/2006/relationships/image" Target="../media/image26.wmf"/></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884238"/>
            <a:ext cx="8229600" cy="715962"/>
          </a:xfrm>
        </p:spPr>
        <p:txBody>
          <a:bodyPr>
            <a:normAutofit fontScale="90000"/>
          </a:bodyPr>
          <a:lstStyle/>
          <a:p>
            <a:pPr algn="l"/>
            <a:r>
              <a:rPr lang="en-US" dirty="0" smtClean="0"/>
              <a:t>Technical Insights</a:t>
            </a:r>
            <a:endParaRPr lang="en-US" dirty="0"/>
          </a:p>
        </p:txBody>
      </p:sp>
      <p:sp>
        <p:nvSpPr>
          <p:cNvPr id="12" name="Content Placeholder 11"/>
          <p:cNvSpPr txBox="1">
            <a:spLocks noGrp="1"/>
          </p:cNvSpPr>
          <p:nvPr>
            <p:ph sz="half" idx="4294967295"/>
          </p:nvPr>
        </p:nvSpPr>
        <p:spPr>
          <a:xfrm>
            <a:off x="0" y="2803525"/>
            <a:ext cx="4048125" cy="1311275"/>
          </a:xfrm>
          <a:prstGeom prst="rect">
            <a:avLst/>
          </a:prstGeom>
          <a:noFill/>
        </p:spPr>
        <p:txBody>
          <a:bodyPr wrap="none" rtlCol="0">
            <a:spAutoFit/>
          </a:bodyPr>
          <a:lstStyle/>
          <a:p>
            <a:pPr marL="0" indent="0">
              <a:buNone/>
            </a:pPr>
            <a:r>
              <a:rPr lang="en-US" sz="3600" dirty="0" smtClean="0">
                <a:solidFill>
                  <a:prstClr val="black"/>
                </a:solidFill>
                <a:latin typeface="Century Gothic" pitchFamily="34" charset="0"/>
              </a:rPr>
              <a:t>IFF’s </a:t>
            </a:r>
            <a:r>
              <a:rPr lang="en-US" sz="3600" dirty="0">
                <a:solidFill>
                  <a:prstClr val="black"/>
                </a:solidFill>
                <a:latin typeface="Century Gothic" pitchFamily="34" charset="0"/>
              </a:rPr>
              <a:t>Unique </a:t>
            </a:r>
            <a:endParaRPr lang="en-US" sz="3600" dirty="0" smtClean="0">
              <a:solidFill>
                <a:prstClr val="black"/>
              </a:solidFill>
              <a:latin typeface="Century Gothic" pitchFamily="34" charset="0"/>
            </a:endParaRPr>
          </a:p>
          <a:p>
            <a:pPr marL="0" indent="0">
              <a:buNone/>
            </a:pPr>
            <a:r>
              <a:rPr lang="en-US" sz="3600" dirty="0" err="1" smtClean="0">
                <a:solidFill>
                  <a:prstClr val="black"/>
                </a:solidFill>
                <a:latin typeface="Century Gothic" pitchFamily="34" charset="0"/>
              </a:rPr>
              <a:t>Pinene</a:t>
            </a:r>
            <a:r>
              <a:rPr lang="en-US" sz="3600" dirty="0" smtClean="0">
                <a:solidFill>
                  <a:prstClr val="black"/>
                </a:solidFill>
                <a:latin typeface="Century Gothic" pitchFamily="34" charset="0"/>
              </a:rPr>
              <a:t> </a:t>
            </a:r>
            <a:r>
              <a:rPr lang="en-US" sz="3600" dirty="0">
                <a:solidFill>
                  <a:prstClr val="black"/>
                </a:solidFill>
                <a:latin typeface="Century Gothic" pitchFamily="34" charset="0"/>
              </a:rPr>
              <a:t>Chemistry</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141006"/>
            <a:ext cx="406717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064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400" dirty="0" smtClean="0"/>
              <a:t>Components in commercial ingredients</a:t>
            </a:r>
            <a:r>
              <a:rPr lang="en-US" sz="2400" dirty="0" smtClean="0"/>
              <a:t> grades</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834187"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342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914400" y="304800"/>
            <a:ext cx="8229600" cy="609600"/>
          </a:xfrm>
          <a:prstGeom prst="rect">
            <a:avLst/>
          </a:prstGeom>
        </p:spPr>
        <p:txBody>
          <a:bodyPr>
            <a:noAutofit/>
          </a:bodyPr>
          <a:lstStyle/>
          <a:p>
            <a:r>
              <a:rPr lang="en-US" sz="4000" dirty="0" err="1" smtClean="0"/>
              <a:t>Pinene</a:t>
            </a:r>
            <a:r>
              <a:rPr lang="en-US" sz="4000" dirty="0" smtClean="0"/>
              <a:t> Chemistry</a:t>
            </a:r>
            <a:endParaRPr lang="en-US" sz="4000" dirty="0"/>
          </a:p>
        </p:txBody>
      </p:sp>
      <p:pic>
        <p:nvPicPr>
          <p:cNvPr id="1027" name="Picture 3" descr="E:\BlackBerry\camera\IMG-20120906-00023.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bwMode="auto">
          <a:xfrm rot="5400000">
            <a:off x="0" y="1801813"/>
            <a:ext cx="5083175" cy="381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sz="half" idx="4294967295"/>
          </p:nvPr>
        </p:nvSpPr>
        <p:spPr>
          <a:xfrm>
            <a:off x="5105400" y="1371600"/>
            <a:ext cx="4038600" cy="4525963"/>
          </a:xfrm>
          <a:prstGeom prst="rect">
            <a:avLst/>
          </a:prstGeom>
        </p:spPr>
        <p:txBody>
          <a:bodyPr>
            <a:normAutofit/>
          </a:bodyPr>
          <a:lstStyle/>
          <a:p>
            <a:endParaRPr lang="en-US" sz="1800" dirty="0" smtClean="0">
              <a:latin typeface="Century Gothic" pitchFamily="34" charset="0"/>
            </a:endParaRPr>
          </a:p>
          <a:p>
            <a:endParaRPr lang="en-US" sz="1800" dirty="0">
              <a:latin typeface="Century Gothic" pitchFamily="34" charset="0"/>
            </a:endParaRPr>
          </a:p>
          <a:p>
            <a:r>
              <a:rPr lang="en-US" sz="1800" dirty="0" smtClean="0">
                <a:latin typeface="Century Gothic" pitchFamily="34" charset="0"/>
              </a:rPr>
              <a:t>The largest Pine Oil plant in the world, IFF is the only fragrance house to have this capability.</a:t>
            </a:r>
          </a:p>
          <a:p>
            <a:endParaRPr lang="en-US" sz="1800" dirty="0">
              <a:latin typeface="Century Gothic" pitchFamily="34" charset="0"/>
            </a:endParaRPr>
          </a:p>
          <a:p>
            <a:r>
              <a:rPr lang="en-US" sz="1800" dirty="0" smtClean="0">
                <a:latin typeface="Century Gothic" pitchFamily="34" charset="0"/>
              </a:rPr>
              <a:t>We turn Crude Sulfate Turpentine, </a:t>
            </a:r>
            <a:r>
              <a:rPr lang="en-US" sz="1800" b="1" dirty="0" smtClean="0">
                <a:latin typeface="Century Gothic" pitchFamily="34" charset="0"/>
              </a:rPr>
              <a:t>CST </a:t>
            </a:r>
            <a:r>
              <a:rPr lang="en-US" sz="1800" dirty="0" smtClean="0">
                <a:latin typeface="Century Gothic" pitchFamily="34" charset="0"/>
              </a:rPr>
              <a:t>(a very smelly and toxic waste product from paper mills), into many very useful chemicals. Sustainability before it became trendy</a:t>
            </a:r>
            <a:endParaRPr lang="en-US" sz="1800" dirty="0">
              <a:latin typeface="Century Gothic" pitchFamily="34" charset="0"/>
            </a:endParaRPr>
          </a:p>
        </p:txBody>
      </p:sp>
    </p:spTree>
    <p:extLst>
      <p:ext uri="{BB962C8B-B14F-4D97-AF65-F5344CB8AC3E}">
        <p14:creationId xmlns:p14="http://schemas.microsoft.com/office/powerpoint/2010/main" val="336537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79375" y="3146425"/>
            <a:ext cx="16208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87" name="Rectangle 3"/>
          <p:cNvSpPr>
            <a:spLocks noChangeArrowheads="1"/>
          </p:cNvSpPr>
          <p:nvPr/>
        </p:nvSpPr>
        <p:spPr bwMode="auto">
          <a:xfrm>
            <a:off x="71438" y="3154363"/>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88" name="Rectangle 4"/>
          <p:cNvSpPr>
            <a:spLocks noChangeArrowheads="1"/>
          </p:cNvSpPr>
          <p:nvPr/>
        </p:nvSpPr>
        <p:spPr bwMode="auto">
          <a:xfrm>
            <a:off x="63500" y="3162300"/>
            <a:ext cx="16208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89" name="Rectangle 5"/>
          <p:cNvSpPr>
            <a:spLocks noChangeArrowheads="1"/>
          </p:cNvSpPr>
          <p:nvPr/>
        </p:nvSpPr>
        <p:spPr bwMode="auto">
          <a:xfrm>
            <a:off x="55563" y="3170238"/>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0" name="Rectangle 6"/>
          <p:cNvSpPr>
            <a:spLocks noChangeArrowheads="1"/>
          </p:cNvSpPr>
          <p:nvPr/>
        </p:nvSpPr>
        <p:spPr bwMode="auto">
          <a:xfrm>
            <a:off x="1925638" y="3146425"/>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1" name="Rectangle 7"/>
          <p:cNvSpPr>
            <a:spLocks noChangeArrowheads="1"/>
          </p:cNvSpPr>
          <p:nvPr/>
        </p:nvSpPr>
        <p:spPr bwMode="auto">
          <a:xfrm>
            <a:off x="1916113" y="3154363"/>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2" name="Rectangle 8"/>
          <p:cNvSpPr>
            <a:spLocks noChangeArrowheads="1"/>
          </p:cNvSpPr>
          <p:nvPr/>
        </p:nvSpPr>
        <p:spPr bwMode="auto">
          <a:xfrm>
            <a:off x="1908175" y="3162300"/>
            <a:ext cx="16208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3" name="Rectangle 9"/>
          <p:cNvSpPr>
            <a:spLocks noChangeArrowheads="1"/>
          </p:cNvSpPr>
          <p:nvPr/>
        </p:nvSpPr>
        <p:spPr bwMode="auto">
          <a:xfrm>
            <a:off x="1900238" y="3170238"/>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4" name="Rectangle 10"/>
          <p:cNvSpPr>
            <a:spLocks noChangeArrowheads="1"/>
          </p:cNvSpPr>
          <p:nvPr/>
        </p:nvSpPr>
        <p:spPr bwMode="auto">
          <a:xfrm>
            <a:off x="4002088" y="4435475"/>
            <a:ext cx="11636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5" name="Rectangle 11"/>
          <p:cNvSpPr>
            <a:spLocks noChangeArrowheads="1"/>
          </p:cNvSpPr>
          <p:nvPr/>
        </p:nvSpPr>
        <p:spPr bwMode="auto">
          <a:xfrm>
            <a:off x="3994150" y="4443413"/>
            <a:ext cx="11636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6" name="Rectangle 12"/>
          <p:cNvSpPr>
            <a:spLocks noChangeArrowheads="1"/>
          </p:cNvSpPr>
          <p:nvPr/>
        </p:nvSpPr>
        <p:spPr bwMode="auto">
          <a:xfrm>
            <a:off x="3986213" y="4451350"/>
            <a:ext cx="11636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7" name="Rectangle 13"/>
          <p:cNvSpPr>
            <a:spLocks noChangeArrowheads="1"/>
          </p:cNvSpPr>
          <p:nvPr/>
        </p:nvSpPr>
        <p:spPr bwMode="auto">
          <a:xfrm>
            <a:off x="3978275" y="4459288"/>
            <a:ext cx="11636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8" name="Rectangle 14"/>
          <p:cNvSpPr>
            <a:spLocks noChangeArrowheads="1"/>
          </p:cNvSpPr>
          <p:nvPr/>
        </p:nvSpPr>
        <p:spPr bwMode="auto">
          <a:xfrm>
            <a:off x="3770313" y="3146425"/>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399" name="Rectangle 15"/>
          <p:cNvSpPr>
            <a:spLocks noChangeArrowheads="1"/>
          </p:cNvSpPr>
          <p:nvPr/>
        </p:nvSpPr>
        <p:spPr bwMode="auto">
          <a:xfrm>
            <a:off x="3762375" y="3154363"/>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0" name="Rectangle 16"/>
          <p:cNvSpPr>
            <a:spLocks noChangeArrowheads="1"/>
          </p:cNvSpPr>
          <p:nvPr/>
        </p:nvSpPr>
        <p:spPr bwMode="auto">
          <a:xfrm>
            <a:off x="3754438" y="3162300"/>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1" name="Rectangle 17"/>
          <p:cNvSpPr>
            <a:spLocks noChangeArrowheads="1"/>
          </p:cNvSpPr>
          <p:nvPr/>
        </p:nvSpPr>
        <p:spPr bwMode="auto">
          <a:xfrm>
            <a:off x="3746500" y="3170238"/>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2" name="Rectangle 18"/>
          <p:cNvSpPr>
            <a:spLocks noChangeArrowheads="1"/>
          </p:cNvSpPr>
          <p:nvPr/>
        </p:nvSpPr>
        <p:spPr bwMode="auto">
          <a:xfrm>
            <a:off x="5846763" y="4435475"/>
            <a:ext cx="11636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3" name="Rectangle 19"/>
          <p:cNvSpPr>
            <a:spLocks noChangeArrowheads="1"/>
          </p:cNvSpPr>
          <p:nvPr/>
        </p:nvSpPr>
        <p:spPr bwMode="auto">
          <a:xfrm>
            <a:off x="5838825" y="4443413"/>
            <a:ext cx="11636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4" name="Rectangle 20"/>
          <p:cNvSpPr>
            <a:spLocks noChangeArrowheads="1"/>
          </p:cNvSpPr>
          <p:nvPr/>
        </p:nvSpPr>
        <p:spPr bwMode="auto">
          <a:xfrm>
            <a:off x="5830888" y="4451350"/>
            <a:ext cx="11636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5" name="Rectangle 21"/>
          <p:cNvSpPr>
            <a:spLocks noChangeArrowheads="1"/>
          </p:cNvSpPr>
          <p:nvPr/>
        </p:nvSpPr>
        <p:spPr bwMode="auto">
          <a:xfrm>
            <a:off x="5822950" y="4459288"/>
            <a:ext cx="11636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6" name="Rectangle 22"/>
          <p:cNvSpPr>
            <a:spLocks noChangeArrowheads="1"/>
          </p:cNvSpPr>
          <p:nvPr/>
        </p:nvSpPr>
        <p:spPr bwMode="auto">
          <a:xfrm>
            <a:off x="5614988" y="3146425"/>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7" name="Rectangle 23"/>
          <p:cNvSpPr>
            <a:spLocks noChangeArrowheads="1"/>
          </p:cNvSpPr>
          <p:nvPr/>
        </p:nvSpPr>
        <p:spPr bwMode="auto">
          <a:xfrm>
            <a:off x="5607050" y="3154363"/>
            <a:ext cx="16208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8" name="Rectangle 24"/>
          <p:cNvSpPr>
            <a:spLocks noChangeArrowheads="1"/>
          </p:cNvSpPr>
          <p:nvPr/>
        </p:nvSpPr>
        <p:spPr bwMode="auto">
          <a:xfrm>
            <a:off x="5599113" y="3162300"/>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09" name="Rectangle 25"/>
          <p:cNvSpPr>
            <a:spLocks noChangeArrowheads="1"/>
          </p:cNvSpPr>
          <p:nvPr/>
        </p:nvSpPr>
        <p:spPr bwMode="auto">
          <a:xfrm>
            <a:off x="5591175" y="3170238"/>
            <a:ext cx="16192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0" name="Rectangle 26"/>
          <p:cNvSpPr>
            <a:spLocks noChangeArrowheads="1"/>
          </p:cNvSpPr>
          <p:nvPr/>
        </p:nvSpPr>
        <p:spPr bwMode="auto">
          <a:xfrm>
            <a:off x="7693025" y="4435475"/>
            <a:ext cx="11620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1" name="Rectangle 27"/>
          <p:cNvSpPr>
            <a:spLocks noChangeArrowheads="1"/>
          </p:cNvSpPr>
          <p:nvPr/>
        </p:nvSpPr>
        <p:spPr bwMode="auto">
          <a:xfrm>
            <a:off x="7685088" y="4443413"/>
            <a:ext cx="1162050"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2" name="Rectangle 28"/>
          <p:cNvSpPr>
            <a:spLocks noChangeArrowheads="1"/>
          </p:cNvSpPr>
          <p:nvPr/>
        </p:nvSpPr>
        <p:spPr bwMode="auto">
          <a:xfrm>
            <a:off x="7675563" y="4451350"/>
            <a:ext cx="11636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3" name="Rectangle 29"/>
          <p:cNvSpPr>
            <a:spLocks noChangeArrowheads="1"/>
          </p:cNvSpPr>
          <p:nvPr/>
        </p:nvSpPr>
        <p:spPr bwMode="auto">
          <a:xfrm>
            <a:off x="7667625" y="4459288"/>
            <a:ext cx="11636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4" name="Rectangle 30"/>
          <p:cNvSpPr>
            <a:spLocks noChangeArrowheads="1"/>
          </p:cNvSpPr>
          <p:nvPr/>
        </p:nvSpPr>
        <p:spPr bwMode="auto">
          <a:xfrm>
            <a:off x="7459663" y="3146425"/>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5" name="Rectangle 31"/>
          <p:cNvSpPr>
            <a:spLocks noChangeArrowheads="1"/>
          </p:cNvSpPr>
          <p:nvPr/>
        </p:nvSpPr>
        <p:spPr bwMode="auto">
          <a:xfrm>
            <a:off x="7451725" y="3154363"/>
            <a:ext cx="16208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6" name="Rectangle 32"/>
          <p:cNvSpPr>
            <a:spLocks noChangeArrowheads="1"/>
          </p:cNvSpPr>
          <p:nvPr/>
        </p:nvSpPr>
        <p:spPr bwMode="auto">
          <a:xfrm>
            <a:off x="7443788" y="3162300"/>
            <a:ext cx="1620837"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7" name="Rectangle 33"/>
          <p:cNvSpPr>
            <a:spLocks noChangeArrowheads="1"/>
          </p:cNvSpPr>
          <p:nvPr/>
        </p:nvSpPr>
        <p:spPr bwMode="auto">
          <a:xfrm>
            <a:off x="7435850" y="3170238"/>
            <a:ext cx="1620838" cy="889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8" name="Rectangle 34"/>
          <p:cNvSpPr>
            <a:spLocks noChangeArrowheads="1"/>
          </p:cNvSpPr>
          <p:nvPr/>
        </p:nvSpPr>
        <p:spPr bwMode="auto">
          <a:xfrm>
            <a:off x="3336925" y="2105025"/>
            <a:ext cx="2454275" cy="6413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19" name="Rectangle 35"/>
          <p:cNvSpPr>
            <a:spLocks noChangeArrowheads="1"/>
          </p:cNvSpPr>
          <p:nvPr/>
        </p:nvSpPr>
        <p:spPr bwMode="auto">
          <a:xfrm>
            <a:off x="3328988" y="2112963"/>
            <a:ext cx="2454275" cy="6413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20" name="Rectangle 36"/>
          <p:cNvSpPr>
            <a:spLocks noChangeArrowheads="1"/>
          </p:cNvSpPr>
          <p:nvPr/>
        </p:nvSpPr>
        <p:spPr bwMode="auto">
          <a:xfrm>
            <a:off x="3321050" y="2120900"/>
            <a:ext cx="2454275" cy="6413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21" name="Rectangle 37"/>
          <p:cNvSpPr>
            <a:spLocks noChangeArrowheads="1"/>
          </p:cNvSpPr>
          <p:nvPr/>
        </p:nvSpPr>
        <p:spPr bwMode="auto">
          <a:xfrm>
            <a:off x="3313113" y="2128838"/>
            <a:ext cx="2454275" cy="6413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22" name="Line 38"/>
          <p:cNvSpPr>
            <a:spLocks noChangeShapeType="1"/>
          </p:cNvSpPr>
          <p:nvPr/>
        </p:nvSpPr>
        <p:spPr bwMode="auto">
          <a:xfrm>
            <a:off x="4572000" y="2738438"/>
            <a:ext cx="1588" cy="2159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3" name="Line 39"/>
          <p:cNvSpPr>
            <a:spLocks noChangeShapeType="1"/>
          </p:cNvSpPr>
          <p:nvPr/>
        </p:nvSpPr>
        <p:spPr bwMode="auto">
          <a:xfrm>
            <a:off x="898525" y="2954338"/>
            <a:ext cx="1588" cy="1841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4" name="Line 40"/>
          <p:cNvSpPr>
            <a:spLocks noChangeShapeType="1"/>
          </p:cNvSpPr>
          <p:nvPr/>
        </p:nvSpPr>
        <p:spPr bwMode="auto">
          <a:xfrm>
            <a:off x="2743200" y="2954338"/>
            <a:ext cx="1588" cy="1841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5" name="Line 41"/>
          <p:cNvSpPr>
            <a:spLocks noChangeShapeType="1"/>
          </p:cNvSpPr>
          <p:nvPr/>
        </p:nvSpPr>
        <p:spPr bwMode="auto">
          <a:xfrm>
            <a:off x="4587875" y="2954338"/>
            <a:ext cx="1588" cy="1841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6" name="Line 42"/>
          <p:cNvSpPr>
            <a:spLocks noChangeShapeType="1"/>
          </p:cNvSpPr>
          <p:nvPr/>
        </p:nvSpPr>
        <p:spPr bwMode="auto">
          <a:xfrm>
            <a:off x="6432550" y="2954338"/>
            <a:ext cx="1588" cy="1841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7" name="Line 43"/>
          <p:cNvSpPr>
            <a:spLocks noChangeShapeType="1"/>
          </p:cNvSpPr>
          <p:nvPr/>
        </p:nvSpPr>
        <p:spPr bwMode="auto">
          <a:xfrm>
            <a:off x="8277225" y="2954338"/>
            <a:ext cx="1588" cy="1841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8" name="Line 44"/>
          <p:cNvSpPr>
            <a:spLocks noChangeShapeType="1"/>
          </p:cNvSpPr>
          <p:nvPr/>
        </p:nvSpPr>
        <p:spPr bwMode="auto">
          <a:xfrm>
            <a:off x="898525" y="2954338"/>
            <a:ext cx="18446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29" name="Line 45"/>
          <p:cNvSpPr>
            <a:spLocks noChangeShapeType="1"/>
          </p:cNvSpPr>
          <p:nvPr/>
        </p:nvSpPr>
        <p:spPr bwMode="auto">
          <a:xfrm>
            <a:off x="2743200" y="2954338"/>
            <a:ext cx="1828800"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30" name="Line 46"/>
          <p:cNvSpPr>
            <a:spLocks noChangeShapeType="1"/>
          </p:cNvSpPr>
          <p:nvPr/>
        </p:nvSpPr>
        <p:spPr bwMode="auto">
          <a:xfrm>
            <a:off x="4572000" y="2954338"/>
            <a:ext cx="158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31" name="Line 47"/>
          <p:cNvSpPr>
            <a:spLocks noChangeShapeType="1"/>
          </p:cNvSpPr>
          <p:nvPr/>
        </p:nvSpPr>
        <p:spPr bwMode="auto">
          <a:xfrm>
            <a:off x="4587875" y="2954338"/>
            <a:ext cx="18446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32" name="Line 48"/>
          <p:cNvSpPr>
            <a:spLocks noChangeShapeType="1"/>
          </p:cNvSpPr>
          <p:nvPr/>
        </p:nvSpPr>
        <p:spPr bwMode="auto">
          <a:xfrm>
            <a:off x="6432550" y="2954338"/>
            <a:ext cx="18446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33" name="Rectangle 49"/>
          <p:cNvSpPr>
            <a:spLocks noChangeArrowheads="1"/>
          </p:cNvSpPr>
          <p:nvPr/>
        </p:nvSpPr>
        <p:spPr bwMode="auto">
          <a:xfrm>
            <a:off x="87313" y="3138488"/>
            <a:ext cx="1620837"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34" name="Rectangle 50"/>
          <p:cNvSpPr>
            <a:spLocks noChangeArrowheads="1"/>
          </p:cNvSpPr>
          <p:nvPr/>
        </p:nvSpPr>
        <p:spPr bwMode="auto">
          <a:xfrm>
            <a:off x="160338" y="3209925"/>
            <a:ext cx="12049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Alpha Pinene</a:t>
            </a:r>
            <a:endParaRPr lang="en-US">
              <a:solidFill>
                <a:prstClr val="black"/>
              </a:solidFill>
            </a:endParaRPr>
          </a:p>
        </p:txBody>
      </p:sp>
      <p:sp>
        <p:nvSpPr>
          <p:cNvPr id="400435" name="Rectangle 51"/>
          <p:cNvSpPr>
            <a:spLocks noChangeArrowheads="1"/>
          </p:cNvSpPr>
          <p:nvPr/>
        </p:nvSpPr>
        <p:spPr bwMode="auto">
          <a:xfrm>
            <a:off x="87313" y="3138488"/>
            <a:ext cx="1620837"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36" name="Rectangle 52"/>
          <p:cNvSpPr>
            <a:spLocks noChangeArrowheads="1"/>
          </p:cNvSpPr>
          <p:nvPr/>
        </p:nvSpPr>
        <p:spPr bwMode="auto">
          <a:xfrm>
            <a:off x="1933575" y="3138488"/>
            <a:ext cx="1619250"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37" name="Rectangle 53"/>
          <p:cNvSpPr>
            <a:spLocks noChangeArrowheads="1"/>
          </p:cNvSpPr>
          <p:nvPr/>
        </p:nvSpPr>
        <p:spPr bwMode="auto">
          <a:xfrm>
            <a:off x="2005013" y="3209925"/>
            <a:ext cx="10906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Beta Pinene</a:t>
            </a:r>
            <a:endParaRPr lang="en-US">
              <a:solidFill>
                <a:prstClr val="black"/>
              </a:solidFill>
            </a:endParaRPr>
          </a:p>
        </p:txBody>
      </p:sp>
      <p:sp>
        <p:nvSpPr>
          <p:cNvPr id="400438" name="Rectangle 54"/>
          <p:cNvSpPr>
            <a:spLocks noChangeArrowheads="1"/>
          </p:cNvSpPr>
          <p:nvPr/>
        </p:nvSpPr>
        <p:spPr bwMode="auto">
          <a:xfrm>
            <a:off x="1933575" y="3138488"/>
            <a:ext cx="1619250"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39" name="Line 55"/>
          <p:cNvSpPr>
            <a:spLocks noChangeShapeType="1"/>
          </p:cNvSpPr>
          <p:nvPr/>
        </p:nvSpPr>
        <p:spPr bwMode="auto">
          <a:xfrm>
            <a:off x="4587875" y="4027488"/>
            <a:ext cx="1588" cy="4000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40" name="Rectangle 56"/>
          <p:cNvSpPr>
            <a:spLocks noChangeArrowheads="1"/>
          </p:cNvSpPr>
          <p:nvPr/>
        </p:nvSpPr>
        <p:spPr bwMode="auto">
          <a:xfrm>
            <a:off x="4010025" y="4427538"/>
            <a:ext cx="1163638"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41" name="Rectangle 57"/>
          <p:cNvSpPr>
            <a:spLocks noChangeArrowheads="1"/>
          </p:cNvSpPr>
          <p:nvPr/>
        </p:nvSpPr>
        <p:spPr bwMode="auto">
          <a:xfrm>
            <a:off x="4083050" y="4498975"/>
            <a:ext cx="993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Unitene LP</a:t>
            </a:r>
            <a:endParaRPr lang="en-US">
              <a:solidFill>
                <a:prstClr val="black"/>
              </a:solidFill>
            </a:endParaRPr>
          </a:p>
        </p:txBody>
      </p:sp>
      <p:sp>
        <p:nvSpPr>
          <p:cNvPr id="400442" name="Rectangle 58"/>
          <p:cNvSpPr>
            <a:spLocks noChangeArrowheads="1"/>
          </p:cNvSpPr>
          <p:nvPr/>
        </p:nvSpPr>
        <p:spPr bwMode="auto">
          <a:xfrm>
            <a:off x="4010025" y="4427538"/>
            <a:ext cx="1163638"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43" name="Rectangle 59"/>
          <p:cNvSpPr>
            <a:spLocks noChangeArrowheads="1"/>
          </p:cNvSpPr>
          <p:nvPr/>
        </p:nvSpPr>
        <p:spPr bwMode="auto">
          <a:xfrm>
            <a:off x="3778250" y="3138488"/>
            <a:ext cx="1619250"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44" name="Rectangle 60"/>
          <p:cNvSpPr>
            <a:spLocks noChangeArrowheads="1"/>
          </p:cNvSpPr>
          <p:nvPr/>
        </p:nvSpPr>
        <p:spPr bwMode="auto">
          <a:xfrm>
            <a:off x="3849688" y="3209925"/>
            <a:ext cx="1089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Limonene &amp;</a:t>
            </a:r>
            <a:endParaRPr lang="en-US">
              <a:solidFill>
                <a:prstClr val="black"/>
              </a:solidFill>
            </a:endParaRPr>
          </a:p>
        </p:txBody>
      </p:sp>
      <p:sp>
        <p:nvSpPr>
          <p:cNvPr id="400445" name="Rectangle 61"/>
          <p:cNvSpPr>
            <a:spLocks noChangeArrowheads="1"/>
          </p:cNvSpPr>
          <p:nvPr/>
        </p:nvSpPr>
        <p:spPr bwMode="auto">
          <a:xfrm>
            <a:off x="3849688" y="3459163"/>
            <a:ext cx="1195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Phellandrene</a:t>
            </a:r>
            <a:endParaRPr lang="en-US">
              <a:solidFill>
                <a:prstClr val="black"/>
              </a:solidFill>
            </a:endParaRPr>
          </a:p>
        </p:txBody>
      </p:sp>
      <p:sp>
        <p:nvSpPr>
          <p:cNvPr id="400446" name="Rectangle 62"/>
          <p:cNvSpPr>
            <a:spLocks noChangeArrowheads="1"/>
          </p:cNvSpPr>
          <p:nvPr/>
        </p:nvSpPr>
        <p:spPr bwMode="auto">
          <a:xfrm>
            <a:off x="3778250" y="3138488"/>
            <a:ext cx="1619250"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47" name="Line 63"/>
          <p:cNvSpPr>
            <a:spLocks noChangeShapeType="1"/>
          </p:cNvSpPr>
          <p:nvPr/>
        </p:nvSpPr>
        <p:spPr bwMode="auto">
          <a:xfrm>
            <a:off x="6432550" y="4027488"/>
            <a:ext cx="1588" cy="4000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48" name="Rectangle 64"/>
          <p:cNvSpPr>
            <a:spLocks noChangeArrowheads="1"/>
          </p:cNvSpPr>
          <p:nvPr/>
        </p:nvSpPr>
        <p:spPr bwMode="auto">
          <a:xfrm>
            <a:off x="5854700" y="4427538"/>
            <a:ext cx="1163638"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49" name="Rectangle 65"/>
          <p:cNvSpPr>
            <a:spLocks noChangeArrowheads="1"/>
          </p:cNvSpPr>
          <p:nvPr/>
        </p:nvSpPr>
        <p:spPr bwMode="auto">
          <a:xfrm>
            <a:off x="5927725" y="4498975"/>
            <a:ext cx="9874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Anethole U</a:t>
            </a:r>
            <a:endParaRPr lang="en-US">
              <a:solidFill>
                <a:prstClr val="black"/>
              </a:solidFill>
            </a:endParaRPr>
          </a:p>
        </p:txBody>
      </p:sp>
      <p:sp>
        <p:nvSpPr>
          <p:cNvPr id="400450" name="Rectangle 66"/>
          <p:cNvSpPr>
            <a:spLocks noChangeArrowheads="1"/>
          </p:cNvSpPr>
          <p:nvPr/>
        </p:nvSpPr>
        <p:spPr bwMode="auto">
          <a:xfrm>
            <a:off x="5854700" y="4427538"/>
            <a:ext cx="1163638"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51" name="Rectangle 67"/>
          <p:cNvSpPr>
            <a:spLocks noChangeArrowheads="1"/>
          </p:cNvSpPr>
          <p:nvPr/>
        </p:nvSpPr>
        <p:spPr bwMode="auto">
          <a:xfrm>
            <a:off x="5622925" y="3138488"/>
            <a:ext cx="1620838"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52" name="Rectangle 68"/>
          <p:cNvSpPr>
            <a:spLocks noChangeArrowheads="1"/>
          </p:cNvSpPr>
          <p:nvPr/>
        </p:nvSpPr>
        <p:spPr bwMode="auto">
          <a:xfrm>
            <a:off x="5694363" y="3209925"/>
            <a:ext cx="1449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Methyl Chavicol</a:t>
            </a:r>
            <a:endParaRPr lang="en-US">
              <a:solidFill>
                <a:prstClr val="black"/>
              </a:solidFill>
            </a:endParaRPr>
          </a:p>
        </p:txBody>
      </p:sp>
      <p:sp>
        <p:nvSpPr>
          <p:cNvPr id="400453" name="Rectangle 69"/>
          <p:cNvSpPr>
            <a:spLocks noChangeArrowheads="1"/>
          </p:cNvSpPr>
          <p:nvPr/>
        </p:nvSpPr>
        <p:spPr bwMode="auto">
          <a:xfrm>
            <a:off x="5622925" y="3138488"/>
            <a:ext cx="1620838"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54" name="Line 70"/>
          <p:cNvSpPr>
            <a:spLocks noChangeShapeType="1"/>
          </p:cNvSpPr>
          <p:nvPr/>
        </p:nvSpPr>
        <p:spPr bwMode="auto">
          <a:xfrm>
            <a:off x="8277225" y="4027488"/>
            <a:ext cx="1588" cy="4000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00455" name="Rectangle 71"/>
          <p:cNvSpPr>
            <a:spLocks noChangeArrowheads="1"/>
          </p:cNvSpPr>
          <p:nvPr/>
        </p:nvSpPr>
        <p:spPr bwMode="auto">
          <a:xfrm>
            <a:off x="7700963" y="4427538"/>
            <a:ext cx="1162050"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56" name="Rectangle 72"/>
          <p:cNvSpPr>
            <a:spLocks noChangeArrowheads="1"/>
          </p:cNvSpPr>
          <p:nvPr/>
        </p:nvSpPr>
        <p:spPr bwMode="auto">
          <a:xfrm>
            <a:off x="7772400" y="4498975"/>
            <a:ext cx="9874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Anethole C</a:t>
            </a:r>
            <a:endParaRPr lang="en-US">
              <a:solidFill>
                <a:prstClr val="black"/>
              </a:solidFill>
            </a:endParaRPr>
          </a:p>
        </p:txBody>
      </p:sp>
      <p:sp>
        <p:nvSpPr>
          <p:cNvPr id="400457" name="Rectangle 73"/>
          <p:cNvSpPr>
            <a:spLocks noChangeArrowheads="1"/>
          </p:cNvSpPr>
          <p:nvPr/>
        </p:nvSpPr>
        <p:spPr bwMode="auto">
          <a:xfrm>
            <a:off x="7700963" y="4427538"/>
            <a:ext cx="1162050"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58" name="Rectangle 74"/>
          <p:cNvSpPr>
            <a:spLocks noChangeArrowheads="1"/>
          </p:cNvSpPr>
          <p:nvPr/>
        </p:nvSpPr>
        <p:spPr bwMode="auto">
          <a:xfrm>
            <a:off x="7467600" y="3138488"/>
            <a:ext cx="1620838" cy="88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59" name="Rectangle 75"/>
          <p:cNvSpPr>
            <a:spLocks noChangeArrowheads="1"/>
          </p:cNvSpPr>
          <p:nvPr/>
        </p:nvSpPr>
        <p:spPr bwMode="auto">
          <a:xfrm>
            <a:off x="7540625" y="3209925"/>
            <a:ext cx="9874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Anethole &amp;</a:t>
            </a:r>
            <a:endParaRPr lang="en-US">
              <a:solidFill>
                <a:prstClr val="black"/>
              </a:solidFill>
            </a:endParaRPr>
          </a:p>
        </p:txBody>
      </p:sp>
      <p:sp>
        <p:nvSpPr>
          <p:cNvPr id="400460" name="Rectangle 76"/>
          <p:cNvSpPr>
            <a:spLocks noChangeArrowheads="1"/>
          </p:cNvSpPr>
          <p:nvPr/>
        </p:nvSpPr>
        <p:spPr bwMode="auto">
          <a:xfrm>
            <a:off x="7540625" y="3459163"/>
            <a:ext cx="13128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Caryophyllene</a:t>
            </a:r>
            <a:endParaRPr lang="en-US">
              <a:solidFill>
                <a:prstClr val="black"/>
              </a:solidFill>
            </a:endParaRPr>
          </a:p>
        </p:txBody>
      </p:sp>
      <p:sp>
        <p:nvSpPr>
          <p:cNvPr id="400461" name="Rectangle 77"/>
          <p:cNvSpPr>
            <a:spLocks noChangeArrowheads="1"/>
          </p:cNvSpPr>
          <p:nvPr/>
        </p:nvSpPr>
        <p:spPr bwMode="auto">
          <a:xfrm>
            <a:off x="7467600" y="3138488"/>
            <a:ext cx="1620838" cy="8890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62" name="Rectangle 78"/>
          <p:cNvSpPr>
            <a:spLocks noChangeArrowheads="1"/>
          </p:cNvSpPr>
          <p:nvPr/>
        </p:nvSpPr>
        <p:spPr bwMode="auto">
          <a:xfrm>
            <a:off x="3344863" y="2097088"/>
            <a:ext cx="2454275" cy="641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00463" name="Rectangle 79"/>
          <p:cNvSpPr>
            <a:spLocks noChangeArrowheads="1"/>
          </p:cNvSpPr>
          <p:nvPr/>
        </p:nvSpPr>
        <p:spPr bwMode="auto">
          <a:xfrm>
            <a:off x="3416300" y="2170113"/>
            <a:ext cx="21415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latin typeface="Arial" pitchFamily="34" charset="0"/>
              </a:rPr>
              <a:t>Crude Sulfate Turpentine</a:t>
            </a:r>
            <a:endParaRPr lang="en-US">
              <a:solidFill>
                <a:prstClr val="black"/>
              </a:solidFill>
            </a:endParaRPr>
          </a:p>
        </p:txBody>
      </p:sp>
      <p:sp>
        <p:nvSpPr>
          <p:cNvPr id="400464" name="Rectangle 80"/>
          <p:cNvSpPr>
            <a:spLocks noChangeArrowheads="1"/>
          </p:cNvSpPr>
          <p:nvPr/>
        </p:nvSpPr>
        <p:spPr bwMode="auto">
          <a:xfrm>
            <a:off x="3344863" y="2097088"/>
            <a:ext cx="2454275" cy="64135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00465" name="Rectangle 81"/>
          <p:cNvSpPr>
            <a:spLocks noGrp="1" noChangeArrowheads="1"/>
          </p:cNvSpPr>
          <p:nvPr>
            <p:ph type="title"/>
          </p:nvPr>
        </p:nvSpPr>
        <p:spPr>
          <a:xfrm>
            <a:off x="457200" y="274638"/>
            <a:ext cx="8229600" cy="715962"/>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r>
              <a:rPr lang="en-US" sz="2400" dirty="0" smtClean="0">
                <a:latin typeface="Calibri" pitchFamily="34" charset="0"/>
              </a:rPr>
              <a:t>Crude Sulfate Turpentine</a:t>
            </a:r>
            <a:endParaRPr lang="en-US" sz="1800" dirty="0">
              <a:latin typeface="Calibri" pitchFamily="34" charset="0"/>
            </a:endParaRPr>
          </a:p>
        </p:txBody>
      </p:sp>
      <p:graphicFrame>
        <p:nvGraphicFramePr>
          <p:cNvPr id="400466" name="Object 82"/>
          <p:cNvGraphicFramePr>
            <a:graphicFrameLocks noChangeAspect="1"/>
          </p:cNvGraphicFramePr>
          <p:nvPr/>
        </p:nvGraphicFramePr>
        <p:xfrm>
          <a:off x="5943600" y="3429000"/>
          <a:ext cx="1057275" cy="549275"/>
        </p:xfrm>
        <a:graphic>
          <a:graphicData uri="http://schemas.openxmlformats.org/presentationml/2006/ole">
            <mc:AlternateContent xmlns:mc="http://schemas.openxmlformats.org/markup-compatibility/2006">
              <mc:Choice xmlns:v="urn:schemas-microsoft-com:vml" Requires="v">
                <p:oleObj spid="_x0000_s1158" name="Bitmap Image" r:id="rId4" imgW="2200273" imgH="1143018" progId="Paint.Picture">
                  <p:embed/>
                </p:oleObj>
              </mc:Choice>
              <mc:Fallback>
                <p:oleObj name="Bitmap Image" r:id="rId4" imgW="2200273" imgH="114301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429000"/>
                        <a:ext cx="1057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0467" name="Object 83"/>
          <p:cNvGraphicFramePr>
            <a:graphicFrameLocks noChangeAspect="1"/>
          </p:cNvGraphicFramePr>
          <p:nvPr/>
        </p:nvGraphicFramePr>
        <p:xfrm>
          <a:off x="5943600" y="4800600"/>
          <a:ext cx="1095375" cy="361950"/>
        </p:xfrm>
        <a:graphic>
          <a:graphicData uri="http://schemas.openxmlformats.org/presentationml/2006/ole">
            <mc:AlternateContent xmlns:mc="http://schemas.openxmlformats.org/markup-compatibility/2006">
              <mc:Choice xmlns:v="urn:schemas-microsoft-com:vml" Requires="v">
                <p:oleObj spid="_x0000_s1159" r:id="rId6" imgW="1934280" imgH="638280" progId="">
                  <p:embed/>
                </p:oleObj>
              </mc:Choice>
              <mc:Fallback>
                <p:oleObj r:id="rId6" imgW="1934280" imgH="6382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800600"/>
                        <a:ext cx="10953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0468" name="Object 84"/>
          <p:cNvGraphicFramePr>
            <a:graphicFrameLocks noChangeAspect="1"/>
          </p:cNvGraphicFramePr>
          <p:nvPr/>
        </p:nvGraphicFramePr>
        <p:xfrm>
          <a:off x="7772400" y="4800600"/>
          <a:ext cx="1095375" cy="361950"/>
        </p:xfrm>
        <a:graphic>
          <a:graphicData uri="http://schemas.openxmlformats.org/presentationml/2006/ole">
            <mc:AlternateContent xmlns:mc="http://schemas.openxmlformats.org/markup-compatibility/2006">
              <mc:Choice xmlns:v="urn:schemas-microsoft-com:vml" Requires="v">
                <p:oleObj spid="_x0000_s1160" r:id="rId8" imgW="1934280" imgH="638280" progId="">
                  <p:embed/>
                </p:oleObj>
              </mc:Choice>
              <mc:Fallback>
                <p:oleObj r:id="rId8" imgW="1934280" imgH="6382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4800600"/>
                        <a:ext cx="10953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0469" name="Object 85"/>
          <p:cNvGraphicFramePr>
            <a:graphicFrameLocks noChangeAspect="1"/>
          </p:cNvGraphicFramePr>
          <p:nvPr/>
        </p:nvGraphicFramePr>
        <p:xfrm>
          <a:off x="3048000" y="3352800"/>
          <a:ext cx="385763" cy="609600"/>
        </p:xfrm>
        <a:graphic>
          <a:graphicData uri="http://schemas.openxmlformats.org/presentationml/2006/ole">
            <mc:AlternateContent xmlns:mc="http://schemas.openxmlformats.org/markup-compatibility/2006">
              <mc:Choice xmlns:v="urn:schemas-microsoft-com:vml" Requires="v">
                <p:oleObj spid="_x0000_s1161" r:id="rId9" imgW="629280" imgH="990720" progId="">
                  <p:embed/>
                </p:oleObj>
              </mc:Choice>
              <mc:Fallback>
                <p:oleObj r:id="rId9" imgW="629280" imgH="99072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3352800"/>
                        <a:ext cx="3857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0470" name="Object 86"/>
          <p:cNvGraphicFramePr>
            <a:graphicFrameLocks noChangeAspect="1"/>
          </p:cNvGraphicFramePr>
          <p:nvPr/>
        </p:nvGraphicFramePr>
        <p:xfrm>
          <a:off x="1219200" y="3352800"/>
          <a:ext cx="387350" cy="609600"/>
        </p:xfrm>
        <a:graphic>
          <a:graphicData uri="http://schemas.openxmlformats.org/presentationml/2006/ole">
            <mc:AlternateContent xmlns:mc="http://schemas.openxmlformats.org/markup-compatibility/2006">
              <mc:Choice xmlns:v="urn:schemas-microsoft-com:vml" Requires="v">
                <p:oleObj spid="_x0000_s1162" r:id="rId11" imgW="629280" imgH="990720" progId="">
                  <p:embed/>
                </p:oleObj>
              </mc:Choice>
              <mc:Fallback>
                <p:oleObj r:id="rId11" imgW="629280" imgH="99072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3352800"/>
                        <a:ext cx="387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0471" name="Object 87"/>
          <p:cNvGraphicFramePr>
            <a:graphicFrameLocks noChangeAspect="1"/>
          </p:cNvGraphicFramePr>
          <p:nvPr/>
        </p:nvGraphicFramePr>
        <p:xfrm>
          <a:off x="4267200" y="4724400"/>
          <a:ext cx="747713" cy="541338"/>
        </p:xfrm>
        <a:graphic>
          <a:graphicData uri="http://schemas.openxmlformats.org/presentationml/2006/ole">
            <mc:AlternateContent xmlns:mc="http://schemas.openxmlformats.org/markup-compatibility/2006">
              <mc:Choice xmlns:v="urn:schemas-microsoft-com:vml" Requires="v">
                <p:oleObj spid="_x0000_s1163" r:id="rId13" imgW="2257920" imgH="1638360" progId="">
                  <p:embed/>
                </p:oleObj>
              </mc:Choice>
              <mc:Fallback>
                <p:oleObj r:id="rId13" imgW="2257920" imgH="163836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4724400"/>
                        <a:ext cx="747713"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TextBox 87"/>
          <p:cNvSpPr txBox="1"/>
          <p:nvPr/>
        </p:nvSpPr>
        <p:spPr>
          <a:xfrm>
            <a:off x="3818981" y="3707410"/>
            <a:ext cx="1524000" cy="253916"/>
          </a:xfrm>
          <a:prstGeom prst="rect">
            <a:avLst/>
          </a:prstGeom>
          <a:noFill/>
        </p:spPr>
        <p:txBody>
          <a:bodyPr wrap="square" rtlCol="0">
            <a:spAutoFit/>
          </a:bodyPr>
          <a:lstStyle/>
          <a:p>
            <a:r>
              <a:rPr lang="pt-BR" sz="1050" dirty="0" smtClean="0"/>
              <a:t>122ton 4USD</a:t>
            </a:r>
          </a:p>
        </p:txBody>
      </p:sp>
      <p:sp>
        <p:nvSpPr>
          <p:cNvPr id="90" name="TextBox 89"/>
          <p:cNvSpPr txBox="1"/>
          <p:nvPr/>
        </p:nvSpPr>
        <p:spPr>
          <a:xfrm>
            <a:off x="5631976" y="5435642"/>
            <a:ext cx="1524000" cy="253916"/>
          </a:xfrm>
          <a:prstGeom prst="rect">
            <a:avLst/>
          </a:prstGeom>
          <a:noFill/>
        </p:spPr>
        <p:txBody>
          <a:bodyPr wrap="square" rtlCol="0">
            <a:spAutoFit/>
          </a:bodyPr>
          <a:lstStyle/>
          <a:p>
            <a:r>
              <a:rPr lang="pt-BR" sz="1050" dirty="0" smtClean="0"/>
              <a:t>23ton 14USD</a:t>
            </a:r>
          </a:p>
        </p:txBody>
      </p:sp>
    </p:spTree>
    <p:extLst>
      <p:ext uri="{BB962C8B-B14F-4D97-AF65-F5344CB8AC3E}">
        <p14:creationId xmlns:p14="http://schemas.microsoft.com/office/powerpoint/2010/main" val="1221339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381000"/>
            <a:ext cx="8229600" cy="609600"/>
          </a:xfrm>
          <a:prstGeom prst="rect">
            <a:avLst/>
          </a:prstGeom>
        </p:spPr>
        <p:txBody>
          <a:bodyPr/>
          <a:lstStyle/>
          <a:p>
            <a:r>
              <a:rPr lang="en-US" sz="2400" dirty="0" smtClean="0">
                <a:latin typeface="Calibri" pitchFamily="34" charset="0"/>
              </a:rPr>
              <a:t>Alpha </a:t>
            </a:r>
            <a:r>
              <a:rPr lang="en-US" sz="2400" dirty="0" err="1" smtClean="0">
                <a:latin typeface="Calibri" pitchFamily="34" charset="0"/>
              </a:rPr>
              <a:t>Pinene</a:t>
            </a:r>
            <a:endParaRPr lang="en-US" sz="2400" dirty="0">
              <a:latin typeface="Calibri" pitchFamily="34" charset="0"/>
            </a:endParaRPr>
          </a:p>
        </p:txBody>
      </p:sp>
      <p:pic>
        <p:nvPicPr>
          <p:cNvPr id="6146" name="Picture 2"/>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44545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4616450" y="2286000"/>
            <a:ext cx="45275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381000"/>
            <a:ext cx="8229600" cy="609600"/>
          </a:xfrm>
          <a:prstGeom prst="rect">
            <a:avLst/>
          </a:prstGeom>
        </p:spPr>
        <p:txBody>
          <a:bodyPr/>
          <a:lstStyle/>
          <a:p>
            <a:r>
              <a:rPr lang="en-US" sz="2400" dirty="0" smtClean="0">
                <a:latin typeface="Calibri" pitchFamily="34" charset="0"/>
              </a:rPr>
              <a:t>Alpha </a:t>
            </a:r>
            <a:r>
              <a:rPr lang="en-US" sz="2400" dirty="0" err="1" smtClean="0">
                <a:latin typeface="Calibri" pitchFamily="34" charset="0"/>
              </a:rPr>
              <a:t>Pinene</a:t>
            </a:r>
            <a:endParaRPr lang="en-US" sz="2400" dirty="0">
              <a:latin typeface="Calibri" pitchFamily="34" charset="0"/>
            </a:endParaRPr>
          </a:p>
        </p:txBody>
      </p:sp>
      <p:pic>
        <p:nvPicPr>
          <p:cNvPr id="6146" name="Picture 2"/>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44545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4616450" y="2286000"/>
            <a:ext cx="45275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4400" y="3505200"/>
            <a:ext cx="1524000" cy="253916"/>
          </a:xfrm>
          <a:prstGeom prst="rect">
            <a:avLst/>
          </a:prstGeom>
          <a:noFill/>
        </p:spPr>
        <p:txBody>
          <a:bodyPr wrap="square" rtlCol="0">
            <a:spAutoFit/>
          </a:bodyPr>
          <a:lstStyle/>
          <a:p>
            <a:r>
              <a:rPr lang="pt-BR" sz="1050" dirty="0" smtClean="0">
                <a:solidFill>
                  <a:schemeClr val="accent1">
                    <a:lumMod val="75000"/>
                  </a:schemeClr>
                </a:solidFill>
              </a:rPr>
              <a:t>24ton 3USD</a:t>
            </a:r>
            <a:endParaRPr lang="en-US" sz="1050" dirty="0">
              <a:solidFill>
                <a:schemeClr val="accent1">
                  <a:lumMod val="75000"/>
                </a:schemeClr>
              </a:solidFill>
            </a:endParaRPr>
          </a:p>
        </p:txBody>
      </p:sp>
      <p:sp>
        <p:nvSpPr>
          <p:cNvPr id="6" name="TextBox 5"/>
          <p:cNvSpPr txBox="1"/>
          <p:nvPr/>
        </p:nvSpPr>
        <p:spPr>
          <a:xfrm>
            <a:off x="2590800" y="2710190"/>
            <a:ext cx="1524000" cy="261610"/>
          </a:xfrm>
          <a:prstGeom prst="rect">
            <a:avLst/>
          </a:prstGeom>
          <a:noFill/>
        </p:spPr>
        <p:txBody>
          <a:bodyPr wrap="square" rtlCol="0">
            <a:spAutoFit/>
          </a:bodyPr>
          <a:lstStyle/>
          <a:p>
            <a:r>
              <a:rPr lang="pt-BR" sz="1050" dirty="0" smtClean="0">
                <a:solidFill>
                  <a:schemeClr val="accent1">
                    <a:lumMod val="75000"/>
                  </a:schemeClr>
                </a:solidFill>
              </a:rPr>
              <a:t>??? Kton 1USD</a:t>
            </a:r>
            <a:endParaRPr lang="en-US" sz="1050" dirty="0">
              <a:solidFill>
                <a:schemeClr val="accent1">
                  <a:lumMod val="75000"/>
                </a:schemeClr>
              </a:solidFill>
            </a:endParaRPr>
          </a:p>
        </p:txBody>
      </p:sp>
      <p:sp>
        <p:nvSpPr>
          <p:cNvPr id="8" name="TextBox 7"/>
          <p:cNvSpPr txBox="1"/>
          <p:nvPr/>
        </p:nvSpPr>
        <p:spPr>
          <a:xfrm>
            <a:off x="2743200" y="3520225"/>
            <a:ext cx="1524000" cy="261610"/>
          </a:xfrm>
          <a:prstGeom prst="rect">
            <a:avLst/>
          </a:prstGeom>
          <a:noFill/>
        </p:spPr>
        <p:txBody>
          <a:bodyPr wrap="square" rtlCol="0">
            <a:spAutoFit/>
          </a:bodyPr>
          <a:lstStyle/>
          <a:p>
            <a:r>
              <a:rPr lang="pt-BR" sz="1050" dirty="0" smtClean="0">
                <a:solidFill>
                  <a:schemeClr val="accent1">
                    <a:lumMod val="75000"/>
                  </a:schemeClr>
                </a:solidFill>
              </a:rPr>
              <a:t>5Kton 10 USD</a:t>
            </a:r>
            <a:endParaRPr lang="en-US" sz="1050" dirty="0">
              <a:solidFill>
                <a:schemeClr val="accent1">
                  <a:lumMod val="75000"/>
                </a:schemeClr>
              </a:solidFill>
            </a:endParaRPr>
          </a:p>
        </p:txBody>
      </p:sp>
      <p:sp>
        <p:nvSpPr>
          <p:cNvPr id="9" name="TextBox 8"/>
          <p:cNvSpPr txBox="1"/>
          <p:nvPr/>
        </p:nvSpPr>
        <p:spPr>
          <a:xfrm>
            <a:off x="914400" y="4267200"/>
            <a:ext cx="1524000" cy="261610"/>
          </a:xfrm>
          <a:prstGeom prst="rect">
            <a:avLst/>
          </a:prstGeom>
          <a:noFill/>
        </p:spPr>
        <p:txBody>
          <a:bodyPr wrap="square" rtlCol="0">
            <a:spAutoFit/>
          </a:bodyPr>
          <a:lstStyle/>
          <a:p>
            <a:r>
              <a:rPr lang="pt-BR" sz="1050" dirty="0" smtClean="0">
                <a:solidFill>
                  <a:schemeClr val="accent1">
                    <a:lumMod val="75000"/>
                  </a:schemeClr>
                </a:solidFill>
              </a:rPr>
              <a:t>103Kton 2USD</a:t>
            </a:r>
            <a:endParaRPr lang="en-US" sz="1050" dirty="0">
              <a:solidFill>
                <a:schemeClr val="accent1">
                  <a:lumMod val="75000"/>
                </a:schemeClr>
              </a:solidFill>
            </a:endParaRPr>
          </a:p>
        </p:txBody>
      </p:sp>
      <p:sp>
        <p:nvSpPr>
          <p:cNvPr id="10" name="TextBox 9"/>
          <p:cNvSpPr txBox="1"/>
          <p:nvPr/>
        </p:nvSpPr>
        <p:spPr>
          <a:xfrm>
            <a:off x="0" y="4267200"/>
            <a:ext cx="1524000" cy="261610"/>
          </a:xfrm>
          <a:prstGeom prst="rect">
            <a:avLst/>
          </a:prstGeom>
          <a:noFill/>
        </p:spPr>
        <p:txBody>
          <a:bodyPr wrap="square" rtlCol="0">
            <a:spAutoFit/>
          </a:bodyPr>
          <a:lstStyle/>
          <a:p>
            <a:r>
              <a:rPr lang="pt-BR" sz="1050" dirty="0" smtClean="0">
                <a:solidFill>
                  <a:schemeClr val="accent1">
                    <a:lumMod val="75000"/>
                  </a:schemeClr>
                </a:solidFill>
              </a:rPr>
              <a:t>305ton 3USD</a:t>
            </a:r>
            <a:endParaRPr lang="en-US" sz="1050" dirty="0">
              <a:solidFill>
                <a:schemeClr val="accent1">
                  <a:lumMod val="75000"/>
                </a:schemeClr>
              </a:solidFill>
            </a:endParaRPr>
          </a:p>
        </p:txBody>
      </p:sp>
      <p:sp>
        <p:nvSpPr>
          <p:cNvPr id="12" name="TextBox 11"/>
          <p:cNvSpPr txBox="1"/>
          <p:nvPr/>
        </p:nvSpPr>
        <p:spPr>
          <a:xfrm>
            <a:off x="2743200" y="4267200"/>
            <a:ext cx="1524000" cy="261610"/>
          </a:xfrm>
          <a:prstGeom prst="rect">
            <a:avLst/>
          </a:prstGeom>
          <a:noFill/>
        </p:spPr>
        <p:txBody>
          <a:bodyPr wrap="square" rtlCol="0">
            <a:spAutoFit/>
          </a:bodyPr>
          <a:lstStyle/>
          <a:p>
            <a:r>
              <a:rPr lang="pt-BR" sz="1050" dirty="0" smtClean="0">
                <a:solidFill>
                  <a:schemeClr val="accent1">
                    <a:lumMod val="75000"/>
                  </a:schemeClr>
                </a:solidFill>
              </a:rPr>
              <a:t>5ton 15USD</a:t>
            </a:r>
            <a:endParaRPr lang="en-US" sz="1050" dirty="0">
              <a:solidFill>
                <a:schemeClr val="accent1">
                  <a:lumMod val="75000"/>
                </a:schemeClr>
              </a:solidFill>
            </a:endParaRPr>
          </a:p>
        </p:txBody>
      </p:sp>
      <p:sp>
        <p:nvSpPr>
          <p:cNvPr id="13" name="TextBox 12"/>
          <p:cNvSpPr txBox="1"/>
          <p:nvPr/>
        </p:nvSpPr>
        <p:spPr>
          <a:xfrm>
            <a:off x="0" y="5334000"/>
            <a:ext cx="1524000" cy="261610"/>
          </a:xfrm>
          <a:prstGeom prst="rect">
            <a:avLst/>
          </a:prstGeom>
          <a:noFill/>
        </p:spPr>
        <p:txBody>
          <a:bodyPr wrap="square" rtlCol="0">
            <a:spAutoFit/>
          </a:bodyPr>
          <a:lstStyle/>
          <a:p>
            <a:r>
              <a:rPr lang="pt-BR" sz="1050" dirty="0" smtClean="0">
                <a:solidFill>
                  <a:schemeClr val="accent1">
                    <a:lumMod val="75000"/>
                  </a:schemeClr>
                </a:solidFill>
              </a:rPr>
              <a:t>322ton 4USD</a:t>
            </a:r>
            <a:endParaRPr lang="en-US" sz="1050" dirty="0">
              <a:solidFill>
                <a:schemeClr val="accent1">
                  <a:lumMod val="75000"/>
                </a:schemeClr>
              </a:solidFill>
            </a:endParaRPr>
          </a:p>
        </p:txBody>
      </p:sp>
      <p:sp>
        <p:nvSpPr>
          <p:cNvPr id="15" name="TextBox 14"/>
          <p:cNvSpPr txBox="1"/>
          <p:nvPr/>
        </p:nvSpPr>
        <p:spPr>
          <a:xfrm>
            <a:off x="1828800" y="5334000"/>
            <a:ext cx="1524000" cy="261610"/>
          </a:xfrm>
          <a:prstGeom prst="rect">
            <a:avLst/>
          </a:prstGeom>
          <a:noFill/>
        </p:spPr>
        <p:txBody>
          <a:bodyPr wrap="square" rtlCol="0">
            <a:spAutoFit/>
          </a:bodyPr>
          <a:lstStyle/>
          <a:p>
            <a:r>
              <a:rPr lang="pt-BR" sz="1050" dirty="0" smtClean="0">
                <a:solidFill>
                  <a:schemeClr val="accent1">
                    <a:lumMod val="75000"/>
                  </a:schemeClr>
                </a:solidFill>
              </a:rPr>
              <a:t>10ton 18USD</a:t>
            </a:r>
            <a:endParaRPr lang="en-US" sz="1050" dirty="0">
              <a:solidFill>
                <a:schemeClr val="accent1">
                  <a:lumMod val="75000"/>
                </a:schemeClr>
              </a:solidFill>
            </a:endParaRPr>
          </a:p>
        </p:txBody>
      </p:sp>
      <p:sp>
        <p:nvSpPr>
          <p:cNvPr id="16" name="TextBox 15"/>
          <p:cNvSpPr txBox="1"/>
          <p:nvPr/>
        </p:nvSpPr>
        <p:spPr>
          <a:xfrm>
            <a:off x="5257800" y="3700790"/>
            <a:ext cx="1524000" cy="261610"/>
          </a:xfrm>
          <a:prstGeom prst="rect">
            <a:avLst/>
          </a:prstGeom>
          <a:noFill/>
        </p:spPr>
        <p:txBody>
          <a:bodyPr wrap="square" rtlCol="0">
            <a:spAutoFit/>
          </a:bodyPr>
          <a:lstStyle/>
          <a:p>
            <a:r>
              <a:rPr lang="pt-BR" sz="1050" dirty="0" smtClean="0">
                <a:solidFill>
                  <a:schemeClr val="accent1">
                    <a:lumMod val="75000"/>
                  </a:schemeClr>
                </a:solidFill>
              </a:rPr>
              <a:t>4ton 10USD</a:t>
            </a:r>
            <a:endParaRPr lang="en-US" sz="1050" dirty="0">
              <a:solidFill>
                <a:schemeClr val="accent1">
                  <a:lumMod val="75000"/>
                </a:schemeClr>
              </a:solidFill>
            </a:endParaRPr>
          </a:p>
        </p:txBody>
      </p:sp>
      <p:sp>
        <p:nvSpPr>
          <p:cNvPr id="17" name="TextBox 16"/>
          <p:cNvSpPr txBox="1"/>
          <p:nvPr/>
        </p:nvSpPr>
        <p:spPr>
          <a:xfrm>
            <a:off x="6324600" y="3733800"/>
            <a:ext cx="1524000" cy="261610"/>
          </a:xfrm>
          <a:prstGeom prst="rect">
            <a:avLst/>
          </a:prstGeom>
          <a:noFill/>
        </p:spPr>
        <p:txBody>
          <a:bodyPr wrap="square" rtlCol="0">
            <a:spAutoFit/>
          </a:bodyPr>
          <a:lstStyle/>
          <a:p>
            <a:r>
              <a:rPr lang="pt-BR" sz="1050" dirty="0">
                <a:solidFill>
                  <a:schemeClr val="accent1">
                    <a:lumMod val="75000"/>
                  </a:schemeClr>
                </a:solidFill>
              </a:rPr>
              <a:t>1</a:t>
            </a:r>
            <a:r>
              <a:rPr lang="pt-BR" sz="1050" dirty="0" smtClean="0">
                <a:solidFill>
                  <a:schemeClr val="accent1">
                    <a:lumMod val="75000"/>
                  </a:schemeClr>
                </a:solidFill>
              </a:rPr>
              <a:t>ton 50USD</a:t>
            </a:r>
            <a:endParaRPr lang="en-US" sz="1050" dirty="0">
              <a:solidFill>
                <a:schemeClr val="accent1">
                  <a:lumMod val="75000"/>
                </a:schemeClr>
              </a:solidFill>
            </a:endParaRPr>
          </a:p>
        </p:txBody>
      </p:sp>
      <p:sp>
        <p:nvSpPr>
          <p:cNvPr id="5" name="Rectangle 4"/>
          <p:cNvSpPr/>
          <p:nvPr/>
        </p:nvSpPr>
        <p:spPr>
          <a:xfrm>
            <a:off x="3657600" y="3995410"/>
            <a:ext cx="762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9" name="Rectangle 18"/>
          <p:cNvSpPr/>
          <p:nvPr/>
        </p:nvSpPr>
        <p:spPr>
          <a:xfrm>
            <a:off x="7467600" y="3429000"/>
            <a:ext cx="1066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0" name="TextBox 19"/>
          <p:cNvSpPr txBox="1"/>
          <p:nvPr/>
        </p:nvSpPr>
        <p:spPr>
          <a:xfrm>
            <a:off x="4648200" y="4996190"/>
            <a:ext cx="1524000" cy="261610"/>
          </a:xfrm>
          <a:prstGeom prst="rect">
            <a:avLst/>
          </a:prstGeom>
          <a:noFill/>
        </p:spPr>
        <p:txBody>
          <a:bodyPr wrap="square" rtlCol="0">
            <a:spAutoFit/>
          </a:bodyPr>
          <a:lstStyle/>
          <a:p>
            <a:r>
              <a:rPr lang="pt-BR" sz="1050" dirty="0" smtClean="0">
                <a:solidFill>
                  <a:schemeClr val="accent1">
                    <a:lumMod val="75000"/>
                  </a:schemeClr>
                </a:solidFill>
              </a:rPr>
              <a:t>2.200 ton 4USD</a:t>
            </a:r>
            <a:endParaRPr lang="en-US" sz="1050" dirty="0">
              <a:solidFill>
                <a:schemeClr val="accent1">
                  <a:lumMod val="75000"/>
                </a:schemeClr>
              </a:solidFill>
            </a:endParaRPr>
          </a:p>
        </p:txBody>
      </p:sp>
      <p:sp>
        <p:nvSpPr>
          <p:cNvPr id="21" name="TextBox 20"/>
          <p:cNvSpPr txBox="1"/>
          <p:nvPr/>
        </p:nvSpPr>
        <p:spPr>
          <a:xfrm>
            <a:off x="7010400" y="4648200"/>
            <a:ext cx="838200" cy="261610"/>
          </a:xfrm>
          <a:prstGeom prst="rect">
            <a:avLst/>
          </a:prstGeom>
          <a:noFill/>
        </p:spPr>
        <p:txBody>
          <a:bodyPr wrap="square" rtlCol="0">
            <a:spAutoFit/>
          </a:bodyPr>
          <a:lstStyle/>
          <a:p>
            <a:r>
              <a:rPr lang="pt-BR" sz="1050" dirty="0" smtClean="0">
                <a:solidFill>
                  <a:schemeClr val="accent1">
                    <a:lumMod val="75000"/>
                  </a:schemeClr>
                </a:solidFill>
              </a:rPr>
              <a:t>1ton 65USD</a:t>
            </a:r>
            <a:endParaRPr lang="en-US" sz="1050" dirty="0">
              <a:solidFill>
                <a:schemeClr val="accent1">
                  <a:lumMod val="75000"/>
                </a:schemeClr>
              </a:solidFill>
            </a:endParaRPr>
          </a:p>
        </p:txBody>
      </p:sp>
      <p:sp>
        <p:nvSpPr>
          <p:cNvPr id="22" name="TextBox 21"/>
          <p:cNvSpPr txBox="1"/>
          <p:nvPr/>
        </p:nvSpPr>
        <p:spPr>
          <a:xfrm>
            <a:off x="5791200" y="5943600"/>
            <a:ext cx="1524000" cy="261610"/>
          </a:xfrm>
          <a:prstGeom prst="rect">
            <a:avLst/>
          </a:prstGeom>
          <a:noFill/>
        </p:spPr>
        <p:txBody>
          <a:bodyPr wrap="square" rtlCol="0">
            <a:spAutoFit/>
          </a:bodyPr>
          <a:lstStyle/>
          <a:p>
            <a:r>
              <a:rPr lang="pt-BR" sz="1050" dirty="0" smtClean="0">
                <a:solidFill>
                  <a:schemeClr val="accent1">
                    <a:lumMod val="75000"/>
                  </a:schemeClr>
                </a:solidFill>
              </a:rPr>
              <a:t>1 ton 136 USD</a:t>
            </a:r>
            <a:endParaRPr lang="en-US" sz="1050" dirty="0">
              <a:solidFill>
                <a:schemeClr val="accent1">
                  <a:lumMod val="75000"/>
                </a:schemeClr>
              </a:solidFill>
            </a:endParaRPr>
          </a:p>
        </p:txBody>
      </p:sp>
      <p:sp>
        <p:nvSpPr>
          <p:cNvPr id="23" name="TextBox 22"/>
          <p:cNvSpPr txBox="1"/>
          <p:nvPr/>
        </p:nvSpPr>
        <p:spPr>
          <a:xfrm>
            <a:off x="8115300" y="4734580"/>
            <a:ext cx="838200" cy="253916"/>
          </a:xfrm>
          <a:prstGeom prst="rect">
            <a:avLst/>
          </a:prstGeom>
          <a:noFill/>
        </p:spPr>
        <p:txBody>
          <a:bodyPr wrap="square" rtlCol="0">
            <a:spAutoFit/>
          </a:bodyPr>
          <a:lstStyle/>
          <a:p>
            <a:r>
              <a:rPr lang="pt-BR" sz="1050" dirty="0">
                <a:solidFill>
                  <a:schemeClr val="accent1">
                    <a:lumMod val="75000"/>
                  </a:schemeClr>
                </a:solidFill>
              </a:rPr>
              <a:t>5</a:t>
            </a:r>
            <a:r>
              <a:rPr lang="pt-BR" sz="1050" dirty="0" smtClean="0">
                <a:solidFill>
                  <a:schemeClr val="accent1">
                    <a:lumMod val="75000"/>
                  </a:schemeClr>
                </a:solidFill>
              </a:rPr>
              <a:t>ton 59USD</a:t>
            </a:r>
            <a:endParaRPr lang="en-US" sz="1050" dirty="0">
              <a:solidFill>
                <a:schemeClr val="accent1">
                  <a:lumMod val="75000"/>
                </a:schemeClr>
              </a:solidFill>
            </a:endParaRPr>
          </a:p>
        </p:txBody>
      </p:sp>
      <p:sp>
        <p:nvSpPr>
          <p:cNvPr id="24" name="TextBox 23"/>
          <p:cNvSpPr txBox="1"/>
          <p:nvPr/>
        </p:nvSpPr>
        <p:spPr>
          <a:xfrm>
            <a:off x="7467600" y="2840995"/>
            <a:ext cx="1524000" cy="261610"/>
          </a:xfrm>
          <a:prstGeom prst="rect">
            <a:avLst/>
          </a:prstGeom>
          <a:noFill/>
        </p:spPr>
        <p:txBody>
          <a:bodyPr wrap="square" rtlCol="0">
            <a:spAutoFit/>
          </a:bodyPr>
          <a:lstStyle/>
          <a:p>
            <a:r>
              <a:rPr lang="pt-BR" sz="1050" dirty="0" smtClean="0">
                <a:solidFill>
                  <a:schemeClr val="accent1">
                    <a:lumMod val="75000"/>
                  </a:schemeClr>
                </a:solidFill>
              </a:rPr>
              <a:t>??? Kton 1USD</a:t>
            </a:r>
            <a:endParaRPr lang="en-US" sz="1050" dirty="0">
              <a:solidFill>
                <a:schemeClr val="accent1">
                  <a:lumMod val="75000"/>
                </a:schemeClr>
              </a:solidFill>
            </a:endParaRPr>
          </a:p>
        </p:txBody>
      </p:sp>
    </p:spTree>
    <p:extLst>
      <p:ext uri="{BB962C8B-B14F-4D97-AF65-F5344CB8AC3E}">
        <p14:creationId xmlns:p14="http://schemas.microsoft.com/office/powerpoint/2010/main" val="64816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381000"/>
            <a:ext cx="8229600" cy="609600"/>
          </a:xfrm>
          <a:prstGeom prst="rect">
            <a:avLst/>
          </a:prstGeom>
        </p:spPr>
        <p:txBody>
          <a:bodyPr/>
          <a:lstStyle/>
          <a:p>
            <a:r>
              <a:rPr lang="en-US" sz="2400" dirty="0" smtClean="0">
                <a:latin typeface="Calibri" pitchFamily="34" charset="0"/>
              </a:rPr>
              <a:t>Alpha </a:t>
            </a:r>
            <a:r>
              <a:rPr lang="en-US" sz="2400" dirty="0" err="1" smtClean="0">
                <a:latin typeface="Calibri" pitchFamily="34" charset="0"/>
              </a:rPr>
              <a:t>Pinene</a:t>
            </a:r>
            <a:endParaRPr lang="en-US" sz="2400" dirty="0">
              <a:latin typeface="Calibri" pitchFamily="34" charset="0"/>
            </a:endParaRPr>
          </a:p>
        </p:txBody>
      </p:sp>
      <p:graphicFrame>
        <p:nvGraphicFramePr>
          <p:cNvPr id="25" name="Chart 24"/>
          <p:cNvGraphicFramePr>
            <a:graphicFrameLocks/>
          </p:cNvGraphicFramePr>
          <p:nvPr/>
        </p:nvGraphicFramePr>
        <p:xfrm>
          <a:off x="1697831" y="1659731"/>
          <a:ext cx="5748338" cy="3538537"/>
        </p:xfrm>
        <a:graphic>
          <a:graphicData uri="http://schemas.openxmlformats.org/drawingml/2006/chart">
            <c:chart xmlns:c="http://schemas.openxmlformats.org/drawingml/2006/chart" xmlns:r="http://schemas.openxmlformats.org/officeDocument/2006/relationships" r:id="rId2"/>
          </a:graphicData>
        </a:graphic>
      </p:graphicFrame>
      <p:sp>
        <p:nvSpPr>
          <p:cNvPr id="26" name="Rectangle 25"/>
          <p:cNvSpPr/>
          <p:nvPr/>
        </p:nvSpPr>
        <p:spPr>
          <a:xfrm>
            <a:off x="5364956" y="3926681"/>
            <a:ext cx="1301750"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a:solidFill>
                  <a:schemeClr val="tx2">
                    <a:lumMod val="75000"/>
                  </a:schemeClr>
                </a:solidFill>
              </a:rPr>
              <a:t>Dihydromyrcenol</a:t>
            </a:r>
          </a:p>
        </p:txBody>
      </p:sp>
      <p:sp>
        <p:nvSpPr>
          <p:cNvPr id="27" name="Rectangle 26"/>
          <p:cNvSpPr/>
          <p:nvPr/>
        </p:nvSpPr>
        <p:spPr>
          <a:xfrm>
            <a:off x="4580731" y="3825081"/>
            <a:ext cx="1301750"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a:solidFill>
                  <a:schemeClr val="tx2">
                    <a:lumMod val="75000"/>
                  </a:schemeClr>
                </a:solidFill>
              </a:rPr>
              <a:t>Terpinyl acetate</a:t>
            </a:r>
          </a:p>
        </p:txBody>
      </p:sp>
    </p:spTree>
    <p:extLst>
      <p:ext uri="{BB962C8B-B14F-4D97-AF65-F5344CB8AC3E}">
        <p14:creationId xmlns:p14="http://schemas.microsoft.com/office/powerpoint/2010/main" val="3894199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400" y="1421459"/>
            <a:ext cx="8661400" cy="4999038"/>
            <a:chOff x="25400" y="1066800"/>
            <a:chExt cx="9093200" cy="5456238"/>
          </a:xfrm>
        </p:grpSpPr>
        <p:sp>
          <p:nvSpPr>
            <p:cNvPr id="416770" name="Rectangle 2"/>
            <p:cNvSpPr>
              <a:spLocks noChangeArrowheads="1"/>
            </p:cNvSpPr>
            <p:nvPr/>
          </p:nvSpPr>
          <p:spPr bwMode="auto">
            <a:xfrm>
              <a:off x="1795463" y="2763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1" name="Rectangle 3"/>
            <p:cNvSpPr>
              <a:spLocks noChangeArrowheads="1"/>
            </p:cNvSpPr>
            <p:nvPr/>
          </p:nvSpPr>
          <p:spPr bwMode="auto">
            <a:xfrm>
              <a:off x="1789113" y="27686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2" name="Rectangle 4"/>
            <p:cNvSpPr>
              <a:spLocks noChangeArrowheads="1"/>
            </p:cNvSpPr>
            <p:nvPr/>
          </p:nvSpPr>
          <p:spPr bwMode="auto">
            <a:xfrm>
              <a:off x="1782763" y="27733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3" name="Rectangle 5"/>
            <p:cNvSpPr>
              <a:spLocks noChangeArrowheads="1"/>
            </p:cNvSpPr>
            <p:nvPr/>
          </p:nvSpPr>
          <p:spPr bwMode="auto">
            <a:xfrm>
              <a:off x="1776413" y="27797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4" name="Rectangle 6"/>
            <p:cNvSpPr>
              <a:spLocks noChangeArrowheads="1"/>
            </p:cNvSpPr>
            <p:nvPr/>
          </p:nvSpPr>
          <p:spPr bwMode="auto">
            <a:xfrm>
              <a:off x="2806700" y="34813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5" name="Rectangle 7"/>
            <p:cNvSpPr>
              <a:spLocks noChangeArrowheads="1"/>
            </p:cNvSpPr>
            <p:nvPr/>
          </p:nvSpPr>
          <p:spPr bwMode="auto">
            <a:xfrm>
              <a:off x="2801938" y="3486150"/>
              <a:ext cx="1966912"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6" name="Rectangle 8"/>
            <p:cNvSpPr>
              <a:spLocks noChangeArrowheads="1"/>
            </p:cNvSpPr>
            <p:nvPr/>
          </p:nvSpPr>
          <p:spPr bwMode="auto">
            <a:xfrm>
              <a:off x="2795588" y="3490913"/>
              <a:ext cx="1966912"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7" name="Rectangle 9"/>
            <p:cNvSpPr>
              <a:spLocks noChangeArrowheads="1"/>
            </p:cNvSpPr>
            <p:nvPr/>
          </p:nvSpPr>
          <p:spPr bwMode="auto">
            <a:xfrm>
              <a:off x="2789238" y="34972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8" name="Rectangle 10"/>
            <p:cNvSpPr>
              <a:spLocks noChangeArrowheads="1"/>
            </p:cNvSpPr>
            <p:nvPr/>
          </p:nvSpPr>
          <p:spPr bwMode="auto">
            <a:xfrm>
              <a:off x="5084763" y="3481388"/>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9" name="Rectangle 11"/>
            <p:cNvSpPr>
              <a:spLocks noChangeArrowheads="1"/>
            </p:cNvSpPr>
            <p:nvPr/>
          </p:nvSpPr>
          <p:spPr bwMode="auto">
            <a:xfrm>
              <a:off x="5078413" y="34861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0" name="Rectangle 12"/>
            <p:cNvSpPr>
              <a:spLocks noChangeArrowheads="1"/>
            </p:cNvSpPr>
            <p:nvPr/>
          </p:nvSpPr>
          <p:spPr bwMode="auto">
            <a:xfrm>
              <a:off x="5072063" y="3490913"/>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1" name="Rectangle 13"/>
            <p:cNvSpPr>
              <a:spLocks noChangeArrowheads="1"/>
            </p:cNvSpPr>
            <p:nvPr/>
          </p:nvSpPr>
          <p:spPr bwMode="auto">
            <a:xfrm>
              <a:off x="5065713" y="34972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2" name="Rectangle 14"/>
            <p:cNvSpPr>
              <a:spLocks noChangeArrowheads="1"/>
            </p:cNvSpPr>
            <p:nvPr/>
          </p:nvSpPr>
          <p:spPr bwMode="auto">
            <a:xfrm>
              <a:off x="42863"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3" name="Rectangle 15"/>
            <p:cNvSpPr>
              <a:spLocks noChangeArrowheads="1"/>
            </p:cNvSpPr>
            <p:nvPr/>
          </p:nvSpPr>
          <p:spPr bwMode="auto">
            <a:xfrm>
              <a:off x="36513"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4" name="Rectangle 16"/>
            <p:cNvSpPr>
              <a:spLocks noChangeArrowheads="1"/>
            </p:cNvSpPr>
            <p:nvPr/>
          </p:nvSpPr>
          <p:spPr bwMode="auto">
            <a:xfrm>
              <a:off x="30163" y="5267325"/>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5" name="Rectangle 17"/>
            <p:cNvSpPr>
              <a:spLocks noChangeArrowheads="1"/>
            </p:cNvSpPr>
            <p:nvPr/>
          </p:nvSpPr>
          <p:spPr bwMode="auto">
            <a:xfrm>
              <a:off x="25400" y="5273675"/>
              <a:ext cx="1966913"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6" name="Rectangle 18"/>
            <p:cNvSpPr>
              <a:spLocks noChangeArrowheads="1"/>
            </p:cNvSpPr>
            <p:nvPr/>
          </p:nvSpPr>
          <p:spPr bwMode="auto">
            <a:xfrm>
              <a:off x="2319338"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7" name="Rectangle 19"/>
            <p:cNvSpPr>
              <a:spLocks noChangeArrowheads="1"/>
            </p:cNvSpPr>
            <p:nvPr/>
          </p:nvSpPr>
          <p:spPr bwMode="auto">
            <a:xfrm>
              <a:off x="2312988"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8" name="Rectangle 20"/>
            <p:cNvSpPr>
              <a:spLocks noChangeArrowheads="1"/>
            </p:cNvSpPr>
            <p:nvPr/>
          </p:nvSpPr>
          <p:spPr bwMode="auto">
            <a:xfrm>
              <a:off x="2308225" y="5267325"/>
              <a:ext cx="1966913"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9" name="Rectangle 21"/>
            <p:cNvSpPr>
              <a:spLocks noChangeArrowheads="1"/>
            </p:cNvSpPr>
            <p:nvPr/>
          </p:nvSpPr>
          <p:spPr bwMode="auto">
            <a:xfrm>
              <a:off x="2301875" y="52736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0" name="Rectangle 22"/>
            <p:cNvSpPr>
              <a:spLocks noChangeArrowheads="1"/>
            </p:cNvSpPr>
            <p:nvPr/>
          </p:nvSpPr>
          <p:spPr bwMode="auto">
            <a:xfrm>
              <a:off x="42863" y="5934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1" name="Rectangle 23"/>
            <p:cNvSpPr>
              <a:spLocks noChangeArrowheads="1"/>
            </p:cNvSpPr>
            <p:nvPr/>
          </p:nvSpPr>
          <p:spPr bwMode="auto">
            <a:xfrm>
              <a:off x="36513" y="5938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2" name="Rectangle 24"/>
            <p:cNvSpPr>
              <a:spLocks noChangeArrowheads="1"/>
            </p:cNvSpPr>
            <p:nvPr/>
          </p:nvSpPr>
          <p:spPr bwMode="auto">
            <a:xfrm>
              <a:off x="30163" y="5945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3" name="Rectangle 25"/>
            <p:cNvSpPr>
              <a:spLocks noChangeArrowheads="1"/>
            </p:cNvSpPr>
            <p:nvPr/>
          </p:nvSpPr>
          <p:spPr bwMode="auto">
            <a:xfrm>
              <a:off x="25400" y="5949950"/>
              <a:ext cx="1966913"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4" name="Rectangle 26"/>
            <p:cNvSpPr>
              <a:spLocks noChangeArrowheads="1"/>
            </p:cNvSpPr>
            <p:nvPr/>
          </p:nvSpPr>
          <p:spPr bwMode="auto">
            <a:xfrm>
              <a:off x="1171575" y="4425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5" name="Rectangle 27"/>
            <p:cNvSpPr>
              <a:spLocks noChangeArrowheads="1"/>
            </p:cNvSpPr>
            <p:nvPr/>
          </p:nvSpPr>
          <p:spPr bwMode="auto">
            <a:xfrm>
              <a:off x="1166813" y="4430713"/>
              <a:ext cx="1966912"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6" name="Rectangle 28"/>
            <p:cNvSpPr>
              <a:spLocks noChangeArrowheads="1"/>
            </p:cNvSpPr>
            <p:nvPr/>
          </p:nvSpPr>
          <p:spPr bwMode="auto">
            <a:xfrm>
              <a:off x="1160463" y="44370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7" name="Rectangle 29"/>
            <p:cNvSpPr>
              <a:spLocks noChangeArrowheads="1"/>
            </p:cNvSpPr>
            <p:nvPr/>
          </p:nvSpPr>
          <p:spPr bwMode="auto">
            <a:xfrm>
              <a:off x="1154113" y="44418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8" name="Rectangle 30"/>
            <p:cNvSpPr>
              <a:spLocks noChangeArrowheads="1"/>
            </p:cNvSpPr>
            <p:nvPr/>
          </p:nvSpPr>
          <p:spPr bwMode="auto">
            <a:xfrm>
              <a:off x="4460875"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9" name="Rectangle 31"/>
            <p:cNvSpPr>
              <a:spLocks noChangeArrowheads="1"/>
            </p:cNvSpPr>
            <p:nvPr/>
          </p:nvSpPr>
          <p:spPr bwMode="auto">
            <a:xfrm>
              <a:off x="4454525"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0" name="Rectangle 32"/>
            <p:cNvSpPr>
              <a:spLocks noChangeArrowheads="1"/>
            </p:cNvSpPr>
            <p:nvPr/>
          </p:nvSpPr>
          <p:spPr bwMode="auto">
            <a:xfrm>
              <a:off x="4448175" y="5267325"/>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1" name="Rectangle 33"/>
            <p:cNvSpPr>
              <a:spLocks noChangeArrowheads="1"/>
            </p:cNvSpPr>
            <p:nvPr/>
          </p:nvSpPr>
          <p:spPr bwMode="auto">
            <a:xfrm>
              <a:off x="4441825" y="52736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2" name="Rectangle 34"/>
            <p:cNvSpPr>
              <a:spLocks noChangeArrowheads="1"/>
            </p:cNvSpPr>
            <p:nvPr/>
          </p:nvSpPr>
          <p:spPr bwMode="auto">
            <a:xfrm>
              <a:off x="4460875" y="4425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3" name="Rectangle 35"/>
            <p:cNvSpPr>
              <a:spLocks noChangeArrowheads="1"/>
            </p:cNvSpPr>
            <p:nvPr/>
          </p:nvSpPr>
          <p:spPr bwMode="auto">
            <a:xfrm>
              <a:off x="4454525" y="4430713"/>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4" name="Rectangle 36"/>
            <p:cNvSpPr>
              <a:spLocks noChangeArrowheads="1"/>
            </p:cNvSpPr>
            <p:nvPr/>
          </p:nvSpPr>
          <p:spPr bwMode="auto">
            <a:xfrm>
              <a:off x="4448175" y="44370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5" name="Rectangle 37"/>
            <p:cNvSpPr>
              <a:spLocks noChangeArrowheads="1"/>
            </p:cNvSpPr>
            <p:nvPr/>
          </p:nvSpPr>
          <p:spPr bwMode="auto">
            <a:xfrm>
              <a:off x="4441825" y="44418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6" name="Rectangle 38"/>
            <p:cNvSpPr>
              <a:spLocks noChangeArrowheads="1"/>
            </p:cNvSpPr>
            <p:nvPr/>
          </p:nvSpPr>
          <p:spPr bwMode="auto">
            <a:xfrm>
              <a:off x="7145338"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7" name="Rectangle 39"/>
            <p:cNvSpPr>
              <a:spLocks noChangeArrowheads="1"/>
            </p:cNvSpPr>
            <p:nvPr/>
          </p:nvSpPr>
          <p:spPr bwMode="auto">
            <a:xfrm>
              <a:off x="7138988"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8" name="Rectangle 40"/>
            <p:cNvSpPr>
              <a:spLocks noChangeArrowheads="1"/>
            </p:cNvSpPr>
            <p:nvPr/>
          </p:nvSpPr>
          <p:spPr bwMode="auto">
            <a:xfrm>
              <a:off x="7132638" y="5267325"/>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9" name="Rectangle 41"/>
            <p:cNvSpPr>
              <a:spLocks noChangeArrowheads="1"/>
            </p:cNvSpPr>
            <p:nvPr/>
          </p:nvSpPr>
          <p:spPr bwMode="auto">
            <a:xfrm>
              <a:off x="7126288" y="52736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0" name="Rectangle 42"/>
            <p:cNvSpPr>
              <a:spLocks noChangeArrowheads="1"/>
            </p:cNvSpPr>
            <p:nvPr/>
          </p:nvSpPr>
          <p:spPr bwMode="auto">
            <a:xfrm>
              <a:off x="7145338" y="5934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1" name="Rectangle 43"/>
            <p:cNvSpPr>
              <a:spLocks noChangeArrowheads="1"/>
            </p:cNvSpPr>
            <p:nvPr/>
          </p:nvSpPr>
          <p:spPr bwMode="auto">
            <a:xfrm>
              <a:off x="7138988" y="5938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2" name="Rectangle 44"/>
            <p:cNvSpPr>
              <a:spLocks noChangeArrowheads="1"/>
            </p:cNvSpPr>
            <p:nvPr/>
          </p:nvSpPr>
          <p:spPr bwMode="auto">
            <a:xfrm>
              <a:off x="7132638" y="5945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3" name="Rectangle 45"/>
            <p:cNvSpPr>
              <a:spLocks noChangeArrowheads="1"/>
            </p:cNvSpPr>
            <p:nvPr/>
          </p:nvSpPr>
          <p:spPr bwMode="auto">
            <a:xfrm>
              <a:off x="7126288" y="5949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4" name="Rectangle 46"/>
            <p:cNvSpPr>
              <a:spLocks noChangeArrowheads="1"/>
            </p:cNvSpPr>
            <p:nvPr/>
          </p:nvSpPr>
          <p:spPr bwMode="auto">
            <a:xfrm>
              <a:off x="6737350" y="4425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5" name="Rectangle 47"/>
            <p:cNvSpPr>
              <a:spLocks noChangeArrowheads="1"/>
            </p:cNvSpPr>
            <p:nvPr/>
          </p:nvSpPr>
          <p:spPr bwMode="auto">
            <a:xfrm>
              <a:off x="6731000" y="4430713"/>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6" name="Rectangle 48"/>
            <p:cNvSpPr>
              <a:spLocks noChangeArrowheads="1"/>
            </p:cNvSpPr>
            <p:nvPr/>
          </p:nvSpPr>
          <p:spPr bwMode="auto">
            <a:xfrm>
              <a:off x="6724650" y="44370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7" name="Rectangle 49"/>
            <p:cNvSpPr>
              <a:spLocks noChangeArrowheads="1"/>
            </p:cNvSpPr>
            <p:nvPr/>
          </p:nvSpPr>
          <p:spPr bwMode="auto">
            <a:xfrm>
              <a:off x="6719888" y="4441825"/>
              <a:ext cx="1966912"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8" name="Rectangle 50"/>
            <p:cNvSpPr>
              <a:spLocks noChangeArrowheads="1"/>
            </p:cNvSpPr>
            <p:nvPr/>
          </p:nvSpPr>
          <p:spPr bwMode="auto">
            <a:xfrm>
              <a:off x="3937000" y="2763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9" name="Rectangle 51"/>
            <p:cNvSpPr>
              <a:spLocks noChangeArrowheads="1"/>
            </p:cNvSpPr>
            <p:nvPr/>
          </p:nvSpPr>
          <p:spPr bwMode="auto">
            <a:xfrm>
              <a:off x="3930650" y="27686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0" name="Rectangle 52"/>
            <p:cNvSpPr>
              <a:spLocks noChangeArrowheads="1"/>
            </p:cNvSpPr>
            <p:nvPr/>
          </p:nvSpPr>
          <p:spPr bwMode="auto">
            <a:xfrm>
              <a:off x="3924300" y="27733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1" name="Rectangle 53"/>
            <p:cNvSpPr>
              <a:spLocks noChangeArrowheads="1"/>
            </p:cNvSpPr>
            <p:nvPr/>
          </p:nvSpPr>
          <p:spPr bwMode="auto">
            <a:xfrm>
              <a:off x="3917950" y="27797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2" name="Rectangle 54"/>
            <p:cNvSpPr>
              <a:spLocks noChangeArrowheads="1"/>
            </p:cNvSpPr>
            <p:nvPr/>
          </p:nvSpPr>
          <p:spPr bwMode="auto">
            <a:xfrm>
              <a:off x="6076950" y="2763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3" name="Rectangle 55"/>
            <p:cNvSpPr>
              <a:spLocks noChangeArrowheads="1"/>
            </p:cNvSpPr>
            <p:nvPr/>
          </p:nvSpPr>
          <p:spPr bwMode="auto">
            <a:xfrm>
              <a:off x="6070600" y="27686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4" name="Rectangle 56"/>
            <p:cNvSpPr>
              <a:spLocks noChangeArrowheads="1"/>
            </p:cNvSpPr>
            <p:nvPr/>
          </p:nvSpPr>
          <p:spPr bwMode="auto">
            <a:xfrm>
              <a:off x="6065838" y="2773363"/>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5" name="Rectangle 57"/>
            <p:cNvSpPr>
              <a:spLocks noChangeArrowheads="1"/>
            </p:cNvSpPr>
            <p:nvPr/>
          </p:nvSpPr>
          <p:spPr bwMode="auto">
            <a:xfrm>
              <a:off x="6059488" y="27797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6" name="Rectangle 58"/>
            <p:cNvSpPr>
              <a:spLocks noChangeArrowheads="1"/>
            </p:cNvSpPr>
            <p:nvPr/>
          </p:nvSpPr>
          <p:spPr bwMode="auto">
            <a:xfrm>
              <a:off x="3924300" y="19319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7" name="Rectangle 59"/>
            <p:cNvSpPr>
              <a:spLocks noChangeArrowheads="1"/>
            </p:cNvSpPr>
            <p:nvPr/>
          </p:nvSpPr>
          <p:spPr bwMode="auto">
            <a:xfrm>
              <a:off x="3917950" y="19367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8" name="Rectangle 60"/>
            <p:cNvSpPr>
              <a:spLocks noChangeArrowheads="1"/>
            </p:cNvSpPr>
            <p:nvPr/>
          </p:nvSpPr>
          <p:spPr bwMode="auto">
            <a:xfrm>
              <a:off x="3911600" y="19431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9" name="Rectangle 61"/>
            <p:cNvSpPr>
              <a:spLocks noChangeArrowheads="1"/>
            </p:cNvSpPr>
            <p:nvPr/>
          </p:nvSpPr>
          <p:spPr bwMode="auto">
            <a:xfrm>
              <a:off x="3905250" y="19478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0" name="Rectangle 62"/>
            <p:cNvSpPr>
              <a:spLocks noChangeArrowheads="1"/>
            </p:cNvSpPr>
            <p:nvPr/>
          </p:nvSpPr>
          <p:spPr bwMode="auto">
            <a:xfrm>
              <a:off x="3924300" y="11001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1" name="Rectangle 63"/>
            <p:cNvSpPr>
              <a:spLocks noChangeArrowheads="1"/>
            </p:cNvSpPr>
            <p:nvPr/>
          </p:nvSpPr>
          <p:spPr bwMode="auto">
            <a:xfrm>
              <a:off x="3917950" y="11064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2" name="Rectangle 64"/>
            <p:cNvSpPr>
              <a:spLocks noChangeArrowheads="1"/>
            </p:cNvSpPr>
            <p:nvPr/>
          </p:nvSpPr>
          <p:spPr bwMode="auto">
            <a:xfrm>
              <a:off x="3911600" y="11112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3" name="Rectangle 65"/>
            <p:cNvSpPr>
              <a:spLocks noChangeArrowheads="1"/>
            </p:cNvSpPr>
            <p:nvPr/>
          </p:nvSpPr>
          <p:spPr bwMode="auto">
            <a:xfrm>
              <a:off x="3905250" y="11160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4" name="Line 66"/>
            <p:cNvSpPr>
              <a:spLocks noChangeShapeType="1"/>
            </p:cNvSpPr>
            <p:nvPr/>
          </p:nvSpPr>
          <p:spPr bwMode="auto">
            <a:xfrm>
              <a:off x="4911725" y="1668463"/>
              <a:ext cx="1588" cy="258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5" name="Line 67"/>
            <p:cNvSpPr>
              <a:spLocks noChangeShapeType="1"/>
            </p:cNvSpPr>
            <p:nvPr/>
          </p:nvSpPr>
          <p:spPr bwMode="auto">
            <a:xfrm>
              <a:off x="4911725" y="2500313"/>
              <a:ext cx="1588"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6" name="Line 68"/>
            <p:cNvSpPr>
              <a:spLocks noChangeShapeType="1"/>
            </p:cNvSpPr>
            <p:nvPr/>
          </p:nvSpPr>
          <p:spPr bwMode="auto">
            <a:xfrm>
              <a:off x="2782888" y="2640013"/>
              <a:ext cx="1587"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7" name="Line 69"/>
            <p:cNvSpPr>
              <a:spLocks noChangeShapeType="1"/>
            </p:cNvSpPr>
            <p:nvPr/>
          </p:nvSpPr>
          <p:spPr bwMode="auto">
            <a:xfrm>
              <a:off x="4924425" y="2640013"/>
              <a:ext cx="1588"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8" name="Line 70"/>
            <p:cNvSpPr>
              <a:spLocks noChangeShapeType="1"/>
            </p:cNvSpPr>
            <p:nvPr/>
          </p:nvSpPr>
          <p:spPr bwMode="auto">
            <a:xfrm>
              <a:off x="7064375" y="2640013"/>
              <a:ext cx="1588"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9" name="Line 71"/>
            <p:cNvSpPr>
              <a:spLocks noChangeShapeType="1"/>
            </p:cNvSpPr>
            <p:nvPr/>
          </p:nvSpPr>
          <p:spPr bwMode="auto">
            <a:xfrm>
              <a:off x="2782888" y="2640013"/>
              <a:ext cx="212883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0" name="Line 72"/>
            <p:cNvSpPr>
              <a:spLocks noChangeShapeType="1"/>
            </p:cNvSpPr>
            <p:nvPr/>
          </p:nvSpPr>
          <p:spPr bwMode="auto">
            <a:xfrm>
              <a:off x="4911725" y="2640013"/>
              <a:ext cx="127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1" name="Line 73"/>
            <p:cNvSpPr>
              <a:spLocks noChangeShapeType="1"/>
            </p:cNvSpPr>
            <p:nvPr/>
          </p:nvSpPr>
          <p:spPr bwMode="auto">
            <a:xfrm>
              <a:off x="4924425" y="2640013"/>
              <a:ext cx="21399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2" name="Rectangle 74"/>
            <p:cNvSpPr>
              <a:spLocks noChangeArrowheads="1"/>
            </p:cNvSpPr>
            <p:nvPr/>
          </p:nvSpPr>
          <p:spPr bwMode="auto">
            <a:xfrm>
              <a:off x="1801813" y="275907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43" name="Rectangle 75"/>
            <p:cNvSpPr>
              <a:spLocks noChangeArrowheads="1"/>
            </p:cNvSpPr>
            <p:nvPr/>
          </p:nvSpPr>
          <p:spPr bwMode="auto">
            <a:xfrm>
              <a:off x="1857375" y="2805113"/>
              <a:ext cx="7715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Boisvelone</a:t>
              </a:r>
              <a:endParaRPr lang="en-US">
                <a:solidFill>
                  <a:prstClr val="black"/>
                </a:solidFill>
              </a:endParaRPr>
            </a:p>
          </p:txBody>
        </p:sp>
        <p:sp>
          <p:nvSpPr>
            <p:cNvPr id="416844" name="Rectangle 76"/>
            <p:cNvSpPr>
              <a:spLocks noChangeArrowheads="1"/>
            </p:cNvSpPr>
            <p:nvPr/>
          </p:nvSpPr>
          <p:spPr bwMode="auto">
            <a:xfrm>
              <a:off x="1801813" y="2759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45" name="Line 77"/>
            <p:cNvSpPr>
              <a:spLocks noChangeShapeType="1"/>
            </p:cNvSpPr>
            <p:nvPr/>
          </p:nvSpPr>
          <p:spPr bwMode="auto">
            <a:xfrm flipV="1">
              <a:off x="4924425" y="3332163"/>
              <a:ext cx="1588" cy="4286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6" name="Line 78"/>
            <p:cNvSpPr>
              <a:spLocks noChangeShapeType="1"/>
            </p:cNvSpPr>
            <p:nvPr/>
          </p:nvSpPr>
          <p:spPr bwMode="auto">
            <a:xfrm>
              <a:off x="4924425" y="3332163"/>
              <a:ext cx="1588" cy="428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7" name="Line 79"/>
            <p:cNvSpPr>
              <a:spLocks noChangeShapeType="1"/>
            </p:cNvSpPr>
            <p:nvPr/>
          </p:nvSpPr>
          <p:spPr bwMode="auto">
            <a:xfrm>
              <a:off x="4781550" y="3760788"/>
              <a:ext cx="1428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8" name="Line 80"/>
            <p:cNvSpPr>
              <a:spLocks noChangeShapeType="1"/>
            </p:cNvSpPr>
            <p:nvPr/>
          </p:nvSpPr>
          <p:spPr bwMode="auto">
            <a:xfrm>
              <a:off x="4924425" y="3760788"/>
              <a:ext cx="1651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9" name="Rectangle 81"/>
            <p:cNvSpPr>
              <a:spLocks noChangeArrowheads="1"/>
            </p:cNvSpPr>
            <p:nvPr/>
          </p:nvSpPr>
          <p:spPr bwMode="auto">
            <a:xfrm>
              <a:off x="2813050" y="347662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50" name="Rectangle 82"/>
            <p:cNvSpPr>
              <a:spLocks noChangeArrowheads="1"/>
            </p:cNvSpPr>
            <p:nvPr/>
          </p:nvSpPr>
          <p:spPr bwMode="auto">
            <a:xfrm>
              <a:off x="2868613" y="3522663"/>
              <a:ext cx="962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Geranyl Acetate</a:t>
              </a:r>
              <a:endParaRPr lang="en-US">
                <a:solidFill>
                  <a:prstClr val="black"/>
                </a:solidFill>
              </a:endParaRPr>
            </a:p>
          </p:txBody>
        </p:sp>
        <p:sp>
          <p:nvSpPr>
            <p:cNvPr id="416851" name="Rectangle 83"/>
            <p:cNvSpPr>
              <a:spLocks noChangeArrowheads="1"/>
            </p:cNvSpPr>
            <p:nvPr/>
          </p:nvSpPr>
          <p:spPr bwMode="auto">
            <a:xfrm>
              <a:off x="2813050" y="34766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52" name="Rectangle 84"/>
            <p:cNvSpPr>
              <a:spLocks noChangeArrowheads="1"/>
            </p:cNvSpPr>
            <p:nvPr/>
          </p:nvSpPr>
          <p:spPr bwMode="auto">
            <a:xfrm>
              <a:off x="5089525" y="347662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53" name="Rectangle 85"/>
            <p:cNvSpPr>
              <a:spLocks noChangeArrowheads="1"/>
            </p:cNvSpPr>
            <p:nvPr/>
          </p:nvSpPr>
          <p:spPr bwMode="auto">
            <a:xfrm>
              <a:off x="5145088" y="3522663"/>
              <a:ext cx="11541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Tetrahydrogeraniol</a:t>
              </a:r>
              <a:endParaRPr lang="en-US">
                <a:solidFill>
                  <a:prstClr val="black"/>
                </a:solidFill>
              </a:endParaRPr>
            </a:p>
          </p:txBody>
        </p:sp>
        <p:sp>
          <p:nvSpPr>
            <p:cNvPr id="416854" name="Rectangle 86"/>
            <p:cNvSpPr>
              <a:spLocks noChangeArrowheads="1"/>
            </p:cNvSpPr>
            <p:nvPr/>
          </p:nvSpPr>
          <p:spPr bwMode="auto">
            <a:xfrm>
              <a:off x="5145088" y="3683000"/>
              <a:ext cx="3762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DMO</a:t>
              </a:r>
              <a:endParaRPr lang="en-US">
                <a:solidFill>
                  <a:prstClr val="black"/>
                </a:solidFill>
              </a:endParaRPr>
            </a:p>
          </p:txBody>
        </p:sp>
        <p:sp>
          <p:nvSpPr>
            <p:cNvPr id="416855" name="Rectangle 87"/>
            <p:cNvSpPr>
              <a:spLocks noChangeArrowheads="1"/>
            </p:cNvSpPr>
            <p:nvPr/>
          </p:nvSpPr>
          <p:spPr bwMode="auto">
            <a:xfrm>
              <a:off x="5089525" y="34766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56" name="Line 88"/>
            <p:cNvSpPr>
              <a:spLocks noChangeShapeType="1"/>
            </p:cNvSpPr>
            <p:nvPr/>
          </p:nvSpPr>
          <p:spPr bwMode="auto">
            <a:xfrm>
              <a:off x="4924425" y="3760788"/>
              <a:ext cx="1588" cy="428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57" name="Line 89"/>
            <p:cNvSpPr>
              <a:spLocks noChangeShapeType="1"/>
            </p:cNvSpPr>
            <p:nvPr/>
          </p:nvSpPr>
          <p:spPr bwMode="auto">
            <a:xfrm>
              <a:off x="3289300" y="4189413"/>
              <a:ext cx="16351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58" name="Line 90"/>
            <p:cNvSpPr>
              <a:spLocks noChangeShapeType="1"/>
            </p:cNvSpPr>
            <p:nvPr/>
          </p:nvSpPr>
          <p:spPr bwMode="auto">
            <a:xfrm>
              <a:off x="4924425" y="4189413"/>
              <a:ext cx="5238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59" name="Line 91"/>
            <p:cNvSpPr>
              <a:spLocks noChangeShapeType="1"/>
            </p:cNvSpPr>
            <p:nvPr/>
          </p:nvSpPr>
          <p:spPr bwMode="auto">
            <a:xfrm>
              <a:off x="5448300" y="4189413"/>
              <a:ext cx="110966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0" name="Line 92"/>
            <p:cNvSpPr>
              <a:spLocks noChangeShapeType="1"/>
            </p:cNvSpPr>
            <p:nvPr/>
          </p:nvSpPr>
          <p:spPr bwMode="auto">
            <a:xfrm flipV="1">
              <a:off x="3289300" y="4189413"/>
              <a:ext cx="1588" cy="51593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1" name="Line 93"/>
            <p:cNvSpPr>
              <a:spLocks noChangeShapeType="1"/>
            </p:cNvSpPr>
            <p:nvPr/>
          </p:nvSpPr>
          <p:spPr bwMode="auto">
            <a:xfrm>
              <a:off x="3289300" y="4189413"/>
              <a:ext cx="1588" cy="515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2" name="Line 94"/>
            <p:cNvSpPr>
              <a:spLocks noChangeShapeType="1"/>
            </p:cNvSpPr>
            <p:nvPr/>
          </p:nvSpPr>
          <p:spPr bwMode="auto">
            <a:xfrm>
              <a:off x="3146425" y="4705350"/>
              <a:ext cx="1428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3" name="Line 95"/>
            <p:cNvSpPr>
              <a:spLocks noChangeShapeType="1"/>
            </p:cNvSpPr>
            <p:nvPr/>
          </p:nvSpPr>
          <p:spPr bwMode="auto">
            <a:xfrm flipV="1">
              <a:off x="2159000" y="4994275"/>
              <a:ext cx="1588" cy="54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4" name="Line 96"/>
            <p:cNvSpPr>
              <a:spLocks noChangeShapeType="1"/>
            </p:cNvSpPr>
            <p:nvPr/>
          </p:nvSpPr>
          <p:spPr bwMode="auto">
            <a:xfrm>
              <a:off x="2159000" y="4994275"/>
              <a:ext cx="1588" cy="542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5" name="Line 97"/>
            <p:cNvSpPr>
              <a:spLocks noChangeShapeType="1"/>
            </p:cNvSpPr>
            <p:nvPr/>
          </p:nvSpPr>
          <p:spPr bwMode="auto">
            <a:xfrm>
              <a:off x="2017713" y="5537200"/>
              <a:ext cx="1412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6" name="Line 98"/>
            <p:cNvSpPr>
              <a:spLocks noChangeShapeType="1"/>
            </p:cNvSpPr>
            <p:nvPr/>
          </p:nvSpPr>
          <p:spPr bwMode="auto">
            <a:xfrm>
              <a:off x="2159000" y="5537200"/>
              <a:ext cx="1666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7" name="Line 99"/>
            <p:cNvSpPr>
              <a:spLocks noChangeShapeType="1"/>
            </p:cNvSpPr>
            <p:nvPr/>
          </p:nvSpPr>
          <p:spPr bwMode="auto">
            <a:xfrm>
              <a:off x="2017713" y="6213475"/>
              <a:ext cx="1412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8" name="Line 100"/>
            <p:cNvSpPr>
              <a:spLocks noChangeShapeType="1"/>
            </p:cNvSpPr>
            <p:nvPr/>
          </p:nvSpPr>
          <p:spPr bwMode="auto">
            <a:xfrm flipV="1">
              <a:off x="2159000" y="5537200"/>
              <a:ext cx="1588" cy="67627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9" name="Line 101"/>
            <p:cNvSpPr>
              <a:spLocks noChangeShapeType="1"/>
            </p:cNvSpPr>
            <p:nvPr/>
          </p:nvSpPr>
          <p:spPr bwMode="auto">
            <a:xfrm>
              <a:off x="2159000" y="5537200"/>
              <a:ext cx="1588" cy="676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70" name="Rectangle 102"/>
            <p:cNvSpPr>
              <a:spLocks noChangeArrowheads="1"/>
            </p:cNvSpPr>
            <p:nvPr/>
          </p:nvSpPr>
          <p:spPr bwMode="auto">
            <a:xfrm>
              <a:off x="49213" y="525303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71" name="Rectangle 103"/>
            <p:cNvSpPr>
              <a:spLocks noChangeArrowheads="1"/>
            </p:cNvSpPr>
            <p:nvPr/>
          </p:nvSpPr>
          <p:spPr bwMode="auto">
            <a:xfrm>
              <a:off x="104775" y="5299075"/>
              <a:ext cx="1111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Citronellyl Acetate</a:t>
              </a:r>
              <a:endParaRPr lang="en-US">
                <a:solidFill>
                  <a:prstClr val="black"/>
                </a:solidFill>
              </a:endParaRPr>
            </a:p>
          </p:txBody>
        </p:sp>
        <p:sp>
          <p:nvSpPr>
            <p:cNvPr id="416872" name="Rectangle 104"/>
            <p:cNvSpPr>
              <a:spLocks noChangeArrowheads="1"/>
            </p:cNvSpPr>
            <p:nvPr/>
          </p:nvSpPr>
          <p:spPr bwMode="auto">
            <a:xfrm>
              <a:off x="49213" y="52530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73" name="Rectangle 105"/>
            <p:cNvSpPr>
              <a:spLocks noChangeArrowheads="1"/>
            </p:cNvSpPr>
            <p:nvPr/>
          </p:nvSpPr>
          <p:spPr bwMode="auto">
            <a:xfrm>
              <a:off x="2325688" y="525303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74" name="Rectangle 106"/>
            <p:cNvSpPr>
              <a:spLocks noChangeArrowheads="1"/>
            </p:cNvSpPr>
            <p:nvPr/>
          </p:nvSpPr>
          <p:spPr bwMode="auto">
            <a:xfrm>
              <a:off x="2381250" y="5299075"/>
              <a:ext cx="11842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Hydroxycitronellal</a:t>
              </a:r>
              <a:endParaRPr lang="en-US">
                <a:solidFill>
                  <a:prstClr val="black"/>
                </a:solidFill>
              </a:endParaRPr>
            </a:p>
          </p:txBody>
        </p:sp>
        <p:sp>
          <p:nvSpPr>
            <p:cNvPr id="416875" name="Rectangle 107"/>
            <p:cNvSpPr>
              <a:spLocks noChangeArrowheads="1"/>
            </p:cNvSpPr>
            <p:nvPr/>
          </p:nvSpPr>
          <p:spPr bwMode="auto">
            <a:xfrm>
              <a:off x="2325688" y="52530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76" name="Rectangle 108"/>
            <p:cNvSpPr>
              <a:spLocks noChangeArrowheads="1"/>
            </p:cNvSpPr>
            <p:nvPr/>
          </p:nvSpPr>
          <p:spPr bwMode="auto">
            <a:xfrm>
              <a:off x="49213" y="5929313"/>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77" name="Rectangle 109"/>
            <p:cNvSpPr>
              <a:spLocks noChangeArrowheads="1"/>
            </p:cNvSpPr>
            <p:nvPr/>
          </p:nvSpPr>
          <p:spPr bwMode="auto">
            <a:xfrm>
              <a:off x="104775" y="5975350"/>
              <a:ext cx="1111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Methoxycitronellal</a:t>
              </a:r>
              <a:endParaRPr lang="en-US">
                <a:solidFill>
                  <a:prstClr val="black"/>
                </a:solidFill>
              </a:endParaRPr>
            </a:p>
          </p:txBody>
        </p:sp>
        <p:sp>
          <p:nvSpPr>
            <p:cNvPr id="416878" name="Rectangle 110"/>
            <p:cNvSpPr>
              <a:spLocks noChangeArrowheads="1"/>
            </p:cNvSpPr>
            <p:nvPr/>
          </p:nvSpPr>
          <p:spPr bwMode="auto">
            <a:xfrm>
              <a:off x="49213" y="59293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79" name="Rectangle 111"/>
            <p:cNvSpPr>
              <a:spLocks noChangeArrowheads="1"/>
            </p:cNvSpPr>
            <p:nvPr/>
          </p:nvSpPr>
          <p:spPr bwMode="auto">
            <a:xfrm>
              <a:off x="1177925" y="442118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80" name="Rectangle 112"/>
            <p:cNvSpPr>
              <a:spLocks noChangeArrowheads="1"/>
            </p:cNvSpPr>
            <p:nvPr/>
          </p:nvSpPr>
          <p:spPr bwMode="auto">
            <a:xfrm>
              <a:off x="1233488" y="4467225"/>
              <a:ext cx="69691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Citronellol</a:t>
              </a:r>
              <a:endParaRPr lang="en-US">
                <a:solidFill>
                  <a:prstClr val="black"/>
                </a:solidFill>
              </a:endParaRPr>
            </a:p>
          </p:txBody>
        </p:sp>
        <p:sp>
          <p:nvSpPr>
            <p:cNvPr id="416881" name="Rectangle 113"/>
            <p:cNvSpPr>
              <a:spLocks noChangeArrowheads="1"/>
            </p:cNvSpPr>
            <p:nvPr/>
          </p:nvSpPr>
          <p:spPr bwMode="auto">
            <a:xfrm>
              <a:off x="1177925" y="4421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82" name="Line 114"/>
            <p:cNvSpPr>
              <a:spLocks noChangeShapeType="1"/>
            </p:cNvSpPr>
            <p:nvPr/>
          </p:nvSpPr>
          <p:spPr bwMode="auto">
            <a:xfrm>
              <a:off x="5448300" y="4189413"/>
              <a:ext cx="1588"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83" name="Line 115"/>
            <p:cNvSpPr>
              <a:spLocks noChangeShapeType="1"/>
            </p:cNvSpPr>
            <p:nvPr/>
          </p:nvSpPr>
          <p:spPr bwMode="auto">
            <a:xfrm>
              <a:off x="5448300" y="4994275"/>
              <a:ext cx="1588" cy="258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84" name="Rectangle 116"/>
            <p:cNvSpPr>
              <a:spLocks noChangeArrowheads="1"/>
            </p:cNvSpPr>
            <p:nvPr/>
          </p:nvSpPr>
          <p:spPr bwMode="auto">
            <a:xfrm>
              <a:off x="4467225" y="525303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85" name="Rectangle 117"/>
            <p:cNvSpPr>
              <a:spLocks noChangeArrowheads="1"/>
            </p:cNvSpPr>
            <p:nvPr/>
          </p:nvSpPr>
          <p:spPr bwMode="auto">
            <a:xfrm>
              <a:off x="4522788" y="5299075"/>
              <a:ext cx="15700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Methyl Ionones &amp; Ionones</a:t>
              </a:r>
              <a:endParaRPr lang="en-US">
                <a:solidFill>
                  <a:prstClr val="black"/>
                </a:solidFill>
              </a:endParaRPr>
            </a:p>
          </p:txBody>
        </p:sp>
        <p:sp>
          <p:nvSpPr>
            <p:cNvPr id="416886" name="Rectangle 118"/>
            <p:cNvSpPr>
              <a:spLocks noChangeArrowheads="1"/>
            </p:cNvSpPr>
            <p:nvPr/>
          </p:nvSpPr>
          <p:spPr bwMode="auto">
            <a:xfrm>
              <a:off x="4467225" y="52530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87" name="Rectangle 119"/>
            <p:cNvSpPr>
              <a:spLocks noChangeArrowheads="1"/>
            </p:cNvSpPr>
            <p:nvPr/>
          </p:nvSpPr>
          <p:spPr bwMode="auto">
            <a:xfrm>
              <a:off x="4467225" y="442118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88" name="Rectangle 120"/>
            <p:cNvSpPr>
              <a:spLocks noChangeArrowheads="1"/>
            </p:cNvSpPr>
            <p:nvPr/>
          </p:nvSpPr>
          <p:spPr bwMode="auto">
            <a:xfrm>
              <a:off x="4522788" y="4467225"/>
              <a:ext cx="3952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Citral</a:t>
              </a:r>
              <a:endParaRPr lang="en-US">
                <a:solidFill>
                  <a:prstClr val="black"/>
                </a:solidFill>
              </a:endParaRPr>
            </a:p>
          </p:txBody>
        </p:sp>
        <p:sp>
          <p:nvSpPr>
            <p:cNvPr id="416889" name="Rectangle 121"/>
            <p:cNvSpPr>
              <a:spLocks noChangeArrowheads="1"/>
            </p:cNvSpPr>
            <p:nvPr/>
          </p:nvSpPr>
          <p:spPr bwMode="auto">
            <a:xfrm>
              <a:off x="4467225" y="4421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90" name="Line 122"/>
            <p:cNvSpPr>
              <a:spLocks noChangeShapeType="1"/>
            </p:cNvSpPr>
            <p:nvPr/>
          </p:nvSpPr>
          <p:spPr bwMode="auto">
            <a:xfrm>
              <a:off x="6583363" y="4189413"/>
              <a:ext cx="1587" cy="515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1" name="Line 123"/>
            <p:cNvSpPr>
              <a:spLocks noChangeShapeType="1"/>
            </p:cNvSpPr>
            <p:nvPr/>
          </p:nvSpPr>
          <p:spPr bwMode="auto">
            <a:xfrm>
              <a:off x="6583363" y="4705350"/>
              <a:ext cx="1603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2" name="Line 124"/>
            <p:cNvSpPr>
              <a:spLocks noChangeShapeType="1"/>
            </p:cNvSpPr>
            <p:nvPr/>
          </p:nvSpPr>
          <p:spPr bwMode="auto">
            <a:xfrm>
              <a:off x="6985000" y="4994275"/>
              <a:ext cx="1588" cy="542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3" name="Line 125"/>
            <p:cNvSpPr>
              <a:spLocks noChangeShapeType="1"/>
            </p:cNvSpPr>
            <p:nvPr/>
          </p:nvSpPr>
          <p:spPr bwMode="auto">
            <a:xfrm>
              <a:off x="6985000" y="5537200"/>
              <a:ext cx="1666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4" name="Line 126"/>
            <p:cNvSpPr>
              <a:spLocks noChangeShapeType="1"/>
            </p:cNvSpPr>
            <p:nvPr/>
          </p:nvSpPr>
          <p:spPr bwMode="auto">
            <a:xfrm>
              <a:off x="6985000" y="6213475"/>
              <a:ext cx="1666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5" name="Line 127"/>
            <p:cNvSpPr>
              <a:spLocks noChangeShapeType="1"/>
            </p:cNvSpPr>
            <p:nvPr/>
          </p:nvSpPr>
          <p:spPr bwMode="auto">
            <a:xfrm>
              <a:off x="6985000" y="5537200"/>
              <a:ext cx="1588" cy="676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6" name="Rectangle 128"/>
            <p:cNvSpPr>
              <a:spLocks noChangeArrowheads="1"/>
            </p:cNvSpPr>
            <p:nvPr/>
          </p:nvSpPr>
          <p:spPr bwMode="auto">
            <a:xfrm>
              <a:off x="7151688" y="5253038"/>
              <a:ext cx="1966912"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97" name="Rectangle 129"/>
            <p:cNvSpPr>
              <a:spLocks noChangeArrowheads="1"/>
            </p:cNvSpPr>
            <p:nvPr/>
          </p:nvSpPr>
          <p:spPr bwMode="auto">
            <a:xfrm>
              <a:off x="7207250" y="5299075"/>
              <a:ext cx="101123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 Linalyl Acetate</a:t>
              </a:r>
              <a:endParaRPr lang="en-US">
                <a:solidFill>
                  <a:prstClr val="black"/>
                </a:solidFill>
              </a:endParaRPr>
            </a:p>
          </p:txBody>
        </p:sp>
        <p:sp>
          <p:nvSpPr>
            <p:cNvPr id="416898" name="Rectangle 130"/>
            <p:cNvSpPr>
              <a:spLocks noChangeArrowheads="1"/>
            </p:cNvSpPr>
            <p:nvPr/>
          </p:nvSpPr>
          <p:spPr bwMode="auto">
            <a:xfrm>
              <a:off x="7151688" y="5253038"/>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99" name="Rectangle 131"/>
            <p:cNvSpPr>
              <a:spLocks noChangeArrowheads="1"/>
            </p:cNvSpPr>
            <p:nvPr/>
          </p:nvSpPr>
          <p:spPr bwMode="auto">
            <a:xfrm>
              <a:off x="7151688" y="5929313"/>
              <a:ext cx="1966912"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0" name="Rectangle 132"/>
            <p:cNvSpPr>
              <a:spLocks noChangeArrowheads="1"/>
            </p:cNvSpPr>
            <p:nvPr/>
          </p:nvSpPr>
          <p:spPr bwMode="auto">
            <a:xfrm>
              <a:off x="7207250" y="5975350"/>
              <a:ext cx="1104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Tetrahydrolinalool</a:t>
              </a:r>
              <a:endParaRPr lang="en-US">
                <a:solidFill>
                  <a:prstClr val="black"/>
                </a:solidFill>
              </a:endParaRPr>
            </a:p>
          </p:txBody>
        </p:sp>
        <p:sp>
          <p:nvSpPr>
            <p:cNvPr id="416901" name="Rectangle 133"/>
            <p:cNvSpPr>
              <a:spLocks noChangeArrowheads="1"/>
            </p:cNvSpPr>
            <p:nvPr/>
          </p:nvSpPr>
          <p:spPr bwMode="auto">
            <a:xfrm>
              <a:off x="7151688" y="5929313"/>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02" name="Rectangle 134"/>
            <p:cNvSpPr>
              <a:spLocks noChangeArrowheads="1"/>
            </p:cNvSpPr>
            <p:nvPr/>
          </p:nvSpPr>
          <p:spPr bwMode="auto">
            <a:xfrm>
              <a:off x="6743700" y="442118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3" name="Rectangle 135"/>
            <p:cNvSpPr>
              <a:spLocks noChangeArrowheads="1"/>
            </p:cNvSpPr>
            <p:nvPr/>
          </p:nvSpPr>
          <p:spPr bwMode="auto">
            <a:xfrm>
              <a:off x="6799263" y="4467225"/>
              <a:ext cx="555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Linalool</a:t>
              </a:r>
              <a:endParaRPr lang="en-US">
                <a:solidFill>
                  <a:prstClr val="black"/>
                </a:solidFill>
              </a:endParaRPr>
            </a:p>
          </p:txBody>
        </p:sp>
        <p:sp>
          <p:nvSpPr>
            <p:cNvPr id="416904" name="Rectangle 136"/>
            <p:cNvSpPr>
              <a:spLocks noChangeArrowheads="1"/>
            </p:cNvSpPr>
            <p:nvPr/>
          </p:nvSpPr>
          <p:spPr bwMode="auto">
            <a:xfrm>
              <a:off x="6743700" y="4421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05" name="Rectangle 137"/>
            <p:cNvSpPr>
              <a:spLocks noChangeArrowheads="1"/>
            </p:cNvSpPr>
            <p:nvPr/>
          </p:nvSpPr>
          <p:spPr bwMode="auto">
            <a:xfrm>
              <a:off x="3986213" y="2747963"/>
              <a:ext cx="1966913"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6" name="Rectangle 138"/>
            <p:cNvSpPr>
              <a:spLocks noChangeArrowheads="1"/>
            </p:cNvSpPr>
            <p:nvPr/>
          </p:nvSpPr>
          <p:spPr bwMode="auto">
            <a:xfrm>
              <a:off x="3998913" y="2805113"/>
              <a:ext cx="941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Geraniol / Nerol</a:t>
              </a:r>
              <a:endParaRPr lang="en-US">
                <a:solidFill>
                  <a:prstClr val="black"/>
                </a:solidFill>
              </a:endParaRPr>
            </a:p>
          </p:txBody>
        </p:sp>
        <p:sp>
          <p:nvSpPr>
            <p:cNvPr id="416907" name="Rectangle 139"/>
            <p:cNvSpPr>
              <a:spLocks noChangeArrowheads="1"/>
            </p:cNvSpPr>
            <p:nvPr/>
          </p:nvSpPr>
          <p:spPr bwMode="auto">
            <a:xfrm>
              <a:off x="3943350" y="2759075"/>
              <a:ext cx="1966913"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08" name="Rectangle 140"/>
            <p:cNvSpPr>
              <a:spLocks noChangeArrowheads="1"/>
            </p:cNvSpPr>
            <p:nvPr/>
          </p:nvSpPr>
          <p:spPr bwMode="auto">
            <a:xfrm>
              <a:off x="6083300" y="275907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9" name="Rectangle 141"/>
            <p:cNvSpPr>
              <a:spLocks noChangeArrowheads="1"/>
            </p:cNvSpPr>
            <p:nvPr/>
          </p:nvSpPr>
          <p:spPr bwMode="auto">
            <a:xfrm>
              <a:off x="6138863" y="2805113"/>
              <a:ext cx="352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Azuril</a:t>
              </a:r>
              <a:endParaRPr lang="en-US">
                <a:solidFill>
                  <a:prstClr val="black"/>
                </a:solidFill>
              </a:endParaRPr>
            </a:p>
          </p:txBody>
        </p:sp>
        <p:sp>
          <p:nvSpPr>
            <p:cNvPr id="416910" name="Rectangle 142"/>
            <p:cNvSpPr>
              <a:spLocks noChangeArrowheads="1"/>
            </p:cNvSpPr>
            <p:nvPr/>
          </p:nvSpPr>
          <p:spPr bwMode="auto">
            <a:xfrm>
              <a:off x="6083300" y="2759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11" name="Rectangle 143"/>
            <p:cNvSpPr>
              <a:spLocks noChangeArrowheads="1"/>
            </p:cNvSpPr>
            <p:nvPr/>
          </p:nvSpPr>
          <p:spPr bwMode="auto">
            <a:xfrm>
              <a:off x="3930650" y="192722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12" name="Rectangle 144"/>
            <p:cNvSpPr>
              <a:spLocks noChangeArrowheads="1"/>
            </p:cNvSpPr>
            <p:nvPr/>
          </p:nvSpPr>
          <p:spPr bwMode="auto">
            <a:xfrm>
              <a:off x="3986213" y="1973263"/>
              <a:ext cx="5921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Myrcene</a:t>
              </a:r>
              <a:endParaRPr lang="en-US">
                <a:solidFill>
                  <a:prstClr val="black"/>
                </a:solidFill>
              </a:endParaRPr>
            </a:p>
          </p:txBody>
        </p:sp>
        <p:sp>
          <p:nvSpPr>
            <p:cNvPr id="416913" name="Rectangle 145"/>
            <p:cNvSpPr>
              <a:spLocks noChangeArrowheads="1"/>
            </p:cNvSpPr>
            <p:nvPr/>
          </p:nvSpPr>
          <p:spPr bwMode="auto">
            <a:xfrm>
              <a:off x="3930650" y="19272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14" name="Rectangle 146"/>
            <p:cNvSpPr>
              <a:spLocks noChangeArrowheads="1"/>
            </p:cNvSpPr>
            <p:nvPr/>
          </p:nvSpPr>
          <p:spPr bwMode="auto">
            <a:xfrm>
              <a:off x="3930650" y="109537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15" name="Rectangle 147"/>
            <p:cNvSpPr>
              <a:spLocks noChangeArrowheads="1"/>
            </p:cNvSpPr>
            <p:nvPr/>
          </p:nvSpPr>
          <p:spPr bwMode="auto">
            <a:xfrm>
              <a:off x="3986213" y="1141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Beta Pinene</a:t>
              </a:r>
              <a:endParaRPr lang="en-US">
                <a:solidFill>
                  <a:prstClr val="black"/>
                </a:solidFill>
              </a:endParaRPr>
            </a:p>
          </p:txBody>
        </p:sp>
        <p:sp>
          <p:nvSpPr>
            <p:cNvPr id="416916" name="Rectangle 148"/>
            <p:cNvSpPr>
              <a:spLocks noChangeArrowheads="1"/>
            </p:cNvSpPr>
            <p:nvPr/>
          </p:nvSpPr>
          <p:spPr bwMode="auto">
            <a:xfrm>
              <a:off x="3930650" y="10953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graphicFrame>
          <p:nvGraphicFramePr>
            <p:cNvPr id="416917" name="Object 149"/>
            <p:cNvGraphicFramePr>
              <a:graphicFrameLocks noChangeAspect="1"/>
            </p:cNvGraphicFramePr>
            <p:nvPr>
              <p:extLst>
                <p:ext uri="{D42A27DB-BD31-4B8C-83A1-F6EECF244321}">
                  <p14:modId xmlns:p14="http://schemas.microsoft.com/office/powerpoint/2010/main" val="3769674840"/>
                </p:ext>
              </p:extLst>
            </p:nvPr>
          </p:nvGraphicFramePr>
          <p:xfrm>
            <a:off x="5105400" y="1066800"/>
            <a:ext cx="385763" cy="609600"/>
          </p:xfrm>
          <a:graphic>
            <a:graphicData uri="http://schemas.openxmlformats.org/presentationml/2006/ole">
              <mc:AlternateContent xmlns:mc="http://schemas.openxmlformats.org/markup-compatibility/2006">
                <mc:Choice xmlns:v="urn:schemas-microsoft-com:vml" Requires="v">
                  <p:oleObj spid="_x0000_s2370" r:id="rId4" imgW="629280" imgH="990720" progId="">
                    <p:embed/>
                  </p:oleObj>
                </mc:Choice>
                <mc:Fallback>
                  <p:oleObj r:id="rId4" imgW="629280" imgH="990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066800"/>
                          <a:ext cx="3857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18" name="Object 150"/>
            <p:cNvGraphicFramePr>
              <a:graphicFrameLocks noChangeAspect="1"/>
            </p:cNvGraphicFramePr>
            <p:nvPr>
              <p:extLst>
                <p:ext uri="{D42A27DB-BD31-4B8C-83A1-F6EECF244321}">
                  <p14:modId xmlns:p14="http://schemas.microsoft.com/office/powerpoint/2010/main" val="433810944"/>
                </p:ext>
              </p:extLst>
            </p:nvPr>
          </p:nvGraphicFramePr>
          <p:xfrm>
            <a:off x="3787775" y="5257800"/>
            <a:ext cx="396875" cy="561975"/>
          </p:xfrm>
          <a:graphic>
            <a:graphicData uri="http://schemas.openxmlformats.org/presentationml/2006/ole">
              <mc:AlternateContent xmlns:mc="http://schemas.openxmlformats.org/markup-compatibility/2006">
                <mc:Choice xmlns:v="urn:schemas-microsoft-com:vml" Requires="v">
                  <p:oleObj spid="_x0000_s2371" r:id="rId6" imgW="991080" imgH="1400040" progId="">
                    <p:embed/>
                  </p:oleObj>
                </mc:Choice>
                <mc:Fallback>
                  <p:oleObj r:id="rId6" imgW="991080" imgH="14000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775" y="5257800"/>
                          <a:ext cx="3968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19" name="Object 151"/>
            <p:cNvGraphicFramePr>
              <a:graphicFrameLocks noChangeAspect="1"/>
            </p:cNvGraphicFramePr>
            <p:nvPr>
              <p:extLst>
                <p:ext uri="{D42A27DB-BD31-4B8C-83A1-F6EECF244321}">
                  <p14:modId xmlns:p14="http://schemas.microsoft.com/office/powerpoint/2010/main" val="4043633195"/>
                </p:ext>
              </p:extLst>
            </p:nvPr>
          </p:nvGraphicFramePr>
          <p:xfrm>
            <a:off x="6553200" y="3429000"/>
            <a:ext cx="442913" cy="609600"/>
          </p:xfrm>
          <a:graphic>
            <a:graphicData uri="http://schemas.openxmlformats.org/presentationml/2006/ole">
              <mc:AlternateContent xmlns:mc="http://schemas.openxmlformats.org/markup-compatibility/2006">
                <mc:Choice xmlns:v="urn:schemas-microsoft-com:vml" Requires="v">
                  <p:oleObj spid="_x0000_s2372" r:id="rId8" imgW="1012680" imgH="1400040" progId="">
                    <p:embed/>
                  </p:oleObj>
                </mc:Choice>
                <mc:Fallback>
                  <p:oleObj r:id="rId8" imgW="1012680" imgH="14000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3429000"/>
                          <a:ext cx="4429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0" name="Object 152"/>
            <p:cNvGraphicFramePr>
              <a:graphicFrameLocks noChangeAspect="1"/>
            </p:cNvGraphicFramePr>
            <p:nvPr>
              <p:extLst>
                <p:ext uri="{D42A27DB-BD31-4B8C-83A1-F6EECF244321}">
                  <p14:modId xmlns:p14="http://schemas.microsoft.com/office/powerpoint/2010/main" val="3584351865"/>
                </p:ext>
              </p:extLst>
            </p:nvPr>
          </p:nvGraphicFramePr>
          <p:xfrm>
            <a:off x="5029200" y="2819400"/>
            <a:ext cx="838200" cy="498475"/>
          </p:xfrm>
          <a:graphic>
            <a:graphicData uri="http://schemas.openxmlformats.org/presentationml/2006/ole">
              <mc:AlternateContent xmlns:mc="http://schemas.openxmlformats.org/markup-compatibility/2006">
                <mc:Choice xmlns:v="urn:schemas-microsoft-com:vml" Requires="v">
                  <p:oleObj spid="_x0000_s2373" r:id="rId10" imgW="2678400" imgH="1590840" progId="">
                    <p:embed/>
                  </p:oleObj>
                </mc:Choice>
                <mc:Fallback>
                  <p:oleObj r:id="rId10" imgW="2678400" imgH="159084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2819400"/>
                          <a:ext cx="838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1" name="Object 153"/>
            <p:cNvGraphicFramePr>
              <a:graphicFrameLocks noChangeAspect="1"/>
            </p:cNvGraphicFramePr>
            <p:nvPr>
              <p:extLst>
                <p:ext uri="{D42A27DB-BD31-4B8C-83A1-F6EECF244321}">
                  <p14:modId xmlns:p14="http://schemas.microsoft.com/office/powerpoint/2010/main" val="3182641011"/>
                </p:ext>
              </p:extLst>
            </p:nvPr>
          </p:nvGraphicFramePr>
          <p:xfrm>
            <a:off x="6324600" y="2895600"/>
            <a:ext cx="1576388" cy="396875"/>
          </p:xfrm>
          <a:graphic>
            <a:graphicData uri="http://schemas.openxmlformats.org/presentationml/2006/ole">
              <mc:AlternateContent xmlns:mc="http://schemas.openxmlformats.org/markup-compatibility/2006">
                <mc:Choice xmlns:v="urn:schemas-microsoft-com:vml" Requires="v">
                  <p:oleObj spid="_x0000_s2374" name="Document" r:id="rId12" imgW="3251880" imgH="819000" progId="Word.Document.8">
                    <p:embed/>
                  </p:oleObj>
                </mc:Choice>
                <mc:Fallback>
                  <p:oleObj name="Document" r:id="rId12" imgW="3251880" imgH="819000" progId="Word.Documen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2895600"/>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2" name="Object 154"/>
            <p:cNvGraphicFramePr>
              <a:graphicFrameLocks noChangeAspect="1"/>
            </p:cNvGraphicFramePr>
            <p:nvPr>
              <p:extLst>
                <p:ext uri="{D42A27DB-BD31-4B8C-83A1-F6EECF244321}">
                  <p14:modId xmlns:p14="http://schemas.microsoft.com/office/powerpoint/2010/main" val="584516690"/>
                </p:ext>
              </p:extLst>
            </p:nvPr>
          </p:nvGraphicFramePr>
          <p:xfrm>
            <a:off x="5257800" y="4419600"/>
            <a:ext cx="885825" cy="603250"/>
          </p:xfrm>
          <a:graphic>
            <a:graphicData uri="http://schemas.openxmlformats.org/presentationml/2006/ole">
              <mc:AlternateContent xmlns:mc="http://schemas.openxmlformats.org/markup-compatibility/2006">
                <mc:Choice xmlns:v="urn:schemas-microsoft-com:vml" Requires="v">
                  <p:oleObj spid="_x0000_s2375" r:id="rId14" imgW="2334240" imgH="1590840" progId="">
                    <p:embed/>
                  </p:oleObj>
                </mc:Choice>
                <mc:Fallback>
                  <p:oleObj r:id="rId14" imgW="2334240" imgH="159084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4419600"/>
                          <a:ext cx="8858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3" name="Object 155"/>
            <p:cNvGraphicFramePr>
              <a:graphicFrameLocks noChangeAspect="1"/>
            </p:cNvGraphicFramePr>
            <p:nvPr>
              <p:extLst>
                <p:ext uri="{D42A27DB-BD31-4B8C-83A1-F6EECF244321}">
                  <p14:modId xmlns:p14="http://schemas.microsoft.com/office/powerpoint/2010/main" val="2720290691"/>
                </p:ext>
              </p:extLst>
            </p:nvPr>
          </p:nvGraphicFramePr>
          <p:xfrm>
            <a:off x="2514600" y="4419600"/>
            <a:ext cx="407988" cy="561975"/>
          </p:xfrm>
          <a:graphic>
            <a:graphicData uri="http://schemas.openxmlformats.org/presentationml/2006/ole">
              <mc:AlternateContent xmlns:mc="http://schemas.openxmlformats.org/markup-compatibility/2006">
                <mc:Choice xmlns:v="urn:schemas-microsoft-com:vml" Requires="v">
                  <p:oleObj spid="_x0000_s2376" r:id="rId16" imgW="1012680" imgH="1400040" progId="">
                    <p:embed/>
                  </p:oleObj>
                </mc:Choice>
                <mc:Fallback>
                  <p:oleObj r:id="rId16" imgW="1012680" imgH="140004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4419600"/>
                          <a:ext cx="4079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4" name="Object 156"/>
            <p:cNvGraphicFramePr>
              <a:graphicFrameLocks noChangeAspect="1"/>
            </p:cNvGraphicFramePr>
            <p:nvPr>
              <p:extLst>
                <p:ext uri="{D42A27DB-BD31-4B8C-83A1-F6EECF244321}">
                  <p14:modId xmlns:p14="http://schemas.microsoft.com/office/powerpoint/2010/main" val="2380687647"/>
                </p:ext>
              </p:extLst>
            </p:nvPr>
          </p:nvGraphicFramePr>
          <p:xfrm>
            <a:off x="2819400" y="2743200"/>
            <a:ext cx="752475" cy="504825"/>
          </p:xfrm>
          <a:graphic>
            <a:graphicData uri="http://schemas.openxmlformats.org/presentationml/2006/ole">
              <mc:AlternateContent xmlns:mc="http://schemas.openxmlformats.org/markup-compatibility/2006">
                <mc:Choice xmlns:v="urn:schemas-microsoft-com:vml" Requires="v">
                  <p:oleObj spid="_x0000_s2377" r:id="rId18" imgW="1591200" imgH="1066680" progId="">
                    <p:embed/>
                  </p:oleObj>
                </mc:Choice>
                <mc:Fallback>
                  <p:oleObj r:id="rId18" imgW="1591200" imgH="106668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2743200"/>
                          <a:ext cx="7524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5" name="Object 157"/>
            <p:cNvGraphicFramePr>
              <a:graphicFrameLocks noChangeAspect="1"/>
            </p:cNvGraphicFramePr>
            <p:nvPr>
              <p:extLst>
                <p:ext uri="{D42A27DB-BD31-4B8C-83A1-F6EECF244321}">
                  <p14:modId xmlns:p14="http://schemas.microsoft.com/office/powerpoint/2010/main" val="2251763463"/>
                </p:ext>
              </p:extLst>
            </p:nvPr>
          </p:nvGraphicFramePr>
          <p:xfrm>
            <a:off x="8521700" y="5257800"/>
            <a:ext cx="449263" cy="533400"/>
          </p:xfrm>
          <a:graphic>
            <a:graphicData uri="http://schemas.openxmlformats.org/presentationml/2006/ole">
              <mc:AlternateContent xmlns:mc="http://schemas.openxmlformats.org/markup-compatibility/2006">
                <mc:Choice xmlns:v="urn:schemas-microsoft-com:vml" Requires="v">
                  <p:oleObj spid="_x0000_s2378" r:id="rId20" imgW="1176120" imgH="1400040" progId="">
                    <p:embed/>
                  </p:oleObj>
                </mc:Choice>
                <mc:Fallback>
                  <p:oleObj r:id="rId20" imgW="1176120" imgH="140004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21700" y="5257800"/>
                          <a:ext cx="4492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6" name="Object 158"/>
            <p:cNvGraphicFramePr>
              <a:graphicFrameLocks noChangeAspect="1"/>
            </p:cNvGraphicFramePr>
            <p:nvPr>
              <p:extLst>
                <p:ext uri="{D42A27DB-BD31-4B8C-83A1-F6EECF244321}">
                  <p14:modId xmlns:p14="http://schemas.microsoft.com/office/powerpoint/2010/main" val="3002304528"/>
                </p:ext>
              </p:extLst>
            </p:nvPr>
          </p:nvGraphicFramePr>
          <p:xfrm>
            <a:off x="7772400" y="4419600"/>
            <a:ext cx="338138" cy="609600"/>
          </p:xfrm>
          <a:graphic>
            <a:graphicData uri="http://schemas.openxmlformats.org/presentationml/2006/ole">
              <mc:AlternateContent xmlns:mc="http://schemas.openxmlformats.org/markup-compatibility/2006">
                <mc:Choice xmlns:v="urn:schemas-microsoft-com:vml" Requires="v">
                  <p:oleObj spid="_x0000_s2379" r:id="rId22" imgW="781200" imgH="1400040" progId="">
                    <p:embed/>
                  </p:oleObj>
                </mc:Choice>
                <mc:Fallback>
                  <p:oleObj r:id="rId22" imgW="781200" imgH="140004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72400" y="4419600"/>
                          <a:ext cx="33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7" name="Object 159"/>
            <p:cNvGraphicFramePr>
              <a:graphicFrameLocks noChangeAspect="1"/>
            </p:cNvGraphicFramePr>
            <p:nvPr>
              <p:extLst>
                <p:ext uri="{D42A27DB-BD31-4B8C-83A1-F6EECF244321}">
                  <p14:modId xmlns:p14="http://schemas.microsoft.com/office/powerpoint/2010/main" val="2838436270"/>
                </p:ext>
              </p:extLst>
            </p:nvPr>
          </p:nvGraphicFramePr>
          <p:xfrm>
            <a:off x="1371600" y="5257800"/>
            <a:ext cx="588963" cy="539750"/>
          </p:xfrm>
          <a:graphic>
            <a:graphicData uri="http://schemas.openxmlformats.org/presentationml/2006/ole">
              <mc:AlternateContent xmlns:mc="http://schemas.openxmlformats.org/markup-compatibility/2006">
                <mc:Choice xmlns:v="urn:schemas-microsoft-com:vml" Requires="v">
                  <p:oleObj spid="_x0000_s2380" r:id="rId24" imgW="1579320" imgH="1447920" progId="">
                    <p:embed/>
                  </p:oleObj>
                </mc:Choice>
                <mc:Fallback>
                  <p:oleObj r:id="rId24" imgW="1579320" imgH="144792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71600" y="5257800"/>
                          <a:ext cx="5889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8" name="Object 160"/>
            <p:cNvGraphicFramePr>
              <a:graphicFrameLocks noChangeAspect="1"/>
            </p:cNvGraphicFramePr>
            <p:nvPr>
              <p:extLst>
                <p:ext uri="{D42A27DB-BD31-4B8C-83A1-F6EECF244321}">
                  <p14:modId xmlns:p14="http://schemas.microsoft.com/office/powerpoint/2010/main" val="1040726354"/>
                </p:ext>
              </p:extLst>
            </p:nvPr>
          </p:nvGraphicFramePr>
          <p:xfrm>
            <a:off x="4114800" y="3505200"/>
            <a:ext cx="588963" cy="539750"/>
          </p:xfrm>
          <a:graphic>
            <a:graphicData uri="http://schemas.openxmlformats.org/presentationml/2006/ole">
              <mc:AlternateContent xmlns:mc="http://schemas.openxmlformats.org/markup-compatibility/2006">
                <mc:Choice xmlns:v="urn:schemas-microsoft-com:vml" Requires="v">
                  <p:oleObj spid="_x0000_s2381" r:id="rId26" imgW="1579320" imgH="1447920" progId="">
                    <p:embed/>
                  </p:oleObj>
                </mc:Choice>
                <mc:Fallback>
                  <p:oleObj r:id="rId26" imgW="1579320" imgH="1447920"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14800" y="3505200"/>
                          <a:ext cx="5889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9" name="Object 161"/>
            <p:cNvGraphicFramePr>
              <a:graphicFrameLocks noChangeAspect="1"/>
            </p:cNvGraphicFramePr>
            <p:nvPr>
              <p:extLst>
                <p:ext uri="{D42A27DB-BD31-4B8C-83A1-F6EECF244321}">
                  <p14:modId xmlns:p14="http://schemas.microsoft.com/office/powerpoint/2010/main" val="913107898"/>
                </p:ext>
              </p:extLst>
            </p:nvPr>
          </p:nvGraphicFramePr>
          <p:xfrm>
            <a:off x="8651875" y="5943600"/>
            <a:ext cx="295275" cy="533400"/>
          </p:xfrm>
          <a:graphic>
            <a:graphicData uri="http://schemas.openxmlformats.org/presentationml/2006/ole">
              <mc:AlternateContent xmlns:mc="http://schemas.openxmlformats.org/markup-compatibility/2006">
                <mc:Choice xmlns:v="urn:schemas-microsoft-com:vml" Requires="v">
                  <p:oleObj spid="_x0000_s2382" r:id="rId28" imgW="772200" imgH="1400040" progId="">
                    <p:embed/>
                  </p:oleObj>
                </mc:Choice>
                <mc:Fallback>
                  <p:oleObj r:id="rId28" imgW="772200" imgH="140004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51875" y="5943600"/>
                          <a:ext cx="295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30" name="Object 162"/>
            <p:cNvGraphicFramePr>
              <a:graphicFrameLocks noChangeAspect="1"/>
            </p:cNvGraphicFramePr>
            <p:nvPr>
              <p:extLst>
                <p:ext uri="{D42A27DB-BD31-4B8C-83A1-F6EECF244321}">
                  <p14:modId xmlns:p14="http://schemas.microsoft.com/office/powerpoint/2010/main" val="2613451154"/>
                </p:ext>
              </p:extLst>
            </p:nvPr>
          </p:nvGraphicFramePr>
          <p:xfrm>
            <a:off x="1600200" y="5943600"/>
            <a:ext cx="347663" cy="561975"/>
          </p:xfrm>
          <a:graphic>
            <a:graphicData uri="http://schemas.openxmlformats.org/presentationml/2006/ole">
              <mc:AlternateContent xmlns:mc="http://schemas.openxmlformats.org/markup-compatibility/2006">
                <mc:Choice xmlns:v="urn:schemas-microsoft-com:vml" Requires="v">
                  <p:oleObj spid="_x0000_s2383" r:id="rId30" imgW="871200" imgH="1400040" progId="">
                    <p:embed/>
                  </p:oleObj>
                </mc:Choice>
                <mc:Fallback>
                  <p:oleObj r:id="rId30" imgW="871200" imgH="1400040" progId="">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00200" y="5943600"/>
                          <a:ext cx="3476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32" name="Object 164"/>
            <p:cNvGraphicFramePr>
              <a:graphicFrameLocks noChangeAspect="1"/>
            </p:cNvGraphicFramePr>
            <p:nvPr>
              <p:extLst>
                <p:ext uri="{D42A27DB-BD31-4B8C-83A1-F6EECF244321}">
                  <p14:modId xmlns:p14="http://schemas.microsoft.com/office/powerpoint/2010/main" val="3227159355"/>
                </p:ext>
              </p:extLst>
            </p:nvPr>
          </p:nvGraphicFramePr>
          <p:xfrm>
            <a:off x="4876800" y="2057400"/>
            <a:ext cx="685800" cy="323850"/>
          </p:xfrm>
          <a:graphic>
            <a:graphicData uri="http://schemas.openxmlformats.org/presentationml/2006/ole">
              <mc:AlternateContent xmlns:mc="http://schemas.openxmlformats.org/markup-compatibility/2006">
                <mc:Choice xmlns:v="urn:schemas-microsoft-com:vml" Requires="v">
                  <p:oleObj spid="_x0000_s2384" name="Bitmap Image" r:id="rId32" imgW="762181" imgH="361750" progId="Paint.Picture">
                    <p:embed/>
                  </p:oleObj>
                </mc:Choice>
                <mc:Fallback>
                  <p:oleObj name="Bitmap Image" r:id="rId32" imgW="762181" imgH="361750" progId="Paint.Picture">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76800" y="2057400"/>
                          <a:ext cx="685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33" name="Object 165"/>
            <p:cNvGraphicFramePr>
              <a:graphicFrameLocks noChangeAspect="1"/>
            </p:cNvGraphicFramePr>
            <p:nvPr>
              <p:extLst>
                <p:ext uri="{D42A27DB-BD31-4B8C-83A1-F6EECF244321}">
                  <p14:modId xmlns:p14="http://schemas.microsoft.com/office/powerpoint/2010/main" val="359052133"/>
                </p:ext>
              </p:extLst>
            </p:nvPr>
          </p:nvGraphicFramePr>
          <p:xfrm>
            <a:off x="4648200" y="5410200"/>
            <a:ext cx="1676400" cy="384175"/>
          </p:xfrm>
          <a:graphic>
            <a:graphicData uri="http://schemas.openxmlformats.org/presentationml/2006/ole">
              <mc:AlternateContent xmlns:mc="http://schemas.openxmlformats.org/markup-compatibility/2006">
                <mc:Choice xmlns:v="urn:schemas-microsoft-com:vml" Requires="v">
                  <p:oleObj spid="_x0000_s2385" r:id="rId34" imgW="5269320" imgH="1209600" progId="">
                    <p:embed/>
                  </p:oleObj>
                </mc:Choice>
                <mc:Fallback>
                  <p:oleObj r:id="rId34" imgW="5269320" imgH="1209600" progId="">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48200" y="5410200"/>
                          <a:ext cx="1676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itle 1"/>
          <p:cNvSpPr>
            <a:spLocks noGrp="1"/>
          </p:cNvSpPr>
          <p:nvPr>
            <p:ph type="title" idx="4294967295"/>
          </p:nvPr>
        </p:nvSpPr>
        <p:spPr>
          <a:xfrm>
            <a:off x="601551" y="381000"/>
            <a:ext cx="8534400" cy="609600"/>
          </a:xfrm>
          <a:prstGeom prst="rect">
            <a:avLst/>
          </a:prstGeom>
        </p:spPr>
        <p:txBody>
          <a:bodyPr/>
          <a:lstStyle/>
          <a:p>
            <a:r>
              <a:rPr lang="en-US" sz="2400" dirty="0" smtClean="0">
                <a:latin typeface="Calibri" pitchFamily="34" charset="0"/>
              </a:rPr>
              <a:t>Beta </a:t>
            </a:r>
            <a:r>
              <a:rPr lang="en-US" sz="2400" dirty="0" err="1" smtClean="0">
                <a:latin typeface="Calibri" pitchFamily="34" charset="0"/>
              </a:rPr>
              <a:t>Pinene</a:t>
            </a:r>
            <a:endParaRPr lang="en-US" sz="2400" dirty="0">
              <a:latin typeface="Calibri" pitchFamily="34" charset="0"/>
            </a:endParaRPr>
          </a:p>
        </p:txBody>
      </p:sp>
    </p:spTree>
    <p:extLst>
      <p:ext uri="{BB962C8B-B14F-4D97-AF65-F5344CB8AC3E}">
        <p14:creationId xmlns:p14="http://schemas.microsoft.com/office/powerpoint/2010/main" val="3849050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400" y="1421459"/>
            <a:ext cx="8661400" cy="4999038"/>
            <a:chOff x="25400" y="1066800"/>
            <a:chExt cx="9093200" cy="5456238"/>
          </a:xfrm>
        </p:grpSpPr>
        <p:sp>
          <p:nvSpPr>
            <p:cNvPr id="416770" name="Rectangle 2"/>
            <p:cNvSpPr>
              <a:spLocks noChangeArrowheads="1"/>
            </p:cNvSpPr>
            <p:nvPr/>
          </p:nvSpPr>
          <p:spPr bwMode="auto">
            <a:xfrm>
              <a:off x="1795463" y="2763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1" name="Rectangle 3"/>
            <p:cNvSpPr>
              <a:spLocks noChangeArrowheads="1"/>
            </p:cNvSpPr>
            <p:nvPr/>
          </p:nvSpPr>
          <p:spPr bwMode="auto">
            <a:xfrm>
              <a:off x="1789113" y="27686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2" name="Rectangle 4"/>
            <p:cNvSpPr>
              <a:spLocks noChangeArrowheads="1"/>
            </p:cNvSpPr>
            <p:nvPr/>
          </p:nvSpPr>
          <p:spPr bwMode="auto">
            <a:xfrm>
              <a:off x="1782763" y="27733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3" name="Rectangle 5"/>
            <p:cNvSpPr>
              <a:spLocks noChangeArrowheads="1"/>
            </p:cNvSpPr>
            <p:nvPr/>
          </p:nvSpPr>
          <p:spPr bwMode="auto">
            <a:xfrm>
              <a:off x="1776413" y="27797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4" name="Rectangle 6"/>
            <p:cNvSpPr>
              <a:spLocks noChangeArrowheads="1"/>
            </p:cNvSpPr>
            <p:nvPr/>
          </p:nvSpPr>
          <p:spPr bwMode="auto">
            <a:xfrm>
              <a:off x="2806700" y="34813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5" name="Rectangle 7"/>
            <p:cNvSpPr>
              <a:spLocks noChangeArrowheads="1"/>
            </p:cNvSpPr>
            <p:nvPr/>
          </p:nvSpPr>
          <p:spPr bwMode="auto">
            <a:xfrm>
              <a:off x="2801938" y="3486150"/>
              <a:ext cx="1966912"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6" name="Rectangle 8"/>
            <p:cNvSpPr>
              <a:spLocks noChangeArrowheads="1"/>
            </p:cNvSpPr>
            <p:nvPr/>
          </p:nvSpPr>
          <p:spPr bwMode="auto">
            <a:xfrm>
              <a:off x="2795588" y="3490913"/>
              <a:ext cx="1966912"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7" name="Rectangle 9"/>
            <p:cNvSpPr>
              <a:spLocks noChangeArrowheads="1"/>
            </p:cNvSpPr>
            <p:nvPr/>
          </p:nvSpPr>
          <p:spPr bwMode="auto">
            <a:xfrm>
              <a:off x="2789238" y="34972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8" name="Rectangle 10"/>
            <p:cNvSpPr>
              <a:spLocks noChangeArrowheads="1"/>
            </p:cNvSpPr>
            <p:nvPr/>
          </p:nvSpPr>
          <p:spPr bwMode="auto">
            <a:xfrm>
              <a:off x="5084763" y="3481388"/>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79" name="Rectangle 11"/>
            <p:cNvSpPr>
              <a:spLocks noChangeArrowheads="1"/>
            </p:cNvSpPr>
            <p:nvPr/>
          </p:nvSpPr>
          <p:spPr bwMode="auto">
            <a:xfrm>
              <a:off x="5078413" y="34861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0" name="Rectangle 12"/>
            <p:cNvSpPr>
              <a:spLocks noChangeArrowheads="1"/>
            </p:cNvSpPr>
            <p:nvPr/>
          </p:nvSpPr>
          <p:spPr bwMode="auto">
            <a:xfrm>
              <a:off x="5072063" y="3490913"/>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1" name="Rectangle 13"/>
            <p:cNvSpPr>
              <a:spLocks noChangeArrowheads="1"/>
            </p:cNvSpPr>
            <p:nvPr/>
          </p:nvSpPr>
          <p:spPr bwMode="auto">
            <a:xfrm>
              <a:off x="5065713" y="34972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2" name="Rectangle 14"/>
            <p:cNvSpPr>
              <a:spLocks noChangeArrowheads="1"/>
            </p:cNvSpPr>
            <p:nvPr/>
          </p:nvSpPr>
          <p:spPr bwMode="auto">
            <a:xfrm>
              <a:off x="42863"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3" name="Rectangle 15"/>
            <p:cNvSpPr>
              <a:spLocks noChangeArrowheads="1"/>
            </p:cNvSpPr>
            <p:nvPr/>
          </p:nvSpPr>
          <p:spPr bwMode="auto">
            <a:xfrm>
              <a:off x="36513"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4" name="Rectangle 16"/>
            <p:cNvSpPr>
              <a:spLocks noChangeArrowheads="1"/>
            </p:cNvSpPr>
            <p:nvPr/>
          </p:nvSpPr>
          <p:spPr bwMode="auto">
            <a:xfrm>
              <a:off x="30163" y="5267325"/>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5" name="Rectangle 17"/>
            <p:cNvSpPr>
              <a:spLocks noChangeArrowheads="1"/>
            </p:cNvSpPr>
            <p:nvPr/>
          </p:nvSpPr>
          <p:spPr bwMode="auto">
            <a:xfrm>
              <a:off x="25400" y="5273675"/>
              <a:ext cx="1966913"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6" name="Rectangle 18"/>
            <p:cNvSpPr>
              <a:spLocks noChangeArrowheads="1"/>
            </p:cNvSpPr>
            <p:nvPr/>
          </p:nvSpPr>
          <p:spPr bwMode="auto">
            <a:xfrm>
              <a:off x="2319338"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7" name="Rectangle 19"/>
            <p:cNvSpPr>
              <a:spLocks noChangeArrowheads="1"/>
            </p:cNvSpPr>
            <p:nvPr/>
          </p:nvSpPr>
          <p:spPr bwMode="auto">
            <a:xfrm>
              <a:off x="2312988"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8" name="Rectangle 20"/>
            <p:cNvSpPr>
              <a:spLocks noChangeArrowheads="1"/>
            </p:cNvSpPr>
            <p:nvPr/>
          </p:nvSpPr>
          <p:spPr bwMode="auto">
            <a:xfrm>
              <a:off x="2308225" y="5267325"/>
              <a:ext cx="1966913"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89" name="Rectangle 21"/>
            <p:cNvSpPr>
              <a:spLocks noChangeArrowheads="1"/>
            </p:cNvSpPr>
            <p:nvPr/>
          </p:nvSpPr>
          <p:spPr bwMode="auto">
            <a:xfrm>
              <a:off x="2301875" y="52736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0" name="Rectangle 22"/>
            <p:cNvSpPr>
              <a:spLocks noChangeArrowheads="1"/>
            </p:cNvSpPr>
            <p:nvPr/>
          </p:nvSpPr>
          <p:spPr bwMode="auto">
            <a:xfrm>
              <a:off x="42863" y="5934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1" name="Rectangle 23"/>
            <p:cNvSpPr>
              <a:spLocks noChangeArrowheads="1"/>
            </p:cNvSpPr>
            <p:nvPr/>
          </p:nvSpPr>
          <p:spPr bwMode="auto">
            <a:xfrm>
              <a:off x="36513" y="5938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2" name="Rectangle 24"/>
            <p:cNvSpPr>
              <a:spLocks noChangeArrowheads="1"/>
            </p:cNvSpPr>
            <p:nvPr/>
          </p:nvSpPr>
          <p:spPr bwMode="auto">
            <a:xfrm>
              <a:off x="30163" y="5945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3" name="Rectangle 25"/>
            <p:cNvSpPr>
              <a:spLocks noChangeArrowheads="1"/>
            </p:cNvSpPr>
            <p:nvPr/>
          </p:nvSpPr>
          <p:spPr bwMode="auto">
            <a:xfrm>
              <a:off x="25400" y="5949950"/>
              <a:ext cx="1966913"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4" name="Rectangle 26"/>
            <p:cNvSpPr>
              <a:spLocks noChangeArrowheads="1"/>
            </p:cNvSpPr>
            <p:nvPr/>
          </p:nvSpPr>
          <p:spPr bwMode="auto">
            <a:xfrm>
              <a:off x="1171575" y="4425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5" name="Rectangle 27"/>
            <p:cNvSpPr>
              <a:spLocks noChangeArrowheads="1"/>
            </p:cNvSpPr>
            <p:nvPr/>
          </p:nvSpPr>
          <p:spPr bwMode="auto">
            <a:xfrm>
              <a:off x="1166813" y="4430713"/>
              <a:ext cx="1966912"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6" name="Rectangle 28"/>
            <p:cNvSpPr>
              <a:spLocks noChangeArrowheads="1"/>
            </p:cNvSpPr>
            <p:nvPr/>
          </p:nvSpPr>
          <p:spPr bwMode="auto">
            <a:xfrm>
              <a:off x="1160463" y="44370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7" name="Rectangle 29"/>
            <p:cNvSpPr>
              <a:spLocks noChangeArrowheads="1"/>
            </p:cNvSpPr>
            <p:nvPr/>
          </p:nvSpPr>
          <p:spPr bwMode="auto">
            <a:xfrm>
              <a:off x="1154113" y="44418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8" name="Rectangle 30"/>
            <p:cNvSpPr>
              <a:spLocks noChangeArrowheads="1"/>
            </p:cNvSpPr>
            <p:nvPr/>
          </p:nvSpPr>
          <p:spPr bwMode="auto">
            <a:xfrm>
              <a:off x="4460875"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799" name="Rectangle 31"/>
            <p:cNvSpPr>
              <a:spLocks noChangeArrowheads="1"/>
            </p:cNvSpPr>
            <p:nvPr/>
          </p:nvSpPr>
          <p:spPr bwMode="auto">
            <a:xfrm>
              <a:off x="4454525"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0" name="Rectangle 32"/>
            <p:cNvSpPr>
              <a:spLocks noChangeArrowheads="1"/>
            </p:cNvSpPr>
            <p:nvPr/>
          </p:nvSpPr>
          <p:spPr bwMode="auto">
            <a:xfrm>
              <a:off x="4448175" y="5267325"/>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1" name="Rectangle 33"/>
            <p:cNvSpPr>
              <a:spLocks noChangeArrowheads="1"/>
            </p:cNvSpPr>
            <p:nvPr/>
          </p:nvSpPr>
          <p:spPr bwMode="auto">
            <a:xfrm>
              <a:off x="4441825" y="52736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2" name="Rectangle 34"/>
            <p:cNvSpPr>
              <a:spLocks noChangeArrowheads="1"/>
            </p:cNvSpPr>
            <p:nvPr/>
          </p:nvSpPr>
          <p:spPr bwMode="auto">
            <a:xfrm>
              <a:off x="4460875" y="4425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3" name="Rectangle 35"/>
            <p:cNvSpPr>
              <a:spLocks noChangeArrowheads="1"/>
            </p:cNvSpPr>
            <p:nvPr/>
          </p:nvSpPr>
          <p:spPr bwMode="auto">
            <a:xfrm>
              <a:off x="4454525" y="4430713"/>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4" name="Rectangle 36"/>
            <p:cNvSpPr>
              <a:spLocks noChangeArrowheads="1"/>
            </p:cNvSpPr>
            <p:nvPr/>
          </p:nvSpPr>
          <p:spPr bwMode="auto">
            <a:xfrm>
              <a:off x="4448175" y="44370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5" name="Rectangle 37"/>
            <p:cNvSpPr>
              <a:spLocks noChangeArrowheads="1"/>
            </p:cNvSpPr>
            <p:nvPr/>
          </p:nvSpPr>
          <p:spPr bwMode="auto">
            <a:xfrm>
              <a:off x="4441825" y="44418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6" name="Rectangle 38"/>
            <p:cNvSpPr>
              <a:spLocks noChangeArrowheads="1"/>
            </p:cNvSpPr>
            <p:nvPr/>
          </p:nvSpPr>
          <p:spPr bwMode="auto">
            <a:xfrm>
              <a:off x="7145338" y="52578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7" name="Rectangle 39"/>
            <p:cNvSpPr>
              <a:spLocks noChangeArrowheads="1"/>
            </p:cNvSpPr>
            <p:nvPr/>
          </p:nvSpPr>
          <p:spPr bwMode="auto">
            <a:xfrm>
              <a:off x="7138988" y="52625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8" name="Rectangle 40"/>
            <p:cNvSpPr>
              <a:spLocks noChangeArrowheads="1"/>
            </p:cNvSpPr>
            <p:nvPr/>
          </p:nvSpPr>
          <p:spPr bwMode="auto">
            <a:xfrm>
              <a:off x="7132638" y="5267325"/>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09" name="Rectangle 41"/>
            <p:cNvSpPr>
              <a:spLocks noChangeArrowheads="1"/>
            </p:cNvSpPr>
            <p:nvPr/>
          </p:nvSpPr>
          <p:spPr bwMode="auto">
            <a:xfrm>
              <a:off x="7126288" y="52736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0" name="Rectangle 42"/>
            <p:cNvSpPr>
              <a:spLocks noChangeArrowheads="1"/>
            </p:cNvSpPr>
            <p:nvPr/>
          </p:nvSpPr>
          <p:spPr bwMode="auto">
            <a:xfrm>
              <a:off x="7145338" y="5934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1" name="Rectangle 43"/>
            <p:cNvSpPr>
              <a:spLocks noChangeArrowheads="1"/>
            </p:cNvSpPr>
            <p:nvPr/>
          </p:nvSpPr>
          <p:spPr bwMode="auto">
            <a:xfrm>
              <a:off x="7138988" y="5938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2" name="Rectangle 44"/>
            <p:cNvSpPr>
              <a:spLocks noChangeArrowheads="1"/>
            </p:cNvSpPr>
            <p:nvPr/>
          </p:nvSpPr>
          <p:spPr bwMode="auto">
            <a:xfrm>
              <a:off x="7132638" y="5945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3" name="Rectangle 45"/>
            <p:cNvSpPr>
              <a:spLocks noChangeArrowheads="1"/>
            </p:cNvSpPr>
            <p:nvPr/>
          </p:nvSpPr>
          <p:spPr bwMode="auto">
            <a:xfrm>
              <a:off x="7126288" y="5949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4" name="Rectangle 46"/>
            <p:cNvSpPr>
              <a:spLocks noChangeArrowheads="1"/>
            </p:cNvSpPr>
            <p:nvPr/>
          </p:nvSpPr>
          <p:spPr bwMode="auto">
            <a:xfrm>
              <a:off x="6737350" y="44259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5" name="Rectangle 47"/>
            <p:cNvSpPr>
              <a:spLocks noChangeArrowheads="1"/>
            </p:cNvSpPr>
            <p:nvPr/>
          </p:nvSpPr>
          <p:spPr bwMode="auto">
            <a:xfrm>
              <a:off x="6731000" y="4430713"/>
              <a:ext cx="1968500" cy="574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6" name="Rectangle 48"/>
            <p:cNvSpPr>
              <a:spLocks noChangeArrowheads="1"/>
            </p:cNvSpPr>
            <p:nvPr/>
          </p:nvSpPr>
          <p:spPr bwMode="auto">
            <a:xfrm>
              <a:off x="6724650" y="44370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7" name="Rectangle 49"/>
            <p:cNvSpPr>
              <a:spLocks noChangeArrowheads="1"/>
            </p:cNvSpPr>
            <p:nvPr/>
          </p:nvSpPr>
          <p:spPr bwMode="auto">
            <a:xfrm>
              <a:off x="6719888" y="4441825"/>
              <a:ext cx="1966912"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8" name="Rectangle 50"/>
            <p:cNvSpPr>
              <a:spLocks noChangeArrowheads="1"/>
            </p:cNvSpPr>
            <p:nvPr/>
          </p:nvSpPr>
          <p:spPr bwMode="auto">
            <a:xfrm>
              <a:off x="3937000" y="2763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19" name="Rectangle 51"/>
            <p:cNvSpPr>
              <a:spLocks noChangeArrowheads="1"/>
            </p:cNvSpPr>
            <p:nvPr/>
          </p:nvSpPr>
          <p:spPr bwMode="auto">
            <a:xfrm>
              <a:off x="3930650" y="27686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0" name="Rectangle 52"/>
            <p:cNvSpPr>
              <a:spLocks noChangeArrowheads="1"/>
            </p:cNvSpPr>
            <p:nvPr/>
          </p:nvSpPr>
          <p:spPr bwMode="auto">
            <a:xfrm>
              <a:off x="3924300" y="27733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1" name="Rectangle 53"/>
            <p:cNvSpPr>
              <a:spLocks noChangeArrowheads="1"/>
            </p:cNvSpPr>
            <p:nvPr/>
          </p:nvSpPr>
          <p:spPr bwMode="auto">
            <a:xfrm>
              <a:off x="3917950" y="27797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2" name="Rectangle 54"/>
            <p:cNvSpPr>
              <a:spLocks noChangeArrowheads="1"/>
            </p:cNvSpPr>
            <p:nvPr/>
          </p:nvSpPr>
          <p:spPr bwMode="auto">
            <a:xfrm>
              <a:off x="6076950" y="27638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3" name="Rectangle 55"/>
            <p:cNvSpPr>
              <a:spLocks noChangeArrowheads="1"/>
            </p:cNvSpPr>
            <p:nvPr/>
          </p:nvSpPr>
          <p:spPr bwMode="auto">
            <a:xfrm>
              <a:off x="6070600" y="27686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4" name="Rectangle 56"/>
            <p:cNvSpPr>
              <a:spLocks noChangeArrowheads="1"/>
            </p:cNvSpPr>
            <p:nvPr/>
          </p:nvSpPr>
          <p:spPr bwMode="auto">
            <a:xfrm>
              <a:off x="6065838" y="2773363"/>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5" name="Rectangle 57"/>
            <p:cNvSpPr>
              <a:spLocks noChangeArrowheads="1"/>
            </p:cNvSpPr>
            <p:nvPr/>
          </p:nvSpPr>
          <p:spPr bwMode="auto">
            <a:xfrm>
              <a:off x="6059488" y="27797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6" name="Rectangle 58"/>
            <p:cNvSpPr>
              <a:spLocks noChangeArrowheads="1"/>
            </p:cNvSpPr>
            <p:nvPr/>
          </p:nvSpPr>
          <p:spPr bwMode="auto">
            <a:xfrm>
              <a:off x="3924300" y="19319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7" name="Rectangle 59"/>
            <p:cNvSpPr>
              <a:spLocks noChangeArrowheads="1"/>
            </p:cNvSpPr>
            <p:nvPr/>
          </p:nvSpPr>
          <p:spPr bwMode="auto">
            <a:xfrm>
              <a:off x="3917950" y="19367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8" name="Rectangle 60"/>
            <p:cNvSpPr>
              <a:spLocks noChangeArrowheads="1"/>
            </p:cNvSpPr>
            <p:nvPr/>
          </p:nvSpPr>
          <p:spPr bwMode="auto">
            <a:xfrm>
              <a:off x="3911600" y="194310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29" name="Rectangle 61"/>
            <p:cNvSpPr>
              <a:spLocks noChangeArrowheads="1"/>
            </p:cNvSpPr>
            <p:nvPr/>
          </p:nvSpPr>
          <p:spPr bwMode="auto">
            <a:xfrm>
              <a:off x="3905250" y="194786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0" name="Rectangle 62"/>
            <p:cNvSpPr>
              <a:spLocks noChangeArrowheads="1"/>
            </p:cNvSpPr>
            <p:nvPr/>
          </p:nvSpPr>
          <p:spPr bwMode="auto">
            <a:xfrm>
              <a:off x="3924300" y="11001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1" name="Rectangle 63"/>
            <p:cNvSpPr>
              <a:spLocks noChangeArrowheads="1"/>
            </p:cNvSpPr>
            <p:nvPr/>
          </p:nvSpPr>
          <p:spPr bwMode="auto">
            <a:xfrm>
              <a:off x="3917950" y="11064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2" name="Rectangle 64"/>
            <p:cNvSpPr>
              <a:spLocks noChangeArrowheads="1"/>
            </p:cNvSpPr>
            <p:nvPr/>
          </p:nvSpPr>
          <p:spPr bwMode="auto">
            <a:xfrm>
              <a:off x="3911600" y="1111250"/>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3" name="Rectangle 65"/>
            <p:cNvSpPr>
              <a:spLocks noChangeArrowheads="1"/>
            </p:cNvSpPr>
            <p:nvPr/>
          </p:nvSpPr>
          <p:spPr bwMode="auto">
            <a:xfrm>
              <a:off x="3905250" y="11160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34" name="Line 66"/>
            <p:cNvSpPr>
              <a:spLocks noChangeShapeType="1"/>
            </p:cNvSpPr>
            <p:nvPr/>
          </p:nvSpPr>
          <p:spPr bwMode="auto">
            <a:xfrm>
              <a:off x="4911725" y="1668463"/>
              <a:ext cx="1588" cy="258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5" name="Line 67"/>
            <p:cNvSpPr>
              <a:spLocks noChangeShapeType="1"/>
            </p:cNvSpPr>
            <p:nvPr/>
          </p:nvSpPr>
          <p:spPr bwMode="auto">
            <a:xfrm>
              <a:off x="4911725" y="2500313"/>
              <a:ext cx="1588"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6" name="Line 68"/>
            <p:cNvSpPr>
              <a:spLocks noChangeShapeType="1"/>
            </p:cNvSpPr>
            <p:nvPr/>
          </p:nvSpPr>
          <p:spPr bwMode="auto">
            <a:xfrm>
              <a:off x="2782888" y="2640013"/>
              <a:ext cx="1587"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7" name="Line 69"/>
            <p:cNvSpPr>
              <a:spLocks noChangeShapeType="1"/>
            </p:cNvSpPr>
            <p:nvPr/>
          </p:nvSpPr>
          <p:spPr bwMode="auto">
            <a:xfrm>
              <a:off x="4924425" y="2640013"/>
              <a:ext cx="1588"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8" name="Line 70"/>
            <p:cNvSpPr>
              <a:spLocks noChangeShapeType="1"/>
            </p:cNvSpPr>
            <p:nvPr/>
          </p:nvSpPr>
          <p:spPr bwMode="auto">
            <a:xfrm>
              <a:off x="7064375" y="2640013"/>
              <a:ext cx="1588"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39" name="Line 71"/>
            <p:cNvSpPr>
              <a:spLocks noChangeShapeType="1"/>
            </p:cNvSpPr>
            <p:nvPr/>
          </p:nvSpPr>
          <p:spPr bwMode="auto">
            <a:xfrm>
              <a:off x="2782888" y="2640013"/>
              <a:ext cx="2128837"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0" name="Line 72"/>
            <p:cNvSpPr>
              <a:spLocks noChangeShapeType="1"/>
            </p:cNvSpPr>
            <p:nvPr/>
          </p:nvSpPr>
          <p:spPr bwMode="auto">
            <a:xfrm>
              <a:off x="4911725" y="2640013"/>
              <a:ext cx="127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1" name="Line 73"/>
            <p:cNvSpPr>
              <a:spLocks noChangeShapeType="1"/>
            </p:cNvSpPr>
            <p:nvPr/>
          </p:nvSpPr>
          <p:spPr bwMode="auto">
            <a:xfrm>
              <a:off x="4924425" y="2640013"/>
              <a:ext cx="213995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2" name="Rectangle 74"/>
            <p:cNvSpPr>
              <a:spLocks noChangeArrowheads="1"/>
            </p:cNvSpPr>
            <p:nvPr/>
          </p:nvSpPr>
          <p:spPr bwMode="auto">
            <a:xfrm>
              <a:off x="1801813" y="275907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43" name="Rectangle 75"/>
            <p:cNvSpPr>
              <a:spLocks noChangeArrowheads="1"/>
            </p:cNvSpPr>
            <p:nvPr/>
          </p:nvSpPr>
          <p:spPr bwMode="auto">
            <a:xfrm>
              <a:off x="1857375" y="2805113"/>
              <a:ext cx="7715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Boisvelone</a:t>
              </a:r>
              <a:endParaRPr lang="en-US">
                <a:solidFill>
                  <a:prstClr val="black"/>
                </a:solidFill>
              </a:endParaRPr>
            </a:p>
          </p:txBody>
        </p:sp>
        <p:sp>
          <p:nvSpPr>
            <p:cNvPr id="416844" name="Rectangle 76"/>
            <p:cNvSpPr>
              <a:spLocks noChangeArrowheads="1"/>
            </p:cNvSpPr>
            <p:nvPr/>
          </p:nvSpPr>
          <p:spPr bwMode="auto">
            <a:xfrm>
              <a:off x="1801813" y="2759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45" name="Line 77"/>
            <p:cNvSpPr>
              <a:spLocks noChangeShapeType="1"/>
            </p:cNvSpPr>
            <p:nvPr/>
          </p:nvSpPr>
          <p:spPr bwMode="auto">
            <a:xfrm flipV="1">
              <a:off x="4924425" y="3332163"/>
              <a:ext cx="1588" cy="4286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6" name="Line 78"/>
            <p:cNvSpPr>
              <a:spLocks noChangeShapeType="1"/>
            </p:cNvSpPr>
            <p:nvPr/>
          </p:nvSpPr>
          <p:spPr bwMode="auto">
            <a:xfrm>
              <a:off x="4924425" y="3332163"/>
              <a:ext cx="1588" cy="428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7" name="Line 79"/>
            <p:cNvSpPr>
              <a:spLocks noChangeShapeType="1"/>
            </p:cNvSpPr>
            <p:nvPr/>
          </p:nvSpPr>
          <p:spPr bwMode="auto">
            <a:xfrm>
              <a:off x="4781550" y="3760788"/>
              <a:ext cx="1428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8" name="Line 80"/>
            <p:cNvSpPr>
              <a:spLocks noChangeShapeType="1"/>
            </p:cNvSpPr>
            <p:nvPr/>
          </p:nvSpPr>
          <p:spPr bwMode="auto">
            <a:xfrm>
              <a:off x="4924425" y="3760788"/>
              <a:ext cx="1651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49" name="Rectangle 81"/>
            <p:cNvSpPr>
              <a:spLocks noChangeArrowheads="1"/>
            </p:cNvSpPr>
            <p:nvPr/>
          </p:nvSpPr>
          <p:spPr bwMode="auto">
            <a:xfrm>
              <a:off x="2813050" y="347662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50" name="Rectangle 82"/>
            <p:cNvSpPr>
              <a:spLocks noChangeArrowheads="1"/>
            </p:cNvSpPr>
            <p:nvPr/>
          </p:nvSpPr>
          <p:spPr bwMode="auto">
            <a:xfrm>
              <a:off x="2868613" y="3522663"/>
              <a:ext cx="962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Geranyl Acetate</a:t>
              </a:r>
              <a:endParaRPr lang="en-US">
                <a:solidFill>
                  <a:prstClr val="black"/>
                </a:solidFill>
              </a:endParaRPr>
            </a:p>
          </p:txBody>
        </p:sp>
        <p:sp>
          <p:nvSpPr>
            <p:cNvPr id="416851" name="Rectangle 83"/>
            <p:cNvSpPr>
              <a:spLocks noChangeArrowheads="1"/>
            </p:cNvSpPr>
            <p:nvPr/>
          </p:nvSpPr>
          <p:spPr bwMode="auto">
            <a:xfrm>
              <a:off x="2813050" y="34766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52" name="Rectangle 84"/>
            <p:cNvSpPr>
              <a:spLocks noChangeArrowheads="1"/>
            </p:cNvSpPr>
            <p:nvPr/>
          </p:nvSpPr>
          <p:spPr bwMode="auto">
            <a:xfrm>
              <a:off x="5089525" y="347662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53" name="Rectangle 85"/>
            <p:cNvSpPr>
              <a:spLocks noChangeArrowheads="1"/>
            </p:cNvSpPr>
            <p:nvPr/>
          </p:nvSpPr>
          <p:spPr bwMode="auto">
            <a:xfrm>
              <a:off x="5145088" y="3522663"/>
              <a:ext cx="11541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Tetrahydrogeraniol</a:t>
              </a:r>
              <a:endParaRPr lang="en-US">
                <a:solidFill>
                  <a:prstClr val="black"/>
                </a:solidFill>
              </a:endParaRPr>
            </a:p>
          </p:txBody>
        </p:sp>
        <p:sp>
          <p:nvSpPr>
            <p:cNvPr id="416854" name="Rectangle 86"/>
            <p:cNvSpPr>
              <a:spLocks noChangeArrowheads="1"/>
            </p:cNvSpPr>
            <p:nvPr/>
          </p:nvSpPr>
          <p:spPr bwMode="auto">
            <a:xfrm>
              <a:off x="5145088" y="3683000"/>
              <a:ext cx="3762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DMO</a:t>
              </a:r>
              <a:endParaRPr lang="en-US">
                <a:solidFill>
                  <a:prstClr val="black"/>
                </a:solidFill>
              </a:endParaRPr>
            </a:p>
          </p:txBody>
        </p:sp>
        <p:sp>
          <p:nvSpPr>
            <p:cNvPr id="416855" name="Rectangle 87"/>
            <p:cNvSpPr>
              <a:spLocks noChangeArrowheads="1"/>
            </p:cNvSpPr>
            <p:nvPr/>
          </p:nvSpPr>
          <p:spPr bwMode="auto">
            <a:xfrm>
              <a:off x="5089525" y="34766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56" name="Line 88"/>
            <p:cNvSpPr>
              <a:spLocks noChangeShapeType="1"/>
            </p:cNvSpPr>
            <p:nvPr/>
          </p:nvSpPr>
          <p:spPr bwMode="auto">
            <a:xfrm>
              <a:off x="4924425" y="3760788"/>
              <a:ext cx="1588" cy="428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57" name="Line 89"/>
            <p:cNvSpPr>
              <a:spLocks noChangeShapeType="1"/>
            </p:cNvSpPr>
            <p:nvPr/>
          </p:nvSpPr>
          <p:spPr bwMode="auto">
            <a:xfrm>
              <a:off x="3289300" y="4189413"/>
              <a:ext cx="163512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58" name="Line 90"/>
            <p:cNvSpPr>
              <a:spLocks noChangeShapeType="1"/>
            </p:cNvSpPr>
            <p:nvPr/>
          </p:nvSpPr>
          <p:spPr bwMode="auto">
            <a:xfrm>
              <a:off x="4924425" y="4189413"/>
              <a:ext cx="523875"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59" name="Line 91"/>
            <p:cNvSpPr>
              <a:spLocks noChangeShapeType="1"/>
            </p:cNvSpPr>
            <p:nvPr/>
          </p:nvSpPr>
          <p:spPr bwMode="auto">
            <a:xfrm>
              <a:off x="5448300" y="4189413"/>
              <a:ext cx="1109663"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0" name="Line 92"/>
            <p:cNvSpPr>
              <a:spLocks noChangeShapeType="1"/>
            </p:cNvSpPr>
            <p:nvPr/>
          </p:nvSpPr>
          <p:spPr bwMode="auto">
            <a:xfrm flipV="1">
              <a:off x="3289300" y="4189413"/>
              <a:ext cx="1588" cy="51593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1" name="Line 93"/>
            <p:cNvSpPr>
              <a:spLocks noChangeShapeType="1"/>
            </p:cNvSpPr>
            <p:nvPr/>
          </p:nvSpPr>
          <p:spPr bwMode="auto">
            <a:xfrm>
              <a:off x="3289300" y="4189413"/>
              <a:ext cx="1588" cy="515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2" name="Line 94"/>
            <p:cNvSpPr>
              <a:spLocks noChangeShapeType="1"/>
            </p:cNvSpPr>
            <p:nvPr/>
          </p:nvSpPr>
          <p:spPr bwMode="auto">
            <a:xfrm>
              <a:off x="3146425" y="4705350"/>
              <a:ext cx="14287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3" name="Line 95"/>
            <p:cNvSpPr>
              <a:spLocks noChangeShapeType="1"/>
            </p:cNvSpPr>
            <p:nvPr/>
          </p:nvSpPr>
          <p:spPr bwMode="auto">
            <a:xfrm flipV="1">
              <a:off x="2159000" y="4994275"/>
              <a:ext cx="1588" cy="54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4" name="Line 96"/>
            <p:cNvSpPr>
              <a:spLocks noChangeShapeType="1"/>
            </p:cNvSpPr>
            <p:nvPr/>
          </p:nvSpPr>
          <p:spPr bwMode="auto">
            <a:xfrm>
              <a:off x="2159000" y="4994275"/>
              <a:ext cx="1588" cy="542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5" name="Line 97"/>
            <p:cNvSpPr>
              <a:spLocks noChangeShapeType="1"/>
            </p:cNvSpPr>
            <p:nvPr/>
          </p:nvSpPr>
          <p:spPr bwMode="auto">
            <a:xfrm>
              <a:off x="2017713" y="5537200"/>
              <a:ext cx="1412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6" name="Line 98"/>
            <p:cNvSpPr>
              <a:spLocks noChangeShapeType="1"/>
            </p:cNvSpPr>
            <p:nvPr/>
          </p:nvSpPr>
          <p:spPr bwMode="auto">
            <a:xfrm>
              <a:off x="2159000" y="5537200"/>
              <a:ext cx="1666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7" name="Line 99"/>
            <p:cNvSpPr>
              <a:spLocks noChangeShapeType="1"/>
            </p:cNvSpPr>
            <p:nvPr/>
          </p:nvSpPr>
          <p:spPr bwMode="auto">
            <a:xfrm>
              <a:off x="2017713" y="6213475"/>
              <a:ext cx="14128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8" name="Line 100"/>
            <p:cNvSpPr>
              <a:spLocks noChangeShapeType="1"/>
            </p:cNvSpPr>
            <p:nvPr/>
          </p:nvSpPr>
          <p:spPr bwMode="auto">
            <a:xfrm flipV="1">
              <a:off x="2159000" y="5537200"/>
              <a:ext cx="1588" cy="67627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69" name="Line 101"/>
            <p:cNvSpPr>
              <a:spLocks noChangeShapeType="1"/>
            </p:cNvSpPr>
            <p:nvPr/>
          </p:nvSpPr>
          <p:spPr bwMode="auto">
            <a:xfrm>
              <a:off x="2159000" y="5537200"/>
              <a:ext cx="1588" cy="676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70" name="Rectangle 102"/>
            <p:cNvSpPr>
              <a:spLocks noChangeArrowheads="1"/>
            </p:cNvSpPr>
            <p:nvPr/>
          </p:nvSpPr>
          <p:spPr bwMode="auto">
            <a:xfrm>
              <a:off x="49213" y="525303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71" name="Rectangle 103"/>
            <p:cNvSpPr>
              <a:spLocks noChangeArrowheads="1"/>
            </p:cNvSpPr>
            <p:nvPr/>
          </p:nvSpPr>
          <p:spPr bwMode="auto">
            <a:xfrm>
              <a:off x="104775" y="5299075"/>
              <a:ext cx="1111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Citronellyl Acetate</a:t>
              </a:r>
              <a:endParaRPr lang="en-US">
                <a:solidFill>
                  <a:prstClr val="black"/>
                </a:solidFill>
              </a:endParaRPr>
            </a:p>
          </p:txBody>
        </p:sp>
        <p:sp>
          <p:nvSpPr>
            <p:cNvPr id="416872" name="Rectangle 104"/>
            <p:cNvSpPr>
              <a:spLocks noChangeArrowheads="1"/>
            </p:cNvSpPr>
            <p:nvPr/>
          </p:nvSpPr>
          <p:spPr bwMode="auto">
            <a:xfrm>
              <a:off x="49213" y="52530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73" name="Rectangle 105"/>
            <p:cNvSpPr>
              <a:spLocks noChangeArrowheads="1"/>
            </p:cNvSpPr>
            <p:nvPr/>
          </p:nvSpPr>
          <p:spPr bwMode="auto">
            <a:xfrm>
              <a:off x="2325688" y="525303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74" name="Rectangle 106"/>
            <p:cNvSpPr>
              <a:spLocks noChangeArrowheads="1"/>
            </p:cNvSpPr>
            <p:nvPr/>
          </p:nvSpPr>
          <p:spPr bwMode="auto">
            <a:xfrm>
              <a:off x="2381250" y="5299075"/>
              <a:ext cx="11842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Hydroxycitronellal</a:t>
              </a:r>
              <a:endParaRPr lang="en-US">
                <a:solidFill>
                  <a:prstClr val="black"/>
                </a:solidFill>
              </a:endParaRPr>
            </a:p>
          </p:txBody>
        </p:sp>
        <p:sp>
          <p:nvSpPr>
            <p:cNvPr id="416875" name="Rectangle 107"/>
            <p:cNvSpPr>
              <a:spLocks noChangeArrowheads="1"/>
            </p:cNvSpPr>
            <p:nvPr/>
          </p:nvSpPr>
          <p:spPr bwMode="auto">
            <a:xfrm>
              <a:off x="2325688" y="52530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76" name="Rectangle 108"/>
            <p:cNvSpPr>
              <a:spLocks noChangeArrowheads="1"/>
            </p:cNvSpPr>
            <p:nvPr/>
          </p:nvSpPr>
          <p:spPr bwMode="auto">
            <a:xfrm>
              <a:off x="49213" y="5929313"/>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77" name="Rectangle 109"/>
            <p:cNvSpPr>
              <a:spLocks noChangeArrowheads="1"/>
            </p:cNvSpPr>
            <p:nvPr/>
          </p:nvSpPr>
          <p:spPr bwMode="auto">
            <a:xfrm>
              <a:off x="104775" y="5975350"/>
              <a:ext cx="1111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Methoxycitronellal</a:t>
              </a:r>
              <a:endParaRPr lang="en-US">
                <a:solidFill>
                  <a:prstClr val="black"/>
                </a:solidFill>
              </a:endParaRPr>
            </a:p>
          </p:txBody>
        </p:sp>
        <p:sp>
          <p:nvSpPr>
            <p:cNvPr id="416878" name="Rectangle 110"/>
            <p:cNvSpPr>
              <a:spLocks noChangeArrowheads="1"/>
            </p:cNvSpPr>
            <p:nvPr/>
          </p:nvSpPr>
          <p:spPr bwMode="auto">
            <a:xfrm>
              <a:off x="49213" y="5929313"/>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79" name="Rectangle 111"/>
            <p:cNvSpPr>
              <a:spLocks noChangeArrowheads="1"/>
            </p:cNvSpPr>
            <p:nvPr/>
          </p:nvSpPr>
          <p:spPr bwMode="auto">
            <a:xfrm>
              <a:off x="1177925" y="442118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80" name="Rectangle 112"/>
            <p:cNvSpPr>
              <a:spLocks noChangeArrowheads="1"/>
            </p:cNvSpPr>
            <p:nvPr/>
          </p:nvSpPr>
          <p:spPr bwMode="auto">
            <a:xfrm>
              <a:off x="1233488" y="4467225"/>
              <a:ext cx="69691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Citronellol</a:t>
              </a:r>
              <a:endParaRPr lang="en-US">
                <a:solidFill>
                  <a:prstClr val="black"/>
                </a:solidFill>
              </a:endParaRPr>
            </a:p>
          </p:txBody>
        </p:sp>
        <p:sp>
          <p:nvSpPr>
            <p:cNvPr id="416881" name="Rectangle 113"/>
            <p:cNvSpPr>
              <a:spLocks noChangeArrowheads="1"/>
            </p:cNvSpPr>
            <p:nvPr/>
          </p:nvSpPr>
          <p:spPr bwMode="auto">
            <a:xfrm>
              <a:off x="1177925" y="4421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82" name="Line 114"/>
            <p:cNvSpPr>
              <a:spLocks noChangeShapeType="1"/>
            </p:cNvSpPr>
            <p:nvPr/>
          </p:nvSpPr>
          <p:spPr bwMode="auto">
            <a:xfrm>
              <a:off x="5448300" y="4189413"/>
              <a:ext cx="1588"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83" name="Line 115"/>
            <p:cNvSpPr>
              <a:spLocks noChangeShapeType="1"/>
            </p:cNvSpPr>
            <p:nvPr/>
          </p:nvSpPr>
          <p:spPr bwMode="auto">
            <a:xfrm>
              <a:off x="5448300" y="4994275"/>
              <a:ext cx="1588" cy="258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84" name="Rectangle 116"/>
            <p:cNvSpPr>
              <a:spLocks noChangeArrowheads="1"/>
            </p:cNvSpPr>
            <p:nvPr/>
          </p:nvSpPr>
          <p:spPr bwMode="auto">
            <a:xfrm>
              <a:off x="4467225" y="525303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85" name="Rectangle 117"/>
            <p:cNvSpPr>
              <a:spLocks noChangeArrowheads="1"/>
            </p:cNvSpPr>
            <p:nvPr/>
          </p:nvSpPr>
          <p:spPr bwMode="auto">
            <a:xfrm>
              <a:off x="4522788" y="5299075"/>
              <a:ext cx="15700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Methyl Ionones &amp; Ionones</a:t>
              </a:r>
              <a:endParaRPr lang="en-US">
                <a:solidFill>
                  <a:prstClr val="black"/>
                </a:solidFill>
              </a:endParaRPr>
            </a:p>
          </p:txBody>
        </p:sp>
        <p:sp>
          <p:nvSpPr>
            <p:cNvPr id="416886" name="Rectangle 118"/>
            <p:cNvSpPr>
              <a:spLocks noChangeArrowheads="1"/>
            </p:cNvSpPr>
            <p:nvPr/>
          </p:nvSpPr>
          <p:spPr bwMode="auto">
            <a:xfrm>
              <a:off x="4467225" y="525303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87" name="Rectangle 119"/>
            <p:cNvSpPr>
              <a:spLocks noChangeArrowheads="1"/>
            </p:cNvSpPr>
            <p:nvPr/>
          </p:nvSpPr>
          <p:spPr bwMode="auto">
            <a:xfrm>
              <a:off x="4467225" y="442118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88" name="Rectangle 120"/>
            <p:cNvSpPr>
              <a:spLocks noChangeArrowheads="1"/>
            </p:cNvSpPr>
            <p:nvPr/>
          </p:nvSpPr>
          <p:spPr bwMode="auto">
            <a:xfrm>
              <a:off x="4522788" y="4467225"/>
              <a:ext cx="3952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Citral</a:t>
              </a:r>
              <a:endParaRPr lang="en-US">
                <a:solidFill>
                  <a:prstClr val="black"/>
                </a:solidFill>
              </a:endParaRPr>
            </a:p>
          </p:txBody>
        </p:sp>
        <p:sp>
          <p:nvSpPr>
            <p:cNvPr id="416889" name="Rectangle 121"/>
            <p:cNvSpPr>
              <a:spLocks noChangeArrowheads="1"/>
            </p:cNvSpPr>
            <p:nvPr/>
          </p:nvSpPr>
          <p:spPr bwMode="auto">
            <a:xfrm>
              <a:off x="4467225" y="4421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90" name="Line 122"/>
            <p:cNvSpPr>
              <a:spLocks noChangeShapeType="1"/>
            </p:cNvSpPr>
            <p:nvPr/>
          </p:nvSpPr>
          <p:spPr bwMode="auto">
            <a:xfrm>
              <a:off x="6583363" y="4189413"/>
              <a:ext cx="1587" cy="515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1" name="Line 123"/>
            <p:cNvSpPr>
              <a:spLocks noChangeShapeType="1"/>
            </p:cNvSpPr>
            <p:nvPr/>
          </p:nvSpPr>
          <p:spPr bwMode="auto">
            <a:xfrm>
              <a:off x="6583363" y="4705350"/>
              <a:ext cx="160337"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2" name="Line 124"/>
            <p:cNvSpPr>
              <a:spLocks noChangeShapeType="1"/>
            </p:cNvSpPr>
            <p:nvPr/>
          </p:nvSpPr>
          <p:spPr bwMode="auto">
            <a:xfrm>
              <a:off x="6985000" y="4994275"/>
              <a:ext cx="1588" cy="542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3" name="Line 125"/>
            <p:cNvSpPr>
              <a:spLocks noChangeShapeType="1"/>
            </p:cNvSpPr>
            <p:nvPr/>
          </p:nvSpPr>
          <p:spPr bwMode="auto">
            <a:xfrm>
              <a:off x="6985000" y="5537200"/>
              <a:ext cx="1666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4" name="Line 126"/>
            <p:cNvSpPr>
              <a:spLocks noChangeShapeType="1"/>
            </p:cNvSpPr>
            <p:nvPr/>
          </p:nvSpPr>
          <p:spPr bwMode="auto">
            <a:xfrm>
              <a:off x="6985000" y="6213475"/>
              <a:ext cx="1666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5" name="Line 127"/>
            <p:cNvSpPr>
              <a:spLocks noChangeShapeType="1"/>
            </p:cNvSpPr>
            <p:nvPr/>
          </p:nvSpPr>
          <p:spPr bwMode="auto">
            <a:xfrm>
              <a:off x="6985000" y="5537200"/>
              <a:ext cx="1588" cy="676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16896" name="Rectangle 128"/>
            <p:cNvSpPr>
              <a:spLocks noChangeArrowheads="1"/>
            </p:cNvSpPr>
            <p:nvPr/>
          </p:nvSpPr>
          <p:spPr bwMode="auto">
            <a:xfrm>
              <a:off x="7151688" y="5253038"/>
              <a:ext cx="1966912"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897" name="Rectangle 129"/>
            <p:cNvSpPr>
              <a:spLocks noChangeArrowheads="1"/>
            </p:cNvSpPr>
            <p:nvPr/>
          </p:nvSpPr>
          <p:spPr bwMode="auto">
            <a:xfrm>
              <a:off x="7207250" y="5299075"/>
              <a:ext cx="101123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 Linalyl Acetate</a:t>
              </a:r>
              <a:endParaRPr lang="en-US">
                <a:solidFill>
                  <a:prstClr val="black"/>
                </a:solidFill>
              </a:endParaRPr>
            </a:p>
          </p:txBody>
        </p:sp>
        <p:sp>
          <p:nvSpPr>
            <p:cNvPr id="416898" name="Rectangle 130"/>
            <p:cNvSpPr>
              <a:spLocks noChangeArrowheads="1"/>
            </p:cNvSpPr>
            <p:nvPr/>
          </p:nvSpPr>
          <p:spPr bwMode="auto">
            <a:xfrm>
              <a:off x="7151688" y="5253038"/>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899" name="Rectangle 131"/>
            <p:cNvSpPr>
              <a:spLocks noChangeArrowheads="1"/>
            </p:cNvSpPr>
            <p:nvPr/>
          </p:nvSpPr>
          <p:spPr bwMode="auto">
            <a:xfrm>
              <a:off x="7151688" y="5929313"/>
              <a:ext cx="1966912"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0" name="Rectangle 132"/>
            <p:cNvSpPr>
              <a:spLocks noChangeArrowheads="1"/>
            </p:cNvSpPr>
            <p:nvPr/>
          </p:nvSpPr>
          <p:spPr bwMode="auto">
            <a:xfrm>
              <a:off x="7207250" y="5975350"/>
              <a:ext cx="1104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Tetrahydrolinalool</a:t>
              </a:r>
              <a:endParaRPr lang="en-US">
                <a:solidFill>
                  <a:prstClr val="black"/>
                </a:solidFill>
              </a:endParaRPr>
            </a:p>
          </p:txBody>
        </p:sp>
        <p:sp>
          <p:nvSpPr>
            <p:cNvPr id="416901" name="Rectangle 133"/>
            <p:cNvSpPr>
              <a:spLocks noChangeArrowheads="1"/>
            </p:cNvSpPr>
            <p:nvPr/>
          </p:nvSpPr>
          <p:spPr bwMode="auto">
            <a:xfrm>
              <a:off x="7151688" y="5929313"/>
              <a:ext cx="1966912"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02" name="Rectangle 134"/>
            <p:cNvSpPr>
              <a:spLocks noChangeArrowheads="1"/>
            </p:cNvSpPr>
            <p:nvPr/>
          </p:nvSpPr>
          <p:spPr bwMode="auto">
            <a:xfrm>
              <a:off x="6743700" y="4421188"/>
              <a:ext cx="19685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3" name="Rectangle 135"/>
            <p:cNvSpPr>
              <a:spLocks noChangeArrowheads="1"/>
            </p:cNvSpPr>
            <p:nvPr/>
          </p:nvSpPr>
          <p:spPr bwMode="auto">
            <a:xfrm>
              <a:off x="6799263" y="4467225"/>
              <a:ext cx="5556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Linalool</a:t>
              </a:r>
              <a:endParaRPr lang="en-US">
                <a:solidFill>
                  <a:prstClr val="black"/>
                </a:solidFill>
              </a:endParaRPr>
            </a:p>
          </p:txBody>
        </p:sp>
        <p:sp>
          <p:nvSpPr>
            <p:cNvPr id="416904" name="Rectangle 136"/>
            <p:cNvSpPr>
              <a:spLocks noChangeArrowheads="1"/>
            </p:cNvSpPr>
            <p:nvPr/>
          </p:nvSpPr>
          <p:spPr bwMode="auto">
            <a:xfrm>
              <a:off x="6743700" y="4421188"/>
              <a:ext cx="1968500" cy="5730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05" name="Rectangle 137"/>
            <p:cNvSpPr>
              <a:spLocks noChangeArrowheads="1"/>
            </p:cNvSpPr>
            <p:nvPr/>
          </p:nvSpPr>
          <p:spPr bwMode="auto">
            <a:xfrm>
              <a:off x="3986213" y="2747963"/>
              <a:ext cx="1966913"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6" name="Rectangle 138"/>
            <p:cNvSpPr>
              <a:spLocks noChangeArrowheads="1"/>
            </p:cNvSpPr>
            <p:nvPr/>
          </p:nvSpPr>
          <p:spPr bwMode="auto">
            <a:xfrm>
              <a:off x="3998913" y="2805113"/>
              <a:ext cx="941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Geraniol / Nerol</a:t>
              </a:r>
              <a:endParaRPr lang="en-US">
                <a:solidFill>
                  <a:prstClr val="black"/>
                </a:solidFill>
              </a:endParaRPr>
            </a:p>
          </p:txBody>
        </p:sp>
        <p:sp>
          <p:nvSpPr>
            <p:cNvPr id="416907" name="Rectangle 139"/>
            <p:cNvSpPr>
              <a:spLocks noChangeArrowheads="1"/>
            </p:cNvSpPr>
            <p:nvPr/>
          </p:nvSpPr>
          <p:spPr bwMode="auto">
            <a:xfrm>
              <a:off x="3943350" y="2759075"/>
              <a:ext cx="1966913"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08" name="Rectangle 140"/>
            <p:cNvSpPr>
              <a:spLocks noChangeArrowheads="1"/>
            </p:cNvSpPr>
            <p:nvPr/>
          </p:nvSpPr>
          <p:spPr bwMode="auto">
            <a:xfrm>
              <a:off x="6083300" y="275907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09" name="Rectangle 141"/>
            <p:cNvSpPr>
              <a:spLocks noChangeArrowheads="1"/>
            </p:cNvSpPr>
            <p:nvPr/>
          </p:nvSpPr>
          <p:spPr bwMode="auto">
            <a:xfrm>
              <a:off x="6138863" y="2805113"/>
              <a:ext cx="352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Azuril</a:t>
              </a:r>
              <a:endParaRPr lang="en-US">
                <a:solidFill>
                  <a:prstClr val="black"/>
                </a:solidFill>
              </a:endParaRPr>
            </a:p>
          </p:txBody>
        </p:sp>
        <p:sp>
          <p:nvSpPr>
            <p:cNvPr id="416910" name="Rectangle 142"/>
            <p:cNvSpPr>
              <a:spLocks noChangeArrowheads="1"/>
            </p:cNvSpPr>
            <p:nvPr/>
          </p:nvSpPr>
          <p:spPr bwMode="auto">
            <a:xfrm>
              <a:off x="6083300" y="27590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11" name="Rectangle 143"/>
            <p:cNvSpPr>
              <a:spLocks noChangeArrowheads="1"/>
            </p:cNvSpPr>
            <p:nvPr/>
          </p:nvSpPr>
          <p:spPr bwMode="auto">
            <a:xfrm>
              <a:off x="3930650" y="192722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12" name="Rectangle 144"/>
            <p:cNvSpPr>
              <a:spLocks noChangeArrowheads="1"/>
            </p:cNvSpPr>
            <p:nvPr/>
          </p:nvSpPr>
          <p:spPr bwMode="auto">
            <a:xfrm>
              <a:off x="3986213" y="1973263"/>
              <a:ext cx="5921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Myrcene</a:t>
              </a:r>
              <a:endParaRPr lang="en-US">
                <a:solidFill>
                  <a:prstClr val="black"/>
                </a:solidFill>
              </a:endParaRPr>
            </a:p>
          </p:txBody>
        </p:sp>
        <p:sp>
          <p:nvSpPr>
            <p:cNvPr id="416913" name="Rectangle 145"/>
            <p:cNvSpPr>
              <a:spLocks noChangeArrowheads="1"/>
            </p:cNvSpPr>
            <p:nvPr/>
          </p:nvSpPr>
          <p:spPr bwMode="auto">
            <a:xfrm>
              <a:off x="3930650" y="192722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
          <p:nvSpPr>
            <p:cNvPr id="416914" name="Rectangle 146"/>
            <p:cNvSpPr>
              <a:spLocks noChangeArrowheads="1"/>
            </p:cNvSpPr>
            <p:nvPr/>
          </p:nvSpPr>
          <p:spPr bwMode="auto">
            <a:xfrm>
              <a:off x="3930650" y="1095375"/>
              <a:ext cx="1968500"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prstClr val="black"/>
                </a:solidFill>
              </a:endParaRPr>
            </a:p>
          </p:txBody>
        </p:sp>
        <p:sp>
          <p:nvSpPr>
            <p:cNvPr id="416915" name="Rectangle 147"/>
            <p:cNvSpPr>
              <a:spLocks noChangeArrowheads="1"/>
            </p:cNvSpPr>
            <p:nvPr/>
          </p:nvSpPr>
          <p:spPr bwMode="auto">
            <a:xfrm>
              <a:off x="3986213" y="1141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latin typeface="Arial" pitchFamily="34" charset="0"/>
                </a:rPr>
                <a:t>Beta Pinene</a:t>
              </a:r>
              <a:endParaRPr lang="en-US">
                <a:solidFill>
                  <a:prstClr val="black"/>
                </a:solidFill>
              </a:endParaRPr>
            </a:p>
          </p:txBody>
        </p:sp>
        <p:sp>
          <p:nvSpPr>
            <p:cNvPr id="416916" name="Rectangle 148"/>
            <p:cNvSpPr>
              <a:spLocks noChangeArrowheads="1"/>
            </p:cNvSpPr>
            <p:nvPr/>
          </p:nvSpPr>
          <p:spPr bwMode="auto">
            <a:xfrm>
              <a:off x="3930650" y="1095375"/>
              <a:ext cx="1968500" cy="573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graphicFrame>
          <p:nvGraphicFramePr>
            <p:cNvPr id="416917" name="Object 149"/>
            <p:cNvGraphicFramePr>
              <a:graphicFrameLocks noChangeAspect="1"/>
            </p:cNvGraphicFramePr>
            <p:nvPr>
              <p:extLst>
                <p:ext uri="{D42A27DB-BD31-4B8C-83A1-F6EECF244321}">
                  <p14:modId xmlns:p14="http://schemas.microsoft.com/office/powerpoint/2010/main" val="4114836136"/>
                </p:ext>
              </p:extLst>
            </p:nvPr>
          </p:nvGraphicFramePr>
          <p:xfrm>
            <a:off x="5105400" y="1066800"/>
            <a:ext cx="385763" cy="609600"/>
          </p:xfrm>
          <a:graphic>
            <a:graphicData uri="http://schemas.openxmlformats.org/presentationml/2006/ole">
              <mc:AlternateContent xmlns:mc="http://schemas.openxmlformats.org/markup-compatibility/2006">
                <mc:Choice xmlns:v="urn:schemas-microsoft-com:vml" Requires="v">
                  <p:oleObj spid="_x0000_s3186" r:id="rId4" imgW="629280" imgH="990720" progId="">
                    <p:embed/>
                  </p:oleObj>
                </mc:Choice>
                <mc:Fallback>
                  <p:oleObj r:id="rId4" imgW="629280" imgH="990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066800"/>
                          <a:ext cx="3857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18" name="Object 150"/>
            <p:cNvGraphicFramePr>
              <a:graphicFrameLocks noChangeAspect="1"/>
            </p:cNvGraphicFramePr>
            <p:nvPr>
              <p:extLst>
                <p:ext uri="{D42A27DB-BD31-4B8C-83A1-F6EECF244321}">
                  <p14:modId xmlns:p14="http://schemas.microsoft.com/office/powerpoint/2010/main" val="974852988"/>
                </p:ext>
              </p:extLst>
            </p:nvPr>
          </p:nvGraphicFramePr>
          <p:xfrm>
            <a:off x="3787775" y="5257800"/>
            <a:ext cx="396875" cy="561975"/>
          </p:xfrm>
          <a:graphic>
            <a:graphicData uri="http://schemas.openxmlformats.org/presentationml/2006/ole">
              <mc:AlternateContent xmlns:mc="http://schemas.openxmlformats.org/markup-compatibility/2006">
                <mc:Choice xmlns:v="urn:schemas-microsoft-com:vml" Requires="v">
                  <p:oleObj spid="_x0000_s3187" r:id="rId6" imgW="991080" imgH="1400040" progId="">
                    <p:embed/>
                  </p:oleObj>
                </mc:Choice>
                <mc:Fallback>
                  <p:oleObj r:id="rId6" imgW="991080" imgH="14000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775" y="5257800"/>
                          <a:ext cx="3968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19" name="Object 151"/>
            <p:cNvGraphicFramePr>
              <a:graphicFrameLocks noChangeAspect="1"/>
            </p:cNvGraphicFramePr>
            <p:nvPr>
              <p:extLst>
                <p:ext uri="{D42A27DB-BD31-4B8C-83A1-F6EECF244321}">
                  <p14:modId xmlns:p14="http://schemas.microsoft.com/office/powerpoint/2010/main" val="3930571862"/>
                </p:ext>
              </p:extLst>
            </p:nvPr>
          </p:nvGraphicFramePr>
          <p:xfrm>
            <a:off x="6553200" y="3429000"/>
            <a:ext cx="442913" cy="609600"/>
          </p:xfrm>
          <a:graphic>
            <a:graphicData uri="http://schemas.openxmlformats.org/presentationml/2006/ole">
              <mc:AlternateContent xmlns:mc="http://schemas.openxmlformats.org/markup-compatibility/2006">
                <mc:Choice xmlns:v="urn:schemas-microsoft-com:vml" Requires="v">
                  <p:oleObj spid="_x0000_s3188" r:id="rId8" imgW="1012680" imgH="1400040" progId="">
                    <p:embed/>
                  </p:oleObj>
                </mc:Choice>
                <mc:Fallback>
                  <p:oleObj r:id="rId8" imgW="1012680" imgH="14000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3429000"/>
                          <a:ext cx="4429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0" name="Object 152"/>
            <p:cNvGraphicFramePr>
              <a:graphicFrameLocks noChangeAspect="1"/>
            </p:cNvGraphicFramePr>
            <p:nvPr>
              <p:extLst>
                <p:ext uri="{D42A27DB-BD31-4B8C-83A1-F6EECF244321}">
                  <p14:modId xmlns:p14="http://schemas.microsoft.com/office/powerpoint/2010/main" val="405176999"/>
                </p:ext>
              </p:extLst>
            </p:nvPr>
          </p:nvGraphicFramePr>
          <p:xfrm>
            <a:off x="5029200" y="2819400"/>
            <a:ext cx="838200" cy="498475"/>
          </p:xfrm>
          <a:graphic>
            <a:graphicData uri="http://schemas.openxmlformats.org/presentationml/2006/ole">
              <mc:AlternateContent xmlns:mc="http://schemas.openxmlformats.org/markup-compatibility/2006">
                <mc:Choice xmlns:v="urn:schemas-microsoft-com:vml" Requires="v">
                  <p:oleObj spid="_x0000_s3189" r:id="rId10" imgW="2678400" imgH="1590840" progId="">
                    <p:embed/>
                  </p:oleObj>
                </mc:Choice>
                <mc:Fallback>
                  <p:oleObj r:id="rId10" imgW="2678400" imgH="159084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2819400"/>
                          <a:ext cx="838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1" name="Object 153"/>
            <p:cNvGraphicFramePr>
              <a:graphicFrameLocks noChangeAspect="1"/>
            </p:cNvGraphicFramePr>
            <p:nvPr>
              <p:extLst>
                <p:ext uri="{D42A27DB-BD31-4B8C-83A1-F6EECF244321}">
                  <p14:modId xmlns:p14="http://schemas.microsoft.com/office/powerpoint/2010/main" val="2353475317"/>
                </p:ext>
              </p:extLst>
            </p:nvPr>
          </p:nvGraphicFramePr>
          <p:xfrm>
            <a:off x="6324600" y="2895600"/>
            <a:ext cx="1576388" cy="396875"/>
          </p:xfrm>
          <a:graphic>
            <a:graphicData uri="http://schemas.openxmlformats.org/presentationml/2006/ole">
              <mc:AlternateContent xmlns:mc="http://schemas.openxmlformats.org/markup-compatibility/2006">
                <mc:Choice xmlns:v="urn:schemas-microsoft-com:vml" Requires="v">
                  <p:oleObj spid="_x0000_s3190" name="Document" r:id="rId12" imgW="3251880" imgH="819000" progId="Word.Document.8">
                    <p:embed/>
                  </p:oleObj>
                </mc:Choice>
                <mc:Fallback>
                  <p:oleObj name="Document" r:id="rId12" imgW="3251880" imgH="819000" progId="Word.Documen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2895600"/>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2" name="Object 154"/>
            <p:cNvGraphicFramePr>
              <a:graphicFrameLocks noChangeAspect="1"/>
            </p:cNvGraphicFramePr>
            <p:nvPr>
              <p:extLst>
                <p:ext uri="{D42A27DB-BD31-4B8C-83A1-F6EECF244321}">
                  <p14:modId xmlns:p14="http://schemas.microsoft.com/office/powerpoint/2010/main" val="2764975368"/>
                </p:ext>
              </p:extLst>
            </p:nvPr>
          </p:nvGraphicFramePr>
          <p:xfrm>
            <a:off x="5257800" y="4419600"/>
            <a:ext cx="885825" cy="603250"/>
          </p:xfrm>
          <a:graphic>
            <a:graphicData uri="http://schemas.openxmlformats.org/presentationml/2006/ole">
              <mc:AlternateContent xmlns:mc="http://schemas.openxmlformats.org/markup-compatibility/2006">
                <mc:Choice xmlns:v="urn:schemas-microsoft-com:vml" Requires="v">
                  <p:oleObj spid="_x0000_s3191" r:id="rId14" imgW="2334240" imgH="1590840" progId="">
                    <p:embed/>
                  </p:oleObj>
                </mc:Choice>
                <mc:Fallback>
                  <p:oleObj r:id="rId14" imgW="2334240" imgH="159084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4419600"/>
                          <a:ext cx="8858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3" name="Object 155"/>
            <p:cNvGraphicFramePr>
              <a:graphicFrameLocks noChangeAspect="1"/>
            </p:cNvGraphicFramePr>
            <p:nvPr>
              <p:extLst>
                <p:ext uri="{D42A27DB-BD31-4B8C-83A1-F6EECF244321}">
                  <p14:modId xmlns:p14="http://schemas.microsoft.com/office/powerpoint/2010/main" val="4039050516"/>
                </p:ext>
              </p:extLst>
            </p:nvPr>
          </p:nvGraphicFramePr>
          <p:xfrm>
            <a:off x="2514600" y="4419600"/>
            <a:ext cx="407988" cy="561975"/>
          </p:xfrm>
          <a:graphic>
            <a:graphicData uri="http://schemas.openxmlformats.org/presentationml/2006/ole">
              <mc:AlternateContent xmlns:mc="http://schemas.openxmlformats.org/markup-compatibility/2006">
                <mc:Choice xmlns:v="urn:schemas-microsoft-com:vml" Requires="v">
                  <p:oleObj spid="_x0000_s3192" r:id="rId16" imgW="1012680" imgH="1400040" progId="">
                    <p:embed/>
                  </p:oleObj>
                </mc:Choice>
                <mc:Fallback>
                  <p:oleObj r:id="rId16" imgW="1012680" imgH="140004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4419600"/>
                          <a:ext cx="4079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4" name="Object 156"/>
            <p:cNvGraphicFramePr>
              <a:graphicFrameLocks noChangeAspect="1"/>
            </p:cNvGraphicFramePr>
            <p:nvPr>
              <p:extLst>
                <p:ext uri="{D42A27DB-BD31-4B8C-83A1-F6EECF244321}">
                  <p14:modId xmlns:p14="http://schemas.microsoft.com/office/powerpoint/2010/main" val="2141803127"/>
                </p:ext>
              </p:extLst>
            </p:nvPr>
          </p:nvGraphicFramePr>
          <p:xfrm>
            <a:off x="2819400" y="2743200"/>
            <a:ext cx="752475" cy="504825"/>
          </p:xfrm>
          <a:graphic>
            <a:graphicData uri="http://schemas.openxmlformats.org/presentationml/2006/ole">
              <mc:AlternateContent xmlns:mc="http://schemas.openxmlformats.org/markup-compatibility/2006">
                <mc:Choice xmlns:v="urn:schemas-microsoft-com:vml" Requires="v">
                  <p:oleObj spid="_x0000_s3193" r:id="rId18" imgW="1591200" imgH="1066680" progId="">
                    <p:embed/>
                  </p:oleObj>
                </mc:Choice>
                <mc:Fallback>
                  <p:oleObj r:id="rId18" imgW="1591200" imgH="106668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2743200"/>
                          <a:ext cx="7524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5" name="Object 157"/>
            <p:cNvGraphicFramePr>
              <a:graphicFrameLocks noChangeAspect="1"/>
            </p:cNvGraphicFramePr>
            <p:nvPr>
              <p:extLst>
                <p:ext uri="{D42A27DB-BD31-4B8C-83A1-F6EECF244321}">
                  <p14:modId xmlns:p14="http://schemas.microsoft.com/office/powerpoint/2010/main" val="1107048610"/>
                </p:ext>
              </p:extLst>
            </p:nvPr>
          </p:nvGraphicFramePr>
          <p:xfrm>
            <a:off x="8521700" y="5257800"/>
            <a:ext cx="449263" cy="533400"/>
          </p:xfrm>
          <a:graphic>
            <a:graphicData uri="http://schemas.openxmlformats.org/presentationml/2006/ole">
              <mc:AlternateContent xmlns:mc="http://schemas.openxmlformats.org/markup-compatibility/2006">
                <mc:Choice xmlns:v="urn:schemas-microsoft-com:vml" Requires="v">
                  <p:oleObj spid="_x0000_s3194" r:id="rId20" imgW="1176120" imgH="1400040" progId="">
                    <p:embed/>
                  </p:oleObj>
                </mc:Choice>
                <mc:Fallback>
                  <p:oleObj r:id="rId20" imgW="1176120" imgH="140004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21700" y="5257800"/>
                          <a:ext cx="4492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6" name="Object 158"/>
            <p:cNvGraphicFramePr>
              <a:graphicFrameLocks noChangeAspect="1"/>
            </p:cNvGraphicFramePr>
            <p:nvPr>
              <p:extLst>
                <p:ext uri="{D42A27DB-BD31-4B8C-83A1-F6EECF244321}">
                  <p14:modId xmlns:p14="http://schemas.microsoft.com/office/powerpoint/2010/main" val="324196414"/>
                </p:ext>
              </p:extLst>
            </p:nvPr>
          </p:nvGraphicFramePr>
          <p:xfrm>
            <a:off x="7772400" y="4419600"/>
            <a:ext cx="338138" cy="609600"/>
          </p:xfrm>
          <a:graphic>
            <a:graphicData uri="http://schemas.openxmlformats.org/presentationml/2006/ole">
              <mc:AlternateContent xmlns:mc="http://schemas.openxmlformats.org/markup-compatibility/2006">
                <mc:Choice xmlns:v="urn:schemas-microsoft-com:vml" Requires="v">
                  <p:oleObj spid="_x0000_s3195" r:id="rId22" imgW="781200" imgH="1400040" progId="">
                    <p:embed/>
                  </p:oleObj>
                </mc:Choice>
                <mc:Fallback>
                  <p:oleObj r:id="rId22" imgW="781200" imgH="140004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72400" y="4419600"/>
                          <a:ext cx="338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7" name="Object 159"/>
            <p:cNvGraphicFramePr>
              <a:graphicFrameLocks noChangeAspect="1"/>
            </p:cNvGraphicFramePr>
            <p:nvPr>
              <p:extLst>
                <p:ext uri="{D42A27DB-BD31-4B8C-83A1-F6EECF244321}">
                  <p14:modId xmlns:p14="http://schemas.microsoft.com/office/powerpoint/2010/main" val="2866115121"/>
                </p:ext>
              </p:extLst>
            </p:nvPr>
          </p:nvGraphicFramePr>
          <p:xfrm>
            <a:off x="1371600" y="5257800"/>
            <a:ext cx="588963" cy="539750"/>
          </p:xfrm>
          <a:graphic>
            <a:graphicData uri="http://schemas.openxmlformats.org/presentationml/2006/ole">
              <mc:AlternateContent xmlns:mc="http://schemas.openxmlformats.org/markup-compatibility/2006">
                <mc:Choice xmlns:v="urn:schemas-microsoft-com:vml" Requires="v">
                  <p:oleObj spid="_x0000_s3196" r:id="rId24" imgW="1579320" imgH="1447920" progId="">
                    <p:embed/>
                  </p:oleObj>
                </mc:Choice>
                <mc:Fallback>
                  <p:oleObj r:id="rId24" imgW="1579320" imgH="144792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71600" y="5257800"/>
                          <a:ext cx="5889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8" name="Object 160"/>
            <p:cNvGraphicFramePr>
              <a:graphicFrameLocks noChangeAspect="1"/>
            </p:cNvGraphicFramePr>
            <p:nvPr>
              <p:extLst>
                <p:ext uri="{D42A27DB-BD31-4B8C-83A1-F6EECF244321}">
                  <p14:modId xmlns:p14="http://schemas.microsoft.com/office/powerpoint/2010/main" val="4205183128"/>
                </p:ext>
              </p:extLst>
            </p:nvPr>
          </p:nvGraphicFramePr>
          <p:xfrm>
            <a:off x="4114800" y="3505200"/>
            <a:ext cx="588963" cy="539750"/>
          </p:xfrm>
          <a:graphic>
            <a:graphicData uri="http://schemas.openxmlformats.org/presentationml/2006/ole">
              <mc:AlternateContent xmlns:mc="http://schemas.openxmlformats.org/markup-compatibility/2006">
                <mc:Choice xmlns:v="urn:schemas-microsoft-com:vml" Requires="v">
                  <p:oleObj spid="_x0000_s3197" r:id="rId26" imgW="1579320" imgH="1447920" progId="">
                    <p:embed/>
                  </p:oleObj>
                </mc:Choice>
                <mc:Fallback>
                  <p:oleObj r:id="rId26" imgW="1579320" imgH="1447920"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14800" y="3505200"/>
                          <a:ext cx="5889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29" name="Object 161"/>
            <p:cNvGraphicFramePr>
              <a:graphicFrameLocks noChangeAspect="1"/>
            </p:cNvGraphicFramePr>
            <p:nvPr>
              <p:extLst>
                <p:ext uri="{D42A27DB-BD31-4B8C-83A1-F6EECF244321}">
                  <p14:modId xmlns:p14="http://schemas.microsoft.com/office/powerpoint/2010/main" val="3022076752"/>
                </p:ext>
              </p:extLst>
            </p:nvPr>
          </p:nvGraphicFramePr>
          <p:xfrm>
            <a:off x="8651875" y="5943600"/>
            <a:ext cx="295275" cy="533400"/>
          </p:xfrm>
          <a:graphic>
            <a:graphicData uri="http://schemas.openxmlformats.org/presentationml/2006/ole">
              <mc:AlternateContent xmlns:mc="http://schemas.openxmlformats.org/markup-compatibility/2006">
                <mc:Choice xmlns:v="urn:schemas-microsoft-com:vml" Requires="v">
                  <p:oleObj spid="_x0000_s3198" r:id="rId28" imgW="772200" imgH="1400040" progId="">
                    <p:embed/>
                  </p:oleObj>
                </mc:Choice>
                <mc:Fallback>
                  <p:oleObj r:id="rId28" imgW="772200" imgH="140004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51875" y="5943600"/>
                          <a:ext cx="295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30" name="Object 162"/>
            <p:cNvGraphicFramePr>
              <a:graphicFrameLocks noChangeAspect="1"/>
            </p:cNvGraphicFramePr>
            <p:nvPr>
              <p:extLst>
                <p:ext uri="{D42A27DB-BD31-4B8C-83A1-F6EECF244321}">
                  <p14:modId xmlns:p14="http://schemas.microsoft.com/office/powerpoint/2010/main" val="533656878"/>
                </p:ext>
              </p:extLst>
            </p:nvPr>
          </p:nvGraphicFramePr>
          <p:xfrm>
            <a:off x="1600200" y="5943600"/>
            <a:ext cx="347663" cy="561975"/>
          </p:xfrm>
          <a:graphic>
            <a:graphicData uri="http://schemas.openxmlformats.org/presentationml/2006/ole">
              <mc:AlternateContent xmlns:mc="http://schemas.openxmlformats.org/markup-compatibility/2006">
                <mc:Choice xmlns:v="urn:schemas-microsoft-com:vml" Requires="v">
                  <p:oleObj spid="_x0000_s3199" r:id="rId30" imgW="871200" imgH="1400040" progId="">
                    <p:embed/>
                  </p:oleObj>
                </mc:Choice>
                <mc:Fallback>
                  <p:oleObj r:id="rId30" imgW="871200" imgH="1400040" progId="">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00200" y="5943600"/>
                          <a:ext cx="3476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32" name="Object 164"/>
            <p:cNvGraphicFramePr>
              <a:graphicFrameLocks noChangeAspect="1"/>
            </p:cNvGraphicFramePr>
            <p:nvPr>
              <p:extLst>
                <p:ext uri="{D42A27DB-BD31-4B8C-83A1-F6EECF244321}">
                  <p14:modId xmlns:p14="http://schemas.microsoft.com/office/powerpoint/2010/main" val="703787260"/>
                </p:ext>
              </p:extLst>
            </p:nvPr>
          </p:nvGraphicFramePr>
          <p:xfrm>
            <a:off x="4876800" y="2057400"/>
            <a:ext cx="685800" cy="323850"/>
          </p:xfrm>
          <a:graphic>
            <a:graphicData uri="http://schemas.openxmlformats.org/presentationml/2006/ole">
              <mc:AlternateContent xmlns:mc="http://schemas.openxmlformats.org/markup-compatibility/2006">
                <mc:Choice xmlns:v="urn:schemas-microsoft-com:vml" Requires="v">
                  <p:oleObj spid="_x0000_s3200" name="Bitmap Image" r:id="rId32" imgW="762181" imgH="361750" progId="Paint.Picture">
                    <p:embed/>
                  </p:oleObj>
                </mc:Choice>
                <mc:Fallback>
                  <p:oleObj name="Bitmap Image" r:id="rId32" imgW="762181" imgH="361750" progId="Paint.Picture">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76800" y="2057400"/>
                          <a:ext cx="685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6933" name="Object 165"/>
            <p:cNvGraphicFramePr>
              <a:graphicFrameLocks noChangeAspect="1"/>
            </p:cNvGraphicFramePr>
            <p:nvPr>
              <p:extLst>
                <p:ext uri="{D42A27DB-BD31-4B8C-83A1-F6EECF244321}">
                  <p14:modId xmlns:p14="http://schemas.microsoft.com/office/powerpoint/2010/main" val="3745503602"/>
                </p:ext>
              </p:extLst>
            </p:nvPr>
          </p:nvGraphicFramePr>
          <p:xfrm>
            <a:off x="4648200" y="5410200"/>
            <a:ext cx="1676400" cy="384175"/>
          </p:xfrm>
          <a:graphic>
            <a:graphicData uri="http://schemas.openxmlformats.org/presentationml/2006/ole">
              <mc:AlternateContent xmlns:mc="http://schemas.openxmlformats.org/markup-compatibility/2006">
                <mc:Choice xmlns:v="urn:schemas-microsoft-com:vml" Requires="v">
                  <p:oleObj spid="_x0000_s3201" r:id="rId34" imgW="5269320" imgH="1209600" progId="">
                    <p:embed/>
                  </p:oleObj>
                </mc:Choice>
                <mc:Fallback>
                  <p:oleObj r:id="rId34" imgW="5269320" imgH="1209600" progId="">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48200" y="5410200"/>
                          <a:ext cx="1676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itle 1"/>
          <p:cNvSpPr>
            <a:spLocks noGrp="1"/>
          </p:cNvSpPr>
          <p:nvPr>
            <p:ph type="title" idx="4294967295"/>
          </p:nvPr>
        </p:nvSpPr>
        <p:spPr>
          <a:xfrm>
            <a:off x="601551" y="381000"/>
            <a:ext cx="8534400" cy="609600"/>
          </a:xfrm>
          <a:prstGeom prst="rect">
            <a:avLst/>
          </a:prstGeom>
        </p:spPr>
        <p:txBody>
          <a:bodyPr/>
          <a:lstStyle/>
          <a:p>
            <a:r>
              <a:rPr lang="en-US" sz="2400" dirty="0" smtClean="0">
                <a:latin typeface="Calibri" pitchFamily="34" charset="0"/>
              </a:rPr>
              <a:t>Beta </a:t>
            </a:r>
            <a:r>
              <a:rPr lang="en-US" sz="2400" dirty="0" err="1" smtClean="0">
                <a:latin typeface="Calibri" pitchFamily="34" charset="0"/>
              </a:rPr>
              <a:t>Pinene</a:t>
            </a:r>
            <a:endParaRPr lang="en-US" sz="2400" dirty="0">
              <a:latin typeface="Calibri" pitchFamily="34" charset="0"/>
            </a:endParaRPr>
          </a:p>
        </p:txBody>
      </p:sp>
      <p:sp>
        <p:nvSpPr>
          <p:cNvPr id="167" name="TextBox 166"/>
          <p:cNvSpPr txBox="1"/>
          <p:nvPr/>
        </p:nvSpPr>
        <p:spPr>
          <a:xfrm>
            <a:off x="5675694" y="2329780"/>
            <a:ext cx="1524000" cy="261610"/>
          </a:xfrm>
          <a:prstGeom prst="rect">
            <a:avLst/>
          </a:prstGeom>
          <a:noFill/>
        </p:spPr>
        <p:txBody>
          <a:bodyPr wrap="square" rtlCol="0">
            <a:spAutoFit/>
          </a:bodyPr>
          <a:lstStyle/>
          <a:p>
            <a:r>
              <a:rPr lang="pt-BR" sz="1050" dirty="0" smtClean="0">
                <a:solidFill>
                  <a:srgbClr val="0070C0"/>
                </a:solidFill>
              </a:rPr>
              <a:t>1,5ton 19USD</a:t>
            </a:r>
            <a:endParaRPr lang="en-US" sz="1050" dirty="0">
              <a:solidFill>
                <a:srgbClr val="0070C0"/>
              </a:solidFill>
            </a:endParaRPr>
          </a:p>
        </p:txBody>
      </p:sp>
      <p:sp>
        <p:nvSpPr>
          <p:cNvPr id="168" name="TextBox 167"/>
          <p:cNvSpPr txBox="1"/>
          <p:nvPr/>
        </p:nvSpPr>
        <p:spPr>
          <a:xfrm>
            <a:off x="3810000" y="3243590"/>
            <a:ext cx="1524000" cy="261610"/>
          </a:xfrm>
          <a:prstGeom prst="rect">
            <a:avLst/>
          </a:prstGeom>
          <a:noFill/>
        </p:spPr>
        <p:txBody>
          <a:bodyPr wrap="square" rtlCol="0">
            <a:spAutoFit/>
          </a:bodyPr>
          <a:lstStyle/>
          <a:p>
            <a:r>
              <a:rPr lang="pt-BR" sz="1050" dirty="0" smtClean="0">
                <a:solidFill>
                  <a:srgbClr val="0070C0"/>
                </a:solidFill>
              </a:rPr>
              <a:t>163ton 15USD</a:t>
            </a:r>
            <a:endParaRPr lang="en-US" sz="1050" dirty="0">
              <a:solidFill>
                <a:srgbClr val="0070C0"/>
              </a:solidFill>
            </a:endParaRPr>
          </a:p>
        </p:txBody>
      </p:sp>
      <p:sp>
        <p:nvSpPr>
          <p:cNvPr id="169" name="TextBox 168"/>
          <p:cNvSpPr txBox="1"/>
          <p:nvPr/>
        </p:nvSpPr>
        <p:spPr>
          <a:xfrm>
            <a:off x="7726607" y="2976295"/>
            <a:ext cx="1524000" cy="261610"/>
          </a:xfrm>
          <a:prstGeom prst="rect">
            <a:avLst/>
          </a:prstGeom>
          <a:noFill/>
        </p:spPr>
        <p:txBody>
          <a:bodyPr wrap="square" rtlCol="0">
            <a:spAutoFit/>
          </a:bodyPr>
          <a:lstStyle/>
          <a:p>
            <a:r>
              <a:rPr lang="pt-BR" sz="1050" dirty="0" smtClean="0">
                <a:solidFill>
                  <a:srgbClr val="0070C0"/>
                </a:solidFill>
              </a:rPr>
              <a:t>14ton 30USD</a:t>
            </a:r>
            <a:endParaRPr lang="en-US" sz="1050" dirty="0">
              <a:solidFill>
                <a:srgbClr val="0070C0"/>
              </a:solidFill>
            </a:endParaRPr>
          </a:p>
        </p:txBody>
      </p:sp>
      <p:sp>
        <p:nvSpPr>
          <p:cNvPr id="170" name="TextBox 169"/>
          <p:cNvSpPr txBox="1"/>
          <p:nvPr/>
        </p:nvSpPr>
        <p:spPr>
          <a:xfrm>
            <a:off x="2625397" y="3843261"/>
            <a:ext cx="1524000" cy="261610"/>
          </a:xfrm>
          <a:prstGeom prst="rect">
            <a:avLst/>
          </a:prstGeom>
          <a:noFill/>
        </p:spPr>
        <p:txBody>
          <a:bodyPr wrap="square" rtlCol="0">
            <a:spAutoFit/>
          </a:bodyPr>
          <a:lstStyle/>
          <a:p>
            <a:r>
              <a:rPr lang="pt-BR" sz="1050" dirty="0" smtClean="0">
                <a:solidFill>
                  <a:srgbClr val="0070C0"/>
                </a:solidFill>
              </a:rPr>
              <a:t>70ton 9USD</a:t>
            </a:r>
            <a:endParaRPr lang="en-US" sz="1050" dirty="0">
              <a:solidFill>
                <a:srgbClr val="0070C0"/>
              </a:solidFill>
            </a:endParaRPr>
          </a:p>
        </p:txBody>
      </p:sp>
      <p:sp>
        <p:nvSpPr>
          <p:cNvPr id="171" name="TextBox 170"/>
          <p:cNvSpPr txBox="1"/>
          <p:nvPr/>
        </p:nvSpPr>
        <p:spPr>
          <a:xfrm>
            <a:off x="1123196" y="4762589"/>
            <a:ext cx="1524000" cy="261610"/>
          </a:xfrm>
          <a:prstGeom prst="rect">
            <a:avLst/>
          </a:prstGeom>
          <a:noFill/>
        </p:spPr>
        <p:txBody>
          <a:bodyPr wrap="square" rtlCol="0">
            <a:spAutoFit/>
          </a:bodyPr>
          <a:lstStyle/>
          <a:p>
            <a:r>
              <a:rPr lang="pt-BR" sz="1050" dirty="0" smtClean="0">
                <a:solidFill>
                  <a:srgbClr val="0070C0"/>
                </a:solidFill>
              </a:rPr>
              <a:t>420ton 5USD</a:t>
            </a:r>
            <a:endParaRPr lang="en-US" sz="1050" dirty="0">
              <a:solidFill>
                <a:srgbClr val="0070C0"/>
              </a:solidFill>
            </a:endParaRPr>
          </a:p>
        </p:txBody>
      </p:sp>
      <p:sp>
        <p:nvSpPr>
          <p:cNvPr id="172" name="TextBox 171"/>
          <p:cNvSpPr txBox="1"/>
          <p:nvPr/>
        </p:nvSpPr>
        <p:spPr>
          <a:xfrm>
            <a:off x="4262562" y="4692578"/>
            <a:ext cx="1524000" cy="261610"/>
          </a:xfrm>
          <a:prstGeom prst="rect">
            <a:avLst/>
          </a:prstGeom>
          <a:noFill/>
        </p:spPr>
        <p:txBody>
          <a:bodyPr wrap="square" rtlCol="0">
            <a:spAutoFit/>
          </a:bodyPr>
          <a:lstStyle/>
          <a:p>
            <a:r>
              <a:rPr lang="pt-BR" sz="1050" dirty="0" smtClean="0">
                <a:solidFill>
                  <a:srgbClr val="0070C0"/>
                </a:solidFill>
              </a:rPr>
              <a:t>115ton 4,5USD</a:t>
            </a:r>
            <a:endParaRPr lang="en-US" sz="1050" dirty="0">
              <a:solidFill>
                <a:srgbClr val="0070C0"/>
              </a:solidFill>
            </a:endParaRPr>
          </a:p>
        </p:txBody>
      </p:sp>
      <p:sp>
        <p:nvSpPr>
          <p:cNvPr id="173" name="TextBox 172"/>
          <p:cNvSpPr txBox="1"/>
          <p:nvPr/>
        </p:nvSpPr>
        <p:spPr>
          <a:xfrm>
            <a:off x="6475141" y="4692578"/>
            <a:ext cx="1524000" cy="261610"/>
          </a:xfrm>
          <a:prstGeom prst="rect">
            <a:avLst/>
          </a:prstGeom>
          <a:noFill/>
        </p:spPr>
        <p:txBody>
          <a:bodyPr wrap="square" rtlCol="0">
            <a:spAutoFit/>
          </a:bodyPr>
          <a:lstStyle/>
          <a:p>
            <a:r>
              <a:rPr lang="pt-BR" sz="1050" dirty="0" smtClean="0">
                <a:solidFill>
                  <a:srgbClr val="0070C0"/>
                </a:solidFill>
              </a:rPr>
              <a:t>1450ton 4,7USD</a:t>
            </a:r>
            <a:endParaRPr lang="en-US" sz="1050" dirty="0">
              <a:solidFill>
                <a:srgbClr val="0070C0"/>
              </a:solidFill>
            </a:endParaRPr>
          </a:p>
        </p:txBody>
      </p:sp>
      <p:sp>
        <p:nvSpPr>
          <p:cNvPr id="174" name="TextBox 173"/>
          <p:cNvSpPr txBox="1"/>
          <p:nvPr/>
        </p:nvSpPr>
        <p:spPr>
          <a:xfrm>
            <a:off x="6908658" y="5470697"/>
            <a:ext cx="1524000" cy="261610"/>
          </a:xfrm>
          <a:prstGeom prst="rect">
            <a:avLst/>
          </a:prstGeom>
          <a:noFill/>
        </p:spPr>
        <p:txBody>
          <a:bodyPr wrap="square" rtlCol="0">
            <a:spAutoFit/>
          </a:bodyPr>
          <a:lstStyle/>
          <a:p>
            <a:r>
              <a:rPr lang="pt-BR" sz="1050" dirty="0" smtClean="0">
                <a:solidFill>
                  <a:srgbClr val="0070C0"/>
                </a:solidFill>
              </a:rPr>
              <a:t>419ton 4,7USD</a:t>
            </a:r>
            <a:endParaRPr lang="en-US" sz="1050" dirty="0">
              <a:solidFill>
                <a:srgbClr val="0070C0"/>
              </a:solidFill>
            </a:endParaRPr>
          </a:p>
        </p:txBody>
      </p:sp>
      <p:sp>
        <p:nvSpPr>
          <p:cNvPr id="175" name="TextBox 174"/>
          <p:cNvSpPr txBox="1"/>
          <p:nvPr/>
        </p:nvSpPr>
        <p:spPr>
          <a:xfrm>
            <a:off x="6866212" y="6072227"/>
            <a:ext cx="1524000" cy="261610"/>
          </a:xfrm>
          <a:prstGeom prst="rect">
            <a:avLst/>
          </a:prstGeom>
          <a:noFill/>
        </p:spPr>
        <p:txBody>
          <a:bodyPr wrap="square" rtlCol="0">
            <a:spAutoFit/>
          </a:bodyPr>
          <a:lstStyle/>
          <a:p>
            <a:r>
              <a:rPr lang="pt-BR" sz="1050" dirty="0" smtClean="0">
                <a:solidFill>
                  <a:srgbClr val="0070C0"/>
                </a:solidFill>
              </a:rPr>
              <a:t>437ton 5USD</a:t>
            </a:r>
            <a:endParaRPr lang="en-US" sz="1050" dirty="0">
              <a:solidFill>
                <a:srgbClr val="0070C0"/>
              </a:solidFill>
            </a:endParaRPr>
          </a:p>
        </p:txBody>
      </p:sp>
      <p:sp>
        <p:nvSpPr>
          <p:cNvPr id="176" name="TextBox 175"/>
          <p:cNvSpPr txBox="1"/>
          <p:nvPr/>
        </p:nvSpPr>
        <p:spPr>
          <a:xfrm>
            <a:off x="161331" y="5519695"/>
            <a:ext cx="1524000" cy="253916"/>
          </a:xfrm>
          <a:prstGeom prst="rect">
            <a:avLst/>
          </a:prstGeom>
          <a:noFill/>
        </p:spPr>
        <p:txBody>
          <a:bodyPr wrap="square" rtlCol="0">
            <a:spAutoFit/>
          </a:bodyPr>
          <a:lstStyle/>
          <a:p>
            <a:r>
              <a:rPr lang="pt-BR" sz="1050" dirty="0" smtClean="0">
                <a:solidFill>
                  <a:srgbClr val="0070C0"/>
                </a:solidFill>
              </a:rPr>
              <a:t>53ton 10USD</a:t>
            </a:r>
          </a:p>
        </p:txBody>
      </p:sp>
      <p:sp>
        <p:nvSpPr>
          <p:cNvPr id="177" name="TextBox 176"/>
          <p:cNvSpPr txBox="1"/>
          <p:nvPr/>
        </p:nvSpPr>
        <p:spPr>
          <a:xfrm>
            <a:off x="2304265" y="5519695"/>
            <a:ext cx="1524000" cy="253916"/>
          </a:xfrm>
          <a:prstGeom prst="rect">
            <a:avLst/>
          </a:prstGeom>
          <a:noFill/>
        </p:spPr>
        <p:txBody>
          <a:bodyPr wrap="square" rtlCol="0">
            <a:spAutoFit/>
          </a:bodyPr>
          <a:lstStyle/>
          <a:p>
            <a:r>
              <a:rPr lang="pt-BR" sz="1050" dirty="0" smtClean="0">
                <a:solidFill>
                  <a:srgbClr val="0070C0"/>
                </a:solidFill>
              </a:rPr>
              <a:t>68ton 12USD</a:t>
            </a:r>
          </a:p>
        </p:txBody>
      </p:sp>
      <p:sp>
        <p:nvSpPr>
          <p:cNvPr id="178" name="TextBox 177"/>
          <p:cNvSpPr txBox="1"/>
          <p:nvPr/>
        </p:nvSpPr>
        <p:spPr>
          <a:xfrm>
            <a:off x="150132" y="6067553"/>
            <a:ext cx="1524000" cy="253916"/>
          </a:xfrm>
          <a:prstGeom prst="rect">
            <a:avLst/>
          </a:prstGeom>
          <a:noFill/>
        </p:spPr>
        <p:txBody>
          <a:bodyPr wrap="square" rtlCol="0">
            <a:spAutoFit/>
          </a:bodyPr>
          <a:lstStyle/>
          <a:p>
            <a:r>
              <a:rPr lang="pt-BR" sz="1050" dirty="0" smtClean="0">
                <a:solidFill>
                  <a:srgbClr val="0070C0"/>
                </a:solidFill>
              </a:rPr>
              <a:t>???</a:t>
            </a:r>
          </a:p>
        </p:txBody>
      </p:sp>
      <p:sp>
        <p:nvSpPr>
          <p:cNvPr id="179" name="TextBox 178"/>
          <p:cNvSpPr txBox="1"/>
          <p:nvPr/>
        </p:nvSpPr>
        <p:spPr>
          <a:xfrm>
            <a:off x="6851427" y="3773657"/>
            <a:ext cx="1524000" cy="253916"/>
          </a:xfrm>
          <a:prstGeom prst="rect">
            <a:avLst/>
          </a:prstGeom>
          <a:noFill/>
        </p:spPr>
        <p:txBody>
          <a:bodyPr wrap="square" rtlCol="0">
            <a:spAutoFit/>
          </a:bodyPr>
          <a:lstStyle/>
          <a:p>
            <a:r>
              <a:rPr lang="pt-BR" sz="1050" dirty="0" smtClean="0">
                <a:solidFill>
                  <a:srgbClr val="0070C0"/>
                </a:solidFill>
              </a:rPr>
              <a:t>???</a:t>
            </a:r>
          </a:p>
        </p:txBody>
      </p:sp>
    </p:spTree>
    <p:extLst>
      <p:ext uri="{BB962C8B-B14F-4D97-AF65-F5344CB8AC3E}">
        <p14:creationId xmlns:p14="http://schemas.microsoft.com/office/powerpoint/2010/main" val="31131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1551" y="381000"/>
            <a:ext cx="8534400" cy="609600"/>
          </a:xfrm>
          <a:prstGeom prst="rect">
            <a:avLst/>
          </a:prstGeom>
        </p:spPr>
        <p:txBody>
          <a:bodyPr/>
          <a:lstStyle/>
          <a:p>
            <a:r>
              <a:rPr lang="en-US" sz="2400" dirty="0" smtClean="0">
                <a:latin typeface="Calibri" pitchFamily="34" charset="0"/>
              </a:rPr>
              <a:t>Beta </a:t>
            </a:r>
            <a:r>
              <a:rPr lang="en-US" sz="2400" dirty="0" err="1" smtClean="0">
                <a:latin typeface="Calibri" pitchFamily="34" charset="0"/>
              </a:rPr>
              <a:t>Pinene</a:t>
            </a:r>
            <a:endParaRPr lang="en-US" sz="2400" dirty="0">
              <a:latin typeface="Calibri" pitchFamily="34" charset="0"/>
            </a:endParaRPr>
          </a:p>
        </p:txBody>
      </p:sp>
      <p:graphicFrame>
        <p:nvGraphicFramePr>
          <p:cNvPr id="180" name="Chart 179"/>
          <p:cNvGraphicFramePr>
            <a:graphicFrameLocks/>
          </p:cNvGraphicFramePr>
          <p:nvPr/>
        </p:nvGraphicFramePr>
        <p:xfrm>
          <a:off x="1701006" y="1659731"/>
          <a:ext cx="5741988" cy="3538537"/>
        </p:xfrm>
        <a:graphic>
          <a:graphicData uri="http://schemas.openxmlformats.org/drawingml/2006/chart">
            <c:chart xmlns:c="http://schemas.openxmlformats.org/drawingml/2006/chart" xmlns:r="http://schemas.openxmlformats.org/officeDocument/2006/relationships" r:id="rId3"/>
          </a:graphicData>
        </a:graphic>
      </p:graphicFrame>
      <p:sp>
        <p:nvSpPr>
          <p:cNvPr id="181" name="Rectangle 180"/>
          <p:cNvSpPr/>
          <p:nvPr/>
        </p:nvSpPr>
        <p:spPr>
          <a:xfrm>
            <a:off x="4419600" y="2908300"/>
            <a:ext cx="1301750"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a:solidFill>
                  <a:srgbClr val="C00000"/>
                </a:solidFill>
              </a:rPr>
              <a:t>Geraniol</a:t>
            </a:r>
            <a:r>
              <a:rPr lang="en-US" sz="900" baseline="0">
                <a:solidFill>
                  <a:srgbClr val="C00000"/>
                </a:solidFill>
              </a:rPr>
              <a:t> </a:t>
            </a:r>
            <a:endParaRPr lang="en-US" sz="900">
              <a:solidFill>
                <a:srgbClr val="C00000"/>
              </a:solidFill>
            </a:endParaRPr>
          </a:p>
        </p:txBody>
      </p:sp>
      <p:sp>
        <p:nvSpPr>
          <p:cNvPr id="182" name="Rectangle 181"/>
          <p:cNvSpPr/>
          <p:nvPr/>
        </p:nvSpPr>
        <p:spPr>
          <a:xfrm>
            <a:off x="5280025" y="3600450"/>
            <a:ext cx="1301750"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a:solidFill>
                  <a:srgbClr val="C00000"/>
                </a:solidFill>
              </a:rPr>
              <a:t>Linalool</a:t>
            </a:r>
            <a:r>
              <a:rPr lang="en-US" sz="900" baseline="0">
                <a:solidFill>
                  <a:srgbClr val="C00000"/>
                </a:solidFill>
              </a:rPr>
              <a:t> </a:t>
            </a:r>
            <a:endParaRPr lang="en-US" sz="900">
              <a:solidFill>
                <a:srgbClr val="C00000"/>
              </a:solidFill>
            </a:endParaRPr>
          </a:p>
        </p:txBody>
      </p:sp>
    </p:spTree>
    <p:extLst>
      <p:ext uri="{BB962C8B-B14F-4D97-AF65-F5344CB8AC3E}">
        <p14:creationId xmlns:p14="http://schemas.microsoft.com/office/powerpoint/2010/main" val="401549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4796</TotalTime>
  <Words>435</Words>
  <Application>Microsoft Office PowerPoint</Application>
  <PresentationFormat>On-screen Show (4:3)</PresentationFormat>
  <Paragraphs>106</Paragraphs>
  <Slides>10</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3" baseType="lpstr">
      <vt:lpstr>1_Office Theme</vt:lpstr>
      <vt:lpstr>Bitmap Image</vt:lpstr>
      <vt:lpstr>Document</vt:lpstr>
      <vt:lpstr>Technical Insights</vt:lpstr>
      <vt:lpstr>Pinene Chemistry</vt:lpstr>
      <vt:lpstr>Crude Sulfate Turpentine</vt:lpstr>
      <vt:lpstr>Alpha Pinene</vt:lpstr>
      <vt:lpstr>Alpha Pinene</vt:lpstr>
      <vt:lpstr>Alpha Pinene</vt:lpstr>
      <vt:lpstr>Beta Pinene</vt:lpstr>
      <vt:lpstr>Beta Pinene</vt:lpstr>
      <vt:lpstr>Beta Pinene</vt:lpstr>
      <vt:lpstr>Components in commercial ingredients grades</vt:lpstr>
    </vt:vector>
  </TitlesOfParts>
  <Company>IFF International Flavors and Fragrances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Marcella Lampone</dc:creator>
  <cp:lastModifiedBy>Ricardo Antonio Picoli</cp:lastModifiedBy>
  <cp:revision>33</cp:revision>
  <cp:lastPrinted>2014-06-19T13:17:27Z</cp:lastPrinted>
  <dcterms:created xsi:type="dcterms:W3CDTF">2014-06-16T15:07:14Z</dcterms:created>
  <dcterms:modified xsi:type="dcterms:W3CDTF">2016-12-06T14:56:43Z</dcterms:modified>
</cp:coreProperties>
</file>