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sldIdLst>
    <p:sldId id="257" r:id="rId2"/>
  </p:sldIdLst>
  <p:sldSz cx="5400675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24"/>
    <p:restoredTop sz="96327"/>
  </p:normalViewPr>
  <p:slideViewPr>
    <p:cSldViewPr snapToGrid="0">
      <p:cViewPr>
        <p:scale>
          <a:sx n="400" d="100"/>
          <a:sy n="400" d="100"/>
        </p:scale>
        <p:origin x="18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1767462"/>
            <a:ext cx="4590574" cy="3759917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5672376"/>
            <a:ext cx="4050506" cy="2607442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8126-CE0A-8F4A-B7EE-D5224E3815C3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07E3-3DCE-0749-990C-E9CA98A55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28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8126-CE0A-8F4A-B7EE-D5224E3815C3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07E3-3DCE-0749-990C-E9CA98A55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9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574987"/>
            <a:ext cx="1164521" cy="91523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574987"/>
            <a:ext cx="3426053" cy="91523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8126-CE0A-8F4A-B7EE-D5224E3815C3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07E3-3DCE-0749-990C-E9CA98A55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97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8126-CE0A-8F4A-B7EE-D5224E3815C3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07E3-3DCE-0749-990C-E9CA98A55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94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2692444"/>
            <a:ext cx="4658082" cy="4492401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7227345"/>
            <a:ext cx="4658082" cy="2362447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8126-CE0A-8F4A-B7EE-D5224E3815C3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07E3-3DCE-0749-990C-E9CA98A55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82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2874937"/>
            <a:ext cx="2295287" cy="68523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2874937"/>
            <a:ext cx="2295287" cy="68523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8126-CE0A-8F4A-B7EE-D5224E3815C3}" type="datetimeFigureOut">
              <a:rPr lang="en-US" smtClean="0"/>
              <a:t>1/11/24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07E3-3DCE-0749-990C-E9CA98A55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41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574990"/>
            <a:ext cx="4658082" cy="208745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2647443"/>
            <a:ext cx="2284738" cy="129747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3944914"/>
            <a:ext cx="2284738" cy="58023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2647443"/>
            <a:ext cx="2295990" cy="129747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3944914"/>
            <a:ext cx="2295990" cy="58023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8126-CE0A-8F4A-B7EE-D5224E3815C3}" type="datetimeFigureOut">
              <a:rPr lang="en-US" smtClean="0"/>
              <a:t>1/11/24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07E3-3DCE-0749-990C-E9CA98A55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05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8126-CE0A-8F4A-B7EE-D5224E3815C3}" type="datetimeFigureOut">
              <a:rPr lang="en-US" smtClean="0"/>
              <a:t>1/11/24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07E3-3DCE-0749-990C-E9CA98A55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33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8126-CE0A-8F4A-B7EE-D5224E3815C3}" type="datetimeFigureOut">
              <a:rPr lang="en-US" smtClean="0"/>
              <a:t>1/11/24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07E3-3DCE-0749-990C-E9CA98A55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57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719984"/>
            <a:ext cx="1741858" cy="2519945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1554968"/>
            <a:ext cx="2734092" cy="7674832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3239929"/>
            <a:ext cx="1741858" cy="6002369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8126-CE0A-8F4A-B7EE-D5224E3815C3}" type="datetimeFigureOut">
              <a:rPr lang="en-US" smtClean="0"/>
              <a:t>1/11/24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07E3-3DCE-0749-990C-E9CA98A55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90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719984"/>
            <a:ext cx="1741858" cy="2519945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1554968"/>
            <a:ext cx="2734092" cy="7674832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3239929"/>
            <a:ext cx="1741858" cy="6002369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8126-CE0A-8F4A-B7EE-D5224E3815C3}" type="datetimeFigureOut">
              <a:rPr lang="en-US" smtClean="0"/>
              <a:t>1/11/24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07E3-3DCE-0749-990C-E9CA98A55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90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574990"/>
            <a:ext cx="465808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2874937"/>
            <a:ext cx="465808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10009783"/>
            <a:ext cx="121515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C8126-CE0A-8F4A-B7EE-D5224E3815C3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10009783"/>
            <a:ext cx="182272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10009783"/>
            <a:ext cx="121515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107E3-3DCE-0749-990C-E9CA98A55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87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E1D169-DBA4-DF08-FE2B-B5800793C41F}"/>
              </a:ext>
            </a:extLst>
          </p:cNvPr>
          <p:cNvSpPr/>
          <p:nvPr/>
        </p:nvSpPr>
        <p:spPr>
          <a:xfrm>
            <a:off x="472172" y="2624101"/>
            <a:ext cx="4552122" cy="31629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4FCDC8-5B8E-1017-20D6-9ABBAD45B3AF}"/>
              </a:ext>
            </a:extLst>
          </p:cNvPr>
          <p:cNvSpPr txBox="1"/>
          <p:nvPr/>
        </p:nvSpPr>
        <p:spPr>
          <a:xfrm>
            <a:off x="560669" y="2660984"/>
            <a:ext cx="1972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Functional term descriptions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6772A0-E911-8517-46D0-8DDEA04CF3C9}"/>
              </a:ext>
            </a:extLst>
          </p:cNvPr>
          <p:cNvSpPr txBox="1"/>
          <p:nvPr/>
        </p:nvSpPr>
        <p:spPr>
          <a:xfrm>
            <a:off x="560671" y="4202524"/>
            <a:ext cx="15911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Feature-term mapping</a:t>
            </a:r>
          </a:p>
        </p:txBody>
      </p:sp>
      <p:sp>
        <p:nvSpPr>
          <p:cNvPr id="9" name="Process 8">
            <a:extLst>
              <a:ext uri="{FF2B5EF4-FFF2-40B4-BE49-F238E27FC236}">
                <a16:creationId xmlns:a16="http://schemas.microsoft.com/office/drawing/2014/main" id="{FC39A8D0-11B1-B2CB-EBE6-D234454B6C31}"/>
              </a:ext>
            </a:extLst>
          </p:cNvPr>
          <p:cNvSpPr/>
          <p:nvPr/>
        </p:nvSpPr>
        <p:spPr>
          <a:xfrm>
            <a:off x="1903973" y="6167052"/>
            <a:ext cx="1692000" cy="2520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prepare_for_enrichment</a:t>
            </a:r>
            <a:endParaRPr lang="en-US" sz="1100" dirty="0"/>
          </a:p>
        </p:txBody>
      </p:sp>
      <p:sp>
        <p:nvSpPr>
          <p:cNvPr id="10" name="Process 9">
            <a:extLst>
              <a:ext uri="{FF2B5EF4-FFF2-40B4-BE49-F238E27FC236}">
                <a16:creationId xmlns:a16="http://schemas.microsoft.com/office/drawing/2014/main" id="{A7EE4B7F-8029-F89A-9C5B-125ADB18CFB7}"/>
              </a:ext>
            </a:extLst>
          </p:cNvPr>
          <p:cNvSpPr/>
          <p:nvPr/>
        </p:nvSpPr>
        <p:spPr>
          <a:xfrm>
            <a:off x="2413091" y="8495288"/>
            <a:ext cx="1611779" cy="2520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functional_enrichment</a:t>
            </a:r>
            <a:endParaRPr lang="en-US" sz="1100" dirty="0"/>
          </a:p>
        </p:txBody>
      </p:sp>
      <p:sp>
        <p:nvSpPr>
          <p:cNvPr id="12" name="Process 11">
            <a:extLst>
              <a:ext uri="{FF2B5EF4-FFF2-40B4-BE49-F238E27FC236}">
                <a16:creationId xmlns:a16="http://schemas.microsoft.com/office/drawing/2014/main" id="{801C96DB-4AD4-3588-BF8E-FCB0CA3F4E06}"/>
              </a:ext>
            </a:extLst>
          </p:cNvPr>
          <p:cNvSpPr/>
          <p:nvPr/>
        </p:nvSpPr>
        <p:spPr>
          <a:xfrm>
            <a:off x="479253" y="1221559"/>
            <a:ext cx="1152000" cy="2520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fetch_go</a:t>
            </a:r>
            <a:endParaRPr lang="en-US" sz="1100" dirty="0"/>
          </a:p>
        </p:txBody>
      </p:sp>
      <p:sp>
        <p:nvSpPr>
          <p:cNvPr id="13" name="Process 12">
            <a:extLst>
              <a:ext uri="{FF2B5EF4-FFF2-40B4-BE49-F238E27FC236}">
                <a16:creationId xmlns:a16="http://schemas.microsoft.com/office/drawing/2014/main" id="{2726F10C-3E51-486D-430B-300551F95E18}"/>
              </a:ext>
            </a:extLst>
          </p:cNvPr>
          <p:cNvSpPr/>
          <p:nvPr/>
        </p:nvSpPr>
        <p:spPr>
          <a:xfrm>
            <a:off x="479253" y="1642140"/>
            <a:ext cx="1152000" cy="2520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fetch_kegg</a:t>
            </a:r>
            <a:endParaRPr lang="en-US" sz="1100" dirty="0"/>
          </a:p>
        </p:txBody>
      </p:sp>
      <p:sp>
        <p:nvSpPr>
          <p:cNvPr id="14" name="Process 13">
            <a:extLst>
              <a:ext uri="{FF2B5EF4-FFF2-40B4-BE49-F238E27FC236}">
                <a16:creationId xmlns:a16="http://schemas.microsoft.com/office/drawing/2014/main" id="{D58FCE62-BF40-42A6-1943-35099E3677C3}"/>
              </a:ext>
            </a:extLst>
          </p:cNvPr>
          <p:cNvSpPr/>
          <p:nvPr/>
        </p:nvSpPr>
        <p:spPr>
          <a:xfrm>
            <a:off x="2483779" y="1844061"/>
            <a:ext cx="1152000" cy="2520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fetch_reactome</a:t>
            </a:r>
            <a:endParaRPr lang="en-US" sz="1100" dirty="0"/>
          </a:p>
        </p:txBody>
      </p:sp>
      <p:sp>
        <p:nvSpPr>
          <p:cNvPr id="15" name="Process 14">
            <a:extLst>
              <a:ext uri="{FF2B5EF4-FFF2-40B4-BE49-F238E27FC236}">
                <a16:creationId xmlns:a16="http://schemas.microsoft.com/office/drawing/2014/main" id="{0F5FA34D-4929-0313-1A39-3E4CF9081805}"/>
              </a:ext>
            </a:extLst>
          </p:cNvPr>
          <p:cNvSpPr/>
          <p:nvPr/>
        </p:nvSpPr>
        <p:spPr>
          <a:xfrm>
            <a:off x="2481203" y="1409267"/>
            <a:ext cx="1152000" cy="2520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fetch_wiki</a:t>
            </a:r>
            <a:endParaRPr lang="en-US" sz="1100" dirty="0"/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3E11D9E6-19E3-83EC-970F-B2483F146B27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1631253" y="1347559"/>
            <a:ext cx="456579" cy="1271014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B07C9B4D-2DE5-D9EB-B797-AFB30CC3B742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631253" y="1768140"/>
            <a:ext cx="298048" cy="850433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0902910E-1631-7DEA-144A-6D6ED88C516D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 flipV="1">
            <a:off x="2369015" y="1970061"/>
            <a:ext cx="114765" cy="648512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17FB425F-5EEF-0F89-CD4A-ABC6758CAB97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 flipV="1">
            <a:off x="2223119" y="1535267"/>
            <a:ext cx="258084" cy="1083306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3334A6B8-B841-54BB-4C3C-13236AE88BA9}"/>
              </a:ext>
            </a:extLst>
          </p:cNvPr>
          <p:cNvSpPr/>
          <p:nvPr/>
        </p:nvSpPr>
        <p:spPr>
          <a:xfrm>
            <a:off x="1929301" y="6753471"/>
            <a:ext cx="1639604" cy="427347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fenr</a:t>
            </a:r>
            <a:r>
              <a:rPr lang="en-US" sz="1100" dirty="0">
                <a:solidFill>
                  <a:schemeClr val="tx1"/>
                </a:solidFill>
              </a:rPr>
              <a:t> data object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(class </a:t>
            </a:r>
            <a:r>
              <a:rPr lang="en-US" sz="9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fenr_terms</a:t>
            </a:r>
            <a:r>
              <a:rPr lang="en-US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52A9778-A682-578E-4424-DE89CACEDB43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>
            <a:off x="2748233" y="5787072"/>
            <a:ext cx="1740" cy="3799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6D2E19A-13EB-0EB2-3C27-78B367F5FFC8}"/>
              </a:ext>
            </a:extLst>
          </p:cNvPr>
          <p:cNvCxnSpPr>
            <a:cxnSpLocks/>
            <a:stCxn id="9" idx="2"/>
            <a:endCxn id="38" idx="0"/>
          </p:cNvCxnSpPr>
          <p:nvPr/>
        </p:nvCxnSpPr>
        <p:spPr>
          <a:xfrm flipH="1">
            <a:off x="2749103" y="6419054"/>
            <a:ext cx="870" cy="3344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5797DB9-E5DC-0FA2-F9E2-6EED87058218}"/>
              </a:ext>
            </a:extLst>
          </p:cNvPr>
          <p:cNvCxnSpPr>
            <a:cxnSpLocks/>
            <a:stCxn id="38" idx="4"/>
            <a:endCxn id="10" idx="0"/>
          </p:cNvCxnSpPr>
          <p:nvPr/>
        </p:nvCxnSpPr>
        <p:spPr>
          <a:xfrm>
            <a:off x="2749103" y="7180816"/>
            <a:ext cx="469876" cy="13144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E5C689E-504E-312F-46AF-4247F9E679D0}"/>
              </a:ext>
            </a:extLst>
          </p:cNvPr>
          <p:cNvCxnSpPr>
            <a:cxnSpLocks/>
            <a:stCxn id="66" idx="3"/>
          </p:cNvCxnSpPr>
          <p:nvPr/>
        </p:nvCxnSpPr>
        <p:spPr>
          <a:xfrm>
            <a:off x="4293548" y="1140103"/>
            <a:ext cx="0" cy="14784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CADD0B1-F1F6-BAED-F656-77B95081EB6C}"/>
              </a:ext>
            </a:extLst>
          </p:cNvPr>
          <p:cNvSpPr/>
          <p:nvPr/>
        </p:nvSpPr>
        <p:spPr>
          <a:xfrm>
            <a:off x="308190" y="7577400"/>
            <a:ext cx="4883573" cy="306834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3CAA89-68FB-BB3B-EF05-5822D74A9DF7}"/>
              </a:ext>
            </a:extLst>
          </p:cNvPr>
          <p:cNvSpPr txBox="1"/>
          <p:nvPr/>
        </p:nvSpPr>
        <p:spPr>
          <a:xfrm>
            <a:off x="416112" y="7629734"/>
            <a:ext cx="216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Enrichment analysis (e.g., in a Shiny app)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7E8A77-8118-8F32-3A2D-904EC4D1293F}"/>
              </a:ext>
            </a:extLst>
          </p:cNvPr>
          <p:cNvSpPr/>
          <p:nvPr/>
        </p:nvSpPr>
        <p:spPr>
          <a:xfrm>
            <a:off x="308186" y="186635"/>
            <a:ext cx="4883574" cy="72260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76C7F5-D289-8C3A-BBFD-67B9C32293D5}"/>
              </a:ext>
            </a:extLst>
          </p:cNvPr>
          <p:cNvSpPr txBox="1"/>
          <p:nvPr/>
        </p:nvSpPr>
        <p:spPr>
          <a:xfrm>
            <a:off x="393446" y="239359"/>
            <a:ext cx="128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Preparation</a:t>
            </a:r>
          </a:p>
        </p:txBody>
      </p: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F397FC51-F03B-C1D9-4B1A-B983001CE74F}"/>
              </a:ext>
            </a:extLst>
          </p:cNvPr>
          <p:cNvSpPr/>
          <p:nvPr/>
        </p:nvSpPr>
        <p:spPr>
          <a:xfrm>
            <a:off x="526158" y="8492914"/>
            <a:ext cx="1299469" cy="252000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gene selection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82A9B8C-C272-F682-4191-231054FB478B}"/>
              </a:ext>
            </a:extLst>
          </p:cNvPr>
          <p:cNvCxnSpPr>
            <a:cxnSpLocks/>
            <a:stCxn id="22" idx="2"/>
            <a:endCxn id="10" idx="1"/>
          </p:cNvCxnSpPr>
          <p:nvPr/>
        </p:nvCxnSpPr>
        <p:spPr>
          <a:xfrm>
            <a:off x="1794125" y="8618914"/>
            <a:ext cx="618964" cy="237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8342010-E098-DBDB-D00E-577A0D259F37}"/>
              </a:ext>
            </a:extLst>
          </p:cNvPr>
          <p:cNvSpPr txBox="1"/>
          <p:nvPr/>
        </p:nvSpPr>
        <p:spPr>
          <a:xfrm>
            <a:off x="645560" y="2907176"/>
            <a:ext cx="4193572" cy="120032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term_id</a:t>
            </a:r>
            <a:r>
              <a:rPr lang="en-US" sz="900" dirty="0">
                <a:latin typeface="Lucida Console" panose="020B0609040504020204" pitchFamily="49" charset="0"/>
              </a:rPr>
              <a:t>    </a:t>
            </a:r>
            <a:r>
              <a:rPr lang="en-US" sz="900" dirty="0" err="1">
                <a:latin typeface="Lucida Console" panose="020B0609040504020204" pitchFamily="49" charset="0"/>
              </a:rPr>
              <a:t>term_name</a:t>
            </a:r>
            <a:r>
              <a:rPr lang="en-US" sz="900" dirty="0">
                <a:latin typeface="Lucida Console" panose="020B0609040504020204" pitchFamily="49" charset="0"/>
              </a:rPr>
              <a:t>                                               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&lt;chr&gt;      &lt;chr&gt;                                                   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1 GO:0000001 mitochondrion inheritance                               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2 GO:0000002 mitochondrial genome maintenance                        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3 GO:0000003 reproduction                                            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4 GO:0000005 obsolete ribosomal chaperone activity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5 GO:0000006 high-affinity zinc transmembrane </a:t>
            </a:r>
            <a:r>
              <a:rPr lang="en-US" sz="900" dirty="0" err="1">
                <a:latin typeface="Lucida Console" panose="020B0609040504020204" pitchFamily="49" charset="0"/>
              </a:rPr>
              <a:t>transpor</a:t>
            </a:r>
            <a:r>
              <a:rPr lang="en-US" sz="900" dirty="0">
                <a:latin typeface="Lucida Console" panose="020B0609040504020204" pitchFamily="49" charset="0"/>
              </a:rPr>
              <a:t>...</a:t>
            </a:r>
          </a:p>
          <a:p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# 51,236 more rows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AFC7F5-8381-FF13-C0B9-1E0A0D19134B}"/>
              </a:ext>
            </a:extLst>
          </p:cNvPr>
          <p:cNvSpPr txBox="1"/>
          <p:nvPr/>
        </p:nvSpPr>
        <p:spPr>
          <a:xfrm>
            <a:off x="645556" y="4450483"/>
            <a:ext cx="4193572" cy="120032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gene_symbol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term_id</a:t>
            </a:r>
            <a:r>
              <a:rPr lang="en-US" sz="900" dirty="0">
                <a:latin typeface="Lucida Console" panose="020B0609040504020204" pitchFamily="49" charset="0"/>
              </a:rPr>
              <a:t>   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&lt;chr&gt;       &lt;chr&gt;     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1 GCN4        GO:1990139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2 RAD6        GO:0017116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3 SPT23       GO:0003674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4 FMP49       GO:0005739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5 DED1        GO:0003724</a:t>
            </a:r>
          </a:p>
          <a:p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# 80,056 more rows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709EC8A-D776-7C1B-2F0E-E93747C69A39}"/>
              </a:ext>
            </a:extLst>
          </p:cNvPr>
          <p:cNvSpPr txBox="1"/>
          <p:nvPr/>
        </p:nvSpPr>
        <p:spPr>
          <a:xfrm>
            <a:off x="416112" y="9203405"/>
            <a:ext cx="4665060" cy="120032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term_id</a:t>
            </a:r>
            <a:r>
              <a:rPr lang="en-US" sz="900" dirty="0">
                <a:latin typeface="Lucida Console" panose="020B0609040504020204" pitchFamily="49" charset="0"/>
              </a:rPr>
              <a:t>    </a:t>
            </a:r>
            <a:r>
              <a:rPr lang="en-US" sz="900" dirty="0" err="1">
                <a:latin typeface="Lucida Console" panose="020B0609040504020204" pitchFamily="49" charset="0"/>
              </a:rPr>
              <a:t>term_name</a:t>
            </a:r>
            <a:r>
              <a:rPr lang="en-US" sz="900" dirty="0">
                <a:latin typeface="Lucida Console" panose="020B0609040504020204" pitchFamily="49" charset="0"/>
              </a:rPr>
              <a:t>                       </a:t>
            </a:r>
            <a:r>
              <a:rPr lang="en-US" sz="900" dirty="0" err="1">
                <a:latin typeface="Lucida Console" panose="020B0609040504020204" pitchFamily="49" charset="0"/>
              </a:rPr>
              <a:t>odds_ratio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p_adjust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   &lt;chr&gt;      &lt;chr&gt;                                &lt;</a:t>
            </a:r>
            <a:r>
              <a:rPr lang="en-US" sz="900" dirty="0" err="1">
                <a:latin typeface="Lucida Console" panose="020B0609040504020204" pitchFamily="49" charset="0"/>
              </a:rPr>
              <a:t>dbl</a:t>
            </a:r>
            <a:r>
              <a:rPr lang="en-US" sz="900" dirty="0">
                <a:latin typeface="Lucida Console" panose="020B0609040504020204" pitchFamily="49" charset="0"/>
              </a:rPr>
              <a:t>&gt;    &lt;</a:t>
            </a:r>
            <a:r>
              <a:rPr lang="en-US" sz="900" dirty="0" err="1">
                <a:latin typeface="Lucida Console" panose="020B0609040504020204" pitchFamily="49" charset="0"/>
              </a:rPr>
              <a:t>dbl</a:t>
            </a:r>
            <a:r>
              <a:rPr lang="en-US" sz="9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1 GO:1905356 regulation of snRNA </a:t>
            </a:r>
            <a:r>
              <a:rPr lang="en-US" sz="900" dirty="0" err="1">
                <a:latin typeface="Lucida Console" panose="020B0609040504020204" pitchFamily="49" charset="0"/>
              </a:rPr>
              <a:t>pseudourid</a:t>
            </a:r>
            <a:r>
              <a:rPr lang="en-US" sz="900" dirty="0">
                <a:latin typeface="Lucida Console" panose="020B0609040504020204" pitchFamily="49" charset="0"/>
              </a:rPr>
              <a:t>…      Inf   5.49e- 5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2 GO:0031929 TOR signaling                      41800   0       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3 GO:0031931 TORC1 complex                       6330   0       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4 GO:0001558 regulation of cell growth            544   2.34e-10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5 GO:0031932 TORC2 complex                        435   7.93e-14</a:t>
            </a:r>
          </a:p>
          <a:p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# 46 more rows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726C221-7729-BD9A-AB13-CC6F3ADF3DD1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218979" y="8747290"/>
            <a:ext cx="0" cy="4561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Parallelogram 65">
            <a:extLst>
              <a:ext uri="{FF2B5EF4-FFF2-40B4-BE49-F238E27FC236}">
                <a16:creationId xmlns:a16="http://schemas.microsoft.com/office/drawing/2014/main" id="{E15A692C-7260-AC21-39CA-F5D99A304F16}"/>
              </a:ext>
            </a:extLst>
          </p:cNvPr>
          <p:cNvSpPr/>
          <p:nvPr/>
        </p:nvSpPr>
        <p:spPr>
          <a:xfrm>
            <a:off x="3769423" y="888103"/>
            <a:ext cx="1111250" cy="252000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User data</a:t>
            </a:r>
          </a:p>
        </p:txBody>
      </p:sp>
      <p:sp>
        <p:nvSpPr>
          <p:cNvPr id="4" name="Process 3">
            <a:extLst>
              <a:ext uri="{FF2B5EF4-FFF2-40B4-BE49-F238E27FC236}">
                <a16:creationId xmlns:a16="http://schemas.microsoft.com/office/drawing/2014/main" id="{82C75161-4078-CB32-9ABD-26CEF87783E6}"/>
              </a:ext>
            </a:extLst>
          </p:cNvPr>
          <p:cNvSpPr/>
          <p:nvPr/>
        </p:nvSpPr>
        <p:spPr>
          <a:xfrm>
            <a:off x="479253" y="2039572"/>
            <a:ext cx="1152000" cy="2520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fetch_bp</a:t>
            </a:r>
            <a:endParaRPr lang="en-US" sz="1100" dirty="0"/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77CEB842-3C58-168A-634B-A993D1392396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631253" y="2165572"/>
            <a:ext cx="162872" cy="458238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294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62</TotalTime>
  <Words>241</Words>
  <Application>Microsoft Macintosh PowerPoint</Application>
  <PresentationFormat>Custom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Lucida Console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Marek Gierlinski (Staff)</dc:creator>
  <cp:lastModifiedBy>Marek Gierlinski (Staff)</cp:lastModifiedBy>
  <cp:revision>11</cp:revision>
  <dcterms:created xsi:type="dcterms:W3CDTF">2023-09-12T14:11:13Z</dcterms:created>
  <dcterms:modified xsi:type="dcterms:W3CDTF">2024-01-11T11:20:11Z</dcterms:modified>
</cp:coreProperties>
</file>