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328" r:id="rId2"/>
    <p:sldId id="330" r:id="rId3"/>
    <p:sldId id="265" r:id="rId4"/>
    <p:sldId id="329" r:id="rId5"/>
    <p:sldId id="326" r:id="rId6"/>
    <p:sldId id="327" r:id="rId7"/>
    <p:sldId id="331" r:id="rId8"/>
  </p:sldIdLst>
  <p:sldSz cx="9144000" cy="5143500" type="screen16x9"/>
  <p:notesSz cx="6858000" cy="9144000"/>
  <p:embeddedFontLst>
    <p:embeddedFont>
      <p:font typeface="Nunito" panose="02020500000000000000" charset="0"/>
      <p:regular r:id="rId10"/>
      <p:bold r:id="rId11"/>
      <p:italic r:id="rId12"/>
      <p:boldItalic r:id="rId13"/>
    </p:embeddedFont>
    <p:embeddedFont>
      <p:font typeface="Maven Pro" panose="02020500000000000000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0" autoAdjust="0"/>
  </p:normalViewPr>
  <p:slideViewPr>
    <p:cSldViewPr>
      <p:cViewPr varScale="1">
        <p:scale>
          <a:sx n="111" d="100"/>
          <a:sy n="111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449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14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075213b5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075213b5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01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0da657fa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20da657fa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5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76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sulaxd/Rcmdr/Rcmd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ed.com/talks/david_mccandless_the_beauty_of_data_visu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252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儀</a:t>
            </a:r>
            <a:r>
              <a:rPr lang="zh-TW" altLang="en-US" dirty="0"/>
              <a:t>錶</a:t>
            </a:r>
            <a:r>
              <a:rPr lang="zh-TW" altLang="en-US" dirty="0" smtClean="0"/>
              <a:t>板視覺</a:t>
            </a:r>
            <a:r>
              <a:rPr lang="zh-TW" altLang="en-US" dirty="0"/>
              <a:t>化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 dirty="0"/>
              <a:t>--- </a:t>
            </a:r>
            <a:r>
              <a:rPr lang="zh-TW" sz="2900" dirty="0" smtClean="0"/>
              <a:t>利用</a:t>
            </a:r>
            <a:r>
              <a:rPr lang="en-US" altLang="zh-TW" sz="2900" dirty="0" err="1" smtClean="0"/>
              <a:t>flexdashborad</a:t>
            </a:r>
            <a:r>
              <a:rPr lang="zh-TW" altLang="en-US" sz="2900" dirty="0" smtClean="0"/>
              <a:t>套件 </a:t>
            </a:r>
            <a:r>
              <a:rPr lang="en-US" altLang="zh-TW" sz="2900" dirty="0" smtClean="0"/>
              <a:t>in R</a:t>
            </a:r>
            <a:endParaRPr sz="29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陳鴻霖 博士 （中國附醫 大數據中心）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2022/</a:t>
            </a:r>
            <a:r>
              <a:rPr lang="en-US" altLang="zh-TW" dirty="0" smtClean="0"/>
              <a:t>4</a:t>
            </a:r>
            <a:r>
              <a:rPr lang="zh-TW" dirty="0" smtClean="0"/>
              <a:t>/</a:t>
            </a:r>
            <a:r>
              <a:rPr lang="en-US" altLang="zh-TW" dirty="0" smtClean="0"/>
              <a:t>14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reference : </a:t>
            </a:r>
            <a:r>
              <a:rPr lang="zh-TW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https://bookdown.org/sulaxd/Rcmdr/Rcmdr.html</a:t>
            </a:r>
            <a:r>
              <a:rPr lang="zh-TW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53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B5B0">
              <a:alpha val="40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資料探勘分為: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/>
          <p:cNvSpPr txBox="1">
            <a:spLocks noGrp="1"/>
          </p:cNvSpPr>
          <p:nvPr>
            <p:ph type="body" idx="1"/>
          </p:nvPr>
        </p:nvSpPr>
        <p:spPr>
          <a:xfrm>
            <a:off x="1303800" y="1415800"/>
            <a:ext cx="7487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圖形化Graphical 或 量化Quantitativ</a:t>
            </a:r>
            <a:r>
              <a:rPr lang="zh-TW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16" y="2283718"/>
            <a:ext cx="6778251" cy="260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32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2767" y="1606164"/>
            <a:ext cx="4901233" cy="2352592"/>
          </a:xfrm>
          <a:prstGeom prst="rect">
            <a:avLst/>
          </a:prstGeom>
          <a:noFill/>
        </p:spPr>
      </p:pic>
      <p:sp>
        <p:nvSpPr>
          <p:cNvPr id="8" name="向右箭號 7"/>
          <p:cNvSpPr/>
          <p:nvPr/>
        </p:nvSpPr>
        <p:spPr>
          <a:xfrm>
            <a:off x="4071934" y="2500312"/>
            <a:ext cx="270344" cy="5963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2"/>
          <p:cNvSpPr>
            <a:spLocks noGrp="1"/>
          </p:cNvSpPr>
          <p:nvPr>
            <p:ph type="title"/>
          </p:nvPr>
        </p:nvSpPr>
        <p:spPr>
          <a:xfrm>
            <a:off x="405517" y="254194"/>
            <a:ext cx="8434733" cy="572700"/>
          </a:xfrm>
        </p:spPr>
        <p:txBody>
          <a:bodyPr/>
          <a:lstStyle/>
          <a:p>
            <a:pPr algn="ctr"/>
            <a:r>
              <a:rPr lang="zh-TW" altLang="en-US" dirty="0" smtClean="0"/>
              <a:t>數據視覺化 </a:t>
            </a:r>
            <a:r>
              <a:rPr lang="en-US" altLang="zh-TW" dirty="0" smtClean="0"/>
              <a:t>(data visualization)</a:t>
            </a:r>
            <a:endParaRPr lang="zh-TW" altLang="en-US" dirty="0"/>
          </a:p>
        </p:txBody>
      </p:sp>
      <p:sp>
        <p:nvSpPr>
          <p:cNvPr id="63498" name="AutoShape 10" descr="ãexcel database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3500" name="AutoShape 12" descr="ãexcel database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7586" name="Picture 2" descr="ãè¡¨æ ¼ãçåçæå°çµæ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14494"/>
            <a:ext cx="3841996" cy="2161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6" name="Google Shape;646;p5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CB5B0">
                <a:alpha val="4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56"/>
            <p:cNvGrpSpPr/>
            <p:nvPr/>
          </p:nvGrpSpPr>
          <p:grpSpPr>
            <a:xfrm>
              <a:off x="1217300" y="1597875"/>
              <a:ext cx="2407200" cy="2836225"/>
              <a:chOff x="1501775" y="1294800"/>
              <a:chExt cx="2407200" cy="2836225"/>
            </a:xfrm>
          </p:grpSpPr>
          <p:sp>
            <p:nvSpPr>
              <p:cNvPr id="648" name="Google Shape;648;p56"/>
              <p:cNvSpPr/>
              <p:nvPr/>
            </p:nvSpPr>
            <p:spPr>
              <a:xfrm>
                <a:off x="2264000" y="1294800"/>
                <a:ext cx="858600" cy="999300"/>
              </a:xfrm>
              <a:prstGeom prst="triangle">
                <a:avLst>
                  <a:gd name="adj" fmla="val 51654"/>
                </a:avLst>
              </a:prstGeom>
              <a:solidFill>
                <a:srgbClr val="F9CB9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6"/>
              <p:cNvSpPr/>
              <p:nvPr/>
            </p:nvSpPr>
            <p:spPr>
              <a:xfrm>
                <a:off x="2031275" y="2364625"/>
                <a:ext cx="1364100" cy="484200"/>
              </a:xfrm>
              <a:prstGeom prst="trapezoid">
                <a:avLst>
                  <a:gd name="adj" fmla="val 43092"/>
                </a:avLst>
              </a:prstGeom>
              <a:solidFill>
                <a:srgbClr val="A4C2F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6"/>
              <p:cNvSpPr/>
              <p:nvPr/>
            </p:nvSpPr>
            <p:spPr>
              <a:xfrm>
                <a:off x="1758475" y="2902225"/>
                <a:ext cx="1893600" cy="576300"/>
              </a:xfrm>
              <a:prstGeom prst="trapezoid">
                <a:avLst>
                  <a:gd name="adj" fmla="val 43163"/>
                </a:avLst>
              </a:prstGeom>
              <a:solidFill>
                <a:srgbClr val="999999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6"/>
              <p:cNvSpPr/>
              <p:nvPr/>
            </p:nvSpPr>
            <p:spPr>
              <a:xfrm>
                <a:off x="1501775" y="3554725"/>
                <a:ext cx="2407200" cy="576300"/>
              </a:xfrm>
              <a:prstGeom prst="trapezoid">
                <a:avLst>
                  <a:gd name="adj" fmla="val 43163"/>
                </a:avLst>
              </a:prstGeom>
              <a:solidFill>
                <a:srgbClr val="3C78D8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6"/>
              <p:cNvSpPr txBox="1"/>
              <p:nvPr/>
            </p:nvSpPr>
            <p:spPr>
              <a:xfrm>
                <a:off x="2324613" y="1893900"/>
                <a:ext cx="75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Nunito"/>
                    <a:ea typeface="Nunito"/>
                    <a:cs typeface="Nunito"/>
                    <a:sym typeface="Nunito"/>
                  </a:rPr>
                  <a:t>視覺化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653" name="Google Shape;653;p56"/>
              <p:cNvSpPr txBox="1"/>
              <p:nvPr/>
            </p:nvSpPr>
            <p:spPr>
              <a:xfrm>
                <a:off x="2336513" y="2425825"/>
                <a:ext cx="75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Nunito"/>
                    <a:ea typeface="Nunito"/>
                    <a:cs typeface="Nunito"/>
                    <a:sym typeface="Nunito"/>
                  </a:rPr>
                  <a:t>建模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654" name="Google Shape;654;p56"/>
              <p:cNvSpPr txBox="1"/>
              <p:nvPr/>
            </p:nvSpPr>
            <p:spPr>
              <a:xfrm>
                <a:off x="2250778" y="3001675"/>
                <a:ext cx="909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Nunito"/>
                    <a:ea typeface="Nunito"/>
                    <a:cs typeface="Nunito"/>
                    <a:sym typeface="Nunito"/>
                  </a:rPr>
                  <a:t>數據清理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655" name="Google Shape;655;p56"/>
              <p:cNvSpPr txBox="1"/>
              <p:nvPr/>
            </p:nvSpPr>
            <p:spPr>
              <a:xfrm>
                <a:off x="2258828" y="3653975"/>
                <a:ext cx="909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Nunito"/>
                    <a:ea typeface="Nunito"/>
                    <a:cs typeface="Nunito"/>
                    <a:sym typeface="Nunito"/>
                  </a:rPr>
                  <a:t>數據擷取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656" name="Google Shape;656;p56"/>
            <p:cNvSpPr txBox="1"/>
            <p:nvPr/>
          </p:nvSpPr>
          <p:spPr>
            <a:xfrm>
              <a:off x="3563850" y="1925250"/>
              <a:ext cx="2955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單機視窗介面: Excel, Powerpoint, Tabluea…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單機指令介面: </a:t>
              </a:r>
              <a:r>
                <a:rPr lang="zh-TW" sz="1000" b="1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R</a:t>
              </a: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, SAS, Python, D3.js, Process…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網路版: Echarts, Tagxedo…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7" name="Google Shape;657;p56"/>
            <p:cNvSpPr txBox="1"/>
            <p:nvPr/>
          </p:nvSpPr>
          <p:spPr>
            <a:xfrm>
              <a:off x="3563850" y="2597333"/>
              <a:ext cx="2782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專用視窗介面: SPSS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專用指令介面: </a:t>
              </a:r>
              <a:r>
                <a:rPr lang="zh-TW" sz="1000" b="1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R</a:t>
              </a: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, SAS…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泛用指令介面: Python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8" name="Google Shape;658;p56"/>
            <p:cNvSpPr txBox="1"/>
            <p:nvPr/>
          </p:nvSpPr>
          <p:spPr>
            <a:xfrm>
              <a:off x="3563850" y="3269417"/>
              <a:ext cx="2782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資料庫: SQL, Hive…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視窗界面: Excel, SPSS…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指令介面: VBA, Python, </a:t>
              </a:r>
              <a:r>
                <a:rPr lang="zh-TW" sz="1000" b="1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R</a:t>
              </a: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, SAS…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9" name="Google Shape;659;p56"/>
            <p:cNvSpPr txBox="1"/>
            <p:nvPr/>
          </p:nvSpPr>
          <p:spPr>
            <a:xfrm>
              <a:off x="3563850" y="3941500"/>
              <a:ext cx="2782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資料庫: SQL, Hadoop, Hive…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爬蟲: Python, </a:t>
              </a:r>
              <a:r>
                <a:rPr lang="zh-TW" sz="1000" b="1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R</a:t>
              </a:r>
              <a:r>
                <a:rPr lang="zh-TW" sz="1000">
                  <a:latin typeface="Nunito"/>
                  <a:ea typeface="Nunito"/>
                  <a:cs typeface="Nunito"/>
                  <a:sym typeface="Nunito"/>
                </a:rPr>
                <a:t>, Java…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60" name="Google Shape;660;p5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資訊視覺化(戰情室儀表板）</a:t>
            </a:r>
            <a:endParaRPr/>
          </a:p>
        </p:txBody>
      </p:sp>
      <p:pic>
        <p:nvPicPr>
          <p:cNvPr id="661" name="Google Shape;6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00" y="1196450"/>
            <a:ext cx="4988300" cy="3890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3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0"/>
            <a:ext cx="6988252" cy="51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DashBoard</a:t>
            </a:r>
            <a:r>
              <a:rPr lang="en-US" altLang="zh-TW" dirty="0" smtClean="0"/>
              <a:t> by </a:t>
            </a:r>
            <a:r>
              <a:rPr lang="en-US" altLang="zh-TW" dirty="0" err="1" smtClean="0"/>
              <a:t>flexdashborad</a:t>
            </a:r>
            <a:r>
              <a:rPr lang="en-US" altLang="zh-TW" dirty="0" smtClean="0"/>
              <a:t> in 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0955" y="1570149"/>
            <a:ext cx="3430500" cy="2541600"/>
          </a:xfrm>
        </p:spPr>
        <p:txBody>
          <a:bodyPr/>
          <a:lstStyle/>
          <a:p>
            <a:r>
              <a:rPr lang="en-US" altLang="zh-TW" dirty="0"/>
              <a:t>The goal of </a:t>
            </a:r>
            <a:r>
              <a:rPr lang="en-US" altLang="zh-TW" b="1" dirty="0" err="1"/>
              <a:t>flexdashboard</a:t>
            </a:r>
            <a:r>
              <a:rPr lang="en-US" altLang="zh-TW" dirty="0"/>
              <a:t> is to make it easy to create interactive dashboards for R, using R Markdown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851670"/>
            <a:ext cx="3988411" cy="2351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3352" y="4531650"/>
            <a:ext cx="7511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https://rstudio.github.io/flexdashboard/articles/examples.html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27734"/>
            <a:ext cx="1709046" cy="19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86" y="598575"/>
            <a:ext cx="7195928" cy="50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736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266</Words>
  <Application>Microsoft Office PowerPoint</Application>
  <PresentationFormat>如螢幕大小 (16:9)</PresentationFormat>
  <Paragraphs>28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Nunito</vt:lpstr>
      <vt:lpstr>Maven Pro</vt:lpstr>
      <vt:lpstr>新細明體</vt:lpstr>
      <vt:lpstr>Arial</vt:lpstr>
      <vt:lpstr>Momentum</vt:lpstr>
      <vt:lpstr>儀錶板視覺化 --- 利用flexdashborad套件 in R</vt:lpstr>
      <vt:lpstr>資料探勘分為: </vt:lpstr>
      <vt:lpstr>數據視覺化 (data visualization)</vt:lpstr>
      <vt:lpstr>資訊視覺化(戰情室儀表板）</vt:lpstr>
      <vt:lpstr>PowerPoint 簡報</vt:lpstr>
      <vt:lpstr>DashBoard by flexdashborad in 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BI課程: Tableau初階課程</dc:title>
  <dc:creator>tlogin</dc:creator>
  <cp:lastModifiedBy>陳鴻霖</cp:lastModifiedBy>
  <cp:revision>146</cp:revision>
  <dcterms:modified xsi:type="dcterms:W3CDTF">2022-05-05T09:23:54Z</dcterms:modified>
</cp:coreProperties>
</file>